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75" r:id="rId3"/>
    <p:sldId id="259" r:id="rId4"/>
    <p:sldId id="274" r:id="rId5"/>
    <p:sldId id="266" r:id="rId6"/>
    <p:sldId id="260" r:id="rId7"/>
    <p:sldId id="261" r:id="rId8"/>
    <p:sldId id="262" r:id="rId9"/>
    <p:sldId id="267" r:id="rId10"/>
    <p:sldId id="269" r:id="rId11"/>
    <p:sldId id="268" r:id="rId12"/>
    <p:sldId id="263" r:id="rId13"/>
    <p:sldId id="271" r:id="rId14"/>
    <p:sldId id="276" r:id="rId15"/>
    <p:sldId id="265" r:id="rId16"/>
    <p:sldId id="270" r:id="rId17"/>
    <p:sldId id="264" r:id="rId18"/>
    <p:sldId id="272" r:id="rId19"/>
    <p:sldId id="273" r:id="rId2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82" d="100"/>
          <a:sy n="82" d="100"/>
        </p:scale>
        <p:origin x="672"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BA31C699-A84C-4A97-A2B3-420900761E2C}" type="datetimeFigureOut">
              <a:rPr lang="en-US" smtClean="0"/>
              <a:t>6/6/2022</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7DE133F-057A-47A7-BE55-EB87661F03C4}" type="slidenum">
              <a:rPr lang="en-US" smtClean="0"/>
              <a:t>‹#›</a:t>
            </a:fld>
            <a:endParaRPr lang="en-US"/>
          </a:p>
        </p:txBody>
      </p:sp>
    </p:spTree>
    <p:extLst>
      <p:ext uri="{BB962C8B-B14F-4D97-AF65-F5344CB8AC3E}">
        <p14:creationId xmlns:p14="http://schemas.microsoft.com/office/powerpoint/2010/main" val="271425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1</a:t>
            </a:fld>
            <a:endParaRPr lang="en-US"/>
          </a:p>
        </p:txBody>
      </p:sp>
    </p:spTree>
    <p:extLst>
      <p:ext uri="{BB962C8B-B14F-4D97-AF65-F5344CB8AC3E}">
        <p14:creationId xmlns:p14="http://schemas.microsoft.com/office/powerpoint/2010/main" val="2397607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10</a:t>
            </a:fld>
            <a:endParaRPr lang="en-US"/>
          </a:p>
        </p:txBody>
      </p:sp>
    </p:spTree>
    <p:extLst>
      <p:ext uri="{BB962C8B-B14F-4D97-AF65-F5344CB8AC3E}">
        <p14:creationId xmlns:p14="http://schemas.microsoft.com/office/powerpoint/2010/main" val="3447365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11</a:t>
            </a:fld>
            <a:endParaRPr lang="en-US"/>
          </a:p>
        </p:txBody>
      </p:sp>
    </p:spTree>
    <p:extLst>
      <p:ext uri="{BB962C8B-B14F-4D97-AF65-F5344CB8AC3E}">
        <p14:creationId xmlns:p14="http://schemas.microsoft.com/office/powerpoint/2010/main" val="2405978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12</a:t>
            </a:fld>
            <a:endParaRPr lang="en-US"/>
          </a:p>
        </p:txBody>
      </p:sp>
    </p:spTree>
    <p:extLst>
      <p:ext uri="{BB962C8B-B14F-4D97-AF65-F5344CB8AC3E}">
        <p14:creationId xmlns:p14="http://schemas.microsoft.com/office/powerpoint/2010/main" val="3845110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13</a:t>
            </a:fld>
            <a:endParaRPr lang="en-US"/>
          </a:p>
        </p:txBody>
      </p:sp>
    </p:spTree>
    <p:extLst>
      <p:ext uri="{BB962C8B-B14F-4D97-AF65-F5344CB8AC3E}">
        <p14:creationId xmlns:p14="http://schemas.microsoft.com/office/powerpoint/2010/main" val="3406552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14</a:t>
            </a:fld>
            <a:endParaRPr lang="en-US"/>
          </a:p>
        </p:txBody>
      </p:sp>
    </p:spTree>
    <p:extLst>
      <p:ext uri="{BB962C8B-B14F-4D97-AF65-F5344CB8AC3E}">
        <p14:creationId xmlns:p14="http://schemas.microsoft.com/office/powerpoint/2010/main" val="1456104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15</a:t>
            </a:fld>
            <a:endParaRPr lang="en-US"/>
          </a:p>
        </p:txBody>
      </p:sp>
    </p:spTree>
    <p:extLst>
      <p:ext uri="{BB962C8B-B14F-4D97-AF65-F5344CB8AC3E}">
        <p14:creationId xmlns:p14="http://schemas.microsoft.com/office/powerpoint/2010/main" val="4246385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16</a:t>
            </a:fld>
            <a:endParaRPr lang="en-US"/>
          </a:p>
        </p:txBody>
      </p:sp>
    </p:spTree>
    <p:extLst>
      <p:ext uri="{BB962C8B-B14F-4D97-AF65-F5344CB8AC3E}">
        <p14:creationId xmlns:p14="http://schemas.microsoft.com/office/powerpoint/2010/main" val="4139461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17</a:t>
            </a:fld>
            <a:endParaRPr lang="en-US"/>
          </a:p>
        </p:txBody>
      </p:sp>
    </p:spTree>
    <p:extLst>
      <p:ext uri="{BB962C8B-B14F-4D97-AF65-F5344CB8AC3E}">
        <p14:creationId xmlns:p14="http://schemas.microsoft.com/office/powerpoint/2010/main" val="3871862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18</a:t>
            </a:fld>
            <a:endParaRPr lang="en-US"/>
          </a:p>
        </p:txBody>
      </p:sp>
    </p:spTree>
    <p:extLst>
      <p:ext uri="{BB962C8B-B14F-4D97-AF65-F5344CB8AC3E}">
        <p14:creationId xmlns:p14="http://schemas.microsoft.com/office/powerpoint/2010/main" val="29580628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19</a:t>
            </a:fld>
            <a:endParaRPr lang="en-US"/>
          </a:p>
        </p:txBody>
      </p:sp>
    </p:spTree>
    <p:extLst>
      <p:ext uri="{BB962C8B-B14F-4D97-AF65-F5344CB8AC3E}">
        <p14:creationId xmlns:p14="http://schemas.microsoft.com/office/powerpoint/2010/main" val="4235392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a:t>
            </a:r>
          </a:p>
        </p:txBody>
      </p:sp>
      <p:sp>
        <p:nvSpPr>
          <p:cNvPr id="4" name="Slide Number Placeholder 3"/>
          <p:cNvSpPr>
            <a:spLocks noGrp="1"/>
          </p:cNvSpPr>
          <p:nvPr>
            <p:ph type="sldNum" sz="quarter" idx="5"/>
          </p:nvPr>
        </p:nvSpPr>
        <p:spPr/>
        <p:txBody>
          <a:bodyPr/>
          <a:lstStyle/>
          <a:p>
            <a:fld id="{27DE133F-057A-47A7-BE55-EB87661F03C4}" type="slidenum">
              <a:rPr lang="en-US" smtClean="0"/>
              <a:t>2</a:t>
            </a:fld>
            <a:endParaRPr lang="en-US"/>
          </a:p>
        </p:txBody>
      </p:sp>
    </p:spTree>
    <p:extLst>
      <p:ext uri="{BB962C8B-B14F-4D97-AF65-F5344CB8AC3E}">
        <p14:creationId xmlns:p14="http://schemas.microsoft.com/office/powerpoint/2010/main" val="3313875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Charles </a:t>
            </a:r>
          </a:p>
        </p:txBody>
      </p:sp>
      <p:sp>
        <p:nvSpPr>
          <p:cNvPr id="4" name="Slide Number Placeholder 3"/>
          <p:cNvSpPr>
            <a:spLocks noGrp="1"/>
          </p:cNvSpPr>
          <p:nvPr>
            <p:ph type="sldNum" sz="quarter" idx="5"/>
          </p:nvPr>
        </p:nvSpPr>
        <p:spPr/>
        <p:txBody>
          <a:bodyPr/>
          <a:lstStyle/>
          <a:p>
            <a:fld id="{27DE133F-057A-47A7-BE55-EB87661F03C4}" type="slidenum">
              <a:rPr lang="en-US" smtClean="0"/>
              <a:t>3</a:t>
            </a:fld>
            <a:endParaRPr lang="en-US"/>
          </a:p>
        </p:txBody>
      </p:sp>
    </p:spTree>
    <p:extLst>
      <p:ext uri="{BB962C8B-B14F-4D97-AF65-F5344CB8AC3E}">
        <p14:creationId xmlns:p14="http://schemas.microsoft.com/office/powerpoint/2010/main" val="3638607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Tree </a:t>
            </a:r>
          </a:p>
          <a:p>
            <a:r>
              <a:rPr lang="en-US" dirty="0"/>
              <a:t>Shayna</a:t>
            </a:r>
          </a:p>
          <a:p>
            <a:r>
              <a:rPr lang="en-US" dirty="0"/>
              <a:t>Jenn </a:t>
            </a:r>
          </a:p>
          <a:p>
            <a:r>
              <a:rPr lang="en-US" dirty="0"/>
              <a:t>Suzanne   </a:t>
            </a:r>
          </a:p>
          <a:p>
            <a:endParaRPr lang="en-US" dirty="0"/>
          </a:p>
        </p:txBody>
      </p:sp>
      <p:sp>
        <p:nvSpPr>
          <p:cNvPr id="4" name="Slide Number Placeholder 3"/>
          <p:cNvSpPr>
            <a:spLocks noGrp="1"/>
          </p:cNvSpPr>
          <p:nvPr>
            <p:ph type="sldNum" sz="quarter" idx="5"/>
          </p:nvPr>
        </p:nvSpPr>
        <p:spPr/>
        <p:txBody>
          <a:bodyPr/>
          <a:lstStyle/>
          <a:p>
            <a:fld id="{27DE133F-057A-47A7-BE55-EB87661F03C4}" type="slidenum">
              <a:rPr lang="en-US" smtClean="0"/>
              <a:t>4</a:t>
            </a:fld>
            <a:endParaRPr lang="en-US"/>
          </a:p>
        </p:txBody>
      </p:sp>
    </p:spTree>
    <p:extLst>
      <p:ext uri="{BB962C8B-B14F-4D97-AF65-F5344CB8AC3E}">
        <p14:creationId xmlns:p14="http://schemas.microsoft.com/office/powerpoint/2010/main" val="3298380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Charles</a:t>
            </a:r>
          </a:p>
        </p:txBody>
      </p:sp>
      <p:sp>
        <p:nvSpPr>
          <p:cNvPr id="4" name="Slide Number Placeholder 3"/>
          <p:cNvSpPr>
            <a:spLocks noGrp="1"/>
          </p:cNvSpPr>
          <p:nvPr>
            <p:ph type="sldNum" sz="quarter" idx="5"/>
          </p:nvPr>
        </p:nvSpPr>
        <p:spPr/>
        <p:txBody>
          <a:bodyPr/>
          <a:lstStyle/>
          <a:p>
            <a:fld id="{27DE133F-057A-47A7-BE55-EB87661F03C4}" type="slidenum">
              <a:rPr lang="en-US" smtClean="0"/>
              <a:t>5</a:t>
            </a:fld>
            <a:endParaRPr lang="en-US"/>
          </a:p>
        </p:txBody>
      </p:sp>
    </p:spTree>
    <p:extLst>
      <p:ext uri="{BB962C8B-B14F-4D97-AF65-F5344CB8AC3E}">
        <p14:creationId xmlns:p14="http://schemas.microsoft.com/office/powerpoint/2010/main" val="360491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6</a:t>
            </a:fld>
            <a:endParaRPr lang="en-US"/>
          </a:p>
        </p:txBody>
      </p:sp>
    </p:spTree>
    <p:extLst>
      <p:ext uri="{BB962C8B-B14F-4D97-AF65-F5344CB8AC3E}">
        <p14:creationId xmlns:p14="http://schemas.microsoft.com/office/powerpoint/2010/main" val="1556361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Shayna </a:t>
            </a:r>
          </a:p>
        </p:txBody>
      </p:sp>
      <p:sp>
        <p:nvSpPr>
          <p:cNvPr id="4" name="Slide Number Placeholder 3"/>
          <p:cNvSpPr>
            <a:spLocks noGrp="1"/>
          </p:cNvSpPr>
          <p:nvPr>
            <p:ph type="sldNum" sz="quarter" idx="5"/>
          </p:nvPr>
        </p:nvSpPr>
        <p:spPr/>
        <p:txBody>
          <a:bodyPr/>
          <a:lstStyle/>
          <a:p>
            <a:fld id="{27DE133F-057A-47A7-BE55-EB87661F03C4}" type="slidenum">
              <a:rPr lang="en-US" smtClean="0"/>
              <a:t>7</a:t>
            </a:fld>
            <a:endParaRPr lang="en-US"/>
          </a:p>
        </p:txBody>
      </p:sp>
    </p:spTree>
    <p:extLst>
      <p:ext uri="{BB962C8B-B14F-4D97-AF65-F5344CB8AC3E}">
        <p14:creationId xmlns:p14="http://schemas.microsoft.com/office/powerpoint/2010/main" val="1848129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6075" y="830263"/>
            <a:ext cx="6464300" cy="3636962"/>
          </a:xfrm>
        </p:spPr>
      </p:sp>
      <p:sp>
        <p:nvSpPr>
          <p:cNvPr id="3" name="Notes Placeholder 2"/>
          <p:cNvSpPr>
            <a:spLocks noGrp="1"/>
          </p:cNvSpPr>
          <p:nvPr>
            <p:ph type="body" idx="1"/>
          </p:nvPr>
        </p:nvSpPr>
        <p:spPr>
          <a:xfrm>
            <a:off x="334943" y="5367666"/>
            <a:ext cx="6252277" cy="3636705"/>
          </a:xfrm>
        </p:spPr>
        <p:txBody>
          <a:bodyPr/>
          <a:lstStyle/>
          <a:p>
            <a:r>
              <a:rPr lang="en-US" dirty="0"/>
              <a:t>Shayna </a:t>
            </a:r>
          </a:p>
        </p:txBody>
      </p:sp>
      <p:sp>
        <p:nvSpPr>
          <p:cNvPr id="4" name="Slide Number Placeholder 3"/>
          <p:cNvSpPr>
            <a:spLocks noGrp="1"/>
          </p:cNvSpPr>
          <p:nvPr>
            <p:ph type="sldNum" sz="quarter" idx="5"/>
          </p:nvPr>
        </p:nvSpPr>
        <p:spPr/>
        <p:txBody>
          <a:bodyPr/>
          <a:lstStyle/>
          <a:p>
            <a:fld id="{27DE133F-057A-47A7-BE55-EB87661F03C4}" type="slidenum">
              <a:rPr lang="en-US" smtClean="0"/>
              <a:t>8</a:t>
            </a:fld>
            <a:endParaRPr lang="en-US"/>
          </a:p>
        </p:txBody>
      </p:sp>
    </p:spTree>
    <p:extLst>
      <p:ext uri="{BB962C8B-B14F-4D97-AF65-F5344CB8AC3E}">
        <p14:creationId xmlns:p14="http://schemas.microsoft.com/office/powerpoint/2010/main" val="739366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DE133F-057A-47A7-BE55-EB87661F03C4}" type="slidenum">
              <a:rPr lang="en-US" smtClean="0"/>
              <a:t>9</a:t>
            </a:fld>
            <a:endParaRPr lang="en-US"/>
          </a:p>
        </p:txBody>
      </p:sp>
    </p:spTree>
    <p:extLst>
      <p:ext uri="{BB962C8B-B14F-4D97-AF65-F5344CB8AC3E}">
        <p14:creationId xmlns:p14="http://schemas.microsoft.com/office/powerpoint/2010/main" val="296198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9673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4000" b="0" i="0">
                <a:solidFill>
                  <a:srgbClr val="191D63"/>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67958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4481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2628900"/>
            <a:ext cx="12189460" cy="4229100"/>
          </a:xfrm>
          <a:custGeom>
            <a:avLst/>
            <a:gdLst/>
            <a:ahLst/>
            <a:cxnLst/>
            <a:rect l="l" t="t" r="r" b="b"/>
            <a:pathLst>
              <a:path w="12189460" h="4229100">
                <a:moveTo>
                  <a:pt x="0" y="4229100"/>
                </a:moveTo>
                <a:lnTo>
                  <a:pt x="12188952" y="4229100"/>
                </a:lnTo>
                <a:lnTo>
                  <a:pt x="12188952" y="0"/>
                </a:lnTo>
                <a:lnTo>
                  <a:pt x="0" y="0"/>
                </a:lnTo>
                <a:lnTo>
                  <a:pt x="0" y="4229100"/>
                </a:lnTo>
                <a:close/>
              </a:path>
            </a:pathLst>
          </a:custGeom>
          <a:solidFill>
            <a:srgbClr val="00B5EF">
              <a:alpha val="9999"/>
            </a:srgbClr>
          </a:solidFill>
        </p:spPr>
        <p:txBody>
          <a:bodyPr wrap="square" lIns="0" tIns="0" rIns="0" bIns="0" rtlCol="0"/>
          <a:lstStyle/>
          <a:p>
            <a:endParaRPr/>
          </a:p>
        </p:txBody>
      </p:sp>
      <p:sp>
        <p:nvSpPr>
          <p:cNvPr id="17" name="bk object 17"/>
          <p:cNvSpPr/>
          <p:nvPr/>
        </p:nvSpPr>
        <p:spPr>
          <a:xfrm>
            <a:off x="0" y="3629025"/>
            <a:ext cx="3901440" cy="3228975"/>
          </a:xfrm>
          <a:custGeom>
            <a:avLst/>
            <a:gdLst/>
            <a:ahLst/>
            <a:cxnLst/>
            <a:rect l="l" t="t" r="r" b="b"/>
            <a:pathLst>
              <a:path w="3901440" h="3228975">
                <a:moveTo>
                  <a:pt x="2348234" y="0"/>
                </a:moveTo>
                <a:lnTo>
                  <a:pt x="0" y="2717271"/>
                </a:lnTo>
                <a:lnTo>
                  <a:pt x="0" y="3228974"/>
                </a:lnTo>
                <a:lnTo>
                  <a:pt x="892671" y="3228974"/>
                </a:lnTo>
                <a:lnTo>
                  <a:pt x="2348233" y="1498497"/>
                </a:lnTo>
                <a:lnTo>
                  <a:pt x="3643158" y="1498497"/>
                </a:lnTo>
                <a:lnTo>
                  <a:pt x="2348234" y="0"/>
                </a:lnTo>
                <a:close/>
              </a:path>
              <a:path w="3901440" h="3228975">
                <a:moveTo>
                  <a:pt x="3643158" y="1498497"/>
                </a:moveTo>
                <a:lnTo>
                  <a:pt x="2348233" y="1498497"/>
                </a:lnTo>
                <a:lnTo>
                  <a:pt x="3241704" y="2560623"/>
                </a:lnTo>
                <a:lnTo>
                  <a:pt x="3901392" y="1797328"/>
                </a:lnTo>
                <a:lnTo>
                  <a:pt x="3643158" y="1498497"/>
                </a:lnTo>
                <a:close/>
              </a:path>
            </a:pathLst>
          </a:custGeom>
          <a:solidFill>
            <a:srgbClr val="FFFFFF">
              <a:alpha val="5499"/>
            </a:srgbClr>
          </a:solidFill>
        </p:spPr>
        <p:txBody>
          <a:bodyPr wrap="square" lIns="0" tIns="0" rIns="0" bIns="0" rtlCol="0"/>
          <a:lstStyle/>
          <a:p>
            <a:endParaRPr/>
          </a:p>
        </p:txBody>
      </p:sp>
      <p:sp>
        <p:nvSpPr>
          <p:cNvPr id="18" name="bk object 18"/>
          <p:cNvSpPr/>
          <p:nvPr/>
        </p:nvSpPr>
        <p:spPr>
          <a:xfrm>
            <a:off x="3249833" y="3629025"/>
            <a:ext cx="4344035" cy="3228975"/>
          </a:xfrm>
          <a:custGeom>
            <a:avLst/>
            <a:gdLst/>
            <a:ahLst/>
            <a:cxnLst/>
            <a:rect l="l" t="t" r="r" b="b"/>
            <a:pathLst>
              <a:path w="4344034" h="3228975">
                <a:moveTo>
                  <a:pt x="2790442" y="0"/>
                </a:moveTo>
                <a:lnTo>
                  <a:pt x="0" y="3228974"/>
                </a:lnTo>
                <a:lnTo>
                  <a:pt x="1334878" y="3228974"/>
                </a:lnTo>
                <a:lnTo>
                  <a:pt x="2790441" y="1498497"/>
                </a:lnTo>
                <a:lnTo>
                  <a:pt x="4085429" y="1498497"/>
                </a:lnTo>
                <a:lnTo>
                  <a:pt x="2790442" y="0"/>
                </a:lnTo>
                <a:close/>
              </a:path>
              <a:path w="4344034" h="3228975">
                <a:moveTo>
                  <a:pt x="4085429" y="1498497"/>
                </a:moveTo>
                <a:lnTo>
                  <a:pt x="2790441" y="1498497"/>
                </a:lnTo>
                <a:lnTo>
                  <a:pt x="3683937" y="2560725"/>
                </a:lnTo>
                <a:lnTo>
                  <a:pt x="4343676" y="1797328"/>
                </a:lnTo>
                <a:lnTo>
                  <a:pt x="4085429" y="1498497"/>
                </a:lnTo>
                <a:close/>
              </a:path>
            </a:pathLst>
          </a:custGeom>
          <a:solidFill>
            <a:srgbClr val="FFFFFF">
              <a:alpha val="5499"/>
            </a:srgbClr>
          </a:solidFill>
        </p:spPr>
        <p:txBody>
          <a:bodyPr wrap="square" lIns="0" tIns="0" rIns="0" bIns="0" rtlCol="0"/>
          <a:lstStyle/>
          <a:p>
            <a:endParaRPr/>
          </a:p>
        </p:txBody>
      </p:sp>
      <p:sp>
        <p:nvSpPr>
          <p:cNvPr id="19" name="bk object 19"/>
          <p:cNvSpPr/>
          <p:nvPr/>
        </p:nvSpPr>
        <p:spPr>
          <a:xfrm>
            <a:off x="6941863" y="3629025"/>
            <a:ext cx="5247640" cy="3228975"/>
          </a:xfrm>
          <a:custGeom>
            <a:avLst/>
            <a:gdLst/>
            <a:ahLst/>
            <a:cxnLst/>
            <a:rect l="l" t="t" r="r" b="b"/>
            <a:pathLst>
              <a:path w="5247640" h="3228975">
                <a:moveTo>
                  <a:pt x="2790463" y="0"/>
                </a:moveTo>
                <a:lnTo>
                  <a:pt x="0" y="3228974"/>
                </a:lnTo>
                <a:lnTo>
                  <a:pt x="1334899" y="3228974"/>
                </a:lnTo>
                <a:lnTo>
                  <a:pt x="2790462" y="1498497"/>
                </a:lnTo>
                <a:lnTo>
                  <a:pt x="4085445" y="1498497"/>
                </a:lnTo>
                <a:lnTo>
                  <a:pt x="2790463" y="0"/>
                </a:lnTo>
                <a:close/>
              </a:path>
              <a:path w="5247640" h="3228975">
                <a:moveTo>
                  <a:pt x="4085445" y="1498497"/>
                </a:moveTo>
                <a:lnTo>
                  <a:pt x="2790462" y="1498497"/>
                </a:lnTo>
                <a:lnTo>
                  <a:pt x="4246024" y="3228974"/>
                </a:lnTo>
                <a:lnTo>
                  <a:pt x="5247088" y="3228974"/>
                </a:lnTo>
                <a:lnTo>
                  <a:pt x="5247088" y="2842699"/>
                </a:lnTo>
                <a:lnTo>
                  <a:pt x="4085445" y="1498497"/>
                </a:lnTo>
                <a:close/>
              </a:path>
            </a:pathLst>
          </a:custGeom>
          <a:solidFill>
            <a:srgbClr val="FFFFFF">
              <a:alpha val="5499"/>
            </a:srgbClr>
          </a:solidFill>
        </p:spPr>
        <p:txBody>
          <a:bodyPr wrap="square" lIns="0" tIns="0" rIns="0" bIns="0" rtlCol="0"/>
          <a:lstStyle/>
          <a:p>
            <a:endParaRPr/>
          </a:p>
        </p:txBody>
      </p:sp>
      <p:sp>
        <p:nvSpPr>
          <p:cNvPr id="20" name="bk object 20"/>
          <p:cNvSpPr/>
          <p:nvPr/>
        </p:nvSpPr>
        <p:spPr>
          <a:xfrm>
            <a:off x="5142122" y="1368221"/>
            <a:ext cx="281256" cy="194825"/>
          </a:xfrm>
          <a:prstGeom prst="rect">
            <a:avLst/>
          </a:prstGeom>
          <a:blipFill>
            <a:blip r:embed="rId2" cstate="print"/>
            <a:stretch>
              <a:fillRect/>
            </a:stretch>
          </a:blipFill>
        </p:spPr>
        <p:txBody>
          <a:bodyPr wrap="square" lIns="0" tIns="0" rIns="0" bIns="0" rtlCol="0"/>
          <a:lstStyle/>
          <a:p>
            <a:endParaRPr/>
          </a:p>
        </p:txBody>
      </p:sp>
      <p:sp>
        <p:nvSpPr>
          <p:cNvPr id="21" name="bk object 21"/>
          <p:cNvSpPr/>
          <p:nvPr/>
        </p:nvSpPr>
        <p:spPr>
          <a:xfrm>
            <a:off x="5442561" y="1416857"/>
            <a:ext cx="84455" cy="143510"/>
          </a:xfrm>
          <a:custGeom>
            <a:avLst/>
            <a:gdLst/>
            <a:ahLst/>
            <a:cxnLst/>
            <a:rect l="l" t="t" r="r" b="b"/>
            <a:pathLst>
              <a:path w="84454" h="143509">
                <a:moveTo>
                  <a:pt x="26670" y="2679"/>
                </a:moveTo>
                <a:lnTo>
                  <a:pt x="0" y="2679"/>
                </a:lnTo>
                <a:lnTo>
                  <a:pt x="0" y="143510"/>
                </a:lnTo>
                <a:lnTo>
                  <a:pt x="30149" y="143510"/>
                </a:lnTo>
                <a:lnTo>
                  <a:pt x="30149" y="82486"/>
                </a:lnTo>
                <a:lnTo>
                  <a:pt x="30919" y="69835"/>
                </a:lnTo>
                <a:lnTo>
                  <a:pt x="57346" y="32378"/>
                </a:lnTo>
                <a:lnTo>
                  <a:pt x="63134" y="30848"/>
                </a:lnTo>
                <a:lnTo>
                  <a:pt x="28613" y="30848"/>
                </a:lnTo>
                <a:lnTo>
                  <a:pt x="26670" y="2679"/>
                </a:lnTo>
                <a:close/>
              </a:path>
              <a:path w="84454" h="143509">
                <a:moveTo>
                  <a:pt x="83870" y="0"/>
                </a:moveTo>
                <a:lnTo>
                  <a:pt x="43622" y="12217"/>
                </a:lnTo>
                <a:lnTo>
                  <a:pt x="28613" y="30848"/>
                </a:lnTo>
                <a:lnTo>
                  <a:pt x="63134" y="30848"/>
                </a:lnTo>
                <a:lnTo>
                  <a:pt x="66695" y="29906"/>
                </a:lnTo>
                <a:lnTo>
                  <a:pt x="77317" y="29083"/>
                </a:lnTo>
                <a:lnTo>
                  <a:pt x="83337" y="29083"/>
                </a:lnTo>
                <a:lnTo>
                  <a:pt x="83870" y="0"/>
                </a:lnTo>
                <a:close/>
              </a:path>
            </a:pathLst>
          </a:custGeom>
          <a:solidFill>
            <a:srgbClr val="191D63"/>
          </a:solidFill>
        </p:spPr>
        <p:txBody>
          <a:bodyPr wrap="square" lIns="0" tIns="0" rIns="0" bIns="0" rtlCol="0"/>
          <a:lstStyle/>
          <a:p>
            <a:endParaRPr/>
          </a:p>
        </p:txBody>
      </p:sp>
      <p:sp>
        <p:nvSpPr>
          <p:cNvPr id="22" name="bk object 22"/>
          <p:cNvSpPr/>
          <p:nvPr/>
        </p:nvSpPr>
        <p:spPr>
          <a:xfrm>
            <a:off x="5538900" y="1384701"/>
            <a:ext cx="107314" cy="178435"/>
          </a:xfrm>
          <a:custGeom>
            <a:avLst/>
            <a:gdLst/>
            <a:ahLst/>
            <a:cxnLst/>
            <a:rect l="l" t="t" r="r" b="b"/>
            <a:pathLst>
              <a:path w="107314" h="178434">
                <a:moveTo>
                  <a:pt x="57619" y="59093"/>
                </a:moveTo>
                <a:lnTo>
                  <a:pt x="27470" y="59093"/>
                </a:lnTo>
                <a:lnTo>
                  <a:pt x="27549" y="134823"/>
                </a:lnTo>
                <a:lnTo>
                  <a:pt x="45815" y="171868"/>
                </a:lnTo>
                <a:lnTo>
                  <a:pt x="71958" y="178346"/>
                </a:lnTo>
                <a:lnTo>
                  <a:pt x="78384" y="178346"/>
                </a:lnTo>
                <a:lnTo>
                  <a:pt x="107061" y="172072"/>
                </a:lnTo>
                <a:lnTo>
                  <a:pt x="103741" y="150876"/>
                </a:lnTo>
                <a:lnTo>
                  <a:pt x="72085" y="150876"/>
                </a:lnTo>
                <a:lnTo>
                  <a:pt x="66890" y="148869"/>
                </a:lnTo>
                <a:lnTo>
                  <a:pt x="59461" y="140817"/>
                </a:lnTo>
                <a:lnTo>
                  <a:pt x="57619" y="134823"/>
                </a:lnTo>
                <a:lnTo>
                  <a:pt x="57619" y="59093"/>
                </a:lnTo>
                <a:close/>
              </a:path>
              <a:path w="107314" h="178434">
                <a:moveTo>
                  <a:pt x="103174" y="147256"/>
                </a:moveTo>
                <a:lnTo>
                  <a:pt x="82537" y="150876"/>
                </a:lnTo>
                <a:lnTo>
                  <a:pt x="103741" y="150876"/>
                </a:lnTo>
                <a:lnTo>
                  <a:pt x="103174" y="147256"/>
                </a:lnTo>
                <a:close/>
              </a:path>
              <a:path w="107314" h="178434">
                <a:moveTo>
                  <a:pt x="107061" y="34836"/>
                </a:moveTo>
                <a:lnTo>
                  <a:pt x="0" y="34836"/>
                </a:lnTo>
                <a:lnTo>
                  <a:pt x="0" y="59093"/>
                </a:lnTo>
                <a:lnTo>
                  <a:pt x="107061" y="59093"/>
                </a:lnTo>
                <a:lnTo>
                  <a:pt x="107061" y="34836"/>
                </a:lnTo>
                <a:close/>
              </a:path>
              <a:path w="107314" h="178434">
                <a:moveTo>
                  <a:pt x="57619" y="0"/>
                </a:moveTo>
                <a:lnTo>
                  <a:pt x="27470" y="0"/>
                </a:lnTo>
                <a:lnTo>
                  <a:pt x="27470" y="34836"/>
                </a:lnTo>
                <a:lnTo>
                  <a:pt x="57619" y="34836"/>
                </a:lnTo>
                <a:lnTo>
                  <a:pt x="57619" y="0"/>
                </a:lnTo>
                <a:close/>
              </a:path>
            </a:pathLst>
          </a:custGeom>
          <a:solidFill>
            <a:srgbClr val="191D63"/>
          </a:solidFill>
        </p:spPr>
        <p:txBody>
          <a:bodyPr wrap="square" lIns="0" tIns="0" rIns="0" bIns="0" rtlCol="0"/>
          <a:lstStyle/>
          <a:p>
            <a:endParaRPr/>
          </a:p>
        </p:txBody>
      </p:sp>
      <p:sp>
        <p:nvSpPr>
          <p:cNvPr id="23" name="bk object 23"/>
          <p:cNvSpPr/>
          <p:nvPr/>
        </p:nvSpPr>
        <p:spPr>
          <a:xfrm>
            <a:off x="5662316" y="1416857"/>
            <a:ext cx="132080" cy="143510"/>
          </a:xfrm>
          <a:custGeom>
            <a:avLst/>
            <a:gdLst/>
            <a:ahLst/>
            <a:cxnLst/>
            <a:rect l="l" t="t" r="r" b="b"/>
            <a:pathLst>
              <a:path w="132079" h="143509">
                <a:moveTo>
                  <a:pt x="26670" y="2679"/>
                </a:moveTo>
                <a:lnTo>
                  <a:pt x="0" y="2679"/>
                </a:lnTo>
                <a:lnTo>
                  <a:pt x="0" y="143510"/>
                </a:lnTo>
                <a:lnTo>
                  <a:pt x="30149" y="143510"/>
                </a:lnTo>
                <a:lnTo>
                  <a:pt x="30149" y="73139"/>
                </a:lnTo>
                <a:lnTo>
                  <a:pt x="30799" y="62271"/>
                </a:lnTo>
                <a:lnTo>
                  <a:pt x="52551" y="30276"/>
                </a:lnTo>
                <a:lnTo>
                  <a:pt x="67741" y="27470"/>
                </a:lnTo>
                <a:lnTo>
                  <a:pt x="124360" y="27470"/>
                </a:lnTo>
                <a:lnTo>
                  <a:pt x="124121" y="26949"/>
                </a:lnTo>
                <a:lnTo>
                  <a:pt x="28473" y="26949"/>
                </a:lnTo>
                <a:lnTo>
                  <a:pt x="26670" y="2679"/>
                </a:lnTo>
                <a:close/>
              </a:path>
              <a:path w="132079" h="143509">
                <a:moveTo>
                  <a:pt x="124360" y="27470"/>
                </a:moveTo>
                <a:lnTo>
                  <a:pt x="67741" y="27470"/>
                </a:lnTo>
                <a:lnTo>
                  <a:pt x="74850" y="28138"/>
                </a:lnTo>
                <a:lnTo>
                  <a:pt x="81278" y="30143"/>
                </a:lnTo>
                <a:lnTo>
                  <a:pt x="101561" y="70319"/>
                </a:lnTo>
                <a:lnTo>
                  <a:pt x="101561" y="143510"/>
                </a:lnTo>
                <a:lnTo>
                  <a:pt x="131711" y="143510"/>
                </a:lnTo>
                <a:lnTo>
                  <a:pt x="131661" y="60249"/>
                </a:lnTo>
                <a:lnTo>
                  <a:pt x="130756" y="47256"/>
                </a:lnTo>
                <a:lnTo>
                  <a:pt x="127890" y="35180"/>
                </a:lnTo>
                <a:lnTo>
                  <a:pt x="124360" y="27470"/>
                </a:lnTo>
                <a:close/>
              </a:path>
              <a:path w="132079" h="143509">
                <a:moveTo>
                  <a:pt x="77673" y="0"/>
                </a:moveTo>
                <a:lnTo>
                  <a:pt x="37320" y="15367"/>
                </a:lnTo>
                <a:lnTo>
                  <a:pt x="28473" y="26949"/>
                </a:lnTo>
                <a:lnTo>
                  <a:pt x="124121" y="26949"/>
                </a:lnTo>
                <a:lnTo>
                  <a:pt x="88896" y="997"/>
                </a:lnTo>
                <a:lnTo>
                  <a:pt x="77673" y="0"/>
                </a:lnTo>
                <a:close/>
              </a:path>
            </a:pathLst>
          </a:custGeom>
          <a:solidFill>
            <a:srgbClr val="191D63"/>
          </a:solidFill>
        </p:spPr>
        <p:txBody>
          <a:bodyPr wrap="square" lIns="0" tIns="0" rIns="0" bIns="0" rtlCol="0"/>
          <a:lstStyle/>
          <a:p>
            <a:endParaRPr/>
          </a:p>
        </p:txBody>
      </p:sp>
      <p:sp>
        <p:nvSpPr>
          <p:cNvPr id="24" name="bk object 24"/>
          <p:cNvSpPr/>
          <p:nvPr/>
        </p:nvSpPr>
        <p:spPr>
          <a:xfrm>
            <a:off x="5811956" y="1416855"/>
            <a:ext cx="144145" cy="146685"/>
          </a:xfrm>
          <a:custGeom>
            <a:avLst/>
            <a:gdLst/>
            <a:ahLst/>
            <a:cxnLst/>
            <a:rect l="l" t="t" r="r" b="b"/>
            <a:pathLst>
              <a:path w="144145" h="146684">
                <a:moveTo>
                  <a:pt x="74798" y="0"/>
                </a:moveTo>
                <a:lnTo>
                  <a:pt x="36825" y="9855"/>
                </a:lnTo>
                <a:lnTo>
                  <a:pt x="5441" y="45334"/>
                </a:lnTo>
                <a:lnTo>
                  <a:pt x="0" y="75806"/>
                </a:lnTo>
                <a:lnTo>
                  <a:pt x="261" y="81305"/>
                </a:lnTo>
                <a:lnTo>
                  <a:pt x="16475" y="120456"/>
                </a:lnTo>
                <a:lnTo>
                  <a:pt x="51912" y="143066"/>
                </a:lnTo>
                <a:lnTo>
                  <a:pt x="74544" y="146189"/>
                </a:lnTo>
                <a:lnTo>
                  <a:pt x="82748" y="146189"/>
                </a:lnTo>
                <a:lnTo>
                  <a:pt x="120162" y="132892"/>
                </a:lnTo>
                <a:lnTo>
                  <a:pt x="134255" y="120192"/>
                </a:lnTo>
                <a:lnTo>
                  <a:pt x="76411" y="120192"/>
                </a:lnTo>
                <a:lnTo>
                  <a:pt x="67160" y="119447"/>
                </a:lnTo>
                <a:lnTo>
                  <a:pt x="34190" y="94630"/>
                </a:lnTo>
                <a:lnTo>
                  <a:pt x="30056" y="77584"/>
                </a:lnTo>
                <a:lnTo>
                  <a:pt x="142603" y="77584"/>
                </a:lnTo>
                <a:lnTo>
                  <a:pt x="143010" y="76517"/>
                </a:lnTo>
                <a:lnTo>
                  <a:pt x="143187" y="75806"/>
                </a:lnTo>
                <a:lnTo>
                  <a:pt x="143378" y="74688"/>
                </a:lnTo>
                <a:lnTo>
                  <a:pt x="143835" y="71653"/>
                </a:lnTo>
                <a:lnTo>
                  <a:pt x="143949" y="68605"/>
                </a:lnTo>
                <a:lnTo>
                  <a:pt x="143609" y="61721"/>
                </a:lnTo>
                <a:lnTo>
                  <a:pt x="142906" y="57086"/>
                </a:lnTo>
                <a:lnTo>
                  <a:pt x="30856" y="57086"/>
                </a:lnTo>
                <a:lnTo>
                  <a:pt x="33063" y="49767"/>
                </a:lnTo>
                <a:lnTo>
                  <a:pt x="66373" y="23633"/>
                </a:lnTo>
                <a:lnTo>
                  <a:pt x="74264" y="23050"/>
                </a:lnTo>
                <a:lnTo>
                  <a:pt x="126520" y="23050"/>
                </a:lnTo>
                <a:lnTo>
                  <a:pt x="123909" y="20167"/>
                </a:lnTo>
                <a:lnTo>
                  <a:pt x="88674" y="1377"/>
                </a:lnTo>
                <a:lnTo>
                  <a:pt x="81820" y="344"/>
                </a:lnTo>
                <a:lnTo>
                  <a:pt x="74798" y="0"/>
                </a:lnTo>
                <a:close/>
              </a:path>
              <a:path w="144145" h="146684">
                <a:moveTo>
                  <a:pt x="119019" y="98894"/>
                </a:moveTo>
                <a:lnTo>
                  <a:pt x="81859" y="120192"/>
                </a:lnTo>
                <a:lnTo>
                  <a:pt x="134255" y="120192"/>
                </a:lnTo>
                <a:lnTo>
                  <a:pt x="136884" y="116497"/>
                </a:lnTo>
                <a:lnTo>
                  <a:pt x="137383" y="115747"/>
                </a:lnTo>
                <a:lnTo>
                  <a:pt x="119019" y="98894"/>
                </a:lnTo>
                <a:close/>
              </a:path>
              <a:path w="144145" h="146684">
                <a:moveTo>
                  <a:pt x="126520" y="23050"/>
                </a:moveTo>
                <a:lnTo>
                  <a:pt x="74264" y="23050"/>
                </a:lnTo>
                <a:lnTo>
                  <a:pt x="81661" y="23645"/>
                </a:lnTo>
                <a:lnTo>
                  <a:pt x="88571" y="25430"/>
                </a:lnTo>
                <a:lnTo>
                  <a:pt x="114866" y="57086"/>
                </a:lnTo>
                <a:lnTo>
                  <a:pt x="142906" y="57086"/>
                </a:lnTo>
                <a:lnTo>
                  <a:pt x="128264" y="24975"/>
                </a:lnTo>
                <a:lnTo>
                  <a:pt x="126520" y="23050"/>
                </a:lnTo>
                <a:close/>
              </a:path>
            </a:pathLst>
          </a:custGeom>
          <a:solidFill>
            <a:srgbClr val="191D63"/>
          </a:solidFill>
        </p:spPr>
        <p:txBody>
          <a:bodyPr wrap="square" lIns="0" tIns="0" rIns="0" bIns="0" rtlCol="0"/>
          <a:lstStyle/>
          <a:p>
            <a:endParaRPr/>
          </a:p>
        </p:txBody>
      </p:sp>
      <p:sp>
        <p:nvSpPr>
          <p:cNvPr id="25" name="bk object 25"/>
          <p:cNvSpPr/>
          <p:nvPr/>
        </p:nvSpPr>
        <p:spPr>
          <a:xfrm>
            <a:off x="5975073" y="1416857"/>
            <a:ext cx="194431" cy="146182"/>
          </a:xfrm>
          <a:prstGeom prst="rect">
            <a:avLst/>
          </a:prstGeom>
          <a:blipFill>
            <a:blip r:embed="rId3" cstate="print"/>
            <a:stretch>
              <a:fillRect/>
            </a:stretch>
          </a:blipFill>
        </p:spPr>
        <p:txBody>
          <a:bodyPr wrap="square" lIns="0" tIns="0" rIns="0" bIns="0" rtlCol="0"/>
          <a:lstStyle/>
          <a:p>
            <a:endParaRPr/>
          </a:p>
        </p:txBody>
      </p:sp>
      <p:sp>
        <p:nvSpPr>
          <p:cNvPr id="26" name="bk object 26"/>
          <p:cNvSpPr/>
          <p:nvPr/>
        </p:nvSpPr>
        <p:spPr>
          <a:xfrm>
            <a:off x="6007176" y="1360309"/>
            <a:ext cx="1072220" cy="448265"/>
          </a:xfrm>
          <a:prstGeom prst="rect">
            <a:avLst/>
          </a:prstGeom>
          <a:blipFill>
            <a:blip r:embed="rId4" cstate="print"/>
            <a:stretch>
              <a:fillRect/>
            </a:stretch>
          </a:blipFill>
        </p:spPr>
        <p:txBody>
          <a:bodyPr wrap="square" lIns="0" tIns="0" rIns="0" bIns="0" rtlCol="0"/>
          <a:lstStyle/>
          <a:p>
            <a:endParaRPr/>
          </a:p>
        </p:txBody>
      </p:sp>
      <p:sp>
        <p:nvSpPr>
          <p:cNvPr id="27" name="bk object 27"/>
          <p:cNvSpPr/>
          <p:nvPr/>
        </p:nvSpPr>
        <p:spPr>
          <a:xfrm>
            <a:off x="5267631" y="1719534"/>
            <a:ext cx="0" cy="86360"/>
          </a:xfrm>
          <a:custGeom>
            <a:avLst/>
            <a:gdLst/>
            <a:ahLst/>
            <a:cxnLst/>
            <a:rect l="l" t="t" r="r" b="b"/>
            <a:pathLst>
              <a:path h="86360">
                <a:moveTo>
                  <a:pt x="0" y="0"/>
                </a:moveTo>
                <a:lnTo>
                  <a:pt x="0" y="86360"/>
                </a:lnTo>
              </a:path>
            </a:pathLst>
          </a:custGeom>
          <a:ln w="31623">
            <a:solidFill>
              <a:srgbClr val="191D63"/>
            </a:solidFill>
          </a:ln>
        </p:spPr>
        <p:txBody>
          <a:bodyPr wrap="square" lIns="0" tIns="0" rIns="0" bIns="0" rtlCol="0"/>
          <a:lstStyle/>
          <a:p>
            <a:endParaRPr/>
          </a:p>
        </p:txBody>
      </p:sp>
      <p:sp>
        <p:nvSpPr>
          <p:cNvPr id="28" name="bk object 28"/>
          <p:cNvSpPr/>
          <p:nvPr/>
        </p:nvSpPr>
        <p:spPr>
          <a:xfrm>
            <a:off x="5251819" y="1705564"/>
            <a:ext cx="162560" cy="0"/>
          </a:xfrm>
          <a:custGeom>
            <a:avLst/>
            <a:gdLst/>
            <a:ahLst/>
            <a:cxnLst/>
            <a:rect l="l" t="t" r="r" b="b"/>
            <a:pathLst>
              <a:path w="162560">
                <a:moveTo>
                  <a:pt x="0" y="0"/>
                </a:moveTo>
                <a:lnTo>
                  <a:pt x="162001" y="0"/>
                </a:lnTo>
              </a:path>
            </a:pathLst>
          </a:custGeom>
          <a:ln w="27939">
            <a:solidFill>
              <a:srgbClr val="191D63"/>
            </a:solidFill>
          </a:ln>
        </p:spPr>
        <p:txBody>
          <a:bodyPr wrap="square" lIns="0" tIns="0" rIns="0" bIns="0" rtlCol="0"/>
          <a:lstStyle/>
          <a:p>
            <a:endParaRPr/>
          </a:p>
        </p:txBody>
      </p:sp>
      <p:sp>
        <p:nvSpPr>
          <p:cNvPr id="29" name="bk object 29"/>
          <p:cNvSpPr/>
          <p:nvPr/>
        </p:nvSpPr>
        <p:spPr>
          <a:xfrm>
            <a:off x="5251819" y="1614124"/>
            <a:ext cx="31750" cy="77470"/>
          </a:xfrm>
          <a:custGeom>
            <a:avLst/>
            <a:gdLst/>
            <a:ahLst/>
            <a:cxnLst/>
            <a:rect l="l" t="t" r="r" b="b"/>
            <a:pathLst>
              <a:path w="31750" h="77469">
                <a:moveTo>
                  <a:pt x="0" y="77470"/>
                </a:moveTo>
                <a:lnTo>
                  <a:pt x="31623" y="77470"/>
                </a:lnTo>
                <a:lnTo>
                  <a:pt x="31623" y="0"/>
                </a:lnTo>
                <a:lnTo>
                  <a:pt x="0" y="0"/>
                </a:lnTo>
                <a:lnTo>
                  <a:pt x="0" y="77470"/>
                </a:lnTo>
                <a:close/>
              </a:path>
            </a:pathLst>
          </a:custGeom>
          <a:solidFill>
            <a:srgbClr val="191D63"/>
          </a:solidFill>
        </p:spPr>
        <p:txBody>
          <a:bodyPr wrap="square" lIns="0" tIns="0" rIns="0" bIns="0" rtlCol="0"/>
          <a:lstStyle/>
          <a:p>
            <a:endParaRPr/>
          </a:p>
        </p:txBody>
      </p:sp>
      <p:sp>
        <p:nvSpPr>
          <p:cNvPr id="30" name="bk object 30"/>
          <p:cNvSpPr/>
          <p:nvPr/>
        </p:nvSpPr>
        <p:spPr>
          <a:xfrm>
            <a:off x="5398009" y="1719470"/>
            <a:ext cx="0" cy="86995"/>
          </a:xfrm>
          <a:custGeom>
            <a:avLst/>
            <a:gdLst/>
            <a:ahLst/>
            <a:cxnLst/>
            <a:rect l="l" t="t" r="r" b="b"/>
            <a:pathLst>
              <a:path h="86994">
                <a:moveTo>
                  <a:pt x="0" y="0"/>
                </a:moveTo>
                <a:lnTo>
                  <a:pt x="0" y="86423"/>
                </a:lnTo>
              </a:path>
            </a:pathLst>
          </a:custGeom>
          <a:ln w="31623">
            <a:solidFill>
              <a:srgbClr val="191D63"/>
            </a:solidFill>
          </a:ln>
        </p:spPr>
        <p:txBody>
          <a:bodyPr wrap="square" lIns="0" tIns="0" rIns="0" bIns="0" rtlCol="0"/>
          <a:lstStyle/>
          <a:p>
            <a:endParaRPr/>
          </a:p>
        </p:txBody>
      </p:sp>
      <p:sp>
        <p:nvSpPr>
          <p:cNvPr id="31" name="bk object 31"/>
          <p:cNvSpPr/>
          <p:nvPr/>
        </p:nvSpPr>
        <p:spPr>
          <a:xfrm>
            <a:off x="5382197" y="1613755"/>
            <a:ext cx="31750" cy="78740"/>
          </a:xfrm>
          <a:custGeom>
            <a:avLst/>
            <a:gdLst/>
            <a:ahLst/>
            <a:cxnLst/>
            <a:rect l="l" t="t" r="r" b="b"/>
            <a:pathLst>
              <a:path w="31750" h="78739">
                <a:moveTo>
                  <a:pt x="31622" y="0"/>
                </a:moveTo>
                <a:lnTo>
                  <a:pt x="0" y="0"/>
                </a:lnTo>
                <a:lnTo>
                  <a:pt x="0" y="78244"/>
                </a:lnTo>
                <a:lnTo>
                  <a:pt x="31622" y="78244"/>
                </a:lnTo>
                <a:lnTo>
                  <a:pt x="31622" y="0"/>
                </a:lnTo>
                <a:close/>
              </a:path>
            </a:pathLst>
          </a:custGeom>
          <a:solidFill>
            <a:srgbClr val="191D63"/>
          </a:solidFill>
        </p:spPr>
        <p:txBody>
          <a:bodyPr wrap="square" lIns="0" tIns="0" rIns="0" bIns="0" rtlCol="0"/>
          <a:lstStyle/>
          <a:p>
            <a:endParaRPr/>
          </a:p>
        </p:txBody>
      </p:sp>
      <p:sp>
        <p:nvSpPr>
          <p:cNvPr id="32" name="bk object 32"/>
          <p:cNvSpPr/>
          <p:nvPr/>
        </p:nvSpPr>
        <p:spPr>
          <a:xfrm>
            <a:off x="5432859" y="1662394"/>
            <a:ext cx="150495" cy="146685"/>
          </a:xfrm>
          <a:custGeom>
            <a:avLst/>
            <a:gdLst/>
            <a:ahLst/>
            <a:cxnLst/>
            <a:rect l="l" t="t" r="r" b="b"/>
            <a:pathLst>
              <a:path w="150495" h="146685">
                <a:moveTo>
                  <a:pt x="75704" y="0"/>
                </a:moveTo>
                <a:lnTo>
                  <a:pt x="37249" y="9766"/>
                </a:lnTo>
                <a:lnTo>
                  <a:pt x="9918" y="36410"/>
                </a:lnTo>
                <a:lnTo>
                  <a:pt x="0" y="73494"/>
                </a:lnTo>
                <a:lnTo>
                  <a:pt x="355" y="80969"/>
                </a:lnTo>
                <a:lnTo>
                  <a:pt x="16569" y="120192"/>
                </a:lnTo>
                <a:lnTo>
                  <a:pt x="52013" y="143010"/>
                </a:lnTo>
                <a:lnTo>
                  <a:pt x="74637" y="146177"/>
                </a:lnTo>
                <a:lnTo>
                  <a:pt x="84927" y="145565"/>
                </a:lnTo>
                <a:lnTo>
                  <a:pt x="121330" y="131041"/>
                </a:lnTo>
                <a:lnTo>
                  <a:pt x="134068" y="118706"/>
                </a:lnTo>
                <a:lnTo>
                  <a:pt x="75171" y="118706"/>
                </a:lnTo>
                <a:lnTo>
                  <a:pt x="65924" y="117887"/>
                </a:lnTo>
                <a:lnTo>
                  <a:pt x="33367" y="90863"/>
                </a:lnTo>
                <a:lnTo>
                  <a:pt x="30196" y="72415"/>
                </a:lnTo>
                <a:lnTo>
                  <a:pt x="30954" y="63709"/>
                </a:lnTo>
                <a:lnTo>
                  <a:pt x="57483" y="30741"/>
                </a:lnTo>
                <a:lnTo>
                  <a:pt x="75171" y="27457"/>
                </a:lnTo>
                <a:lnTo>
                  <a:pt x="135175" y="27457"/>
                </a:lnTo>
                <a:lnTo>
                  <a:pt x="129168" y="20759"/>
                </a:lnTo>
                <a:lnTo>
                  <a:pt x="95770" y="2373"/>
                </a:lnTo>
                <a:lnTo>
                  <a:pt x="85979" y="593"/>
                </a:lnTo>
                <a:lnTo>
                  <a:pt x="75704" y="0"/>
                </a:lnTo>
                <a:close/>
              </a:path>
              <a:path w="150495" h="146685">
                <a:moveTo>
                  <a:pt x="135175" y="27457"/>
                </a:moveTo>
                <a:lnTo>
                  <a:pt x="75171" y="27457"/>
                </a:lnTo>
                <a:lnTo>
                  <a:pt x="84308" y="28278"/>
                </a:lnTo>
                <a:lnTo>
                  <a:pt x="92690" y="30741"/>
                </a:lnTo>
                <a:lnTo>
                  <a:pt x="119380" y="63709"/>
                </a:lnTo>
                <a:lnTo>
                  <a:pt x="120145" y="72415"/>
                </a:lnTo>
                <a:lnTo>
                  <a:pt x="120145" y="73494"/>
                </a:lnTo>
                <a:lnTo>
                  <a:pt x="100406" y="111329"/>
                </a:lnTo>
                <a:lnTo>
                  <a:pt x="75171" y="118706"/>
                </a:lnTo>
                <a:lnTo>
                  <a:pt x="134068" y="118706"/>
                </a:lnTo>
                <a:lnTo>
                  <a:pt x="149721" y="82341"/>
                </a:lnTo>
                <a:lnTo>
                  <a:pt x="150342" y="72415"/>
                </a:lnTo>
                <a:lnTo>
                  <a:pt x="149738" y="62480"/>
                </a:lnTo>
                <a:lnTo>
                  <a:pt x="147926" y="53022"/>
                </a:lnTo>
                <a:lnTo>
                  <a:pt x="144909" y="44040"/>
                </a:lnTo>
                <a:lnTo>
                  <a:pt x="140690" y="35534"/>
                </a:lnTo>
                <a:lnTo>
                  <a:pt x="135399" y="27707"/>
                </a:lnTo>
                <a:lnTo>
                  <a:pt x="135175" y="27457"/>
                </a:lnTo>
                <a:close/>
              </a:path>
            </a:pathLst>
          </a:custGeom>
          <a:solidFill>
            <a:srgbClr val="191D63"/>
          </a:solidFill>
        </p:spPr>
        <p:txBody>
          <a:bodyPr wrap="square" lIns="0" tIns="0" rIns="0" bIns="0" rtlCol="0"/>
          <a:lstStyle/>
          <a:p>
            <a:endParaRPr/>
          </a:p>
        </p:txBody>
      </p:sp>
      <p:sp>
        <p:nvSpPr>
          <p:cNvPr id="33" name="bk object 33"/>
          <p:cNvSpPr/>
          <p:nvPr/>
        </p:nvSpPr>
        <p:spPr>
          <a:xfrm>
            <a:off x="5599621" y="1662396"/>
            <a:ext cx="227965" cy="143510"/>
          </a:xfrm>
          <a:custGeom>
            <a:avLst/>
            <a:gdLst/>
            <a:ahLst/>
            <a:cxnLst/>
            <a:rect l="l" t="t" r="r" b="b"/>
            <a:pathLst>
              <a:path w="227964" h="143510">
                <a:moveTo>
                  <a:pt x="26670" y="2666"/>
                </a:moveTo>
                <a:lnTo>
                  <a:pt x="0" y="2666"/>
                </a:lnTo>
                <a:lnTo>
                  <a:pt x="0" y="143497"/>
                </a:lnTo>
                <a:lnTo>
                  <a:pt x="30149" y="143497"/>
                </a:lnTo>
                <a:lnTo>
                  <a:pt x="30149" y="69494"/>
                </a:lnTo>
                <a:lnTo>
                  <a:pt x="30790" y="59505"/>
                </a:lnTo>
                <a:lnTo>
                  <a:pt x="58885" y="28104"/>
                </a:lnTo>
                <a:lnTo>
                  <a:pt x="66395" y="27457"/>
                </a:lnTo>
                <a:lnTo>
                  <a:pt x="121677" y="27457"/>
                </a:lnTo>
                <a:lnTo>
                  <a:pt x="121195" y="26403"/>
                </a:lnTo>
                <a:lnTo>
                  <a:pt x="28219" y="26403"/>
                </a:lnTo>
                <a:lnTo>
                  <a:pt x="26670" y="2666"/>
                </a:lnTo>
                <a:close/>
              </a:path>
              <a:path w="227964" h="143510">
                <a:moveTo>
                  <a:pt x="121677" y="27457"/>
                </a:moveTo>
                <a:lnTo>
                  <a:pt x="66395" y="27457"/>
                </a:lnTo>
                <a:lnTo>
                  <a:pt x="73191" y="28117"/>
                </a:lnTo>
                <a:lnTo>
                  <a:pt x="79349" y="30095"/>
                </a:lnTo>
                <a:lnTo>
                  <a:pt x="98866" y="69494"/>
                </a:lnTo>
                <a:lnTo>
                  <a:pt x="98882" y="143497"/>
                </a:lnTo>
                <a:lnTo>
                  <a:pt x="129032" y="143497"/>
                </a:lnTo>
                <a:lnTo>
                  <a:pt x="129032" y="69494"/>
                </a:lnTo>
                <a:lnTo>
                  <a:pt x="129672" y="59505"/>
                </a:lnTo>
                <a:lnTo>
                  <a:pt x="145845" y="32702"/>
                </a:lnTo>
                <a:lnTo>
                  <a:pt x="124079" y="32702"/>
                </a:lnTo>
                <a:lnTo>
                  <a:pt x="121677" y="27457"/>
                </a:lnTo>
                <a:close/>
              </a:path>
              <a:path w="227964" h="143510">
                <a:moveTo>
                  <a:pt x="220836" y="27457"/>
                </a:moveTo>
                <a:lnTo>
                  <a:pt x="165214" y="27457"/>
                </a:lnTo>
                <a:lnTo>
                  <a:pt x="171993" y="28117"/>
                </a:lnTo>
                <a:lnTo>
                  <a:pt x="178139" y="30095"/>
                </a:lnTo>
                <a:lnTo>
                  <a:pt x="197621" y="69494"/>
                </a:lnTo>
                <a:lnTo>
                  <a:pt x="197637" y="143497"/>
                </a:lnTo>
                <a:lnTo>
                  <a:pt x="227787" y="143497"/>
                </a:lnTo>
                <a:lnTo>
                  <a:pt x="227751" y="59505"/>
                </a:lnTo>
                <a:lnTo>
                  <a:pt x="226856" y="46497"/>
                </a:lnTo>
                <a:lnTo>
                  <a:pt x="224066" y="34597"/>
                </a:lnTo>
                <a:lnTo>
                  <a:pt x="220836" y="27457"/>
                </a:lnTo>
                <a:close/>
              </a:path>
              <a:path w="227964" h="143510">
                <a:moveTo>
                  <a:pt x="175120" y="0"/>
                </a:moveTo>
                <a:lnTo>
                  <a:pt x="138053" y="13033"/>
                </a:lnTo>
                <a:lnTo>
                  <a:pt x="124079" y="32702"/>
                </a:lnTo>
                <a:lnTo>
                  <a:pt x="145845" y="32702"/>
                </a:lnTo>
                <a:lnTo>
                  <a:pt x="150890" y="30046"/>
                </a:lnTo>
                <a:lnTo>
                  <a:pt x="157713" y="28104"/>
                </a:lnTo>
                <a:lnTo>
                  <a:pt x="165214" y="27457"/>
                </a:lnTo>
                <a:lnTo>
                  <a:pt x="220836" y="27457"/>
                </a:lnTo>
                <a:lnTo>
                  <a:pt x="219418" y="24322"/>
                </a:lnTo>
                <a:lnTo>
                  <a:pt x="212915" y="15671"/>
                </a:lnTo>
                <a:lnTo>
                  <a:pt x="204974" y="8813"/>
                </a:lnTo>
                <a:lnTo>
                  <a:pt x="196027" y="3916"/>
                </a:lnTo>
                <a:lnTo>
                  <a:pt x="186076" y="978"/>
                </a:lnTo>
                <a:lnTo>
                  <a:pt x="175120" y="0"/>
                </a:lnTo>
                <a:close/>
              </a:path>
              <a:path w="227964" h="143510">
                <a:moveTo>
                  <a:pt x="76339" y="0"/>
                </a:moveTo>
                <a:lnTo>
                  <a:pt x="36971" y="14971"/>
                </a:lnTo>
                <a:lnTo>
                  <a:pt x="28219" y="26403"/>
                </a:lnTo>
                <a:lnTo>
                  <a:pt x="121195" y="26403"/>
                </a:lnTo>
                <a:lnTo>
                  <a:pt x="91770" y="2089"/>
                </a:lnTo>
                <a:lnTo>
                  <a:pt x="76339" y="0"/>
                </a:lnTo>
                <a:close/>
              </a:path>
            </a:pathLst>
          </a:custGeom>
          <a:solidFill>
            <a:srgbClr val="191D63"/>
          </a:solidFill>
        </p:spPr>
        <p:txBody>
          <a:bodyPr wrap="square" lIns="0" tIns="0" rIns="0" bIns="0" rtlCol="0"/>
          <a:lstStyle/>
          <a:p>
            <a:endParaRPr/>
          </a:p>
        </p:txBody>
      </p:sp>
      <p:sp>
        <p:nvSpPr>
          <p:cNvPr id="34" name="bk object 34"/>
          <p:cNvSpPr/>
          <p:nvPr/>
        </p:nvSpPr>
        <p:spPr>
          <a:xfrm>
            <a:off x="5845335" y="1662385"/>
            <a:ext cx="144145" cy="146685"/>
          </a:xfrm>
          <a:custGeom>
            <a:avLst/>
            <a:gdLst/>
            <a:ahLst/>
            <a:cxnLst/>
            <a:rect l="l" t="t" r="r" b="b"/>
            <a:pathLst>
              <a:path w="144145" h="146685">
                <a:moveTo>
                  <a:pt x="74798" y="0"/>
                </a:moveTo>
                <a:lnTo>
                  <a:pt x="36825" y="9855"/>
                </a:lnTo>
                <a:lnTo>
                  <a:pt x="5441" y="45334"/>
                </a:lnTo>
                <a:lnTo>
                  <a:pt x="0" y="75806"/>
                </a:lnTo>
                <a:lnTo>
                  <a:pt x="261" y="81303"/>
                </a:lnTo>
                <a:lnTo>
                  <a:pt x="16475" y="120454"/>
                </a:lnTo>
                <a:lnTo>
                  <a:pt x="51912" y="143060"/>
                </a:lnTo>
                <a:lnTo>
                  <a:pt x="74531" y="146189"/>
                </a:lnTo>
                <a:lnTo>
                  <a:pt x="82748" y="146189"/>
                </a:lnTo>
                <a:lnTo>
                  <a:pt x="120162" y="132892"/>
                </a:lnTo>
                <a:lnTo>
                  <a:pt x="134245" y="120192"/>
                </a:lnTo>
                <a:lnTo>
                  <a:pt x="76411" y="120192"/>
                </a:lnTo>
                <a:lnTo>
                  <a:pt x="67160" y="119447"/>
                </a:lnTo>
                <a:lnTo>
                  <a:pt x="34188" y="94626"/>
                </a:lnTo>
                <a:lnTo>
                  <a:pt x="30043" y="77584"/>
                </a:lnTo>
                <a:lnTo>
                  <a:pt x="142603" y="77584"/>
                </a:lnTo>
                <a:lnTo>
                  <a:pt x="143009" y="76517"/>
                </a:lnTo>
                <a:lnTo>
                  <a:pt x="143187" y="75806"/>
                </a:lnTo>
                <a:lnTo>
                  <a:pt x="143378" y="74688"/>
                </a:lnTo>
                <a:lnTo>
                  <a:pt x="143835" y="71653"/>
                </a:lnTo>
                <a:lnTo>
                  <a:pt x="143949" y="68605"/>
                </a:lnTo>
                <a:lnTo>
                  <a:pt x="143609" y="61719"/>
                </a:lnTo>
                <a:lnTo>
                  <a:pt x="142907" y="57086"/>
                </a:lnTo>
                <a:lnTo>
                  <a:pt x="30856" y="57086"/>
                </a:lnTo>
                <a:lnTo>
                  <a:pt x="33063" y="49761"/>
                </a:lnTo>
                <a:lnTo>
                  <a:pt x="66373" y="23633"/>
                </a:lnTo>
                <a:lnTo>
                  <a:pt x="74264" y="23050"/>
                </a:lnTo>
                <a:lnTo>
                  <a:pt x="126520" y="23050"/>
                </a:lnTo>
                <a:lnTo>
                  <a:pt x="123909" y="20167"/>
                </a:lnTo>
                <a:lnTo>
                  <a:pt x="88669" y="1377"/>
                </a:lnTo>
                <a:lnTo>
                  <a:pt x="81818" y="344"/>
                </a:lnTo>
                <a:lnTo>
                  <a:pt x="74798" y="0"/>
                </a:lnTo>
                <a:close/>
              </a:path>
              <a:path w="144145" h="146685">
                <a:moveTo>
                  <a:pt x="119019" y="98894"/>
                </a:moveTo>
                <a:lnTo>
                  <a:pt x="81859" y="120192"/>
                </a:lnTo>
                <a:lnTo>
                  <a:pt x="134245" y="120192"/>
                </a:lnTo>
                <a:lnTo>
                  <a:pt x="137383" y="115747"/>
                </a:lnTo>
                <a:lnTo>
                  <a:pt x="119019" y="98894"/>
                </a:lnTo>
                <a:close/>
              </a:path>
              <a:path w="144145" h="146685">
                <a:moveTo>
                  <a:pt x="126520" y="23050"/>
                </a:moveTo>
                <a:lnTo>
                  <a:pt x="74264" y="23050"/>
                </a:lnTo>
                <a:lnTo>
                  <a:pt x="81661" y="23645"/>
                </a:lnTo>
                <a:lnTo>
                  <a:pt x="88571" y="25430"/>
                </a:lnTo>
                <a:lnTo>
                  <a:pt x="114866" y="57086"/>
                </a:lnTo>
                <a:lnTo>
                  <a:pt x="142907" y="57086"/>
                </a:lnTo>
                <a:lnTo>
                  <a:pt x="128264" y="24975"/>
                </a:lnTo>
                <a:lnTo>
                  <a:pt x="126520" y="23050"/>
                </a:lnTo>
                <a:close/>
              </a:path>
            </a:pathLst>
          </a:custGeom>
          <a:solidFill>
            <a:srgbClr val="191D63"/>
          </a:solidFill>
        </p:spPr>
        <p:txBody>
          <a:bodyPr wrap="square" lIns="0" tIns="0" rIns="0" bIns="0" rtlCol="0"/>
          <a:lstStyle/>
          <a:p>
            <a:endParaRPr/>
          </a:p>
        </p:txBody>
      </p:sp>
      <p:sp>
        <p:nvSpPr>
          <p:cNvPr id="35" name="bk object 35"/>
          <p:cNvSpPr/>
          <p:nvPr/>
        </p:nvSpPr>
        <p:spPr>
          <a:xfrm>
            <a:off x="5605350" y="729759"/>
            <a:ext cx="1010919" cy="548640"/>
          </a:xfrm>
          <a:custGeom>
            <a:avLst/>
            <a:gdLst/>
            <a:ahLst/>
            <a:cxnLst/>
            <a:rect l="l" t="t" r="r" b="b"/>
            <a:pathLst>
              <a:path w="1010920" h="548640">
                <a:moveTo>
                  <a:pt x="243268" y="0"/>
                </a:moveTo>
                <a:lnTo>
                  <a:pt x="0" y="281495"/>
                </a:lnTo>
                <a:lnTo>
                  <a:pt x="0" y="548170"/>
                </a:lnTo>
                <a:lnTo>
                  <a:pt x="72212" y="548170"/>
                </a:lnTo>
                <a:lnTo>
                  <a:pt x="72212" y="309765"/>
                </a:lnTo>
                <a:lnTo>
                  <a:pt x="243268" y="106400"/>
                </a:lnTo>
                <a:lnTo>
                  <a:pt x="335209" y="106400"/>
                </a:lnTo>
                <a:lnTo>
                  <a:pt x="243268" y="0"/>
                </a:lnTo>
                <a:close/>
              </a:path>
              <a:path w="1010920" h="548640">
                <a:moveTo>
                  <a:pt x="335209" y="106400"/>
                </a:moveTo>
                <a:lnTo>
                  <a:pt x="243268" y="106400"/>
                </a:lnTo>
                <a:lnTo>
                  <a:pt x="327215" y="206209"/>
                </a:lnTo>
                <a:lnTo>
                  <a:pt x="262140" y="281495"/>
                </a:lnTo>
                <a:lnTo>
                  <a:pt x="262140" y="548170"/>
                </a:lnTo>
                <a:lnTo>
                  <a:pt x="486524" y="548170"/>
                </a:lnTo>
                <a:lnTo>
                  <a:pt x="486524" y="475957"/>
                </a:lnTo>
                <a:lnTo>
                  <a:pt x="334365" y="475957"/>
                </a:lnTo>
                <a:lnTo>
                  <a:pt x="334365" y="309765"/>
                </a:lnTo>
                <a:lnTo>
                  <a:pt x="374332" y="262229"/>
                </a:lnTo>
                <a:lnTo>
                  <a:pt x="469874" y="262229"/>
                </a:lnTo>
                <a:lnTo>
                  <a:pt x="421462" y="206209"/>
                </a:lnTo>
                <a:lnTo>
                  <a:pt x="467329" y="151676"/>
                </a:lnTo>
                <a:lnTo>
                  <a:pt x="374332" y="151676"/>
                </a:lnTo>
                <a:lnTo>
                  <a:pt x="335209" y="106400"/>
                </a:lnTo>
                <a:close/>
              </a:path>
              <a:path w="1010920" h="548640">
                <a:moveTo>
                  <a:pt x="597359" y="106400"/>
                </a:moveTo>
                <a:lnTo>
                  <a:pt x="505409" y="106400"/>
                </a:lnTo>
                <a:lnTo>
                  <a:pt x="589356" y="206209"/>
                </a:lnTo>
                <a:lnTo>
                  <a:pt x="524294" y="281495"/>
                </a:lnTo>
                <a:lnTo>
                  <a:pt x="524294" y="548170"/>
                </a:lnTo>
                <a:lnTo>
                  <a:pt x="748677" y="548170"/>
                </a:lnTo>
                <a:lnTo>
                  <a:pt x="748677" y="475957"/>
                </a:lnTo>
                <a:lnTo>
                  <a:pt x="596506" y="475957"/>
                </a:lnTo>
                <a:lnTo>
                  <a:pt x="596506" y="309765"/>
                </a:lnTo>
                <a:lnTo>
                  <a:pt x="636485" y="262229"/>
                </a:lnTo>
                <a:lnTo>
                  <a:pt x="732028" y="262229"/>
                </a:lnTo>
                <a:lnTo>
                  <a:pt x="683615" y="206209"/>
                </a:lnTo>
                <a:lnTo>
                  <a:pt x="729482" y="151676"/>
                </a:lnTo>
                <a:lnTo>
                  <a:pt x="636485" y="151676"/>
                </a:lnTo>
                <a:lnTo>
                  <a:pt x="597359" y="106400"/>
                </a:lnTo>
                <a:close/>
              </a:path>
              <a:path w="1010920" h="548640">
                <a:moveTo>
                  <a:pt x="859514" y="106400"/>
                </a:moveTo>
                <a:lnTo>
                  <a:pt x="767562" y="106400"/>
                </a:lnTo>
                <a:lnTo>
                  <a:pt x="938618" y="309765"/>
                </a:lnTo>
                <a:lnTo>
                  <a:pt x="938618" y="548170"/>
                </a:lnTo>
                <a:lnTo>
                  <a:pt x="1010831" y="548170"/>
                </a:lnTo>
                <a:lnTo>
                  <a:pt x="1010831" y="281495"/>
                </a:lnTo>
                <a:lnTo>
                  <a:pt x="859514" y="106400"/>
                </a:lnTo>
                <a:close/>
              </a:path>
              <a:path w="1010920" h="548640">
                <a:moveTo>
                  <a:pt x="469874" y="262229"/>
                </a:moveTo>
                <a:lnTo>
                  <a:pt x="374332" y="262229"/>
                </a:lnTo>
                <a:lnTo>
                  <a:pt x="414312" y="309765"/>
                </a:lnTo>
                <a:lnTo>
                  <a:pt x="414312" y="475957"/>
                </a:lnTo>
                <a:lnTo>
                  <a:pt x="486524" y="475957"/>
                </a:lnTo>
                <a:lnTo>
                  <a:pt x="486524" y="281495"/>
                </a:lnTo>
                <a:lnTo>
                  <a:pt x="469874" y="262229"/>
                </a:lnTo>
                <a:close/>
              </a:path>
              <a:path w="1010920" h="548640">
                <a:moveTo>
                  <a:pt x="732028" y="262229"/>
                </a:moveTo>
                <a:lnTo>
                  <a:pt x="636485" y="262229"/>
                </a:lnTo>
                <a:lnTo>
                  <a:pt x="676465" y="309765"/>
                </a:lnTo>
                <a:lnTo>
                  <a:pt x="676465" y="475957"/>
                </a:lnTo>
                <a:lnTo>
                  <a:pt x="748677" y="475957"/>
                </a:lnTo>
                <a:lnTo>
                  <a:pt x="748677" y="281495"/>
                </a:lnTo>
                <a:lnTo>
                  <a:pt x="732028" y="262229"/>
                </a:lnTo>
                <a:close/>
              </a:path>
              <a:path w="1010920" h="548640">
                <a:moveTo>
                  <a:pt x="505409" y="0"/>
                </a:moveTo>
                <a:lnTo>
                  <a:pt x="374332" y="151676"/>
                </a:lnTo>
                <a:lnTo>
                  <a:pt x="467329" y="151676"/>
                </a:lnTo>
                <a:lnTo>
                  <a:pt x="505409" y="106400"/>
                </a:lnTo>
                <a:lnTo>
                  <a:pt x="597359" y="106400"/>
                </a:lnTo>
                <a:lnTo>
                  <a:pt x="505409" y="0"/>
                </a:lnTo>
                <a:close/>
              </a:path>
              <a:path w="1010920" h="548640">
                <a:moveTo>
                  <a:pt x="767562" y="0"/>
                </a:moveTo>
                <a:lnTo>
                  <a:pt x="636485" y="151676"/>
                </a:lnTo>
                <a:lnTo>
                  <a:pt x="729482" y="151676"/>
                </a:lnTo>
                <a:lnTo>
                  <a:pt x="767562" y="106400"/>
                </a:lnTo>
                <a:lnTo>
                  <a:pt x="859514" y="106400"/>
                </a:lnTo>
                <a:lnTo>
                  <a:pt x="767562" y="0"/>
                </a:lnTo>
                <a:close/>
              </a:path>
            </a:pathLst>
          </a:custGeom>
          <a:solidFill>
            <a:srgbClr val="00B5EF"/>
          </a:solidFill>
        </p:spPr>
        <p:txBody>
          <a:bodyPr wrap="square" lIns="0" tIns="0" rIns="0" bIns="0" rtlCol="0"/>
          <a:lstStyle/>
          <a:p>
            <a:endParaRPr/>
          </a:p>
        </p:txBody>
      </p:sp>
      <p:sp>
        <p:nvSpPr>
          <p:cNvPr id="36" name="bk object 36"/>
          <p:cNvSpPr/>
          <p:nvPr/>
        </p:nvSpPr>
        <p:spPr>
          <a:xfrm>
            <a:off x="5848616" y="780732"/>
            <a:ext cx="243255" cy="310769"/>
          </a:xfrm>
          <a:prstGeom prst="rect">
            <a:avLst/>
          </a:prstGeom>
          <a:blipFill>
            <a:blip r:embed="rId5" cstate="print"/>
            <a:stretch>
              <a:fillRect/>
            </a:stretch>
          </a:blipFill>
        </p:spPr>
        <p:txBody>
          <a:bodyPr wrap="square" lIns="0" tIns="0" rIns="0" bIns="0" rtlCol="0"/>
          <a:lstStyle/>
          <a:p>
            <a:endParaRPr/>
          </a:p>
        </p:txBody>
      </p:sp>
      <p:sp>
        <p:nvSpPr>
          <p:cNvPr id="37" name="bk object 37"/>
          <p:cNvSpPr/>
          <p:nvPr/>
        </p:nvSpPr>
        <p:spPr>
          <a:xfrm>
            <a:off x="6110770" y="780732"/>
            <a:ext cx="243256" cy="310768"/>
          </a:xfrm>
          <a:prstGeom prst="rect">
            <a:avLst/>
          </a:prstGeom>
          <a:blipFill>
            <a:blip r:embed="rId6"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0" i="0">
                <a:solidFill>
                  <a:srgbClr val="F78E1E"/>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3856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552195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64058" y="3273425"/>
            <a:ext cx="8663883" cy="2087879"/>
          </a:xfrm>
          <a:prstGeom prst="rect">
            <a:avLst/>
          </a:prstGeom>
        </p:spPr>
        <p:txBody>
          <a:bodyPr wrap="square" lIns="0" tIns="0" rIns="0" bIns="0">
            <a:spAutoFit/>
          </a:bodyPr>
          <a:lstStyle>
            <a:lvl1pPr>
              <a:defRPr sz="4400" b="0" i="0">
                <a:solidFill>
                  <a:srgbClr val="F78E1E"/>
                </a:solidFill>
                <a:latin typeface="Trebuchet MS"/>
                <a:cs typeface="Trebuchet MS"/>
              </a:defRPr>
            </a:lvl1pPr>
          </a:lstStyle>
          <a:p>
            <a:endParaRPr/>
          </a:p>
        </p:txBody>
      </p:sp>
      <p:sp>
        <p:nvSpPr>
          <p:cNvPr id="3" name="Holder 3"/>
          <p:cNvSpPr>
            <a:spLocks noGrp="1"/>
          </p:cNvSpPr>
          <p:nvPr>
            <p:ph type="body" idx="1"/>
          </p:nvPr>
        </p:nvSpPr>
        <p:spPr>
          <a:xfrm>
            <a:off x="2013838" y="2403378"/>
            <a:ext cx="8164322" cy="2197100"/>
          </a:xfrm>
          <a:prstGeom prst="rect">
            <a:avLst/>
          </a:prstGeom>
        </p:spPr>
        <p:txBody>
          <a:bodyPr wrap="square" lIns="0" tIns="0" rIns="0" bIns="0">
            <a:spAutoFit/>
          </a:bodyPr>
          <a:lstStyle>
            <a:lvl1pPr>
              <a:defRPr sz="4000" b="0" i="0">
                <a:solidFill>
                  <a:srgbClr val="191D63"/>
                </a:solidFill>
                <a:latin typeface="Trebuchet MS"/>
                <a:cs typeface="Trebuchet MS"/>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6/6/2022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64684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AF20EA-3E8C-4407-8AFA-00BA0720763D}"/>
              </a:ext>
            </a:extLst>
          </p:cNvPr>
          <p:cNvSpPr>
            <a:spLocks noGrp="1"/>
          </p:cNvSpPr>
          <p:nvPr>
            <p:ph type="title"/>
          </p:nvPr>
        </p:nvSpPr>
        <p:spPr>
          <a:xfrm>
            <a:off x="1764058" y="3273425"/>
            <a:ext cx="8663883" cy="1354217"/>
          </a:xfrm>
        </p:spPr>
        <p:txBody>
          <a:bodyPr/>
          <a:lstStyle/>
          <a:p>
            <a:pPr algn="ctr"/>
            <a:r>
              <a:rPr lang="en-US" dirty="0">
                <a:solidFill>
                  <a:schemeClr val="tx2">
                    <a:lumMod val="60000"/>
                    <a:lumOff val="40000"/>
                  </a:schemeClr>
                </a:solidFill>
              </a:rPr>
              <a:t>Supportive Housing Tool Kit </a:t>
            </a:r>
            <a:br>
              <a:rPr lang="en-US" dirty="0">
                <a:solidFill>
                  <a:schemeClr val="tx2">
                    <a:lumMod val="60000"/>
                    <a:lumOff val="40000"/>
                  </a:schemeClr>
                </a:solidFill>
              </a:rPr>
            </a:br>
            <a:r>
              <a:rPr lang="en-US" dirty="0">
                <a:solidFill>
                  <a:schemeClr val="tx2">
                    <a:lumMod val="60000"/>
                    <a:lumOff val="40000"/>
                  </a:schemeClr>
                </a:solidFill>
              </a:rPr>
              <a:t>Training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1278399" y="1687713"/>
            <a:ext cx="8962465" cy="2917843"/>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1140904" y="1257300"/>
            <a:ext cx="9772698" cy="3757041"/>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endParaRPr lang="en-US" dirty="0"/>
          </a:p>
          <a:p>
            <a:r>
              <a:rPr lang="en-US" b="1" dirty="0"/>
              <a:t>Screening and Assessment:</a:t>
            </a:r>
          </a:p>
          <a:p>
            <a:pPr marL="285750" lvl="0" indent="-285750">
              <a:buFont typeface="Arial" panose="020B0604020202020204" pitchFamily="34" charset="0"/>
              <a:buChar char="•"/>
            </a:pPr>
            <a:r>
              <a:rPr lang="en-US" dirty="0"/>
              <a:t>Emotional independence (interest and confidence in moving on) </a:t>
            </a:r>
          </a:p>
          <a:p>
            <a:pPr marL="285750" lvl="0" indent="-285750">
              <a:buFont typeface="Arial" panose="020B0604020202020204" pitchFamily="34" charset="0"/>
              <a:buChar char="•"/>
            </a:pPr>
            <a:r>
              <a:rPr lang="en-US" dirty="0"/>
              <a:t>Financial Capacity (employment, income, savings, budgeting skills) </a:t>
            </a:r>
          </a:p>
          <a:p>
            <a:pPr marL="285750" lvl="0" indent="-285750">
              <a:buFont typeface="Arial" panose="020B0604020202020204" pitchFamily="34" charset="0"/>
              <a:buChar char="•"/>
            </a:pPr>
            <a:r>
              <a:rPr lang="en-US" dirty="0"/>
              <a:t>Housing history (housing tenure, rent arrears, past evictions, neighbor/landlord relationships) </a:t>
            </a:r>
          </a:p>
          <a:p>
            <a:pPr marL="285750" lvl="0" indent="-285750">
              <a:buFont typeface="Arial" panose="020B0604020202020204" pitchFamily="34" charset="0"/>
              <a:buChar char="•"/>
            </a:pPr>
            <a:r>
              <a:rPr lang="en-US" dirty="0"/>
              <a:t>Intensity of service use (need for on-site services) </a:t>
            </a:r>
          </a:p>
          <a:p>
            <a:pPr marL="285750" lvl="0" indent="-285750">
              <a:buFont typeface="Arial" panose="020B0604020202020204" pitchFamily="34" charset="0"/>
              <a:buChar char="•"/>
            </a:pPr>
            <a:r>
              <a:rPr lang="en-US" dirty="0"/>
              <a:t>Health/behavioral health (substance use, mental health, medication management, treatment engagement, mobility) </a:t>
            </a:r>
          </a:p>
          <a:p>
            <a:pPr marL="285750" lvl="0" indent="-285750">
              <a:buFont typeface="Arial" panose="020B0604020202020204" pitchFamily="34" charset="0"/>
              <a:buChar char="•"/>
            </a:pPr>
            <a:r>
              <a:rPr lang="en-US" dirty="0"/>
              <a:t>Connection to mainstream resources (rental supports if needed)</a:t>
            </a:r>
          </a:p>
          <a:p>
            <a:pPr marL="285750" lvl="0" indent="-285750">
              <a:buFont typeface="Arial" panose="020B0604020202020204" pitchFamily="34" charset="0"/>
              <a:buChar char="•"/>
            </a:pPr>
            <a:r>
              <a:rPr lang="en-US" dirty="0"/>
              <a:t>Connection to family or other natural supports</a:t>
            </a:r>
          </a:p>
          <a:p>
            <a:pPr marL="285750" lvl="0" indent="-285750">
              <a:buFont typeface="Arial" panose="020B0604020202020204" pitchFamily="34" charset="0"/>
              <a:buChar char="•"/>
            </a:pPr>
            <a:r>
              <a:rPr lang="en-US" dirty="0"/>
              <a:t>Community living skills (self-managing behavior; limit setting relating to drugs, etc.) </a:t>
            </a:r>
          </a:p>
          <a:p>
            <a:pPr marL="285750" lvl="0" indent="-285750">
              <a:buFont typeface="Arial" panose="020B0604020202020204" pitchFamily="34" charset="0"/>
              <a:buChar char="•"/>
            </a:pPr>
            <a:r>
              <a:rPr lang="en-US" dirty="0"/>
              <a:t>Activities of daily living skills (ability to get meals; keep apartment clean; follow lease)</a:t>
            </a:r>
          </a:p>
          <a:p>
            <a:pPr marL="285750" lvl="0" indent="-285750">
              <a:buFont typeface="Arial" panose="020B0604020202020204" pitchFamily="34" charset="0"/>
              <a:buChar char="•"/>
            </a:pPr>
            <a:r>
              <a:rPr lang="en-US" dirty="0"/>
              <a:t>Housing goals (location, size, affordability, live with family/friends) </a:t>
            </a: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Acuity Index Scoring  </a:t>
            </a:r>
            <a:endParaRPr sz="4600" dirty="0">
              <a:latin typeface="Tahoma"/>
              <a:cs typeface="Tahoma"/>
            </a:endParaRPr>
          </a:p>
        </p:txBody>
      </p:sp>
    </p:spTree>
    <p:extLst>
      <p:ext uri="{BB962C8B-B14F-4D97-AF65-F5344CB8AC3E}">
        <p14:creationId xmlns:p14="http://schemas.microsoft.com/office/powerpoint/2010/main" val="166481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46538"/>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1199627" y="1616148"/>
            <a:ext cx="9125128" cy="3398193"/>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endParaRPr lang="en-US" dirty="0"/>
          </a:p>
          <a:p>
            <a:r>
              <a:rPr lang="en-US" b="1" dirty="0"/>
              <a:t>Key Principles:</a:t>
            </a:r>
          </a:p>
          <a:p>
            <a:pPr marL="285750" lvl="0" indent="-285750">
              <a:buFont typeface="Arial" panose="020B0604020202020204" pitchFamily="34" charset="0"/>
              <a:buChar char="•"/>
            </a:pPr>
            <a:r>
              <a:rPr lang="en-US" dirty="0"/>
              <a:t>Voluntary; participants are never required to exit PSH if they do not wish to do so</a:t>
            </a:r>
          </a:p>
          <a:p>
            <a:pPr marL="285750" lvl="0" indent="-285750">
              <a:buFont typeface="Arial" panose="020B0604020202020204" pitchFamily="34" charset="0"/>
              <a:buChar char="•"/>
            </a:pPr>
            <a:r>
              <a:rPr lang="en-US" dirty="0"/>
              <a:t>Maximizing housing options </a:t>
            </a:r>
          </a:p>
          <a:p>
            <a:pPr marL="285750" lvl="0" indent="-285750">
              <a:buFont typeface="Arial" panose="020B0604020202020204" pitchFamily="34" charset="0"/>
              <a:buChar char="•"/>
            </a:pPr>
            <a:r>
              <a:rPr lang="en-US" dirty="0"/>
              <a:t>Promoting economic mobility and self-sufficiency</a:t>
            </a:r>
          </a:p>
          <a:p>
            <a:endParaRPr lang="en-US" dirty="0"/>
          </a:p>
          <a:p>
            <a:r>
              <a:rPr lang="en-US" b="1" dirty="0"/>
              <a:t>Key Service Components:</a:t>
            </a:r>
            <a:r>
              <a:rPr lang="en-US" dirty="0"/>
              <a:t>	</a:t>
            </a:r>
          </a:p>
          <a:p>
            <a:pPr marL="285750" lvl="0" indent="-285750">
              <a:buFont typeface="Arial" panose="020B0604020202020204" pitchFamily="34" charset="0"/>
              <a:buChar char="•"/>
            </a:pPr>
            <a:r>
              <a:rPr lang="en-US" dirty="0"/>
              <a:t>Case Notes </a:t>
            </a:r>
          </a:p>
          <a:p>
            <a:pPr marL="285750" lvl="0" indent="-285750">
              <a:buFont typeface="Arial" panose="020B0604020202020204" pitchFamily="34" charset="0"/>
              <a:buChar char="•"/>
            </a:pPr>
            <a:r>
              <a:rPr lang="en-US" dirty="0"/>
              <a:t>Independent Living-Skills training</a:t>
            </a:r>
          </a:p>
          <a:p>
            <a:pPr marL="285750" lvl="0" indent="-285750">
              <a:buFont typeface="Arial" panose="020B0604020202020204" pitchFamily="34" charset="0"/>
              <a:buChar char="•"/>
            </a:pPr>
            <a:r>
              <a:rPr lang="en-US" dirty="0"/>
              <a:t>Wellness/Illness Self-Management</a:t>
            </a:r>
          </a:p>
          <a:p>
            <a:pPr marL="285750" lvl="0" indent="-285750">
              <a:buFont typeface="Arial" panose="020B0604020202020204" pitchFamily="34" charset="0"/>
              <a:buChar char="•"/>
            </a:pPr>
            <a:r>
              <a:rPr lang="en-US" dirty="0"/>
              <a:t>Community Based Services</a:t>
            </a:r>
          </a:p>
          <a:p>
            <a:pPr marL="285750" lvl="0" indent="-285750">
              <a:buFont typeface="Arial" panose="020B0604020202020204" pitchFamily="34" charset="0"/>
              <a:buChar char="•"/>
            </a:pPr>
            <a:r>
              <a:rPr lang="en-US" dirty="0"/>
              <a:t>Employment Supports</a:t>
            </a:r>
          </a:p>
          <a:p>
            <a:pPr marL="285750" lvl="0" indent="-285750">
              <a:buFont typeface="Arial" panose="020B0604020202020204" pitchFamily="34" charset="0"/>
              <a:buChar char="•"/>
            </a:pPr>
            <a:r>
              <a:rPr lang="en-US" dirty="0"/>
              <a:t>Peer Supports</a:t>
            </a: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Acuity Index usefulness  </a:t>
            </a:r>
            <a:endParaRPr sz="4600" dirty="0">
              <a:latin typeface="Tahoma"/>
              <a:cs typeface="Tahoma"/>
            </a:endParaRPr>
          </a:p>
        </p:txBody>
      </p:sp>
    </p:spTree>
    <p:extLst>
      <p:ext uri="{BB962C8B-B14F-4D97-AF65-F5344CB8AC3E}">
        <p14:creationId xmlns:p14="http://schemas.microsoft.com/office/powerpoint/2010/main" val="413491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74943"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10145586" cy="1428596"/>
          </a:xfrm>
          <a:prstGeom prst="rect">
            <a:avLst/>
          </a:prstGeom>
        </p:spPr>
        <p:txBody>
          <a:bodyPr vert="horz" wrap="square" lIns="0" tIns="12700" rIns="0" bIns="0" rtlCol="0">
            <a:spAutoFit/>
          </a:bodyPr>
          <a:lstStyle/>
          <a:p>
            <a:pPr marL="12700" rtl="0">
              <a:spcBef>
                <a:spcPts val="100"/>
              </a:spcBef>
            </a:pPr>
            <a:r>
              <a:rPr lang="en-US" sz="4600" b="1" spc="5" dirty="0">
                <a:solidFill>
                  <a:schemeClr val="tx2">
                    <a:lumMod val="60000"/>
                    <a:lumOff val="40000"/>
                  </a:schemeClr>
                </a:solidFill>
                <a:latin typeface="Tahoma" panose="020B0604030504040204" pitchFamily="34" charset="0"/>
                <a:ea typeface="Tahoma" panose="020B0604030504040204" pitchFamily="34" charset="0"/>
                <a:cs typeface="Tahoma" panose="020B0604030504040204" pitchFamily="34" charset="0"/>
              </a:rPr>
              <a:t>When should the tools be completed and updated? </a:t>
            </a:r>
            <a:endParaRPr sz="4600" dirty="0">
              <a:latin typeface="Tahoma"/>
              <a:cs typeface="Tahoma"/>
            </a:endParaRPr>
          </a:p>
        </p:txBody>
      </p:sp>
      <p:sp>
        <p:nvSpPr>
          <p:cNvPr id="20" name="object 20"/>
          <p:cNvSpPr txBox="1"/>
          <p:nvPr/>
        </p:nvSpPr>
        <p:spPr>
          <a:xfrm>
            <a:off x="1912690" y="1904674"/>
            <a:ext cx="8447714" cy="4100480"/>
          </a:xfrm>
          <a:prstGeom prst="rect">
            <a:avLst/>
          </a:prstGeom>
        </p:spPr>
        <p:txBody>
          <a:bodyPr vert="horz" wrap="square" lIns="0" tIns="217804" rIns="0" bIns="0" rtlCol="0">
            <a:spAutoFit/>
          </a:bodyPr>
          <a:lstStyle/>
          <a:p>
            <a:pPr marL="348615" marR="0" lvl="0" indent="-335915" algn="l"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r>
              <a:rPr kumimoji="0" lang="en-US" sz="3400" b="0" i="0" u="none" strike="noStrike" kern="1200" cap="none" spc="0" normalizeH="0" baseline="0" noProof="0" dirty="0">
                <a:ln>
                  <a:noFill/>
                </a:ln>
                <a:solidFill>
                  <a:prstClr val="black"/>
                </a:solidFill>
                <a:effectLst/>
                <a:uLnTx/>
                <a:uFillTx/>
                <a:latin typeface="Trebuchet MS"/>
                <a:ea typeface="+mn-ea"/>
                <a:cs typeface="Trebuchet MS"/>
              </a:rPr>
              <a:t>Complete the Assessment Tool after intake </a:t>
            </a:r>
          </a:p>
          <a:p>
            <a:pPr marL="348615" marR="0" lvl="0" indent="-335915" algn="l"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r>
              <a:rPr kumimoji="0" lang="en-US" sz="3400" b="0" i="0" u="none" strike="noStrike" kern="1200" cap="none" spc="0" normalizeH="0" baseline="0" noProof="0" dirty="0">
                <a:ln>
                  <a:noFill/>
                </a:ln>
                <a:solidFill>
                  <a:prstClr val="black"/>
                </a:solidFill>
                <a:effectLst/>
                <a:uLnTx/>
                <a:uFillTx/>
                <a:latin typeface="Trebuchet MS"/>
                <a:ea typeface="+mn-ea"/>
                <a:cs typeface="Trebuchet MS"/>
              </a:rPr>
              <a:t>Acuity Index can be done at anytime time during the client's first year in project. However, the second Acuity index must be completed at the time of annual renewal  </a:t>
            </a: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67475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6570980" cy="72644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Acuity index </a:t>
            </a:r>
            <a:endParaRPr sz="4600" dirty="0">
              <a:latin typeface="Tahoma"/>
              <a:cs typeface="Tahoma"/>
            </a:endParaRPr>
          </a:p>
        </p:txBody>
      </p:sp>
      <p:sp>
        <p:nvSpPr>
          <p:cNvPr id="20" name="object 20"/>
          <p:cNvSpPr txBox="1"/>
          <p:nvPr/>
        </p:nvSpPr>
        <p:spPr>
          <a:xfrm>
            <a:off x="746620" y="1805799"/>
            <a:ext cx="10695963" cy="3490057"/>
          </a:xfrm>
          <a:prstGeom prst="rect">
            <a:avLst/>
          </a:prstGeom>
        </p:spPr>
        <p:txBody>
          <a:bodyPr vert="horz" wrap="square" lIns="0" tIns="217804" rIns="0" bIns="0" rtlCol="0">
            <a:spAutoFit/>
          </a:bodyPr>
          <a:lstStyle/>
          <a:p>
            <a:pPr marL="348615" lvl="0" indent="-335915">
              <a:spcBef>
                <a:spcPts val="1714"/>
              </a:spcBef>
              <a:buClr>
                <a:srgbClr val="F78E1E"/>
              </a:buClr>
              <a:buFont typeface="Arial"/>
              <a:buChar char="•"/>
              <a:tabLst>
                <a:tab pos="349250" algn="l"/>
              </a:tabLst>
            </a:pPr>
            <a:r>
              <a:rPr lang="en-US" sz="3400" dirty="0">
                <a:solidFill>
                  <a:prstClr val="black"/>
                </a:solidFill>
                <a:latin typeface="Trebuchet MS"/>
                <a:cs typeface="Trebuchet MS"/>
              </a:rPr>
              <a:t>Acuity Index for PSH </a:t>
            </a:r>
          </a:p>
          <a:p>
            <a:pPr marL="348615" lvl="0" indent="-335915">
              <a:spcBef>
                <a:spcPts val="1714"/>
              </a:spcBef>
              <a:buClr>
                <a:srgbClr val="F78E1E"/>
              </a:buClr>
              <a:buFont typeface="Arial"/>
              <a:buChar char="•"/>
              <a:tabLst>
                <a:tab pos="349250" algn="l"/>
              </a:tabLst>
            </a:pPr>
            <a:r>
              <a:rPr lang="en-US" sz="3400" dirty="0">
                <a:solidFill>
                  <a:prstClr val="black"/>
                </a:solidFill>
                <a:latin typeface="Trebuchet MS"/>
                <a:cs typeface="Trebuchet MS"/>
              </a:rPr>
              <a:t>Acuity Index for RRH </a:t>
            </a:r>
          </a:p>
          <a:p>
            <a:pPr marL="805815" lvl="1" indent="-335915">
              <a:spcBef>
                <a:spcPts val="1714"/>
              </a:spcBef>
              <a:buClr>
                <a:srgbClr val="F78E1E"/>
              </a:buClr>
              <a:buFont typeface="Arial"/>
              <a:buChar char="•"/>
              <a:tabLst>
                <a:tab pos="349250" algn="l"/>
              </a:tabLst>
            </a:pPr>
            <a:r>
              <a:rPr lang="en-US" sz="3400" dirty="0">
                <a:solidFill>
                  <a:prstClr val="black"/>
                </a:solidFill>
                <a:latin typeface="Trebuchet MS"/>
                <a:cs typeface="Trebuchet MS"/>
              </a:rPr>
              <a:t>Both can be found on PEH website </a:t>
            </a:r>
          </a:p>
          <a:p>
            <a:pPr marL="927100" lvl="1" indent="-457200">
              <a:spcBef>
                <a:spcPts val="1714"/>
              </a:spcBef>
              <a:buClr>
                <a:srgbClr val="F78E1E"/>
              </a:buClr>
              <a:buFont typeface="Wingdings" panose="05000000000000000000" pitchFamily="2" charset="2"/>
              <a:buChar char="v"/>
              <a:tabLst>
                <a:tab pos="349250" algn="l"/>
              </a:tabLst>
            </a:pPr>
            <a:r>
              <a:rPr lang="en-US" sz="3400" dirty="0">
                <a:solidFill>
                  <a:prstClr val="black"/>
                </a:solidFill>
                <a:latin typeface="Trebuchet MS"/>
                <a:cs typeface="Trebuchet MS"/>
              </a:rPr>
              <a:t>After completion of Acuity Index, save and upload to HMIS and label it at the date completed.   </a:t>
            </a: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21349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6570980" cy="72644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Acuity index </a:t>
            </a:r>
            <a:endParaRPr sz="4600" dirty="0">
              <a:latin typeface="Tahoma"/>
              <a:cs typeface="Tahoma"/>
            </a:endParaRPr>
          </a:p>
        </p:txBody>
      </p:sp>
      <p:sp>
        <p:nvSpPr>
          <p:cNvPr id="20" name="object 20"/>
          <p:cNvSpPr txBox="1"/>
          <p:nvPr/>
        </p:nvSpPr>
        <p:spPr>
          <a:xfrm>
            <a:off x="746620" y="1805799"/>
            <a:ext cx="10695963" cy="3736278"/>
          </a:xfrm>
          <a:prstGeom prst="rect">
            <a:avLst/>
          </a:prstGeom>
        </p:spPr>
        <p:txBody>
          <a:bodyPr vert="horz" wrap="square" lIns="0" tIns="217804" rIns="0" bIns="0" rtlCol="0">
            <a:spAutoFit/>
          </a:bodyPr>
          <a:lstStyle/>
          <a:p>
            <a:pPr marL="469900" lvl="1" algn="ctr">
              <a:spcBef>
                <a:spcPts val="1714"/>
              </a:spcBef>
              <a:buClr>
                <a:srgbClr val="F78E1E"/>
              </a:buClr>
              <a:tabLst>
                <a:tab pos="349250" algn="l"/>
              </a:tabLst>
            </a:pPr>
            <a:r>
              <a:rPr lang="en-US" sz="3400" dirty="0">
                <a:solidFill>
                  <a:prstClr val="black"/>
                </a:solidFill>
                <a:latin typeface="Trebuchet MS"/>
                <a:cs typeface="Trebuchet MS"/>
              </a:rPr>
              <a:t>Upload Acuity Index to HMIS </a:t>
            </a:r>
          </a:p>
          <a:p>
            <a:pPr marL="469900" lvl="1" algn="ctr">
              <a:spcBef>
                <a:spcPts val="1714"/>
              </a:spcBef>
              <a:buClr>
                <a:srgbClr val="F78E1E"/>
              </a:buClr>
              <a:tabLst>
                <a:tab pos="349250" algn="l"/>
              </a:tabLst>
            </a:pPr>
            <a:r>
              <a:rPr lang="en-US" sz="3400" dirty="0">
                <a:solidFill>
                  <a:prstClr val="black"/>
                </a:solidFill>
                <a:latin typeface="Trebuchet MS"/>
                <a:cs typeface="Trebuchet MS"/>
              </a:rPr>
              <a:t>Save and upload to HMIS and label it at the date completed.  </a:t>
            </a:r>
          </a:p>
          <a:p>
            <a:pPr marL="469900" lvl="1" algn="ctr">
              <a:spcBef>
                <a:spcPts val="1714"/>
              </a:spcBef>
              <a:buClr>
                <a:srgbClr val="F78E1E"/>
              </a:buClr>
              <a:tabLst>
                <a:tab pos="349250" algn="l"/>
              </a:tabLst>
            </a:pPr>
            <a:r>
              <a:rPr lang="en-US" sz="2800" b="1" dirty="0">
                <a:solidFill>
                  <a:prstClr val="black"/>
                </a:solidFill>
                <a:latin typeface="Trebuchet MS"/>
                <a:cs typeface="Trebuchet MS"/>
              </a:rPr>
              <a:t>Please refer to handout labeled:</a:t>
            </a:r>
          </a:p>
          <a:p>
            <a:pPr marL="469900" lvl="1" algn="ctr">
              <a:spcBef>
                <a:spcPts val="1714"/>
              </a:spcBef>
              <a:buClr>
                <a:srgbClr val="F78E1E"/>
              </a:buClr>
              <a:tabLst>
                <a:tab pos="349250" algn="l"/>
              </a:tabLst>
            </a:pPr>
            <a:r>
              <a:rPr lang="en-US" sz="2800" b="1" i="1" dirty="0">
                <a:solidFill>
                  <a:srgbClr val="00B050"/>
                </a:solidFill>
                <a:latin typeface="Trebuchet MS"/>
                <a:cs typeface="Trebuchet MS"/>
              </a:rPr>
              <a:t>Supportive Housing Assessment and Acuity Index Upload into HMIS  </a:t>
            </a:r>
            <a:endParaRPr kumimoji="0" sz="2800" b="1" i="1" u="none" strike="noStrike" kern="1200" cap="none" spc="0" normalizeH="0" baseline="0" noProof="0" dirty="0">
              <a:ln>
                <a:noFill/>
              </a:ln>
              <a:solidFill>
                <a:srgbClr val="00B050"/>
              </a:solidFill>
              <a:effectLst/>
              <a:uLnTx/>
              <a:uFillTx/>
              <a:latin typeface="Trebuchet MS"/>
              <a:cs typeface="Trebuchet MS"/>
            </a:endParaRPr>
          </a:p>
        </p:txBody>
      </p:sp>
    </p:spTree>
    <p:extLst>
      <p:ext uri="{BB962C8B-B14F-4D97-AF65-F5344CB8AC3E}">
        <p14:creationId xmlns:p14="http://schemas.microsoft.com/office/powerpoint/2010/main" val="3063335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6570980" cy="72644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Assessment in HMIS </a:t>
            </a:r>
            <a:endParaRPr sz="4600" dirty="0">
              <a:latin typeface="Tahoma"/>
              <a:cs typeface="Tahoma"/>
            </a:endParaRPr>
          </a:p>
        </p:txBody>
      </p:sp>
      <p:sp>
        <p:nvSpPr>
          <p:cNvPr id="20" name="object 20"/>
          <p:cNvSpPr txBox="1"/>
          <p:nvPr/>
        </p:nvSpPr>
        <p:spPr>
          <a:xfrm>
            <a:off x="2382473" y="1805799"/>
            <a:ext cx="7639490" cy="1266371"/>
          </a:xfrm>
          <a:prstGeom prst="rect">
            <a:avLst/>
          </a:prstGeom>
        </p:spPr>
        <p:txBody>
          <a:bodyPr vert="horz" wrap="square" lIns="0" tIns="217804" rIns="0" bIns="0" rtlCol="0">
            <a:spAutoFit/>
          </a:bodyPr>
          <a:lstStyle/>
          <a:p>
            <a:pPr marL="348615" lvl="0" indent="-335915">
              <a:spcBef>
                <a:spcPts val="1714"/>
              </a:spcBef>
              <a:buClr>
                <a:srgbClr val="F78E1E"/>
              </a:buClr>
              <a:buFont typeface="Arial"/>
              <a:buChar char="•"/>
              <a:tabLst>
                <a:tab pos="349250" algn="l"/>
              </a:tabLst>
            </a:pPr>
            <a:r>
              <a:rPr kumimoji="0" lang="en-US" sz="3400" b="0" i="0" u="none" strike="noStrike" kern="1200" cap="none" spc="0" normalizeH="0" baseline="0" noProof="0" dirty="0">
                <a:ln>
                  <a:noFill/>
                </a:ln>
                <a:solidFill>
                  <a:prstClr val="black"/>
                </a:solidFill>
                <a:effectLst/>
                <a:uLnTx/>
                <a:uFillTx/>
                <a:latin typeface="Trebuchet MS"/>
                <a:ea typeface="+mn-ea"/>
                <a:cs typeface="Trebuchet MS"/>
              </a:rPr>
              <a:t>All Assessments</a:t>
            </a:r>
            <a:r>
              <a:rPr lang="en-US" sz="3400" dirty="0">
                <a:solidFill>
                  <a:prstClr val="black"/>
                </a:solidFill>
                <a:latin typeface="Trebuchet MS"/>
                <a:cs typeface="Trebuchet MS"/>
              </a:rPr>
              <a:t> are to be completed in HMIS </a:t>
            </a: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2696981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7093280" cy="689932"/>
          </a:xfrm>
          <a:prstGeom prst="rect">
            <a:avLst/>
          </a:prstGeom>
        </p:spPr>
        <p:txBody>
          <a:bodyPr vert="horz" wrap="square" lIns="0" tIns="12700" rIns="0" bIns="0" rtlCol="0">
            <a:spAutoFit/>
          </a:bodyPr>
          <a:lstStyle/>
          <a:p>
            <a:pPr marL="12700" rtl="0">
              <a:spcBef>
                <a:spcPts val="100"/>
              </a:spcBef>
            </a:pPr>
            <a:r>
              <a:rPr lang="en-US" b="1" spc="5" dirty="0">
                <a:solidFill>
                  <a:schemeClr val="tx2">
                    <a:lumMod val="60000"/>
                    <a:lumOff val="40000"/>
                  </a:schemeClr>
                </a:solidFill>
                <a:latin typeface="Tahoma" panose="020B0604030504040204" pitchFamily="34" charset="0"/>
                <a:ea typeface="Tahoma" panose="020B0604030504040204" pitchFamily="34" charset="0"/>
                <a:cs typeface="Tahoma" panose="020B0604030504040204" pitchFamily="34" charset="0"/>
              </a:rPr>
              <a:t>Policy and Procedures </a:t>
            </a:r>
            <a:endParaRPr sz="4600" dirty="0">
              <a:latin typeface="Tahoma"/>
              <a:cs typeface="Tahoma"/>
            </a:endParaRPr>
          </a:p>
        </p:txBody>
      </p:sp>
      <p:sp>
        <p:nvSpPr>
          <p:cNvPr id="20" name="object 20"/>
          <p:cNvSpPr txBox="1"/>
          <p:nvPr/>
        </p:nvSpPr>
        <p:spPr>
          <a:xfrm>
            <a:off x="1912690" y="1904674"/>
            <a:ext cx="8447714" cy="3890167"/>
          </a:xfrm>
          <a:prstGeom prst="rect">
            <a:avLst/>
          </a:prstGeom>
        </p:spPr>
        <p:txBody>
          <a:bodyPr vert="horz" wrap="square" lIns="0" tIns="217804" rIns="0" bIns="0" rtlCol="0">
            <a:spAutoFit/>
          </a:bodyPr>
          <a:lstStyle/>
          <a:p>
            <a:pPr marL="348615" lvl="0" indent="-335915">
              <a:spcBef>
                <a:spcPts val="1714"/>
              </a:spcBef>
              <a:buClr>
                <a:srgbClr val="F78E1E"/>
              </a:buClr>
              <a:buFont typeface="Arial"/>
              <a:buChar char="•"/>
              <a:tabLst>
                <a:tab pos="349250" algn="l"/>
              </a:tabLst>
              <a:defRPr/>
            </a:pPr>
            <a:r>
              <a:rPr lang="en-US" dirty="0"/>
              <a:t>Using the answers from the Supportive Housing Assessment Tool &amp; Acuity Index, discuss with the client (and collaterals) areas where they would like to increase their self-sufficiency</a:t>
            </a:r>
          </a:p>
          <a:p>
            <a:pPr marL="348615" indent="-335915">
              <a:spcBef>
                <a:spcPts val="1714"/>
              </a:spcBef>
              <a:buClr>
                <a:srgbClr val="F78E1E"/>
              </a:buClr>
              <a:buFont typeface="Arial"/>
              <a:buChar char="•"/>
              <a:tabLst>
                <a:tab pos="349250" algn="l"/>
              </a:tabLst>
              <a:defRPr/>
            </a:pPr>
            <a:r>
              <a:rPr lang="en-US" dirty="0"/>
              <a:t>When completing the Assessment Tool &amp; Acuity Index at intake/annually, it will useful to have following available to accurately assess where the client is and where they would like to be in the next year: </a:t>
            </a:r>
          </a:p>
          <a:p>
            <a:pPr marL="348615" indent="-335915">
              <a:spcBef>
                <a:spcPts val="1714"/>
              </a:spcBef>
              <a:buClr>
                <a:srgbClr val="F78E1E"/>
              </a:buClr>
              <a:buFont typeface="Arial"/>
              <a:buChar char="•"/>
              <a:tabLst>
                <a:tab pos="349250" algn="l"/>
              </a:tabLst>
              <a:defRPr/>
            </a:pPr>
            <a:r>
              <a:rPr lang="en-US" dirty="0"/>
              <a:t> It is critical to note that when programs are reviewed, reviewers will look to see that this Assessment guides Service Plan development and case/progress notes provide detailed information related to achieving Service Plan goals. </a:t>
            </a:r>
          </a:p>
          <a:p>
            <a:pPr marL="348615" lvl="0" indent="-335915">
              <a:spcBef>
                <a:spcPts val="1714"/>
              </a:spcBef>
              <a:buClr>
                <a:srgbClr val="F78E1E"/>
              </a:buClr>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3731867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809240" y="1941040"/>
            <a:ext cx="6570980" cy="3675365"/>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	Project Feedback </a:t>
            </a:r>
            <a:br>
              <a:rPr lang="en-US" sz="4600" b="1" spc="-130" dirty="0">
                <a:solidFill>
                  <a:srgbClr val="00B5EF"/>
                </a:solidFill>
                <a:latin typeface="Tahoma"/>
                <a:cs typeface="Tahoma"/>
              </a:rPr>
            </a:br>
            <a:br>
              <a:rPr lang="en-US" sz="3200" b="1" spc="-130" dirty="0">
                <a:solidFill>
                  <a:schemeClr val="tx1"/>
                </a:solidFill>
                <a:latin typeface="Tahoma"/>
                <a:cs typeface="Tahoma"/>
              </a:rPr>
            </a:br>
            <a:r>
              <a:rPr lang="en-US" sz="3200" b="1" spc="-130" dirty="0">
                <a:solidFill>
                  <a:schemeClr val="tx1"/>
                </a:solidFill>
                <a:latin typeface="Tahoma"/>
                <a:cs typeface="Tahoma"/>
              </a:rPr>
              <a:t>Delphi Rise </a:t>
            </a:r>
            <a:br>
              <a:rPr lang="en-US" sz="3200" b="1" spc="-130" dirty="0">
                <a:solidFill>
                  <a:schemeClr val="tx1"/>
                </a:solidFill>
                <a:latin typeface="Tahoma"/>
                <a:cs typeface="Tahoma"/>
              </a:rPr>
            </a:br>
            <a:r>
              <a:rPr lang="en-US" sz="3200" b="1" spc="-130" dirty="0">
                <a:solidFill>
                  <a:schemeClr val="tx1"/>
                </a:solidFill>
                <a:latin typeface="Tahoma"/>
                <a:cs typeface="Tahoma"/>
              </a:rPr>
              <a:t>Providence</a:t>
            </a:r>
            <a:br>
              <a:rPr lang="en-US" sz="3200" b="1" spc="-130" dirty="0">
                <a:solidFill>
                  <a:srgbClr val="00B5EF"/>
                </a:solidFill>
                <a:latin typeface="Tahoma"/>
                <a:cs typeface="Tahoma"/>
              </a:rPr>
            </a:br>
            <a:r>
              <a:rPr lang="en-US" sz="3200" b="1" spc="-130" dirty="0">
                <a:solidFill>
                  <a:schemeClr val="tx1"/>
                </a:solidFill>
                <a:latin typeface="Tahoma"/>
                <a:cs typeface="Tahoma"/>
              </a:rPr>
              <a:t>RHA/YWCA Case Management </a:t>
            </a:r>
            <a:br>
              <a:rPr lang="en-US" sz="3200" b="1" spc="-130" dirty="0">
                <a:solidFill>
                  <a:schemeClr val="tx1"/>
                </a:solidFill>
                <a:latin typeface="Tahoma"/>
                <a:cs typeface="Tahoma"/>
              </a:rPr>
            </a:br>
            <a:r>
              <a:rPr lang="en-US" sz="3200" b="1" spc="-130" dirty="0">
                <a:solidFill>
                  <a:schemeClr val="tx1"/>
                </a:solidFill>
                <a:latin typeface="Tahoma"/>
                <a:cs typeface="Tahoma"/>
              </a:rPr>
              <a:t>VOA </a:t>
            </a:r>
            <a:br>
              <a:rPr lang="en-US" sz="3200" b="1" spc="-130" dirty="0">
                <a:solidFill>
                  <a:schemeClr val="tx1"/>
                </a:solidFill>
                <a:latin typeface="Tahoma"/>
                <a:cs typeface="Tahoma"/>
              </a:rPr>
            </a:br>
            <a:r>
              <a:rPr lang="en-US" sz="3200" b="1" spc="-130" dirty="0">
                <a:solidFill>
                  <a:schemeClr val="tx1"/>
                </a:solidFill>
                <a:latin typeface="Tahoma"/>
                <a:cs typeface="Tahoma"/>
              </a:rPr>
              <a:t> </a:t>
            </a:r>
            <a:endParaRPr sz="3200" dirty="0">
              <a:solidFill>
                <a:schemeClr val="tx1"/>
              </a:solidFill>
              <a:latin typeface="Tahoma"/>
              <a:cs typeface="Tahoma"/>
            </a:endParaRPr>
          </a:p>
        </p:txBody>
      </p:sp>
    </p:spTree>
    <p:extLst>
      <p:ext uri="{BB962C8B-B14F-4D97-AF65-F5344CB8AC3E}">
        <p14:creationId xmlns:p14="http://schemas.microsoft.com/office/powerpoint/2010/main" val="3492286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2296476" y="1695180"/>
            <a:ext cx="7234022" cy="1601694"/>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Developing a “Move on toolkit” (in 2023)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Monitoring Assessments and Acuity Index’s (in 2022)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 Tracking outcomes from Supportive Housing Assessments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latin typeface="Calibri"/>
              </a:rPr>
              <a:t>Feedback and update of Supportive Housing Assessment (2023) </a:t>
            </a:r>
            <a:endParaRPr kumimoji="0"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599515" y="722376"/>
            <a:ext cx="6570980" cy="72071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Moving Forward  </a:t>
            </a:r>
            <a:endParaRPr sz="4600" dirty="0">
              <a:latin typeface="Tahoma"/>
              <a:cs typeface="Tahoma"/>
            </a:endParaRPr>
          </a:p>
        </p:txBody>
      </p:sp>
    </p:spTree>
    <p:extLst>
      <p:ext uri="{BB962C8B-B14F-4D97-AF65-F5344CB8AC3E}">
        <p14:creationId xmlns:p14="http://schemas.microsoft.com/office/powerpoint/2010/main" val="3635719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2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2674551" y="460279"/>
            <a:ext cx="6570980" cy="1213153"/>
          </a:xfrm>
          <a:prstGeom prst="rect">
            <a:avLst/>
          </a:prstGeom>
        </p:spPr>
        <p:txBody>
          <a:bodyPr vert="horz" wrap="square" lIns="0" tIns="12700" rIns="0" bIns="0" rtlCol="0">
            <a:spAutoFit/>
          </a:bodyPr>
          <a:lstStyle/>
          <a:p>
            <a:pPr marL="12700" algn="ctr">
              <a:lnSpc>
                <a:spcPct val="100000"/>
              </a:lnSpc>
              <a:spcBef>
                <a:spcPts val="100"/>
              </a:spcBef>
            </a:pPr>
            <a:r>
              <a:rPr lang="en-US" sz="4600" b="1" spc="-130" dirty="0">
                <a:solidFill>
                  <a:srgbClr val="00B5EF"/>
                </a:solidFill>
                <a:latin typeface="Tahoma"/>
                <a:cs typeface="Tahoma"/>
              </a:rPr>
              <a:t>	Questions</a:t>
            </a:r>
            <a:r>
              <a:rPr lang="en-US" sz="3200" b="1" spc="-130" dirty="0">
                <a:solidFill>
                  <a:schemeClr val="tx1"/>
                </a:solidFill>
                <a:latin typeface="Tahoma"/>
                <a:cs typeface="Tahoma"/>
              </a:rPr>
              <a:t> </a:t>
            </a:r>
            <a:br>
              <a:rPr lang="en-US" sz="3200" b="1" spc="-130" dirty="0">
                <a:solidFill>
                  <a:schemeClr val="tx1"/>
                </a:solidFill>
                <a:latin typeface="Tahoma"/>
                <a:cs typeface="Tahoma"/>
              </a:rPr>
            </a:br>
            <a:r>
              <a:rPr lang="en-US" sz="3200" b="1" spc="-130" dirty="0">
                <a:solidFill>
                  <a:schemeClr val="tx1"/>
                </a:solidFill>
                <a:latin typeface="Tahoma"/>
                <a:cs typeface="Tahoma"/>
              </a:rPr>
              <a:t> </a:t>
            </a:r>
            <a:endParaRPr sz="3200" dirty="0">
              <a:solidFill>
                <a:schemeClr val="tx1"/>
              </a:solidFill>
              <a:latin typeface="Tahoma"/>
              <a:cs typeface="Tahoma"/>
            </a:endParaRPr>
          </a:p>
        </p:txBody>
      </p:sp>
      <p:pic>
        <p:nvPicPr>
          <p:cNvPr id="21" name="Picture 20">
            <a:extLst>
              <a:ext uri="{FF2B5EF4-FFF2-40B4-BE49-F238E27FC236}">
                <a16:creationId xmlns:a16="http://schemas.microsoft.com/office/drawing/2014/main" id="{18E9DBE1-F844-4A84-AF33-C763AB47198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13277" y="1266727"/>
            <a:ext cx="3565321" cy="4177727"/>
          </a:xfrm>
          <a:prstGeom prst="rect">
            <a:avLst/>
          </a:prstGeom>
        </p:spPr>
      </p:pic>
    </p:spTree>
    <p:extLst>
      <p:ext uri="{BB962C8B-B14F-4D97-AF65-F5344CB8AC3E}">
        <p14:creationId xmlns:p14="http://schemas.microsoft.com/office/powerpoint/2010/main" val="236187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54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6350466" y="1748971"/>
            <a:ext cx="5191878" cy="3720890"/>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12700" lvl="0" algn="ctr">
              <a:spcBef>
                <a:spcPts val="1620"/>
              </a:spcBef>
              <a:buClr>
                <a:srgbClr val="F78E1E"/>
              </a:buClr>
              <a:tabLst>
                <a:tab pos="349250" algn="l"/>
              </a:tabLst>
              <a:defRPr/>
            </a:pPr>
            <a:r>
              <a:rPr lang="en-US" spc="5" dirty="0">
                <a:solidFill>
                  <a:srgbClr val="191D63"/>
                </a:solidFill>
                <a:latin typeface="Trebuchet MS"/>
                <a:cs typeface="Trebuchet MS"/>
              </a:rPr>
              <a:t>Donna Catalano -Volunteers of America</a:t>
            </a:r>
          </a:p>
          <a:p>
            <a:pPr marL="12700" lvl="0" algn="ctr">
              <a:spcBef>
                <a:spcPts val="1620"/>
              </a:spcBef>
              <a:buClr>
                <a:srgbClr val="F78E1E"/>
              </a:buClr>
              <a:tabLst>
                <a:tab pos="349250" algn="l"/>
              </a:tabLst>
              <a:defRPr/>
            </a:pPr>
            <a:endParaRPr lang="en-US" spc="5" dirty="0">
              <a:solidFill>
                <a:srgbClr val="191D63"/>
              </a:solidFill>
              <a:latin typeface="Trebuchet MS"/>
              <a:cs typeface="Trebuchet MS"/>
            </a:endParaRPr>
          </a:p>
          <a:p>
            <a:pPr marL="12700" lvl="0" algn="ctr">
              <a:spcBef>
                <a:spcPts val="1620"/>
              </a:spcBef>
              <a:buClr>
                <a:srgbClr val="F78E1E"/>
              </a:buClr>
              <a:tabLst>
                <a:tab pos="349250" algn="l"/>
              </a:tabLst>
              <a:defRPr/>
            </a:pPr>
            <a:r>
              <a:rPr lang="en-US" spc="5" dirty="0">
                <a:solidFill>
                  <a:srgbClr val="191D63"/>
                </a:solidFill>
                <a:latin typeface="Trebuchet MS"/>
                <a:cs typeface="Trebuchet MS"/>
              </a:rPr>
              <a:t>Alex Storms– YWCA </a:t>
            </a:r>
          </a:p>
          <a:p>
            <a:pPr marL="12700" lvl="0" algn="ctr">
              <a:spcBef>
                <a:spcPts val="1620"/>
              </a:spcBef>
              <a:buClr>
                <a:srgbClr val="F78E1E"/>
              </a:buClr>
              <a:tabLst>
                <a:tab pos="349250" algn="l"/>
              </a:tabLst>
              <a:defRPr/>
            </a:pPr>
            <a:endParaRPr lang="en-US" spc="5" dirty="0">
              <a:solidFill>
                <a:srgbClr val="191D63"/>
              </a:solidFill>
              <a:latin typeface="Trebuchet MS"/>
              <a:cs typeface="Trebuchet MS"/>
            </a:endParaRPr>
          </a:p>
          <a:p>
            <a:pPr marL="12700" lvl="0" algn="ctr">
              <a:spcBef>
                <a:spcPts val="1620"/>
              </a:spcBef>
              <a:buClr>
                <a:srgbClr val="F78E1E"/>
              </a:buClr>
              <a:tabLst>
                <a:tab pos="349250" algn="l"/>
              </a:tabLst>
              <a:defRPr/>
            </a:pPr>
            <a:r>
              <a:rPr lang="en-US" spc="5" dirty="0">
                <a:solidFill>
                  <a:srgbClr val="191D63"/>
                </a:solidFill>
                <a:latin typeface="Trebuchet MS"/>
                <a:cs typeface="Trebuchet MS"/>
              </a:rPr>
              <a:t>Trisha Lucas – Delphi Rise  </a:t>
            </a: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6570980" cy="726440"/>
          </a:xfrm>
          <a:prstGeom prst="rect">
            <a:avLst/>
          </a:prstGeom>
        </p:spPr>
        <p:txBody>
          <a:bodyPr vert="horz" wrap="square" lIns="0" tIns="12700" rIns="0" bIns="0" rtlCol="0">
            <a:spAutoFit/>
          </a:bodyPr>
          <a:lstStyle/>
          <a:p>
            <a:pPr marL="12700">
              <a:lnSpc>
                <a:spcPct val="100000"/>
              </a:lnSpc>
              <a:spcBef>
                <a:spcPts val="100"/>
              </a:spcBef>
            </a:pPr>
            <a:r>
              <a:rPr lang="en-US" sz="4600" dirty="0">
                <a:latin typeface="Tahoma"/>
                <a:cs typeface="Tahoma"/>
              </a:rPr>
              <a:t>Introductions </a:t>
            </a:r>
            <a:endParaRPr sz="4600" dirty="0">
              <a:latin typeface="Tahoma"/>
              <a:cs typeface="Tahoma"/>
            </a:endParaRPr>
          </a:p>
        </p:txBody>
      </p:sp>
      <p:sp>
        <p:nvSpPr>
          <p:cNvPr id="20" name="object 20"/>
          <p:cNvSpPr txBox="1"/>
          <p:nvPr/>
        </p:nvSpPr>
        <p:spPr>
          <a:xfrm>
            <a:off x="345345" y="1497516"/>
            <a:ext cx="6005121" cy="5264902"/>
          </a:xfrm>
          <a:prstGeom prst="rect">
            <a:avLst/>
          </a:prstGeom>
        </p:spPr>
        <p:txBody>
          <a:bodyPr vert="horz" wrap="square" lIns="0" tIns="217804" rIns="0" bIns="0" rtlCol="0">
            <a:spAutoFit/>
          </a:bodyPr>
          <a:lstStyle/>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Janice Steimer – Partner Ending Homelessness</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 HMIS Coordinator </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endParaRPr lang="en-US" spc="5" dirty="0">
              <a:solidFill>
                <a:srgbClr val="191D63"/>
              </a:solidFill>
              <a:latin typeface="Trebuchet MS"/>
              <a:cs typeface="Trebuchet MS"/>
            </a:endParaRP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Charles Bollinger III – Partner Ending Homelessness </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 COC Programs Coordinator  </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endParaRPr lang="en-US" spc="5" dirty="0">
              <a:solidFill>
                <a:srgbClr val="191D63"/>
              </a:solidFill>
              <a:latin typeface="Trebuchet MS"/>
              <a:cs typeface="Trebuchet MS"/>
            </a:endParaRP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Kristin Clarke  – Providence Housing</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pc="5" dirty="0">
                <a:solidFill>
                  <a:srgbClr val="191D63"/>
                </a:solidFill>
                <a:latin typeface="Trebuchet MS"/>
                <a:cs typeface="Trebuchet MS"/>
              </a:rPr>
              <a:t>   </a:t>
            </a:r>
            <a:endParaRPr kumimoji="0" b="0" i="0" u="none" strike="noStrike" kern="1200" cap="none" spc="0" normalizeH="0" baseline="0" noProof="0" dirty="0">
              <a:ln>
                <a:noFill/>
              </a:ln>
              <a:solidFill>
                <a:prstClr val="black"/>
              </a:solidFill>
              <a:effectLst/>
              <a:uLnTx/>
              <a:uFillTx/>
              <a:latin typeface="Trebuchet MS"/>
              <a:ea typeface="+mn-ea"/>
              <a:cs typeface="Trebuchet MS"/>
            </a:endParaRPr>
          </a:p>
          <a:p>
            <a:pPr marL="12700" marR="0" lvl="0" algn="ctr" defTabSz="914400" rtl="0" eaLnBrk="1" fontAlgn="auto" latinLnBrk="0" hangingPunct="1">
              <a:lnSpc>
                <a:spcPct val="100000"/>
              </a:lnSpc>
              <a:spcBef>
                <a:spcPts val="1620"/>
              </a:spcBef>
              <a:spcAft>
                <a:spcPts val="0"/>
              </a:spcAft>
              <a:buClr>
                <a:srgbClr val="F78E1E"/>
              </a:buClr>
              <a:buSzTx/>
              <a:tabLst>
                <a:tab pos="349250" algn="l"/>
              </a:tabLst>
              <a:defRPr/>
            </a:pPr>
            <a:endParaRPr kumimoji="0" lang="en-US" sz="2400" b="0" i="0" u="none" strike="noStrike" kern="1200" cap="none" spc="5" normalizeH="0" baseline="0" noProof="0" dirty="0">
              <a:ln>
                <a:noFill/>
              </a:ln>
              <a:solidFill>
                <a:srgbClr val="191D63"/>
              </a:solidFill>
              <a:effectLst/>
              <a:uLnTx/>
              <a:uFillTx/>
              <a:latin typeface="Trebuchet MS"/>
              <a:ea typeface="+mn-ea"/>
              <a:cs typeface="Trebuchet MS"/>
            </a:endParaRPr>
          </a:p>
          <a:p>
            <a:pPr marL="348615" marR="0" lvl="0" indent="-335915" algn="l"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extLst>
      <p:ext uri="{BB962C8B-B14F-4D97-AF65-F5344CB8AC3E}">
        <p14:creationId xmlns:p14="http://schemas.microsoft.com/office/powerpoint/2010/main" val="247515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112" y="33377"/>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6570980" cy="72644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Agenda  </a:t>
            </a:r>
            <a:endParaRPr sz="4600" dirty="0">
              <a:latin typeface="Tahoma"/>
              <a:cs typeface="Tahoma"/>
            </a:endParaRPr>
          </a:p>
        </p:txBody>
      </p:sp>
      <p:sp>
        <p:nvSpPr>
          <p:cNvPr id="20" name="object 20"/>
          <p:cNvSpPr txBox="1"/>
          <p:nvPr/>
        </p:nvSpPr>
        <p:spPr>
          <a:xfrm>
            <a:off x="1022414" y="1382681"/>
            <a:ext cx="9061893" cy="4859663"/>
          </a:xfrm>
          <a:prstGeom prst="rect">
            <a:avLst/>
          </a:prstGeom>
        </p:spPr>
        <p:txBody>
          <a:bodyPr vert="horz" wrap="square" lIns="0" tIns="217804" rIns="0" bIns="0" rtlCol="0">
            <a:spAutoFit/>
          </a:bodyPr>
          <a:lstStyle/>
          <a:p>
            <a:pPr marL="348615" marR="0" lvl="0" indent="-335915" algn="ctr"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The Value for the Tool </a:t>
            </a:r>
          </a:p>
          <a:p>
            <a:pPr marL="348615" marR="0" lvl="0" indent="-335915" algn="ctr"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Community need for the Tool  </a:t>
            </a:r>
            <a:endParaRPr kumimoji="0" sz="2000" b="0" i="0" u="none" strike="noStrike" kern="1200" cap="none" spc="0" normalizeH="0" baseline="0" noProof="0" dirty="0">
              <a:ln>
                <a:noFill/>
              </a:ln>
              <a:solidFill>
                <a:prstClr val="black"/>
              </a:solidFill>
              <a:effectLst/>
              <a:uLnTx/>
              <a:uFillTx/>
              <a:latin typeface="Trebuchet MS"/>
              <a:ea typeface="+mn-ea"/>
              <a:cs typeface="Trebuchet MS"/>
            </a:endParaRPr>
          </a:p>
          <a:p>
            <a:pPr marL="348615" marR="0" lvl="0" indent="-335915" algn="ctr"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Introduction to the Tool</a:t>
            </a:r>
          </a:p>
          <a:p>
            <a:pPr marL="348615" marR="0" lvl="0" indent="-335915" algn="ctr"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Policy and Procedures </a:t>
            </a:r>
          </a:p>
          <a:p>
            <a:pPr marL="348615" marR="0" lvl="0" indent="-335915" algn="ctr"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Assessment in HMIS </a:t>
            </a:r>
            <a:r>
              <a:rPr kumimoji="0" lang="en-US" sz="2000" b="0" i="0" u="none" strike="noStrike" kern="1200" cap="none" spc="5" normalizeH="0" baseline="0" noProof="0" dirty="0">
                <a:ln>
                  <a:noFill/>
                </a:ln>
                <a:solidFill>
                  <a:srgbClr val="191D63"/>
                </a:solidFill>
                <a:effectLst/>
                <a:uLnTx/>
                <a:uFillTx/>
                <a:latin typeface="Trebuchet MS"/>
                <a:ea typeface="+mn-ea"/>
                <a:cs typeface="Trebuchet MS"/>
              </a:rPr>
              <a:t> </a:t>
            </a:r>
          </a:p>
          <a:p>
            <a:pPr marL="348615" marR="0" lvl="0" indent="-335915" algn="ctr"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r>
              <a:rPr kumimoji="0" lang="en-US" sz="2000" b="0" i="0" u="none" strike="noStrike" kern="1200" cap="none" spc="5" normalizeH="0" baseline="0" noProof="0" dirty="0">
                <a:ln>
                  <a:noFill/>
                </a:ln>
                <a:solidFill>
                  <a:srgbClr val="191D63"/>
                </a:solidFill>
                <a:effectLst/>
                <a:uLnTx/>
                <a:uFillTx/>
                <a:latin typeface="Trebuchet MS"/>
                <a:ea typeface="+mn-ea"/>
                <a:cs typeface="Trebuchet MS"/>
              </a:rPr>
              <a:t>Acuity Index </a:t>
            </a:r>
          </a:p>
          <a:p>
            <a:pPr marL="469900" marR="0" lvl="0" indent="-457200" algn="ctr" defTabSz="914400" rtl="0" eaLnBrk="1" fontAlgn="auto" latinLnBrk="0" hangingPunct="1">
              <a:lnSpc>
                <a:spcPct val="100000"/>
              </a:lnSpc>
              <a:spcBef>
                <a:spcPts val="1620"/>
              </a:spcBef>
              <a:spcAft>
                <a:spcPts val="0"/>
              </a:spcAft>
              <a:buClr>
                <a:srgbClr val="F78E1E"/>
              </a:buClr>
              <a:buSzTx/>
              <a:buFont typeface="Arial" panose="020B0604020202020204" pitchFamily="34" charset="0"/>
              <a:buChar char="•"/>
              <a:tabLst>
                <a:tab pos="349250" algn="l"/>
              </a:tabLst>
              <a:defRPr/>
            </a:pPr>
            <a:r>
              <a:rPr lang="en-US" sz="2000" spc="5" dirty="0">
                <a:solidFill>
                  <a:srgbClr val="191D63"/>
                </a:solidFill>
                <a:latin typeface="Trebuchet MS"/>
                <a:cs typeface="Trebuchet MS"/>
              </a:rPr>
              <a:t>Projects feedback </a:t>
            </a:r>
            <a:endParaRPr kumimoji="0" lang="en-US" sz="2000" b="0" i="0" u="none" strike="noStrike" kern="1200" cap="none" spc="5" normalizeH="0" baseline="0" noProof="0" dirty="0">
              <a:ln>
                <a:noFill/>
              </a:ln>
              <a:solidFill>
                <a:srgbClr val="191D63"/>
              </a:solidFill>
              <a:effectLst/>
              <a:uLnTx/>
              <a:uFillTx/>
              <a:latin typeface="Trebuchet MS"/>
              <a:ea typeface="+mn-ea"/>
              <a:cs typeface="Trebuchet MS"/>
            </a:endParaRPr>
          </a:p>
          <a:p>
            <a:pPr marL="348615" marR="0" lvl="0" indent="-335915" algn="ctr"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r>
              <a:rPr lang="en-US" sz="2000" spc="5" dirty="0">
                <a:solidFill>
                  <a:srgbClr val="191D63"/>
                </a:solidFill>
                <a:latin typeface="Trebuchet MS"/>
                <a:cs typeface="Trebuchet MS"/>
              </a:rPr>
              <a:t>What to expect in 2022 and Beyond  </a:t>
            </a:r>
            <a:endParaRPr kumimoji="0" sz="2000" b="0" i="0" u="none" strike="noStrike" kern="1200" cap="none" spc="0" normalizeH="0" baseline="0" noProof="0" dirty="0">
              <a:ln>
                <a:noFill/>
              </a:ln>
              <a:solidFill>
                <a:prstClr val="black"/>
              </a:solidFill>
              <a:effectLst/>
              <a:uLnTx/>
              <a:uFillTx/>
              <a:latin typeface="Trebuchet MS"/>
              <a:ea typeface="+mn-ea"/>
              <a:cs typeface="Trebuchet MS"/>
            </a:endParaRPr>
          </a:p>
          <a:p>
            <a:pPr marL="348615" marR="0" lvl="0" indent="-335915" algn="l" defTabSz="914400" rtl="0" eaLnBrk="1" fontAlgn="auto" latinLnBrk="0" hangingPunct="1">
              <a:lnSpc>
                <a:spcPct val="100000"/>
              </a:lnSpc>
              <a:spcBef>
                <a:spcPts val="1620"/>
              </a:spcBef>
              <a:spcAft>
                <a:spcPts val="0"/>
              </a:spcAft>
              <a:buClr>
                <a:srgbClr val="F78E1E"/>
              </a:buClr>
              <a:buSzTx/>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3"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8573006"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 Value of the Tool </a:t>
            </a:r>
            <a:endParaRPr sz="4600" dirty="0">
              <a:latin typeface="Tahoma"/>
              <a:cs typeface="Tahoma"/>
            </a:endParaRPr>
          </a:p>
        </p:txBody>
      </p:sp>
      <p:sp>
        <p:nvSpPr>
          <p:cNvPr id="20" name="object 20"/>
          <p:cNvSpPr txBox="1"/>
          <p:nvPr/>
        </p:nvSpPr>
        <p:spPr>
          <a:xfrm>
            <a:off x="1022414" y="1382681"/>
            <a:ext cx="9061893" cy="2323071"/>
          </a:xfrm>
          <a:prstGeom prst="rect">
            <a:avLst/>
          </a:prstGeom>
        </p:spPr>
        <p:txBody>
          <a:bodyPr vert="horz" wrap="square" lIns="0" tIns="217804" rIns="0" bIns="0" rtlCol="0">
            <a:spAutoFit/>
          </a:bodyPr>
          <a:lstStyle/>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z="1600" dirty="0">
                <a:solidFill>
                  <a:prstClr val="black"/>
                </a:solidFill>
                <a:latin typeface="Trebuchet MS"/>
                <a:cs typeface="Trebuchet MS"/>
              </a:rPr>
              <a:t>The development of this Assessment was a community effort. </a:t>
            </a: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kumimoji="0" lang="en-US" sz="1600" b="0" i="0" u="none" strike="noStrike" kern="1200" cap="none" spc="0" normalizeH="0" baseline="0" noProof="0" dirty="0">
                <a:ln>
                  <a:noFill/>
                </a:ln>
                <a:solidFill>
                  <a:prstClr val="black"/>
                </a:solidFill>
                <a:effectLst/>
                <a:uLnTx/>
                <a:uFillTx/>
                <a:latin typeface="Trebuchet MS"/>
                <a:ea typeface="+mn-ea"/>
                <a:cs typeface="Trebuchet MS"/>
              </a:rPr>
              <a:t>Several Permanent Housing Programs helped. </a:t>
            </a:r>
            <a:endParaRPr lang="en-US" sz="1600" dirty="0">
              <a:solidFill>
                <a:prstClr val="black"/>
              </a:solidFill>
              <a:latin typeface="Trebuchet MS"/>
              <a:cs typeface="Trebuchet MS"/>
            </a:endParaRP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z="1600" b="1" dirty="0">
                <a:solidFill>
                  <a:prstClr val="black"/>
                </a:solidFill>
                <a:latin typeface="Trebuchet MS"/>
                <a:cs typeface="Trebuchet MS"/>
              </a:rPr>
              <a:t>This Assessment has been tested in projects since October of 2019. </a:t>
            </a:r>
            <a:endParaRPr kumimoji="0" lang="en-US" sz="1600" b="1" i="0" u="none" strike="noStrike" kern="1200" cap="none" spc="0" normalizeH="0" baseline="0" noProof="0" dirty="0">
              <a:ln>
                <a:noFill/>
              </a:ln>
              <a:solidFill>
                <a:prstClr val="black"/>
              </a:solidFill>
              <a:effectLst/>
              <a:uLnTx/>
              <a:uFillTx/>
              <a:latin typeface="Trebuchet MS"/>
              <a:ea typeface="+mn-ea"/>
              <a:cs typeface="Trebuchet MS"/>
            </a:endParaRPr>
          </a:p>
          <a:p>
            <a:pPr marL="12700" marR="0" lvl="0" algn="ctr" defTabSz="914400" rtl="0" eaLnBrk="1" fontAlgn="auto" latinLnBrk="0" hangingPunct="1">
              <a:lnSpc>
                <a:spcPct val="100000"/>
              </a:lnSpc>
              <a:spcBef>
                <a:spcPts val="1714"/>
              </a:spcBef>
              <a:spcAft>
                <a:spcPts val="0"/>
              </a:spcAft>
              <a:buClr>
                <a:srgbClr val="F78E1E"/>
              </a:buClr>
              <a:buSzTx/>
              <a:tabLst>
                <a:tab pos="349250" algn="l"/>
              </a:tabLst>
              <a:defRPr/>
            </a:pPr>
            <a:r>
              <a:rPr lang="en-US" sz="1600" b="1" dirty="0">
                <a:solidFill>
                  <a:prstClr val="black"/>
                </a:solidFill>
                <a:latin typeface="Trebuchet MS"/>
                <a:cs typeface="Trebuchet MS"/>
              </a:rPr>
              <a:t>Which includes a paper version and HMIS version </a:t>
            </a:r>
          </a:p>
          <a:p>
            <a:pPr marL="12700" marR="0" lvl="0" defTabSz="914400" rtl="0" eaLnBrk="1" fontAlgn="auto" latinLnBrk="0" hangingPunct="1">
              <a:lnSpc>
                <a:spcPct val="100000"/>
              </a:lnSpc>
              <a:spcBef>
                <a:spcPts val="1714"/>
              </a:spcBef>
              <a:spcAft>
                <a:spcPts val="0"/>
              </a:spcAft>
              <a:buClr>
                <a:srgbClr val="F78E1E"/>
              </a:buClr>
              <a:buSzTx/>
              <a:tabLst>
                <a:tab pos="349250" algn="l"/>
              </a:tabLst>
              <a:defRPr/>
            </a:pPr>
            <a:endParaRPr kumimoji="0" lang="en-US" sz="1600" b="0" i="0" u="none" strike="noStrike" kern="1200" cap="none" spc="0" normalizeH="0" baseline="0" noProof="0" dirty="0">
              <a:ln>
                <a:noFill/>
              </a:ln>
              <a:solidFill>
                <a:prstClr val="black"/>
              </a:solidFill>
              <a:effectLst/>
              <a:highlight>
                <a:srgbClr val="FFFF00"/>
              </a:highlight>
              <a:uLnTx/>
              <a:uFillTx/>
              <a:latin typeface="Trebuchet MS"/>
              <a:ea typeface="+mn-ea"/>
              <a:cs typeface="Trebuchet MS"/>
            </a:endParaRPr>
          </a:p>
        </p:txBody>
      </p:sp>
    </p:spTree>
    <p:extLst>
      <p:ext uri="{BB962C8B-B14F-4D97-AF65-F5344CB8AC3E}">
        <p14:creationId xmlns:p14="http://schemas.microsoft.com/office/powerpoint/2010/main" val="188858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8573006"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 Community need for the Tool </a:t>
            </a:r>
            <a:endParaRPr sz="4600" dirty="0">
              <a:latin typeface="Tahoma"/>
              <a:cs typeface="Tahoma"/>
            </a:endParaRPr>
          </a:p>
        </p:txBody>
      </p:sp>
      <p:sp>
        <p:nvSpPr>
          <p:cNvPr id="20" name="object 20"/>
          <p:cNvSpPr txBox="1"/>
          <p:nvPr/>
        </p:nvSpPr>
        <p:spPr>
          <a:xfrm>
            <a:off x="1022414" y="1382681"/>
            <a:ext cx="9061893" cy="3502881"/>
          </a:xfrm>
          <a:prstGeom prst="rect">
            <a:avLst/>
          </a:prstGeom>
        </p:spPr>
        <p:txBody>
          <a:bodyPr vert="horz" wrap="square" lIns="0" tIns="217804" rIns="0" bIns="0" rtlCol="0">
            <a:spAutoFit/>
          </a:bodyPr>
          <a:lstStyle/>
          <a:p>
            <a:pPr marL="12700" marR="0" lvl="0" defTabSz="914400" rtl="0" eaLnBrk="1" fontAlgn="auto" latinLnBrk="0" hangingPunct="1">
              <a:lnSpc>
                <a:spcPct val="100000"/>
              </a:lnSpc>
              <a:spcBef>
                <a:spcPts val="1714"/>
              </a:spcBef>
              <a:spcAft>
                <a:spcPts val="0"/>
              </a:spcAft>
              <a:buClr>
                <a:srgbClr val="F78E1E"/>
              </a:buClr>
              <a:buSzTx/>
              <a:tabLst>
                <a:tab pos="349250" algn="l"/>
              </a:tabLst>
              <a:defRPr/>
            </a:pPr>
            <a:r>
              <a:rPr lang="en-US" sz="2400" spc="5" dirty="0">
                <a:solidFill>
                  <a:srgbClr val="191D63"/>
                </a:solidFill>
                <a:latin typeface="Trebuchet MS"/>
                <a:cs typeface="Trebuchet MS"/>
              </a:rPr>
              <a:t>HUD NOFA 2019 – (II. A. 3. </a:t>
            </a:r>
            <a:r>
              <a:rPr lang="en-US" spc="5" dirty="0">
                <a:solidFill>
                  <a:srgbClr val="191D63"/>
                </a:solidFill>
                <a:latin typeface="Trebuchet MS"/>
                <a:cs typeface="Trebuchet MS"/>
              </a:rPr>
              <a:t>Pages 5 &amp; 6 of 81</a:t>
            </a:r>
            <a:r>
              <a:rPr lang="en-US" sz="2400" spc="5" dirty="0">
                <a:solidFill>
                  <a:srgbClr val="191D63"/>
                </a:solidFill>
                <a:latin typeface="Trebuchet MS"/>
                <a:cs typeface="Trebuchet MS"/>
              </a:rPr>
              <a:t>)   </a:t>
            </a:r>
            <a:endParaRPr kumimoji="0" lang="en-US" sz="2400" b="0" i="0" u="none" strike="noStrike" kern="1200" cap="none" spc="0" normalizeH="0" baseline="0" noProof="0" dirty="0">
              <a:ln>
                <a:noFill/>
              </a:ln>
              <a:solidFill>
                <a:prstClr val="black"/>
              </a:solidFill>
              <a:effectLst/>
              <a:uLnTx/>
              <a:uFillTx/>
              <a:latin typeface="Trebuchet MS"/>
              <a:ea typeface="+mn-ea"/>
              <a:cs typeface="Trebuchet MS"/>
            </a:endParaRPr>
          </a:p>
          <a:p>
            <a:pPr marL="469900" lvl="1">
              <a:spcBef>
                <a:spcPts val="1620"/>
              </a:spcBef>
              <a:buClr>
                <a:srgbClr val="F78E1E"/>
              </a:buClr>
              <a:tabLst>
                <a:tab pos="349250" algn="l"/>
              </a:tabLst>
              <a:defRPr/>
            </a:pPr>
            <a:r>
              <a:rPr lang="en-US" sz="1600" dirty="0"/>
              <a:t>Strategically allocating and using resources. Using cost, performance, and outcome data, </a:t>
            </a:r>
            <a:r>
              <a:rPr lang="en-US" sz="1600" dirty="0" err="1"/>
              <a:t>CoCs</a:t>
            </a:r>
            <a:r>
              <a:rPr lang="en-US" sz="1600" dirty="0"/>
              <a:t> should improve how resources are utilized to end homelessness. </a:t>
            </a:r>
            <a:r>
              <a:rPr lang="en-US" sz="1600" dirty="0" err="1"/>
              <a:t>CoCs</a:t>
            </a:r>
            <a:r>
              <a:rPr lang="en-US" sz="1600" dirty="0"/>
              <a:t> should review project quality, performance, and cost effectiveness. HUD also encourages </a:t>
            </a:r>
            <a:r>
              <a:rPr lang="en-US" sz="1600" dirty="0" err="1"/>
              <a:t>CoCs</a:t>
            </a:r>
            <a:r>
              <a:rPr lang="en-US" sz="1600" dirty="0"/>
              <a:t> to maximize the use of mainstream and other community-based resources when serving 6 of 81 persons experiencing homelessness. </a:t>
            </a:r>
            <a:r>
              <a:rPr lang="en-US" sz="1600" dirty="0" err="1"/>
              <a:t>CoCs</a:t>
            </a:r>
            <a:r>
              <a:rPr lang="en-US" sz="1600" dirty="0"/>
              <a:t> should also work to develop partnerships to help </a:t>
            </a:r>
            <a:r>
              <a:rPr lang="en-US" sz="1600" dirty="0" err="1"/>
              <a:t>CoC</a:t>
            </a:r>
            <a:r>
              <a:rPr lang="en-US" sz="1600" dirty="0"/>
              <a:t> </a:t>
            </a:r>
            <a:r>
              <a:rPr lang="en-US" sz="1600" dirty="0">
                <a:highlight>
                  <a:srgbClr val="FFFF00"/>
                </a:highlight>
              </a:rPr>
              <a:t>Program participants sustainably exit permanent supportive housing, such as through partnerships with Public Housing Authorities (PHAs) and other government, faith-based, and nonprofit resources specializing in areas such as treating mental illness, treating substance abuse, job training, life skills, or similar activities, including those that help </a:t>
            </a:r>
            <a:r>
              <a:rPr lang="en-US" sz="1600" dirty="0" err="1">
                <a:highlight>
                  <a:srgbClr val="FFFF00"/>
                </a:highlight>
              </a:rPr>
              <a:t>CoC</a:t>
            </a:r>
            <a:r>
              <a:rPr lang="en-US" sz="1600" dirty="0">
                <a:highlight>
                  <a:srgbClr val="FFFF00"/>
                </a:highlight>
              </a:rPr>
              <a:t> Program participants, whenever possible, reach recovery, self-sufficiency, and independence. Finally, </a:t>
            </a:r>
            <a:r>
              <a:rPr lang="en-US" sz="1600" dirty="0" err="1">
                <a:highlight>
                  <a:srgbClr val="FFFF00"/>
                </a:highlight>
              </a:rPr>
              <a:t>CoCs</a:t>
            </a:r>
            <a:r>
              <a:rPr lang="en-US" sz="1600" dirty="0">
                <a:highlight>
                  <a:srgbClr val="FFFF00"/>
                </a:highlight>
              </a:rPr>
              <a:t> should review all projects eligible for renewal in FY 2019 to determine their effectiveness in serving people experiencing homelessness, including cost effectiveness. </a:t>
            </a:r>
            <a:endParaRPr kumimoji="0" sz="1600" b="0" i="0" u="none" strike="noStrike" kern="1200" cap="none" spc="0" normalizeH="0" baseline="0" noProof="0" dirty="0">
              <a:ln>
                <a:noFill/>
              </a:ln>
              <a:solidFill>
                <a:prstClr val="black"/>
              </a:solidFill>
              <a:effectLst/>
              <a:highlight>
                <a:srgbClr val="FFFF00"/>
              </a:highlight>
              <a:uLnTx/>
              <a:uFillTx/>
              <a:latin typeface="Trebuchet MS"/>
              <a:ea typeface="+mn-ea"/>
              <a:cs typeface="Trebuchet MS"/>
            </a:endParaRPr>
          </a:p>
        </p:txBody>
      </p:sp>
    </p:spTree>
    <p:extLst>
      <p:ext uri="{BB962C8B-B14F-4D97-AF65-F5344CB8AC3E}">
        <p14:creationId xmlns:p14="http://schemas.microsoft.com/office/powerpoint/2010/main" val="248764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35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4000" y="791748"/>
            <a:ext cx="7356602"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Introduction to the Tool  </a:t>
            </a:r>
            <a:endParaRPr sz="4600" dirty="0">
              <a:latin typeface="Tahoma"/>
              <a:cs typeface="Tahoma"/>
            </a:endParaRPr>
          </a:p>
        </p:txBody>
      </p:sp>
      <p:sp>
        <p:nvSpPr>
          <p:cNvPr id="20" name="object 20"/>
          <p:cNvSpPr txBox="1"/>
          <p:nvPr/>
        </p:nvSpPr>
        <p:spPr>
          <a:xfrm>
            <a:off x="1024000" y="2102591"/>
            <a:ext cx="9075784" cy="2199960"/>
          </a:xfrm>
          <a:prstGeom prst="rect">
            <a:avLst/>
          </a:prstGeom>
        </p:spPr>
        <p:txBody>
          <a:bodyPr vert="horz" wrap="square" lIns="0" tIns="217804" rIns="0" bIns="0" rtlCol="0">
            <a:spAutoFit/>
          </a:bodyPr>
          <a:lstStyle/>
          <a:p>
            <a:pPr marL="348615" marR="0" lvl="0" indent="-335915" algn="l"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r>
              <a:rPr lang="en-US" sz="3400" spc="5" dirty="0">
                <a:solidFill>
                  <a:srgbClr val="191D63"/>
                </a:solidFill>
                <a:latin typeface="Trebuchet MS"/>
                <a:cs typeface="Trebuchet MS"/>
              </a:rPr>
              <a:t>There are Two (2) parts to the tool  </a:t>
            </a: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a:p>
            <a:pPr marL="805815" lvl="1" indent="-335915">
              <a:spcBef>
                <a:spcPts val="1620"/>
              </a:spcBef>
              <a:buClr>
                <a:srgbClr val="F78E1E"/>
              </a:buClr>
              <a:buFont typeface="Arial"/>
              <a:buChar char="•"/>
              <a:tabLst>
                <a:tab pos="349250" algn="l"/>
              </a:tabLst>
              <a:defRPr/>
            </a:pPr>
            <a:r>
              <a:rPr kumimoji="0" lang="en-US" sz="3400" b="0" i="0" u="none" strike="noStrike" kern="1200" cap="none" spc="0" normalizeH="0" baseline="0" noProof="0" dirty="0">
                <a:ln>
                  <a:noFill/>
                </a:ln>
                <a:solidFill>
                  <a:prstClr val="black"/>
                </a:solidFill>
                <a:effectLst/>
                <a:uLnTx/>
                <a:uFillTx/>
                <a:latin typeface="Trebuchet MS"/>
                <a:ea typeface="+mn-ea"/>
                <a:cs typeface="Trebuchet MS"/>
              </a:rPr>
              <a:t>The </a:t>
            </a:r>
            <a:r>
              <a:rPr kumimoji="0" lang="en-US" sz="3400" b="1" i="0" u="none" strike="noStrike" kern="1200" cap="none" spc="0" normalizeH="0" baseline="0" noProof="0" dirty="0">
                <a:ln>
                  <a:noFill/>
                </a:ln>
                <a:solidFill>
                  <a:prstClr val="black"/>
                </a:solidFill>
                <a:effectLst/>
                <a:uLnTx/>
                <a:uFillTx/>
                <a:latin typeface="Trebuchet MS"/>
                <a:ea typeface="+mn-ea"/>
                <a:cs typeface="Trebuchet MS"/>
              </a:rPr>
              <a:t>Assessment</a:t>
            </a:r>
            <a:r>
              <a:rPr kumimoji="0" lang="en-US" sz="3400" b="0" i="0" u="none" strike="noStrike" kern="1200" cap="none" spc="0" normalizeH="0" baseline="0" noProof="0" dirty="0">
                <a:ln>
                  <a:noFill/>
                </a:ln>
                <a:solidFill>
                  <a:prstClr val="black"/>
                </a:solidFill>
                <a:effectLst/>
                <a:uLnTx/>
                <a:uFillTx/>
                <a:latin typeface="Trebuchet MS"/>
                <a:ea typeface="+mn-ea"/>
                <a:cs typeface="Trebuchet MS"/>
              </a:rPr>
              <a:t> in HMIS </a:t>
            </a:r>
          </a:p>
          <a:p>
            <a:pPr marL="805815" lvl="1" indent="-335915">
              <a:spcBef>
                <a:spcPts val="1620"/>
              </a:spcBef>
              <a:buClr>
                <a:srgbClr val="F78E1E"/>
              </a:buClr>
              <a:buFont typeface="Arial"/>
              <a:buChar char="•"/>
              <a:tabLst>
                <a:tab pos="349250" algn="l"/>
              </a:tabLst>
              <a:defRPr/>
            </a:pPr>
            <a:r>
              <a:rPr lang="en-US" sz="3400" dirty="0">
                <a:solidFill>
                  <a:prstClr val="black"/>
                </a:solidFill>
                <a:latin typeface="Trebuchet MS"/>
                <a:cs typeface="Trebuchet MS"/>
              </a:rPr>
              <a:t>The </a:t>
            </a:r>
            <a:r>
              <a:rPr lang="en-US" sz="3400" b="1" dirty="0">
                <a:solidFill>
                  <a:prstClr val="black"/>
                </a:solidFill>
                <a:latin typeface="Trebuchet MS"/>
                <a:cs typeface="Trebuchet MS"/>
              </a:rPr>
              <a:t>Acuity </a:t>
            </a:r>
            <a:r>
              <a:rPr lang="en-US" sz="3400" dirty="0">
                <a:solidFill>
                  <a:prstClr val="black"/>
                </a:solidFill>
                <a:latin typeface="Trebuchet MS"/>
                <a:cs typeface="Trebuchet MS"/>
              </a:rPr>
              <a:t>index found on the website </a:t>
            </a: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4160149" y="722376"/>
            <a:ext cx="2768600"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7046209"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Introduction to the Tool </a:t>
            </a:r>
            <a:endParaRPr sz="4600" dirty="0">
              <a:latin typeface="Tahoma"/>
              <a:cs typeface="Tahoma"/>
            </a:endParaRPr>
          </a:p>
        </p:txBody>
      </p:sp>
      <p:sp>
        <p:nvSpPr>
          <p:cNvPr id="20" name="object 20"/>
          <p:cNvSpPr txBox="1"/>
          <p:nvPr/>
        </p:nvSpPr>
        <p:spPr>
          <a:xfrm>
            <a:off x="1022414" y="2102591"/>
            <a:ext cx="10160583" cy="2435922"/>
          </a:xfrm>
          <a:prstGeom prst="rect">
            <a:avLst/>
          </a:prstGeom>
        </p:spPr>
        <p:txBody>
          <a:bodyPr vert="horz" wrap="square" lIns="0" tIns="217804" rIns="0" bIns="0" rtlCol="0">
            <a:spAutoFit/>
          </a:bodyPr>
          <a:lstStyle/>
          <a:p>
            <a:pPr marL="12700">
              <a:spcBef>
                <a:spcPts val="1714"/>
              </a:spcBef>
              <a:buClr>
                <a:srgbClr val="F78E1E"/>
              </a:buClr>
              <a:tabLst>
                <a:tab pos="349250" algn="l"/>
              </a:tabLst>
              <a:defRPr/>
            </a:pPr>
            <a:r>
              <a:rPr lang="en-US" sz="2400" dirty="0"/>
              <a:t>The Supportive Housing Assessment Tool (with Acuity Index) is designed to be completed in collaboration with the Head of Household and the case manager. It should be completed across multiple meetings at intake and annually to determine the client or family’s level of need and to assist in developing services plan goals. </a:t>
            </a:r>
            <a:r>
              <a:rPr lang="en-US" sz="2400" dirty="0">
                <a:highlight>
                  <a:srgbClr val="FFFF00"/>
                </a:highlight>
              </a:rPr>
              <a:t>This assessment should be used as a voluntary tool and cannot be used to remove a client or family from Permanent Housing (PSH or RRH). </a:t>
            </a:r>
          </a:p>
        </p:txBody>
      </p:sp>
      <p:sp>
        <p:nvSpPr>
          <p:cNvPr id="21" name="object 21"/>
          <p:cNvSpPr txBox="1"/>
          <p:nvPr/>
        </p:nvSpPr>
        <p:spPr>
          <a:xfrm>
            <a:off x="6231077" y="2102591"/>
            <a:ext cx="4360545" cy="743151"/>
          </a:xfrm>
          <a:prstGeom prst="rect">
            <a:avLst/>
          </a:prstGeom>
        </p:spPr>
        <p:txBody>
          <a:bodyPr vert="horz" wrap="square" lIns="0" tIns="217804" rIns="0" bIns="0" rtlCol="0">
            <a:spAutoFit/>
          </a:bodyPr>
          <a:lstStyle/>
          <a:p>
            <a:pPr marL="348615" marR="0" lvl="0" indent="-335915" algn="l" defTabSz="914400" rtl="0" eaLnBrk="1" fontAlgn="auto" latinLnBrk="0" hangingPunct="1">
              <a:lnSpc>
                <a:spcPct val="100000"/>
              </a:lnSpc>
              <a:spcBef>
                <a:spcPts val="1714"/>
              </a:spcBef>
              <a:spcAft>
                <a:spcPts val="0"/>
              </a:spcAft>
              <a:buClr>
                <a:srgbClr val="F78E1E"/>
              </a:buClr>
              <a:buSzTx/>
              <a:buFont typeface="Arial"/>
              <a:buChar char="•"/>
              <a:tabLst>
                <a:tab pos="349250" algn="l"/>
              </a:tabLst>
              <a:defRPr/>
            </a:pPr>
            <a:endParaRPr kumimoji="0" sz="3400" b="0" i="0" u="none" strike="noStrike" kern="1200" cap="none" spc="0" normalizeH="0" baseline="0" noProof="0" dirty="0">
              <a:ln>
                <a:noFill/>
              </a:ln>
              <a:solidFill>
                <a:prstClr val="black"/>
              </a:solidFill>
              <a:effectLst/>
              <a:uLnTx/>
              <a:uFillTx/>
              <a:latin typeface="Trebuchet MS"/>
              <a:ea typeface="+mn-ea"/>
              <a:cs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1278399" y="1687713"/>
            <a:ext cx="8962465" cy="4291965"/>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b="1" dirty="0"/>
              <a:t>What is the Supportive Housing Tool Kit?</a:t>
            </a:r>
            <a:endParaRPr lang="en-US" dirty="0"/>
          </a:p>
          <a:p>
            <a:r>
              <a:rPr lang="en-US" dirty="0"/>
              <a:t>	The Supportive Housing tool kit was largely adopted from a tool kit developed by the Corporation for Supportive Housing (CSH). Although there may be some slight differences in the CHS tool kit and our local tool kit the overarching goals, principals, and components are the same. An important piece of the tool kit is an assessment that is to be completed with Permanent Housing (PSH-RRH) participants, ongoing, to assist them in achieving the highest levels of independence. By designing an assessment to be used by all PSH programs in the community we are creating more consistency in the way we identify and assist individual needs. Full instructions on how and when to complete the assessment will be provided in a separate document</a:t>
            </a: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Introduction to the Tool </a:t>
            </a:r>
            <a:endParaRPr sz="4600" dirty="0">
              <a:latin typeface="Tahoma"/>
              <a:cs typeface="Tahom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5600700"/>
          </a:xfrm>
          <a:custGeom>
            <a:avLst/>
            <a:gdLst/>
            <a:ahLst/>
            <a:cxnLst/>
            <a:rect l="l" t="t" r="r" b="b"/>
            <a:pathLst>
              <a:path w="12189460" h="5600700">
                <a:moveTo>
                  <a:pt x="0" y="5600700"/>
                </a:moveTo>
                <a:lnTo>
                  <a:pt x="12188952" y="5600700"/>
                </a:lnTo>
                <a:lnTo>
                  <a:pt x="12188952" y="0"/>
                </a:lnTo>
                <a:lnTo>
                  <a:pt x="0" y="0"/>
                </a:lnTo>
                <a:lnTo>
                  <a:pt x="0" y="5600700"/>
                </a:lnTo>
                <a:close/>
              </a:path>
            </a:pathLst>
          </a:custGeom>
          <a:solidFill>
            <a:srgbClr val="00B5EF">
              <a:alpha val="9999"/>
            </a:srgbClr>
          </a:solidFill>
        </p:spPr>
        <p:txBody>
          <a:bodyPr wrap="square" lIns="0" tIns="0" rIns="0" bIns="0" rtlCol="0"/>
          <a:lstStyle/>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	</a:t>
            </a:r>
            <a:endParaRPr lang="en-US" dirty="0"/>
          </a:p>
        </p:txBody>
      </p:sp>
      <p:sp>
        <p:nvSpPr>
          <p:cNvPr id="3" name="object 3"/>
          <p:cNvSpPr/>
          <p:nvPr/>
        </p:nvSpPr>
        <p:spPr>
          <a:xfrm>
            <a:off x="2107692" y="722376"/>
            <a:ext cx="2768600" cy="4291965"/>
          </a:xfrm>
          <a:custGeom>
            <a:avLst/>
            <a:gdLst/>
            <a:ahLst/>
            <a:cxnLst/>
            <a:rect l="l" t="t" r="r" b="b"/>
            <a:pathLst>
              <a:path w="2768600" h="4291965">
                <a:moveTo>
                  <a:pt x="1904606" y="0"/>
                </a:moveTo>
                <a:lnTo>
                  <a:pt x="0" y="2203932"/>
                </a:lnTo>
                <a:lnTo>
                  <a:pt x="0" y="4291761"/>
                </a:lnTo>
                <a:lnTo>
                  <a:pt x="565378" y="4291761"/>
                </a:lnTo>
                <a:lnTo>
                  <a:pt x="565378" y="2425204"/>
                </a:lnTo>
                <a:lnTo>
                  <a:pt x="1904606" y="833031"/>
                </a:lnTo>
                <a:lnTo>
                  <a:pt x="2624468" y="833031"/>
                </a:lnTo>
                <a:lnTo>
                  <a:pt x="1904606" y="0"/>
                </a:lnTo>
                <a:close/>
              </a:path>
              <a:path w="2768600" h="4291965">
                <a:moveTo>
                  <a:pt x="2624468" y="833031"/>
                </a:moveTo>
                <a:lnTo>
                  <a:pt x="1904606" y="833031"/>
                </a:lnTo>
                <a:lnTo>
                  <a:pt x="2401303" y="1423492"/>
                </a:lnTo>
                <a:lnTo>
                  <a:pt x="2768028" y="999159"/>
                </a:lnTo>
                <a:lnTo>
                  <a:pt x="2624468" y="833031"/>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1278399" y="1687713"/>
            <a:ext cx="8962465" cy="2917843"/>
          </a:xfrm>
          <a:custGeom>
            <a:avLst/>
            <a:gdLst/>
            <a:ahLst/>
            <a:cxnLst/>
            <a:rect l="l" t="t" r="r" b="b"/>
            <a:pathLst>
              <a:path w="2768600" h="4291965">
                <a:moveTo>
                  <a:pt x="1904606" y="0"/>
                </a:moveTo>
                <a:lnTo>
                  <a:pt x="0" y="2203932"/>
                </a:lnTo>
                <a:lnTo>
                  <a:pt x="0" y="4291761"/>
                </a:lnTo>
                <a:lnTo>
                  <a:pt x="1756790" y="4291761"/>
                </a:lnTo>
                <a:lnTo>
                  <a:pt x="1756790" y="3726408"/>
                </a:lnTo>
                <a:lnTo>
                  <a:pt x="565378" y="3726408"/>
                </a:lnTo>
                <a:lnTo>
                  <a:pt x="565378" y="2425204"/>
                </a:lnTo>
                <a:lnTo>
                  <a:pt x="1904606" y="833031"/>
                </a:lnTo>
                <a:lnTo>
                  <a:pt x="2624511" y="833031"/>
                </a:lnTo>
                <a:lnTo>
                  <a:pt x="1904606" y="0"/>
                </a:lnTo>
                <a:close/>
              </a:path>
              <a:path w="2768600" h="4291965">
                <a:moveTo>
                  <a:pt x="1409725" y="1802345"/>
                </a:moveTo>
                <a:lnTo>
                  <a:pt x="1038593" y="2243556"/>
                </a:lnTo>
                <a:lnTo>
                  <a:pt x="1191387" y="2425204"/>
                </a:lnTo>
                <a:lnTo>
                  <a:pt x="1191387" y="3726408"/>
                </a:lnTo>
                <a:lnTo>
                  <a:pt x="1756790" y="3726408"/>
                </a:lnTo>
                <a:lnTo>
                  <a:pt x="1756790" y="2203932"/>
                </a:lnTo>
                <a:lnTo>
                  <a:pt x="1409725" y="1802345"/>
                </a:lnTo>
                <a:close/>
              </a:path>
              <a:path w="2768600" h="4291965">
                <a:moveTo>
                  <a:pt x="2624511" y="833031"/>
                </a:moveTo>
                <a:lnTo>
                  <a:pt x="1904606" y="833031"/>
                </a:lnTo>
                <a:lnTo>
                  <a:pt x="2401316" y="1423543"/>
                </a:lnTo>
                <a:lnTo>
                  <a:pt x="2768079" y="999159"/>
                </a:lnTo>
                <a:lnTo>
                  <a:pt x="2624511" y="833031"/>
                </a:lnTo>
                <a:close/>
              </a:path>
            </a:pathLst>
          </a:custGeom>
          <a:solidFill>
            <a:srgbClr val="FFFFFF">
              <a:alpha val="5499"/>
            </a:srgbClr>
          </a:solidFill>
        </p:spPr>
        <p:txBody>
          <a:bodyPr wrap="square" lIns="0" tIns="0" rIns="0" bIns="0" rtlCol="0"/>
          <a:lstStyle/>
          <a:p>
            <a:r>
              <a:rPr lang="en-US" b="1" dirty="0"/>
              <a:t>Why have a Supportive Housing Assessment?</a:t>
            </a:r>
            <a:endParaRPr lang="en-US" dirty="0"/>
          </a:p>
          <a:p>
            <a:endParaRPr lang="en-US" dirty="0"/>
          </a:p>
          <a:p>
            <a:r>
              <a:rPr lang="en-US" dirty="0"/>
              <a:t>A key component to the tool kit is to promote tenant success and mobility, empowering individuals to reach their full potential and achieve the highest level of self-sufficiency possible for that person. In addition, such a process increases the capacity of homeless systems to ensure that supportive housing is used to serve the most vulnerable individuals and families. </a:t>
            </a:r>
          </a:p>
          <a:p>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object 5"/>
          <p:cNvSpPr/>
          <p:nvPr/>
        </p:nvSpPr>
        <p:spPr>
          <a:xfrm>
            <a:off x="6212598" y="722376"/>
            <a:ext cx="3809365" cy="4291965"/>
          </a:xfrm>
          <a:custGeom>
            <a:avLst/>
            <a:gdLst/>
            <a:ahLst/>
            <a:cxnLst/>
            <a:rect l="l" t="t" r="r" b="b"/>
            <a:pathLst>
              <a:path w="3809365" h="4291965">
                <a:moveTo>
                  <a:pt x="1904619" y="0"/>
                </a:moveTo>
                <a:lnTo>
                  <a:pt x="0" y="2203932"/>
                </a:lnTo>
                <a:lnTo>
                  <a:pt x="0" y="4291761"/>
                </a:lnTo>
                <a:lnTo>
                  <a:pt x="1756778" y="4291761"/>
                </a:lnTo>
                <a:lnTo>
                  <a:pt x="1756778" y="3726408"/>
                </a:lnTo>
                <a:lnTo>
                  <a:pt x="565391" y="3726408"/>
                </a:lnTo>
                <a:lnTo>
                  <a:pt x="565391" y="2425204"/>
                </a:lnTo>
                <a:lnTo>
                  <a:pt x="1904619" y="833031"/>
                </a:lnTo>
                <a:lnTo>
                  <a:pt x="2624512" y="833031"/>
                </a:lnTo>
                <a:lnTo>
                  <a:pt x="1904619" y="0"/>
                </a:lnTo>
                <a:close/>
              </a:path>
              <a:path w="3809365" h="4291965">
                <a:moveTo>
                  <a:pt x="2624512" y="833031"/>
                </a:moveTo>
                <a:lnTo>
                  <a:pt x="1904619" y="833031"/>
                </a:lnTo>
                <a:lnTo>
                  <a:pt x="3243846" y="2425204"/>
                </a:lnTo>
                <a:lnTo>
                  <a:pt x="3243846" y="4291761"/>
                </a:lnTo>
                <a:lnTo>
                  <a:pt x="3809225" y="4291761"/>
                </a:lnTo>
                <a:lnTo>
                  <a:pt x="3809225" y="2203932"/>
                </a:lnTo>
                <a:lnTo>
                  <a:pt x="2624512" y="833031"/>
                </a:lnTo>
                <a:close/>
              </a:path>
              <a:path w="3809365" h="4291965">
                <a:moveTo>
                  <a:pt x="1409738" y="1802345"/>
                </a:moveTo>
                <a:lnTo>
                  <a:pt x="1038631" y="2243556"/>
                </a:lnTo>
                <a:lnTo>
                  <a:pt x="1191387" y="2425204"/>
                </a:lnTo>
                <a:lnTo>
                  <a:pt x="1191387" y="3726408"/>
                </a:lnTo>
                <a:lnTo>
                  <a:pt x="1756778" y="3726408"/>
                </a:lnTo>
                <a:lnTo>
                  <a:pt x="1756778" y="2203932"/>
                </a:lnTo>
                <a:lnTo>
                  <a:pt x="1409738" y="1802345"/>
                </a:lnTo>
                <a:close/>
              </a:path>
            </a:pathLst>
          </a:custGeom>
          <a:solidFill>
            <a:srgbClr val="FFFFFF">
              <a:alpha val="54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833119" y="6098001"/>
            <a:ext cx="2926715" cy="29972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5" normalizeH="0" baseline="0" noProof="0" dirty="0">
                <a:ln>
                  <a:noFill/>
                </a:ln>
                <a:solidFill>
                  <a:srgbClr val="F78E1E"/>
                </a:solidFill>
                <a:effectLst/>
                <a:uLnTx/>
                <a:uFillTx/>
                <a:latin typeface="Tahoma"/>
                <a:ea typeface="+mn-ea"/>
                <a:cs typeface="Tahoma"/>
              </a:rPr>
              <a:t>letsendhomelessness.org</a:t>
            </a:r>
            <a:endParaRPr kumimoji="0" sz="1800" b="0" i="0" u="none" strike="noStrike" kern="1200" cap="none" spc="0" normalizeH="0" baseline="0" noProof="0">
              <a:ln>
                <a:noFill/>
              </a:ln>
              <a:solidFill>
                <a:prstClr val="black"/>
              </a:solidFill>
              <a:effectLst/>
              <a:uLnTx/>
              <a:uFillTx/>
              <a:latin typeface="Tahoma"/>
              <a:ea typeface="+mn-ea"/>
              <a:cs typeface="Tahoma"/>
            </a:endParaRPr>
          </a:p>
        </p:txBody>
      </p:sp>
      <p:sp>
        <p:nvSpPr>
          <p:cNvPr id="7" name="object 7"/>
          <p:cNvSpPr/>
          <p:nvPr/>
        </p:nvSpPr>
        <p:spPr>
          <a:xfrm>
            <a:off x="10495266" y="6183599"/>
            <a:ext cx="106680" cy="136525"/>
          </a:xfrm>
          <a:custGeom>
            <a:avLst/>
            <a:gdLst/>
            <a:ahLst/>
            <a:cxnLst/>
            <a:rect l="l" t="t" r="r" b="b"/>
            <a:pathLst>
              <a:path w="106679" h="136525">
                <a:moveTo>
                  <a:pt x="57137" y="0"/>
                </a:moveTo>
                <a:lnTo>
                  <a:pt x="0" y="0"/>
                </a:lnTo>
                <a:lnTo>
                  <a:pt x="0" y="136436"/>
                </a:lnTo>
                <a:lnTo>
                  <a:pt x="22453" y="136436"/>
                </a:lnTo>
                <a:lnTo>
                  <a:pt x="22453" y="89623"/>
                </a:lnTo>
                <a:lnTo>
                  <a:pt x="56362" y="89623"/>
                </a:lnTo>
                <a:lnTo>
                  <a:pt x="92354" y="76936"/>
                </a:lnTo>
                <a:lnTo>
                  <a:pt x="97522" y="71170"/>
                </a:lnTo>
                <a:lnTo>
                  <a:pt x="22453" y="71170"/>
                </a:lnTo>
                <a:lnTo>
                  <a:pt x="22453" y="19126"/>
                </a:lnTo>
                <a:lnTo>
                  <a:pt x="98641" y="19126"/>
                </a:lnTo>
                <a:lnTo>
                  <a:pt x="92748" y="12471"/>
                </a:lnTo>
                <a:lnTo>
                  <a:pt x="85449" y="7018"/>
                </a:lnTo>
                <a:lnTo>
                  <a:pt x="77081" y="3121"/>
                </a:lnTo>
                <a:lnTo>
                  <a:pt x="67643" y="780"/>
                </a:lnTo>
                <a:lnTo>
                  <a:pt x="57137" y="0"/>
                </a:lnTo>
                <a:close/>
              </a:path>
              <a:path w="106679" h="136525">
                <a:moveTo>
                  <a:pt x="98641" y="19126"/>
                </a:moveTo>
                <a:lnTo>
                  <a:pt x="63423" y="19126"/>
                </a:lnTo>
                <a:lnTo>
                  <a:pt x="70421" y="21589"/>
                </a:lnTo>
                <a:lnTo>
                  <a:pt x="81127" y="31419"/>
                </a:lnTo>
                <a:lnTo>
                  <a:pt x="83820" y="37680"/>
                </a:lnTo>
                <a:lnTo>
                  <a:pt x="83820" y="52781"/>
                </a:lnTo>
                <a:lnTo>
                  <a:pt x="81127" y="58966"/>
                </a:lnTo>
                <a:lnTo>
                  <a:pt x="70421" y="68732"/>
                </a:lnTo>
                <a:lnTo>
                  <a:pt x="63423" y="71170"/>
                </a:lnTo>
                <a:lnTo>
                  <a:pt x="97522" y="71170"/>
                </a:lnTo>
                <a:lnTo>
                  <a:pt x="98440" y="70147"/>
                </a:lnTo>
                <a:lnTo>
                  <a:pt x="102790" y="62501"/>
                </a:lnTo>
                <a:lnTo>
                  <a:pt x="105402" y="53996"/>
                </a:lnTo>
                <a:lnTo>
                  <a:pt x="106273" y="44627"/>
                </a:lnTo>
                <a:lnTo>
                  <a:pt x="105428" y="35231"/>
                </a:lnTo>
                <a:lnTo>
                  <a:pt x="102892" y="26739"/>
                </a:lnTo>
                <a:lnTo>
                  <a:pt x="98641" y="19126"/>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8"/>
          <p:cNvSpPr/>
          <p:nvPr/>
        </p:nvSpPr>
        <p:spPr>
          <a:xfrm>
            <a:off x="10605344" y="6218138"/>
            <a:ext cx="90170" cy="104139"/>
          </a:xfrm>
          <a:custGeom>
            <a:avLst/>
            <a:gdLst/>
            <a:ahLst/>
            <a:cxnLst/>
            <a:rect l="l" t="t" r="r" b="b"/>
            <a:pathLst>
              <a:path w="90170" h="104139">
                <a:moveTo>
                  <a:pt x="39382" y="41859"/>
                </a:moveTo>
                <a:lnTo>
                  <a:pt x="3594" y="56756"/>
                </a:lnTo>
                <a:lnTo>
                  <a:pt x="0" y="63957"/>
                </a:lnTo>
                <a:lnTo>
                  <a:pt x="0" y="80860"/>
                </a:lnTo>
                <a:lnTo>
                  <a:pt x="38811" y="103797"/>
                </a:lnTo>
                <a:lnTo>
                  <a:pt x="48719" y="102994"/>
                </a:lnTo>
                <a:lnTo>
                  <a:pt x="57413" y="100588"/>
                </a:lnTo>
                <a:lnTo>
                  <a:pt x="64893" y="96580"/>
                </a:lnTo>
                <a:lnTo>
                  <a:pt x="71158" y="90970"/>
                </a:lnTo>
                <a:lnTo>
                  <a:pt x="89611" y="90970"/>
                </a:lnTo>
                <a:lnTo>
                  <a:pt x="89611" y="87439"/>
                </a:lnTo>
                <a:lnTo>
                  <a:pt x="37515" y="87439"/>
                </a:lnTo>
                <a:lnTo>
                  <a:pt x="31864" y="85940"/>
                </a:lnTo>
                <a:lnTo>
                  <a:pt x="23494" y="79971"/>
                </a:lnTo>
                <a:lnTo>
                  <a:pt x="21412" y="76212"/>
                </a:lnTo>
                <a:lnTo>
                  <a:pt x="21412" y="67157"/>
                </a:lnTo>
                <a:lnTo>
                  <a:pt x="23494" y="63372"/>
                </a:lnTo>
                <a:lnTo>
                  <a:pt x="31864" y="57276"/>
                </a:lnTo>
                <a:lnTo>
                  <a:pt x="37515" y="55752"/>
                </a:lnTo>
                <a:lnTo>
                  <a:pt x="89611" y="55752"/>
                </a:lnTo>
                <a:lnTo>
                  <a:pt x="89611" y="50990"/>
                </a:lnTo>
                <a:lnTo>
                  <a:pt x="68211" y="50990"/>
                </a:lnTo>
                <a:lnTo>
                  <a:pt x="62201" y="46997"/>
                </a:lnTo>
                <a:lnTo>
                  <a:pt x="55392" y="44143"/>
                </a:lnTo>
                <a:lnTo>
                  <a:pt x="47785" y="42430"/>
                </a:lnTo>
                <a:lnTo>
                  <a:pt x="39382" y="41859"/>
                </a:lnTo>
                <a:close/>
              </a:path>
              <a:path w="90170" h="104139">
                <a:moveTo>
                  <a:pt x="89611" y="90970"/>
                </a:moveTo>
                <a:lnTo>
                  <a:pt x="71158" y="90970"/>
                </a:lnTo>
                <a:lnTo>
                  <a:pt x="73063" y="101892"/>
                </a:lnTo>
                <a:lnTo>
                  <a:pt x="89611" y="101892"/>
                </a:lnTo>
                <a:lnTo>
                  <a:pt x="89611" y="90970"/>
                </a:lnTo>
                <a:close/>
              </a:path>
              <a:path w="90170" h="104139">
                <a:moveTo>
                  <a:pt x="89611" y="55752"/>
                </a:moveTo>
                <a:lnTo>
                  <a:pt x="52222" y="55752"/>
                </a:lnTo>
                <a:lnTo>
                  <a:pt x="58216" y="57276"/>
                </a:lnTo>
                <a:lnTo>
                  <a:pt x="66979" y="63372"/>
                </a:lnTo>
                <a:lnTo>
                  <a:pt x="69164" y="67157"/>
                </a:lnTo>
                <a:lnTo>
                  <a:pt x="69164" y="76212"/>
                </a:lnTo>
                <a:lnTo>
                  <a:pt x="66979" y="79971"/>
                </a:lnTo>
                <a:lnTo>
                  <a:pt x="58216" y="85940"/>
                </a:lnTo>
                <a:lnTo>
                  <a:pt x="52222" y="87439"/>
                </a:lnTo>
                <a:lnTo>
                  <a:pt x="89611" y="87439"/>
                </a:lnTo>
                <a:lnTo>
                  <a:pt x="89611" y="55752"/>
                </a:lnTo>
                <a:close/>
              </a:path>
              <a:path w="90170" h="104139">
                <a:moveTo>
                  <a:pt x="82515" y="17602"/>
                </a:moveTo>
                <a:lnTo>
                  <a:pt x="49847" y="17602"/>
                </a:lnTo>
                <a:lnTo>
                  <a:pt x="56235" y="19938"/>
                </a:lnTo>
                <a:lnTo>
                  <a:pt x="65811" y="29286"/>
                </a:lnTo>
                <a:lnTo>
                  <a:pt x="68211" y="35991"/>
                </a:lnTo>
                <a:lnTo>
                  <a:pt x="68211" y="50990"/>
                </a:lnTo>
                <a:lnTo>
                  <a:pt x="89611" y="50990"/>
                </a:lnTo>
                <a:lnTo>
                  <a:pt x="89545" y="44095"/>
                </a:lnTo>
                <a:lnTo>
                  <a:pt x="88884" y="34904"/>
                </a:lnTo>
                <a:lnTo>
                  <a:pt x="86702" y="26003"/>
                </a:lnTo>
                <a:lnTo>
                  <a:pt x="83063" y="18301"/>
                </a:lnTo>
                <a:lnTo>
                  <a:pt x="82515" y="17602"/>
                </a:lnTo>
                <a:close/>
              </a:path>
              <a:path w="90170" h="104139">
                <a:moveTo>
                  <a:pt x="45567" y="0"/>
                </a:moveTo>
                <a:lnTo>
                  <a:pt x="40754" y="0"/>
                </a:lnTo>
                <a:lnTo>
                  <a:pt x="36055" y="482"/>
                </a:lnTo>
                <a:lnTo>
                  <a:pt x="5905" y="12826"/>
                </a:lnTo>
                <a:lnTo>
                  <a:pt x="15036" y="26746"/>
                </a:lnTo>
                <a:lnTo>
                  <a:pt x="16941" y="25145"/>
                </a:lnTo>
                <a:lnTo>
                  <a:pt x="18097" y="24371"/>
                </a:lnTo>
                <a:lnTo>
                  <a:pt x="38684" y="17602"/>
                </a:lnTo>
                <a:lnTo>
                  <a:pt x="82515" y="17602"/>
                </a:lnTo>
                <a:lnTo>
                  <a:pt x="77965" y="11798"/>
                </a:lnTo>
                <a:lnTo>
                  <a:pt x="71569" y="6638"/>
                </a:lnTo>
                <a:lnTo>
                  <a:pt x="64038" y="2951"/>
                </a:lnTo>
                <a:lnTo>
                  <a:pt x="55371" y="737"/>
                </a:lnTo>
                <a:lnTo>
                  <a:pt x="45567"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object 9"/>
          <p:cNvSpPr/>
          <p:nvPr/>
        </p:nvSpPr>
        <p:spPr>
          <a:xfrm>
            <a:off x="10708578"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07" y="21907"/>
                </a:lnTo>
                <a:lnTo>
                  <a:pt x="18935" y="1905"/>
                </a:lnTo>
                <a:close/>
              </a:path>
              <a:path w="59690" h="102235">
                <a:moveTo>
                  <a:pt x="59550" y="0"/>
                </a:moveTo>
                <a:lnTo>
                  <a:pt x="50292" y="0"/>
                </a:lnTo>
                <a:lnTo>
                  <a:pt x="42329" y="1866"/>
                </a:lnTo>
                <a:lnTo>
                  <a:pt x="29019" y="9283"/>
                </a:lnTo>
                <a:lnTo>
                  <a:pt x="23901" y="14719"/>
                </a:lnTo>
                <a:lnTo>
                  <a:pt x="20307"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object 10"/>
          <p:cNvSpPr/>
          <p:nvPr/>
        </p:nvSpPr>
        <p:spPr>
          <a:xfrm>
            <a:off x="10776980" y="6195304"/>
            <a:ext cx="76200" cy="127000"/>
          </a:xfrm>
          <a:custGeom>
            <a:avLst/>
            <a:gdLst/>
            <a:ahLst/>
            <a:cxnLst/>
            <a:rect l="l" t="t" r="r" b="b"/>
            <a:pathLst>
              <a:path w="76200" h="127000">
                <a:moveTo>
                  <a:pt x="40906" y="41960"/>
                </a:moveTo>
                <a:lnTo>
                  <a:pt x="19507" y="41960"/>
                </a:lnTo>
                <a:lnTo>
                  <a:pt x="19525" y="105219"/>
                </a:lnTo>
                <a:lnTo>
                  <a:pt x="22313" y="112991"/>
                </a:lnTo>
                <a:lnTo>
                  <a:pt x="33528" y="123901"/>
                </a:lnTo>
                <a:lnTo>
                  <a:pt x="41262" y="126631"/>
                </a:lnTo>
                <a:lnTo>
                  <a:pt x="55651" y="126631"/>
                </a:lnTo>
                <a:lnTo>
                  <a:pt x="76009" y="122173"/>
                </a:lnTo>
                <a:lnTo>
                  <a:pt x="73654" y="107124"/>
                </a:lnTo>
                <a:lnTo>
                  <a:pt x="51181" y="107124"/>
                </a:lnTo>
                <a:lnTo>
                  <a:pt x="47485" y="105702"/>
                </a:lnTo>
                <a:lnTo>
                  <a:pt x="42227" y="99987"/>
                </a:lnTo>
                <a:lnTo>
                  <a:pt x="40906" y="95732"/>
                </a:lnTo>
                <a:lnTo>
                  <a:pt x="40906" y="41960"/>
                </a:lnTo>
                <a:close/>
              </a:path>
              <a:path w="76200" h="127000">
                <a:moveTo>
                  <a:pt x="73253" y="104559"/>
                </a:moveTo>
                <a:lnTo>
                  <a:pt x="58597" y="107124"/>
                </a:lnTo>
                <a:lnTo>
                  <a:pt x="73654" y="107124"/>
                </a:lnTo>
                <a:lnTo>
                  <a:pt x="73253" y="104559"/>
                </a:lnTo>
                <a:close/>
              </a:path>
              <a:path w="76200" h="127000">
                <a:moveTo>
                  <a:pt x="76009" y="24739"/>
                </a:moveTo>
                <a:lnTo>
                  <a:pt x="0" y="24739"/>
                </a:lnTo>
                <a:lnTo>
                  <a:pt x="0" y="41960"/>
                </a:lnTo>
                <a:lnTo>
                  <a:pt x="76009" y="41960"/>
                </a:lnTo>
                <a:lnTo>
                  <a:pt x="76009" y="24739"/>
                </a:lnTo>
                <a:close/>
              </a:path>
              <a:path w="76200" h="127000">
                <a:moveTo>
                  <a:pt x="40906" y="0"/>
                </a:moveTo>
                <a:lnTo>
                  <a:pt x="19507" y="0"/>
                </a:lnTo>
                <a:lnTo>
                  <a:pt x="19507" y="24739"/>
                </a:lnTo>
                <a:lnTo>
                  <a:pt x="40906" y="24739"/>
                </a:lnTo>
                <a:lnTo>
                  <a:pt x="40906"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object 11"/>
          <p:cNvSpPr/>
          <p:nvPr/>
        </p:nvSpPr>
        <p:spPr>
          <a:xfrm>
            <a:off x="10864605" y="6218139"/>
            <a:ext cx="93980" cy="102235"/>
          </a:xfrm>
          <a:custGeom>
            <a:avLst/>
            <a:gdLst/>
            <a:ahLst/>
            <a:cxnLst/>
            <a:rect l="l" t="t" r="r" b="b"/>
            <a:pathLst>
              <a:path w="93979" h="102235">
                <a:moveTo>
                  <a:pt x="18935" y="1905"/>
                </a:moveTo>
                <a:lnTo>
                  <a:pt x="0" y="1905"/>
                </a:lnTo>
                <a:lnTo>
                  <a:pt x="0" y="101892"/>
                </a:lnTo>
                <a:lnTo>
                  <a:pt x="21399" y="101892"/>
                </a:lnTo>
                <a:lnTo>
                  <a:pt x="21399" y="51930"/>
                </a:lnTo>
                <a:lnTo>
                  <a:pt x="21861" y="44215"/>
                </a:lnTo>
                <a:lnTo>
                  <a:pt x="40144" y="19507"/>
                </a:lnTo>
                <a:lnTo>
                  <a:pt x="88299" y="19507"/>
                </a:lnTo>
                <a:lnTo>
                  <a:pt x="88124" y="19126"/>
                </a:lnTo>
                <a:lnTo>
                  <a:pt x="20218" y="19126"/>
                </a:lnTo>
                <a:lnTo>
                  <a:pt x="18935" y="1905"/>
                </a:lnTo>
                <a:close/>
              </a:path>
              <a:path w="93979" h="102235">
                <a:moveTo>
                  <a:pt x="88299" y="19507"/>
                </a:moveTo>
                <a:lnTo>
                  <a:pt x="55143" y="19507"/>
                </a:lnTo>
                <a:lnTo>
                  <a:pt x="60909" y="22034"/>
                </a:lnTo>
                <a:lnTo>
                  <a:pt x="69875" y="32143"/>
                </a:lnTo>
                <a:lnTo>
                  <a:pt x="72110" y="39751"/>
                </a:lnTo>
                <a:lnTo>
                  <a:pt x="72110" y="101892"/>
                </a:lnTo>
                <a:lnTo>
                  <a:pt x="93510" y="101892"/>
                </a:lnTo>
                <a:lnTo>
                  <a:pt x="93510" y="43294"/>
                </a:lnTo>
                <a:lnTo>
                  <a:pt x="92833" y="33552"/>
                </a:lnTo>
                <a:lnTo>
                  <a:pt x="90801" y="24977"/>
                </a:lnTo>
                <a:lnTo>
                  <a:pt x="88299" y="19507"/>
                </a:lnTo>
                <a:close/>
              </a:path>
              <a:path w="93979" h="102235">
                <a:moveTo>
                  <a:pt x="55143" y="0"/>
                </a:moveTo>
                <a:lnTo>
                  <a:pt x="47599" y="0"/>
                </a:lnTo>
                <a:lnTo>
                  <a:pt x="40779" y="1638"/>
                </a:lnTo>
                <a:lnTo>
                  <a:pt x="28587" y="8166"/>
                </a:lnTo>
                <a:lnTo>
                  <a:pt x="23761" y="12915"/>
                </a:lnTo>
                <a:lnTo>
                  <a:pt x="20218" y="19126"/>
                </a:lnTo>
                <a:lnTo>
                  <a:pt x="88124" y="19126"/>
                </a:lnTo>
                <a:lnTo>
                  <a:pt x="55143"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object 12"/>
          <p:cNvSpPr/>
          <p:nvPr/>
        </p:nvSpPr>
        <p:spPr>
          <a:xfrm>
            <a:off x="10970785" y="6218144"/>
            <a:ext cx="102870" cy="104139"/>
          </a:xfrm>
          <a:custGeom>
            <a:avLst/>
            <a:gdLst/>
            <a:ahLst/>
            <a:cxnLst/>
            <a:rect l="l" t="t" r="r" b="b"/>
            <a:pathLst>
              <a:path w="102870" h="104139">
                <a:moveTo>
                  <a:pt x="59893" y="0"/>
                </a:moveTo>
                <a:lnTo>
                  <a:pt x="53174" y="0"/>
                </a:lnTo>
                <a:lnTo>
                  <a:pt x="45959" y="436"/>
                </a:lnTo>
                <a:lnTo>
                  <a:pt x="10808" y="20319"/>
                </a:lnTo>
                <a:lnTo>
                  <a:pt x="0" y="59588"/>
                </a:lnTo>
                <a:lnTo>
                  <a:pt x="1346" y="66357"/>
                </a:lnTo>
                <a:lnTo>
                  <a:pt x="25349" y="97218"/>
                </a:lnTo>
                <a:lnTo>
                  <a:pt x="45504" y="103797"/>
                </a:lnTo>
                <a:lnTo>
                  <a:pt x="58813" y="103797"/>
                </a:lnTo>
                <a:lnTo>
                  <a:pt x="93611" y="87198"/>
                </a:lnTo>
                <a:lnTo>
                  <a:pt x="95379" y="85331"/>
                </a:lnTo>
                <a:lnTo>
                  <a:pt x="45186" y="85331"/>
                </a:lnTo>
                <a:lnTo>
                  <a:pt x="37553" y="82511"/>
                </a:lnTo>
                <a:lnTo>
                  <a:pt x="25311" y="71221"/>
                </a:lnTo>
                <a:lnTo>
                  <a:pt x="21971" y="63957"/>
                </a:lnTo>
                <a:lnTo>
                  <a:pt x="21399" y="55079"/>
                </a:lnTo>
                <a:lnTo>
                  <a:pt x="101307" y="55079"/>
                </a:lnTo>
                <a:lnTo>
                  <a:pt x="101600" y="54317"/>
                </a:lnTo>
                <a:lnTo>
                  <a:pt x="101727" y="53809"/>
                </a:lnTo>
                <a:lnTo>
                  <a:pt x="102184" y="50863"/>
                </a:lnTo>
                <a:lnTo>
                  <a:pt x="102260" y="42113"/>
                </a:lnTo>
                <a:lnTo>
                  <a:pt x="101937" y="40525"/>
                </a:lnTo>
                <a:lnTo>
                  <a:pt x="21971" y="40525"/>
                </a:lnTo>
                <a:lnTo>
                  <a:pt x="23558" y="33235"/>
                </a:lnTo>
                <a:lnTo>
                  <a:pt x="27152" y="27381"/>
                </a:lnTo>
                <a:lnTo>
                  <a:pt x="38379" y="18567"/>
                </a:lnTo>
                <a:lnTo>
                  <a:pt x="45059" y="16357"/>
                </a:lnTo>
                <a:lnTo>
                  <a:pt x="90081" y="16357"/>
                </a:lnTo>
                <a:lnTo>
                  <a:pt x="83693" y="9969"/>
                </a:lnTo>
                <a:lnTo>
                  <a:pt x="78486" y="6502"/>
                </a:lnTo>
                <a:lnTo>
                  <a:pt x="66306" y="1308"/>
                </a:lnTo>
                <a:lnTo>
                  <a:pt x="59893" y="0"/>
                </a:lnTo>
                <a:close/>
              </a:path>
              <a:path w="102870" h="104139">
                <a:moveTo>
                  <a:pt x="84569" y="70205"/>
                </a:moveTo>
                <a:lnTo>
                  <a:pt x="58191" y="85331"/>
                </a:lnTo>
                <a:lnTo>
                  <a:pt x="95379" y="85331"/>
                </a:lnTo>
                <a:lnTo>
                  <a:pt x="96685" y="83515"/>
                </a:lnTo>
                <a:lnTo>
                  <a:pt x="97599" y="82168"/>
                </a:lnTo>
                <a:lnTo>
                  <a:pt x="84569" y="70205"/>
                </a:lnTo>
                <a:close/>
              </a:path>
              <a:path w="102870" h="104139">
                <a:moveTo>
                  <a:pt x="90081" y="16357"/>
                </a:moveTo>
                <a:lnTo>
                  <a:pt x="60020" y="16357"/>
                </a:lnTo>
                <a:lnTo>
                  <a:pt x="66332" y="18618"/>
                </a:lnTo>
                <a:lnTo>
                  <a:pt x="77114" y="27622"/>
                </a:lnTo>
                <a:lnTo>
                  <a:pt x="80416" y="33426"/>
                </a:lnTo>
                <a:lnTo>
                  <a:pt x="81622" y="40525"/>
                </a:lnTo>
                <a:lnTo>
                  <a:pt x="101937" y="40525"/>
                </a:lnTo>
                <a:lnTo>
                  <a:pt x="100977" y="35813"/>
                </a:lnTo>
                <a:lnTo>
                  <a:pt x="95846" y="23825"/>
                </a:lnTo>
                <a:lnTo>
                  <a:pt x="92379" y="18656"/>
                </a:lnTo>
                <a:lnTo>
                  <a:pt x="90081"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1086662" y="6218139"/>
            <a:ext cx="59690" cy="102235"/>
          </a:xfrm>
          <a:custGeom>
            <a:avLst/>
            <a:gdLst/>
            <a:ahLst/>
            <a:cxnLst/>
            <a:rect l="l" t="t" r="r" b="b"/>
            <a:pathLst>
              <a:path w="59690" h="102235">
                <a:moveTo>
                  <a:pt x="18935" y="1905"/>
                </a:moveTo>
                <a:lnTo>
                  <a:pt x="0" y="1905"/>
                </a:lnTo>
                <a:lnTo>
                  <a:pt x="0" y="101892"/>
                </a:lnTo>
                <a:lnTo>
                  <a:pt x="21399" y="101892"/>
                </a:lnTo>
                <a:lnTo>
                  <a:pt x="21399" y="58572"/>
                </a:lnTo>
                <a:lnTo>
                  <a:pt x="21947" y="49585"/>
                </a:lnTo>
                <a:lnTo>
                  <a:pt x="44801" y="21907"/>
                </a:lnTo>
                <a:lnTo>
                  <a:pt x="20320" y="21907"/>
                </a:lnTo>
                <a:lnTo>
                  <a:pt x="18935" y="1905"/>
                </a:lnTo>
                <a:close/>
              </a:path>
              <a:path w="59690" h="102235">
                <a:moveTo>
                  <a:pt x="59550" y="0"/>
                </a:moveTo>
                <a:lnTo>
                  <a:pt x="50292" y="0"/>
                </a:lnTo>
                <a:lnTo>
                  <a:pt x="42329" y="1866"/>
                </a:lnTo>
                <a:lnTo>
                  <a:pt x="29019" y="9283"/>
                </a:lnTo>
                <a:lnTo>
                  <a:pt x="23901" y="14719"/>
                </a:lnTo>
                <a:lnTo>
                  <a:pt x="20320" y="21907"/>
                </a:lnTo>
                <a:lnTo>
                  <a:pt x="44801" y="21907"/>
                </a:lnTo>
                <a:lnTo>
                  <a:pt x="47350" y="21234"/>
                </a:lnTo>
                <a:lnTo>
                  <a:pt x="54889" y="20650"/>
                </a:lnTo>
                <a:lnTo>
                  <a:pt x="59169" y="20650"/>
                </a:lnTo>
                <a:lnTo>
                  <a:pt x="59550" y="0"/>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11147315" y="6218149"/>
            <a:ext cx="77470" cy="104139"/>
          </a:xfrm>
          <a:custGeom>
            <a:avLst/>
            <a:gdLst/>
            <a:ahLst/>
            <a:cxnLst/>
            <a:rect l="l" t="t" r="r" b="b"/>
            <a:pathLst>
              <a:path w="77470" h="104139">
                <a:moveTo>
                  <a:pt x="9321" y="76199"/>
                </a:moveTo>
                <a:lnTo>
                  <a:pt x="0" y="90182"/>
                </a:lnTo>
                <a:lnTo>
                  <a:pt x="1612" y="91605"/>
                </a:lnTo>
                <a:lnTo>
                  <a:pt x="2755" y="92506"/>
                </a:lnTo>
                <a:lnTo>
                  <a:pt x="34518" y="103784"/>
                </a:lnTo>
                <a:lnTo>
                  <a:pt x="39103" y="103784"/>
                </a:lnTo>
                <a:lnTo>
                  <a:pt x="74934" y="87426"/>
                </a:lnTo>
                <a:lnTo>
                  <a:pt x="36106" y="87426"/>
                </a:lnTo>
                <a:lnTo>
                  <a:pt x="32880" y="87007"/>
                </a:lnTo>
                <a:lnTo>
                  <a:pt x="11480" y="77939"/>
                </a:lnTo>
                <a:lnTo>
                  <a:pt x="9321" y="76199"/>
                </a:lnTo>
                <a:close/>
              </a:path>
              <a:path w="77470" h="104139">
                <a:moveTo>
                  <a:pt x="44932" y="0"/>
                </a:moveTo>
                <a:lnTo>
                  <a:pt x="41008" y="0"/>
                </a:lnTo>
                <a:lnTo>
                  <a:pt x="32871" y="519"/>
                </a:lnTo>
                <a:lnTo>
                  <a:pt x="4229" y="35102"/>
                </a:lnTo>
                <a:lnTo>
                  <a:pt x="6705" y="40944"/>
                </a:lnTo>
                <a:lnTo>
                  <a:pt x="16637" y="51028"/>
                </a:lnTo>
                <a:lnTo>
                  <a:pt x="23622" y="54851"/>
                </a:lnTo>
                <a:lnTo>
                  <a:pt x="42075" y="60185"/>
                </a:lnTo>
                <a:lnTo>
                  <a:pt x="48387" y="62915"/>
                </a:lnTo>
                <a:lnTo>
                  <a:pt x="54762" y="68364"/>
                </a:lnTo>
                <a:lnTo>
                  <a:pt x="56362" y="71602"/>
                </a:lnTo>
                <a:lnTo>
                  <a:pt x="56329" y="78828"/>
                </a:lnTo>
                <a:lnTo>
                  <a:pt x="54851" y="81635"/>
                </a:lnTo>
                <a:lnTo>
                  <a:pt x="48780" y="86271"/>
                </a:lnTo>
                <a:lnTo>
                  <a:pt x="44602" y="87426"/>
                </a:lnTo>
                <a:lnTo>
                  <a:pt x="74934" y="87426"/>
                </a:lnTo>
                <a:lnTo>
                  <a:pt x="77393" y="82130"/>
                </a:lnTo>
                <a:lnTo>
                  <a:pt x="77393" y="66205"/>
                </a:lnTo>
                <a:lnTo>
                  <a:pt x="46215" y="42608"/>
                </a:lnTo>
                <a:lnTo>
                  <a:pt x="38315" y="40462"/>
                </a:lnTo>
                <a:lnTo>
                  <a:pt x="32905" y="38112"/>
                </a:lnTo>
                <a:lnTo>
                  <a:pt x="27089" y="33045"/>
                </a:lnTo>
                <a:lnTo>
                  <a:pt x="25641" y="30149"/>
                </a:lnTo>
                <a:lnTo>
                  <a:pt x="25641" y="24129"/>
                </a:lnTo>
                <a:lnTo>
                  <a:pt x="27012" y="21666"/>
                </a:lnTo>
                <a:lnTo>
                  <a:pt x="32512" y="17411"/>
                </a:lnTo>
                <a:lnTo>
                  <a:pt x="36449" y="16357"/>
                </a:lnTo>
                <a:lnTo>
                  <a:pt x="72898" y="16357"/>
                </a:lnTo>
                <a:lnTo>
                  <a:pt x="76060" y="11696"/>
                </a:lnTo>
                <a:lnTo>
                  <a:pt x="48831" y="393"/>
                </a:lnTo>
                <a:lnTo>
                  <a:pt x="44932" y="0"/>
                </a:lnTo>
                <a:close/>
              </a:path>
              <a:path w="77470" h="104139">
                <a:moveTo>
                  <a:pt x="72898" y="16357"/>
                </a:moveTo>
                <a:lnTo>
                  <a:pt x="44297" y="16357"/>
                </a:lnTo>
                <a:lnTo>
                  <a:pt x="47028" y="16713"/>
                </a:lnTo>
                <a:lnTo>
                  <a:pt x="52539" y="18110"/>
                </a:lnTo>
                <a:lnTo>
                  <a:pt x="66446" y="25869"/>
                </a:lnTo>
                <a:lnTo>
                  <a:pt x="72898" y="16357"/>
                </a:lnTo>
                <a:close/>
              </a:path>
            </a:pathLst>
          </a:custGeom>
          <a:solidFill>
            <a:srgbClr val="191D6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10573151" y="6177991"/>
            <a:ext cx="1297576" cy="318268"/>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10824159" y="5730297"/>
            <a:ext cx="718185" cy="389255"/>
          </a:xfrm>
          <a:custGeom>
            <a:avLst/>
            <a:gdLst/>
            <a:ahLst/>
            <a:cxnLst/>
            <a:rect l="l" t="t" r="r" b="b"/>
            <a:pathLst>
              <a:path w="718184" h="389254">
                <a:moveTo>
                  <a:pt x="172719" y="0"/>
                </a:moveTo>
                <a:lnTo>
                  <a:pt x="0" y="199872"/>
                </a:lnTo>
                <a:lnTo>
                  <a:pt x="0" y="389204"/>
                </a:lnTo>
                <a:lnTo>
                  <a:pt x="51269" y="389204"/>
                </a:lnTo>
                <a:lnTo>
                  <a:pt x="51269" y="219938"/>
                </a:lnTo>
                <a:lnTo>
                  <a:pt x="172719" y="75539"/>
                </a:lnTo>
                <a:lnTo>
                  <a:pt x="237997" y="75539"/>
                </a:lnTo>
                <a:lnTo>
                  <a:pt x="172719" y="0"/>
                </a:lnTo>
                <a:close/>
              </a:path>
              <a:path w="718184" h="389254">
                <a:moveTo>
                  <a:pt x="237997" y="75539"/>
                </a:moveTo>
                <a:lnTo>
                  <a:pt x="172719" y="75539"/>
                </a:lnTo>
                <a:lnTo>
                  <a:pt x="232321" y="146405"/>
                </a:lnTo>
                <a:lnTo>
                  <a:pt x="186118" y="199872"/>
                </a:lnTo>
                <a:lnTo>
                  <a:pt x="186118" y="389204"/>
                </a:lnTo>
                <a:lnTo>
                  <a:pt x="345439" y="389204"/>
                </a:lnTo>
                <a:lnTo>
                  <a:pt x="345439" y="337934"/>
                </a:lnTo>
                <a:lnTo>
                  <a:pt x="237401" y="337934"/>
                </a:lnTo>
                <a:lnTo>
                  <a:pt x="237401" y="219938"/>
                </a:lnTo>
                <a:lnTo>
                  <a:pt x="265785" y="186182"/>
                </a:lnTo>
                <a:lnTo>
                  <a:pt x="333609" y="186182"/>
                </a:lnTo>
                <a:lnTo>
                  <a:pt x="299237" y="146405"/>
                </a:lnTo>
                <a:lnTo>
                  <a:pt x="331793" y="107696"/>
                </a:lnTo>
                <a:lnTo>
                  <a:pt x="265785" y="107696"/>
                </a:lnTo>
                <a:lnTo>
                  <a:pt x="237997" y="75539"/>
                </a:lnTo>
                <a:close/>
              </a:path>
              <a:path w="718184" h="389254">
                <a:moveTo>
                  <a:pt x="424116" y="75539"/>
                </a:moveTo>
                <a:lnTo>
                  <a:pt x="358838" y="75539"/>
                </a:lnTo>
                <a:lnTo>
                  <a:pt x="418452" y="146405"/>
                </a:lnTo>
                <a:lnTo>
                  <a:pt x="372249" y="199872"/>
                </a:lnTo>
                <a:lnTo>
                  <a:pt x="372249" y="389204"/>
                </a:lnTo>
                <a:lnTo>
                  <a:pt x="531558" y="389204"/>
                </a:lnTo>
                <a:lnTo>
                  <a:pt x="531558" y="337934"/>
                </a:lnTo>
                <a:lnTo>
                  <a:pt x="423519" y="337934"/>
                </a:lnTo>
                <a:lnTo>
                  <a:pt x="423519" y="219938"/>
                </a:lnTo>
                <a:lnTo>
                  <a:pt x="451904" y="186182"/>
                </a:lnTo>
                <a:lnTo>
                  <a:pt x="519731" y="186182"/>
                </a:lnTo>
                <a:lnTo>
                  <a:pt x="485368" y="146405"/>
                </a:lnTo>
                <a:lnTo>
                  <a:pt x="517924" y="107696"/>
                </a:lnTo>
                <a:lnTo>
                  <a:pt x="451904" y="107696"/>
                </a:lnTo>
                <a:lnTo>
                  <a:pt x="424116" y="75539"/>
                </a:lnTo>
                <a:close/>
              </a:path>
              <a:path w="718184" h="389254">
                <a:moveTo>
                  <a:pt x="610247" y="75539"/>
                </a:moveTo>
                <a:lnTo>
                  <a:pt x="544969" y="75539"/>
                </a:lnTo>
                <a:lnTo>
                  <a:pt x="666419" y="219938"/>
                </a:lnTo>
                <a:lnTo>
                  <a:pt x="666419" y="389204"/>
                </a:lnTo>
                <a:lnTo>
                  <a:pt x="717689" y="389204"/>
                </a:lnTo>
                <a:lnTo>
                  <a:pt x="717689" y="199872"/>
                </a:lnTo>
                <a:lnTo>
                  <a:pt x="610247" y="75539"/>
                </a:lnTo>
                <a:close/>
              </a:path>
              <a:path w="718184" h="389254">
                <a:moveTo>
                  <a:pt x="333609" y="186182"/>
                </a:moveTo>
                <a:lnTo>
                  <a:pt x="265785" y="186182"/>
                </a:lnTo>
                <a:lnTo>
                  <a:pt x="294170" y="219938"/>
                </a:lnTo>
                <a:lnTo>
                  <a:pt x="294170" y="337934"/>
                </a:lnTo>
                <a:lnTo>
                  <a:pt x="345439" y="337934"/>
                </a:lnTo>
                <a:lnTo>
                  <a:pt x="345439" y="199872"/>
                </a:lnTo>
                <a:lnTo>
                  <a:pt x="333609" y="186182"/>
                </a:lnTo>
                <a:close/>
              </a:path>
              <a:path w="718184" h="389254">
                <a:moveTo>
                  <a:pt x="519731" y="186182"/>
                </a:moveTo>
                <a:lnTo>
                  <a:pt x="451904" y="186182"/>
                </a:lnTo>
                <a:lnTo>
                  <a:pt x="480288" y="219938"/>
                </a:lnTo>
                <a:lnTo>
                  <a:pt x="480288" y="337934"/>
                </a:lnTo>
                <a:lnTo>
                  <a:pt x="531558" y="337934"/>
                </a:lnTo>
                <a:lnTo>
                  <a:pt x="531558" y="199872"/>
                </a:lnTo>
                <a:lnTo>
                  <a:pt x="519731" y="186182"/>
                </a:lnTo>
                <a:close/>
              </a:path>
              <a:path w="718184" h="389254">
                <a:moveTo>
                  <a:pt x="358838" y="0"/>
                </a:moveTo>
                <a:lnTo>
                  <a:pt x="265785" y="107696"/>
                </a:lnTo>
                <a:lnTo>
                  <a:pt x="331793" y="107696"/>
                </a:lnTo>
                <a:lnTo>
                  <a:pt x="358838" y="75539"/>
                </a:lnTo>
                <a:lnTo>
                  <a:pt x="424116" y="75539"/>
                </a:lnTo>
                <a:lnTo>
                  <a:pt x="358838" y="0"/>
                </a:lnTo>
                <a:close/>
              </a:path>
              <a:path w="718184" h="389254">
                <a:moveTo>
                  <a:pt x="544969" y="0"/>
                </a:moveTo>
                <a:lnTo>
                  <a:pt x="451904" y="107696"/>
                </a:lnTo>
                <a:lnTo>
                  <a:pt x="517924" y="107696"/>
                </a:lnTo>
                <a:lnTo>
                  <a:pt x="544969" y="75539"/>
                </a:lnTo>
                <a:lnTo>
                  <a:pt x="610247" y="75539"/>
                </a:lnTo>
                <a:lnTo>
                  <a:pt x="544969" y="0"/>
                </a:lnTo>
                <a:close/>
              </a:path>
            </a:pathLst>
          </a:custGeom>
          <a:solidFill>
            <a:srgbClr val="00B5E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7" name="object 17"/>
          <p:cNvSpPr/>
          <p:nvPr/>
        </p:nvSpPr>
        <p:spPr>
          <a:xfrm>
            <a:off x="10996879" y="5766485"/>
            <a:ext cx="172707" cy="22065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8" name="object 18"/>
          <p:cNvSpPr/>
          <p:nvPr/>
        </p:nvSpPr>
        <p:spPr>
          <a:xfrm>
            <a:off x="11182998" y="5766485"/>
            <a:ext cx="172719" cy="220659"/>
          </a:xfrm>
          <a:prstGeom prst="rect">
            <a:avLst/>
          </a:prstGeom>
          <a:blipFill>
            <a:blip r:embed="rId5"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object 19"/>
          <p:cNvSpPr txBox="1">
            <a:spLocks noGrp="1"/>
          </p:cNvSpPr>
          <p:nvPr>
            <p:ph type="title"/>
          </p:nvPr>
        </p:nvSpPr>
        <p:spPr>
          <a:xfrm>
            <a:off x="1023999" y="791748"/>
            <a:ext cx="9471267" cy="720710"/>
          </a:xfrm>
          <a:prstGeom prst="rect">
            <a:avLst/>
          </a:prstGeom>
        </p:spPr>
        <p:txBody>
          <a:bodyPr vert="horz" wrap="square" lIns="0" tIns="12700" rIns="0" bIns="0" rtlCol="0">
            <a:spAutoFit/>
          </a:bodyPr>
          <a:lstStyle/>
          <a:p>
            <a:pPr marL="12700">
              <a:lnSpc>
                <a:spcPct val="100000"/>
              </a:lnSpc>
              <a:spcBef>
                <a:spcPts val="100"/>
              </a:spcBef>
            </a:pPr>
            <a:r>
              <a:rPr lang="en-US" sz="4600" b="1" spc="-130" dirty="0">
                <a:solidFill>
                  <a:srgbClr val="00B5EF"/>
                </a:solidFill>
                <a:latin typeface="Tahoma"/>
                <a:cs typeface="Tahoma"/>
              </a:rPr>
              <a:t>Introduction to the Tool </a:t>
            </a:r>
            <a:endParaRPr sz="4600" dirty="0">
              <a:latin typeface="Tahoma"/>
              <a:cs typeface="Tahoma"/>
            </a:endParaRPr>
          </a:p>
        </p:txBody>
      </p:sp>
    </p:spTree>
    <p:extLst>
      <p:ext uri="{BB962C8B-B14F-4D97-AF65-F5344CB8AC3E}">
        <p14:creationId xmlns:p14="http://schemas.microsoft.com/office/powerpoint/2010/main" val="276144939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5698</TotalTime>
  <Words>1223</Words>
  <Application>Microsoft Office PowerPoint</Application>
  <PresentationFormat>Widescreen</PresentationFormat>
  <Paragraphs>176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Tahoma</vt:lpstr>
      <vt:lpstr>Trebuchet MS</vt:lpstr>
      <vt:lpstr>Wingdings</vt:lpstr>
      <vt:lpstr>1_Office Theme</vt:lpstr>
      <vt:lpstr>Supportive Housing Tool Kit  Training</vt:lpstr>
      <vt:lpstr>Introductions </vt:lpstr>
      <vt:lpstr>Agenda  </vt:lpstr>
      <vt:lpstr> Value of the Tool </vt:lpstr>
      <vt:lpstr> Community need for the Tool </vt:lpstr>
      <vt:lpstr>Introduction to the Tool  </vt:lpstr>
      <vt:lpstr>Introduction to the Tool </vt:lpstr>
      <vt:lpstr>Introduction to the Tool </vt:lpstr>
      <vt:lpstr>Introduction to the Tool </vt:lpstr>
      <vt:lpstr>Acuity Index Scoring  </vt:lpstr>
      <vt:lpstr>Acuity Index usefulness  </vt:lpstr>
      <vt:lpstr>When should the tools be completed and updated? </vt:lpstr>
      <vt:lpstr>Acuity index </vt:lpstr>
      <vt:lpstr>Acuity index </vt:lpstr>
      <vt:lpstr>Assessment in HMIS </vt:lpstr>
      <vt:lpstr>Policy and Procedures </vt:lpstr>
      <vt:lpstr> Project Feedback   Delphi Rise  Providence RHA/YWCA Case Management  VOA   </vt:lpstr>
      <vt:lpstr>Moving Forward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Partner’s meeting  November 21st</dc:title>
  <dc:creator>Charles Bollinger</dc:creator>
  <cp:lastModifiedBy>Charles Bollinger</cp:lastModifiedBy>
  <cp:revision>24</cp:revision>
  <cp:lastPrinted>2020-02-25T17:27:43Z</cp:lastPrinted>
  <dcterms:created xsi:type="dcterms:W3CDTF">2019-10-22T18:20:15Z</dcterms:created>
  <dcterms:modified xsi:type="dcterms:W3CDTF">2022-06-06T15:49:12Z</dcterms:modified>
</cp:coreProperties>
</file>