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75" r:id="rId3"/>
    <p:sldId id="259" r:id="rId4"/>
    <p:sldId id="274" r:id="rId5"/>
    <p:sldId id="266" r:id="rId6"/>
    <p:sldId id="260" r:id="rId7"/>
    <p:sldId id="261" r:id="rId8"/>
    <p:sldId id="262" r:id="rId9"/>
    <p:sldId id="267" r:id="rId10"/>
    <p:sldId id="269" r:id="rId11"/>
    <p:sldId id="268" r:id="rId12"/>
    <p:sldId id="263" r:id="rId13"/>
    <p:sldId id="271" r:id="rId14"/>
    <p:sldId id="276" r:id="rId15"/>
    <p:sldId id="265" r:id="rId16"/>
    <p:sldId id="270" r:id="rId17"/>
    <p:sldId id="264" r:id="rId18"/>
    <p:sldId id="272" r:id="rId19"/>
    <p:sldId id="273" r:id="rId20"/>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autoAdjust="0"/>
  </p:normalViewPr>
  <p:slideViewPr>
    <p:cSldViewPr snapToGrid="0">
      <p:cViewPr varScale="1">
        <p:scale>
          <a:sx n="82" d="100"/>
          <a:sy n="82" d="100"/>
        </p:scale>
        <p:origin x="672"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BA31C699-A84C-4A97-A2B3-420900761E2C}" type="datetimeFigureOut">
              <a:rPr lang="en-US" smtClean="0"/>
              <a:t>6/6/2022</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27DE133F-057A-47A7-BE55-EB87661F03C4}" type="slidenum">
              <a:rPr lang="en-US" smtClean="0"/>
              <a:t>‹#›</a:t>
            </a:fld>
            <a:endParaRPr lang="en-US"/>
          </a:p>
        </p:txBody>
      </p:sp>
    </p:spTree>
    <p:extLst>
      <p:ext uri="{BB962C8B-B14F-4D97-AF65-F5344CB8AC3E}">
        <p14:creationId xmlns:p14="http://schemas.microsoft.com/office/powerpoint/2010/main" val="271425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a:t>
            </a:fld>
            <a:endParaRPr lang="en-US"/>
          </a:p>
        </p:txBody>
      </p:sp>
    </p:spTree>
    <p:extLst>
      <p:ext uri="{BB962C8B-B14F-4D97-AF65-F5344CB8AC3E}">
        <p14:creationId xmlns:p14="http://schemas.microsoft.com/office/powerpoint/2010/main" val="23976076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10</a:t>
            </a:fld>
            <a:endParaRPr lang="en-US"/>
          </a:p>
        </p:txBody>
      </p:sp>
    </p:spTree>
    <p:extLst>
      <p:ext uri="{BB962C8B-B14F-4D97-AF65-F5344CB8AC3E}">
        <p14:creationId xmlns:p14="http://schemas.microsoft.com/office/powerpoint/2010/main" val="34473659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11</a:t>
            </a:fld>
            <a:endParaRPr lang="en-US"/>
          </a:p>
        </p:txBody>
      </p:sp>
    </p:spTree>
    <p:extLst>
      <p:ext uri="{BB962C8B-B14F-4D97-AF65-F5344CB8AC3E}">
        <p14:creationId xmlns:p14="http://schemas.microsoft.com/office/powerpoint/2010/main" val="2405978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12</a:t>
            </a:fld>
            <a:endParaRPr lang="en-US"/>
          </a:p>
        </p:txBody>
      </p:sp>
    </p:spTree>
    <p:extLst>
      <p:ext uri="{BB962C8B-B14F-4D97-AF65-F5344CB8AC3E}">
        <p14:creationId xmlns:p14="http://schemas.microsoft.com/office/powerpoint/2010/main" val="38451102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13</a:t>
            </a:fld>
            <a:endParaRPr lang="en-US"/>
          </a:p>
        </p:txBody>
      </p:sp>
    </p:spTree>
    <p:extLst>
      <p:ext uri="{BB962C8B-B14F-4D97-AF65-F5344CB8AC3E}">
        <p14:creationId xmlns:p14="http://schemas.microsoft.com/office/powerpoint/2010/main" val="34065527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14</a:t>
            </a:fld>
            <a:endParaRPr lang="en-US"/>
          </a:p>
        </p:txBody>
      </p:sp>
    </p:spTree>
    <p:extLst>
      <p:ext uri="{BB962C8B-B14F-4D97-AF65-F5344CB8AC3E}">
        <p14:creationId xmlns:p14="http://schemas.microsoft.com/office/powerpoint/2010/main" val="14561046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15</a:t>
            </a:fld>
            <a:endParaRPr lang="en-US"/>
          </a:p>
        </p:txBody>
      </p:sp>
    </p:spTree>
    <p:extLst>
      <p:ext uri="{BB962C8B-B14F-4D97-AF65-F5344CB8AC3E}">
        <p14:creationId xmlns:p14="http://schemas.microsoft.com/office/powerpoint/2010/main" val="42463859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16</a:t>
            </a:fld>
            <a:endParaRPr lang="en-US"/>
          </a:p>
        </p:txBody>
      </p:sp>
    </p:spTree>
    <p:extLst>
      <p:ext uri="{BB962C8B-B14F-4D97-AF65-F5344CB8AC3E}">
        <p14:creationId xmlns:p14="http://schemas.microsoft.com/office/powerpoint/2010/main" val="41394619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17</a:t>
            </a:fld>
            <a:endParaRPr lang="en-US"/>
          </a:p>
        </p:txBody>
      </p:sp>
    </p:spTree>
    <p:extLst>
      <p:ext uri="{BB962C8B-B14F-4D97-AF65-F5344CB8AC3E}">
        <p14:creationId xmlns:p14="http://schemas.microsoft.com/office/powerpoint/2010/main" val="38718627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18</a:t>
            </a:fld>
            <a:endParaRPr lang="en-US"/>
          </a:p>
        </p:txBody>
      </p:sp>
    </p:spTree>
    <p:extLst>
      <p:ext uri="{BB962C8B-B14F-4D97-AF65-F5344CB8AC3E}">
        <p14:creationId xmlns:p14="http://schemas.microsoft.com/office/powerpoint/2010/main" val="29580628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19</a:t>
            </a:fld>
            <a:endParaRPr lang="en-US"/>
          </a:p>
        </p:txBody>
      </p:sp>
    </p:spTree>
    <p:extLst>
      <p:ext uri="{BB962C8B-B14F-4D97-AF65-F5344CB8AC3E}">
        <p14:creationId xmlns:p14="http://schemas.microsoft.com/office/powerpoint/2010/main" val="4235392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Everyone </a:t>
            </a:r>
          </a:p>
        </p:txBody>
      </p:sp>
      <p:sp>
        <p:nvSpPr>
          <p:cNvPr id="4" name="Slide Number Placeholder 3"/>
          <p:cNvSpPr>
            <a:spLocks noGrp="1"/>
          </p:cNvSpPr>
          <p:nvPr>
            <p:ph type="sldNum" sz="quarter" idx="5"/>
          </p:nvPr>
        </p:nvSpPr>
        <p:spPr/>
        <p:txBody>
          <a:bodyPr/>
          <a:lstStyle/>
          <a:p>
            <a:fld id="{27DE133F-057A-47A7-BE55-EB87661F03C4}" type="slidenum">
              <a:rPr lang="en-US" smtClean="0"/>
              <a:t>2</a:t>
            </a:fld>
            <a:endParaRPr lang="en-US"/>
          </a:p>
        </p:txBody>
      </p:sp>
    </p:spTree>
    <p:extLst>
      <p:ext uri="{BB962C8B-B14F-4D97-AF65-F5344CB8AC3E}">
        <p14:creationId xmlns:p14="http://schemas.microsoft.com/office/powerpoint/2010/main" val="3313875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Charles </a:t>
            </a:r>
          </a:p>
        </p:txBody>
      </p:sp>
      <p:sp>
        <p:nvSpPr>
          <p:cNvPr id="4" name="Slide Number Placeholder 3"/>
          <p:cNvSpPr>
            <a:spLocks noGrp="1"/>
          </p:cNvSpPr>
          <p:nvPr>
            <p:ph type="sldNum" sz="quarter" idx="5"/>
          </p:nvPr>
        </p:nvSpPr>
        <p:spPr/>
        <p:txBody>
          <a:bodyPr/>
          <a:lstStyle/>
          <a:p>
            <a:fld id="{27DE133F-057A-47A7-BE55-EB87661F03C4}" type="slidenum">
              <a:rPr lang="en-US" smtClean="0"/>
              <a:t>3</a:t>
            </a:fld>
            <a:endParaRPr lang="en-US"/>
          </a:p>
        </p:txBody>
      </p:sp>
    </p:spTree>
    <p:extLst>
      <p:ext uri="{BB962C8B-B14F-4D97-AF65-F5344CB8AC3E}">
        <p14:creationId xmlns:p14="http://schemas.microsoft.com/office/powerpoint/2010/main" val="3638607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Tree </a:t>
            </a:r>
          </a:p>
          <a:p>
            <a:r>
              <a:rPr lang="en-US" dirty="0"/>
              <a:t>Shayna</a:t>
            </a:r>
          </a:p>
          <a:p>
            <a:r>
              <a:rPr lang="en-US" dirty="0"/>
              <a:t>Jenn </a:t>
            </a:r>
          </a:p>
          <a:p>
            <a:r>
              <a:rPr lang="en-US" dirty="0"/>
              <a:t>Suzanne   </a:t>
            </a:r>
          </a:p>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4</a:t>
            </a:fld>
            <a:endParaRPr lang="en-US"/>
          </a:p>
        </p:txBody>
      </p:sp>
    </p:spTree>
    <p:extLst>
      <p:ext uri="{BB962C8B-B14F-4D97-AF65-F5344CB8AC3E}">
        <p14:creationId xmlns:p14="http://schemas.microsoft.com/office/powerpoint/2010/main" val="3298380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Charles</a:t>
            </a:r>
          </a:p>
        </p:txBody>
      </p:sp>
      <p:sp>
        <p:nvSpPr>
          <p:cNvPr id="4" name="Slide Number Placeholder 3"/>
          <p:cNvSpPr>
            <a:spLocks noGrp="1"/>
          </p:cNvSpPr>
          <p:nvPr>
            <p:ph type="sldNum" sz="quarter" idx="5"/>
          </p:nvPr>
        </p:nvSpPr>
        <p:spPr/>
        <p:txBody>
          <a:bodyPr/>
          <a:lstStyle/>
          <a:p>
            <a:fld id="{27DE133F-057A-47A7-BE55-EB87661F03C4}" type="slidenum">
              <a:rPr lang="en-US" smtClean="0"/>
              <a:t>5</a:t>
            </a:fld>
            <a:endParaRPr lang="en-US"/>
          </a:p>
        </p:txBody>
      </p:sp>
    </p:spTree>
    <p:extLst>
      <p:ext uri="{BB962C8B-B14F-4D97-AF65-F5344CB8AC3E}">
        <p14:creationId xmlns:p14="http://schemas.microsoft.com/office/powerpoint/2010/main" val="360491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6</a:t>
            </a:fld>
            <a:endParaRPr lang="en-US"/>
          </a:p>
        </p:txBody>
      </p:sp>
    </p:spTree>
    <p:extLst>
      <p:ext uri="{BB962C8B-B14F-4D97-AF65-F5344CB8AC3E}">
        <p14:creationId xmlns:p14="http://schemas.microsoft.com/office/powerpoint/2010/main" val="1556361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Shayna </a:t>
            </a:r>
          </a:p>
        </p:txBody>
      </p:sp>
      <p:sp>
        <p:nvSpPr>
          <p:cNvPr id="4" name="Slide Number Placeholder 3"/>
          <p:cNvSpPr>
            <a:spLocks noGrp="1"/>
          </p:cNvSpPr>
          <p:nvPr>
            <p:ph type="sldNum" sz="quarter" idx="5"/>
          </p:nvPr>
        </p:nvSpPr>
        <p:spPr/>
        <p:txBody>
          <a:bodyPr/>
          <a:lstStyle/>
          <a:p>
            <a:fld id="{27DE133F-057A-47A7-BE55-EB87661F03C4}" type="slidenum">
              <a:rPr lang="en-US" smtClean="0"/>
              <a:t>7</a:t>
            </a:fld>
            <a:endParaRPr lang="en-US"/>
          </a:p>
        </p:txBody>
      </p:sp>
    </p:spTree>
    <p:extLst>
      <p:ext uri="{BB962C8B-B14F-4D97-AF65-F5344CB8AC3E}">
        <p14:creationId xmlns:p14="http://schemas.microsoft.com/office/powerpoint/2010/main" val="1848129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6075" y="830263"/>
            <a:ext cx="6464300" cy="3636962"/>
          </a:xfrm>
        </p:spPr>
      </p:sp>
      <p:sp>
        <p:nvSpPr>
          <p:cNvPr id="3" name="Notes Placeholder 2"/>
          <p:cNvSpPr>
            <a:spLocks noGrp="1"/>
          </p:cNvSpPr>
          <p:nvPr>
            <p:ph type="body" idx="1"/>
          </p:nvPr>
        </p:nvSpPr>
        <p:spPr>
          <a:xfrm>
            <a:off x="334943" y="5367666"/>
            <a:ext cx="6252277" cy="3636705"/>
          </a:xfrm>
        </p:spPr>
        <p:txBody>
          <a:bodyPr/>
          <a:lstStyle/>
          <a:p>
            <a:r>
              <a:rPr lang="en-US" dirty="0"/>
              <a:t>Shayna </a:t>
            </a:r>
          </a:p>
        </p:txBody>
      </p:sp>
      <p:sp>
        <p:nvSpPr>
          <p:cNvPr id="4" name="Slide Number Placeholder 3"/>
          <p:cNvSpPr>
            <a:spLocks noGrp="1"/>
          </p:cNvSpPr>
          <p:nvPr>
            <p:ph type="sldNum" sz="quarter" idx="5"/>
          </p:nvPr>
        </p:nvSpPr>
        <p:spPr/>
        <p:txBody>
          <a:bodyPr/>
          <a:lstStyle/>
          <a:p>
            <a:fld id="{27DE133F-057A-47A7-BE55-EB87661F03C4}" type="slidenum">
              <a:rPr lang="en-US" smtClean="0"/>
              <a:t>8</a:t>
            </a:fld>
            <a:endParaRPr lang="en-US"/>
          </a:p>
        </p:txBody>
      </p:sp>
    </p:spTree>
    <p:extLst>
      <p:ext uri="{BB962C8B-B14F-4D97-AF65-F5344CB8AC3E}">
        <p14:creationId xmlns:p14="http://schemas.microsoft.com/office/powerpoint/2010/main" val="739366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DE133F-057A-47A7-BE55-EB87661F03C4}" type="slidenum">
              <a:rPr lang="en-US" smtClean="0"/>
              <a:t>9</a:t>
            </a:fld>
            <a:endParaRPr lang="en-US"/>
          </a:p>
        </p:txBody>
      </p:sp>
    </p:spTree>
    <p:extLst>
      <p:ext uri="{BB962C8B-B14F-4D97-AF65-F5344CB8AC3E}">
        <p14:creationId xmlns:p14="http://schemas.microsoft.com/office/powerpoint/2010/main" val="2961980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9673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78E1E"/>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4000" b="0" i="0">
                <a:solidFill>
                  <a:srgbClr val="191D63"/>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67958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78E1E"/>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6/6/2022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54481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2628900"/>
            <a:ext cx="12189460" cy="4229100"/>
          </a:xfrm>
          <a:custGeom>
            <a:avLst/>
            <a:gdLst/>
            <a:ahLst/>
            <a:cxnLst/>
            <a:rect l="l" t="t" r="r" b="b"/>
            <a:pathLst>
              <a:path w="12189460" h="4229100">
                <a:moveTo>
                  <a:pt x="0" y="4229100"/>
                </a:moveTo>
                <a:lnTo>
                  <a:pt x="12188952" y="4229100"/>
                </a:lnTo>
                <a:lnTo>
                  <a:pt x="12188952" y="0"/>
                </a:lnTo>
                <a:lnTo>
                  <a:pt x="0" y="0"/>
                </a:lnTo>
                <a:lnTo>
                  <a:pt x="0" y="4229100"/>
                </a:lnTo>
                <a:close/>
              </a:path>
            </a:pathLst>
          </a:custGeom>
          <a:solidFill>
            <a:srgbClr val="00B5EF">
              <a:alpha val="9999"/>
            </a:srgbClr>
          </a:solidFill>
        </p:spPr>
        <p:txBody>
          <a:bodyPr wrap="square" lIns="0" tIns="0" rIns="0" bIns="0" rtlCol="0"/>
          <a:lstStyle/>
          <a:p>
            <a:endParaRPr/>
          </a:p>
        </p:txBody>
      </p:sp>
      <p:sp>
        <p:nvSpPr>
          <p:cNvPr id="17" name="bk object 17"/>
          <p:cNvSpPr/>
          <p:nvPr/>
        </p:nvSpPr>
        <p:spPr>
          <a:xfrm>
            <a:off x="0" y="3629025"/>
            <a:ext cx="3901440" cy="3228975"/>
          </a:xfrm>
          <a:custGeom>
            <a:avLst/>
            <a:gdLst/>
            <a:ahLst/>
            <a:cxnLst/>
            <a:rect l="l" t="t" r="r" b="b"/>
            <a:pathLst>
              <a:path w="3901440" h="3228975">
                <a:moveTo>
                  <a:pt x="2348234" y="0"/>
                </a:moveTo>
                <a:lnTo>
                  <a:pt x="0" y="2717271"/>
                </a:lnTo>
                <a:lnTo>
                  <a:pt x="0" y="3228974"/>
                </a:lnTo>
                <a:lnTo>
                  <a:pt x="892671" y="3228974"/>
                </a:lnTo>
                <a:lnTo>
                  <a:pt x="2348233" y="1498497"/>
                </a:lnTo>
                <a:lnTo>
                  <a:pt x="3643158" y="1498497"/>
                </a:lnTo>
                <a:lnTo>
                  <a:pt x="2348234" y="0"/>
                </a:lnTo>
                <a:close/>
              </a:path>
              <a:path w="3901440" h="3228975">
                <a:moveTo>
                  <a:pt x="3643158" y="1498497"/>
                </a:moveTo>
                <a:lnTo>
                  <a:pt x="2348233" y="1498497"/>
                </a:lnTo>
                <a:lnTo>
                  <a:pt x="3241704" y="2560623"/>
                </a:lnTo>
                <a:lnTo>
                  <a:pt x="3901392" y="1797328"/>
                </a:lnTo>
                <a:lnTo>
                  <a:pt x="3643158" y="1498497"/>
                </a:lnTo>
                <a:close/>
              </a:path>
            </a:pathLst>
          </a:custGeom>
          <a:solidFill>
            <a:srgbClr val="FFFFFF">
              <a:alpha val="5499"/>
            </a:srgbClr>
          </a:solidFill>
        </p:spPr>
        <p:txBody>
          <a:bodyPr wrap="square" lIns="0" tIns="0" rIns="0" bIns="0" rtlCol="0"/>
          <a:lstStyle/>
          <a:p>
            <a:endParaRPr/>
          </a:p>
        </p:txBody>
      </p:sp>
      <p:sp>
        <p:nvSpPr>
          <p:cNvPr id="18" name="bk object 18"/>
          <p:cNvSpPr/>
          <p:nvPr/>
        </p:nvSpPr>
        <p:spPr>
          <a:xfrm>
            <a:off x="3249833" y="3629025"/>
            <a:ext cx="4344035" cy="3228975"/>
          </a:xfrm>
          <a:custGeom>
            <a:avLst/>
            <a:gdLst/>
            <a:ahLst/>
            <a:cxnLst/>
            <a:rect l="l" t="t" r="r" b="b"/>
            <a:pathLst>
              <a:path w="4344034" h="3228975">
                <a:moveTo>
                  <a:pt x="2790442" y="0"/>
                </a:moveTo>
                <a:lnTo>
                  <a:pt x="0" y="3228974"/>
                </a:lnTo>
                <a:lnTo>
                  <a:pt x="1334878" y="3228974"/>
                </a:lnTo>
                <a:lnTo>
                  <a:pt x="2790441" y="1498497"/>
                </a:lnTo>
                <a:lnTo>
                  <a:pt x="4085429" y="1498497"/>
                </a:lnTo>
                <a:lnTo>
                  <a:pt x="2790442" y="0"/>
                </a:lnTo>
                <a:close/>
              </a:path>
              <a:path w="4344034" h="3228975">
                <a:moveTo>
                  <a:pt x="4085429" y="1498497"/>
                </a:moveTo>
                <a:lnTo>
                  <a:pt x="2790441" y="1498497"/>
                </a:lnTo>
                <a:lnTo>
                  <a:pt x="3683937" y="2560725"/>
                </a:lnTo>
                <a:lnTo>
                  <a:pt x="4343676" y="1797328"/>
                </a:lnTo>
                <a:lnTo>
                  <a:pt x="4085429" y="1498497"/>
                </a:lnTo>
                <a:close/>
              </a:path>
            </a:pathLst>
          </a:custGeom>
          <a:solidFill>
            <a:srgbClr val="FFFFFF">
              <a:alpha val="5499"/>
            </a:srgbClr>
          </a:solidFill>
        </p:spPr>
        <p:txBody>
          <a:bodyPr wrap="square" lIns="0" tIns="0" rIns="0" bIns="0" rtlCol="0"/>
          <a:lstStyle/>
          <a:p>
            <a:endParaRPr/>
          </a:p>
        </p:txBody>
      </p:sp>
      <p:sp>
        <p:nvSpPr>
          <p:cNvPr id="19" name="bk object 19"/>
          <p:cNvSpPr/>
          <p:nvPr/>
        </p:nvSpPr>
        <p:spPr>
          <a:xfrm>
            <a:off x="6941863" y="3629025"/>
            <a:ext cx="5247640" cy="3228975"/>
          </a:xfrm>
          <a:custGeom>
            <a:avLst/>
            <a:gdLst/>
            <a:ahLst/>
            <a:cxnLst/>
            <a:rect l="l" t="t" r="r" b="b"/>
            <a:pathLst>
              <a:path w="5247640" h="3228975">
                <a:moveTo>
                  <a:pt x="2790463" y="0"/>
                </a:moveTo>
                <a:lnTo>
                  <a:pt x="0" y="3228974"/>
                </a:lnTo>
                <a:lnTo>
                  <a:pt x="1334899" y="3228974"/>
                </a:lnTo>
                <a:lnTo>
                  <a:pt x="2790462" y="1498497"/>
                </a:lnTo>
                <a:lnTo>
                  <a:pt x="4085445" y="1498497"/>
                </a:lnTo>
                <a:lnTo>
                  <a:pt x="2790463" y="0"/>
                </a:lnTo>
                <a:close/>
              </a:path>
              <a:path w="5247640" h="3228975">
                <a:moveTo>
                  <a:pt x="4085445" y="1498497"/>
                </a:moveTo>
                <a:lnTo>
                  <a:pt x="2790462" y="1498497"/>
                </a:lnTo>
                <a:lnTo>
                  <a:pt x="4246024" y="3228974"/>
                </a:lnTo>
                <a:lnTo>
                  <a:pt x="5247088" y="3228974"/>
                </a:lnTo>
                <a:lnTo>
                  <a:pt x="5247088" y="2842699"/>
                </a:lnTo>
                <a:lnTo>
                  <a:pt x="4085445" y="1498497"/>
                </a:lnTo>
                <a:close/>
              </a:path>
            </a:pathLst>
          </a:custGeom>
          <a:solidFill>
            <a:srgbClr val="FFFFFF">
              <a:alpha val="5499"/>
            </a:srgbClr>
          </a:solidFill>
        </p:spPr>
        <p:txBody>
          <a:bodyPr wrap="square" lIns="0" tIns="0" rIns="0" bIns="0" rtlCol="0"/>
          <a:lstStyle/>
          <a:p>
            <a:endParaRPr/>
          </a:p>
        </p:txBody>
      </p:sp>
      <p:sp>
        <p:nvSpPr>
          <p:cNvPr id="20" name="bk object 20"/>
          <p:cNvSpPr/>
          <p:nvPr/>
        </p:nvSpPr>
        <p:spPr>
          <a:xfrm>
            <a:off x="5142122" y="1368221"/>
            <a:ext cx="281256" cy="194825"/>
          </a:xfrm>
          <a:prstGeom prst="rect">
            <a:avLst/>
          </a:prstGeom>
          <a:blipFill>
            <a:blip r:embed="rId2" cstate="print"/>
            <a:stretch>
              <a:fillRect/>
            </a:stretch>
          </a:blipFill>
        </p:spPr>
        <p:txBody>
          <a:bodyPr wrap="square" lIns="0" tIns="0" rIns="0" bIns="0" rtlCol="0"/>
          <a:lstStyle/>
          <a:p>
            <a:endParaRPr/>
          </a:p>
        </p:txBody>
      </p:sp>
      <p:sp>
        <p:nvSpPr>
          <p:cNvPr id="21" name="bk object 21"/>
          <p:cNvSpPr/>
          <p:nvPr/>
        </p:nvSpPr>
        <p:spPr>
          <a:xfrm>
            <a:off x="5442561" y="1416857"/>
            <a:ext cx="84455" cy="143510"/>
          </a:xfrm>
          <a:custGeom>
            <a:avLst/>
            <a:gdLst/>
            <a:ahLst/>
            <a:cxnLst/>
            <a:rect l="l" t="t" r="r" b="b"/>
            <a:pathLst>
              <a:path w="84454" h="143509">
                <a:moveTo>
                  <a:pt x="26670" y="2679"/>
                </a:moveTo>
                <a:lnTo>
                  <a:pt x="0" y="2679"/>
                </a:lnTo>
                <a:lnTo>
                  <a:pt x="0" y="143510"/>
                </a:lnTo>
                <a:lnTo>
                  <a:pt x="30149" y="143510"/>
                </a:lnTo>
                <a:lnTo>
                  <a:pt x="30149" y="82486"/>
                </a:lnTo>
                <a:lnTo>
                  <a:pt x="30919" y="69835"/>
                </a:lnTo>
                <a:lnTo>
                  <a:pt x="57346" y="32378"/>
                </a:lnTo>
                <a:lnTo>
                  <a:pt x="63134" y="30848"/>
                </a:lnTo>
                <a:lnTo>
                  <a:pt x="28613" y="30848"/>
                </a:lnTo>
                <a:lnTo>
                  <a:pt x="26670" y="2679"/>
                </a:lnTo>
                <a:close/>
              </a:path>
              <a:path w="84454" h="143509">
                <a:moveTo>
                  <a:pt x="83870" y="0"/>
                </a:moveTo>
                <a:lnTo>
                  <a:pt x="43622" y="12217"/>
                </a:lnTo>
                <a:lnTo>
                  <a:pt x="28613" y="30848"/>
                </a:lnTo>
                <a:lnTo>
                  <a:pt x="63134" y="30848"/>
                </a:lnTo>
                <a:lnTo>
                  <a:pt x="66695" y="29906"/>
                </a:lnTo>
                <a:lnTo>
                  <a:pt x="77317" y="29083"/>
                </a:lnTo>
                <a:lnTo>
                  <a:pt x="83337" y="29083"/>
                </a:lnTo>
                <a:lnTo>
                  <a:pt x="83870" y="0"/>
                </a:lnTo>
                <a:close/>
              </a:path>
            </a:pathLst>
          </a:custGeom>
          <a:solidFill>
            <a:srgbClr val="191D63"/>
          </a:solidFill>
        </p:spPr>
        <p:txBody>
          <a:bodyPr wrap="square" lIns="0" tIns="0" rIns="0" bIns="0" rtlCol="0"/>
          <a:lstStyle/>
          <a:p>
            <a:endParaRPr/>
          </a:p>
        </p:txBody>
      </p:sp>
      <p:sp>
        <p:nvSpPr>
          <p:cNvPr id="22" name="bk object 22"/>
          <p:cNvSpPr/>
          <p:nvPr/>
        </p:nvSpPr>
        <p:spPr>
          <a:xfrm>
            <a:off x="5538900" y="1384701"/>
            <a:ext cx="107314" cy="178435"/>
          </a:xfrm>
          <a:custGeom>
            <a:avLst/>
            <a:gdLst/>
            <a:ahLst/>
            <a:cxnLst/>
            <a:rect l="l" t="t" r="r" b="b"/>
            <a:pathLst>
              <a:path w="107314" h="178434">
                <a:moveTo>
                  <a:pt x="57619" y="59093"/>
                </a:moveTo>
                <a:lnTo>
                  <a:pt x="27470" y="59093"/>
                </a:lnTo>
                <a:lnTo>
                  <a:pt x="27549" y="134823"/>
                </a:lnTo>
                <a:lnTo>
                  <a:pt x="45815" y="171868"/>
                </a:lnTo>
                <a:lnTo>
                  <a:pt x="71958" y="178346"/>
                </a:lnTo>
                <a:lnTo>
                  <a:pt x="78384" y="178346"/>
                </a:lnTo>
                <a:lnTo>
                  <a:pt x="107061" y="172072"/>
                </a:lnTo>
                <a:lnTo>
                  <a:pt x="103741" y="150876"/>
                </a:lnTo>
                <a:lnTo>
                  <a:pt x="72085" y="150876"/>
                </a:lnTo>
                <a:lnTo>
                  <a:pt x="66890" y="148869"/>
                </a:lnTo>
                <a:lnTo>
                  <a:pt x="59461" y="140817"/>
                </a:lnTo>
                <a:lnTo>
                  <a:pt x="57619" y="134823"/>
                </a:lnTo>
                <a:lnTo>
                  <a:pt x="57619" y="59093"/>
                </a:lnTo>
                <a:close/>
              </a:path>
              <a:path w="107314" h="178434">
                <a:moveTo>
                  <a:pt x="103174" y="147256"/>
                </a:moveTo>
                <a:lnTo>
                  <a:pt x="82537" y="150876"/>
                </a:lnTo>
                <a:lnTo>
                  <a:pt x="103741" y="150876"/>
                </a:lnTo>
                <a:lnTo>
                  <a:pt x="103174" y="147256"/>
                </a:lnTo>
                <a:close/>
              </a:path>
              <a:path w="107314" h="178434">
                <a:moveTo>
                  <a:pt x="107061" y="34836"/>
                </a:moveTo>
                <a:lnTo>
                  <a:pt x="0" y="34836"/>
                </a:lnTo>
                <a:lnTo>
                  <a:pt x="0" y="59093"/>
                </a:lnTo>
                <a:lnTo>
                  <a:pt x="107061" y="59093"/>
                </a:lnTo>
                <a:lnTo>
                  <a:pt x="107061" y="34836"/>
                </a:lnTo>
                <a:close/>
              </a:path>
              <a:path w="107314" h="178434">
                <a:moveTo>
                  <a:pt x="57619" y="0"/>
                </a:moveTo>
                <a:lnTo>
                  <a:pt x="27470" y="0"/>
                </a:lnTo>
                <a:lnTo>
                  <a:pt x="27470" y="34836"/>
                </a:lnTo>
                <a:lnTo>
                  <a:pt x="57619" y="34836"/>
                </a:lnTo>
                <a:lnTo>
                  <a:pt x="57619" y="0"/>
                </a:lnTo>
                <a:close/>
              </a:path>
            </a:pathLst>
          </a:custGeom>
          <a:solidFill>
            <a:srgbClr val="191D63"/>
          </a:solidFill>
        </p:spPr>
        <p:txBody>
          <a:bodyPr wrap="square" lIns="0" tIns="0" rIns="0" bIns="0" rtlCol="0"/>
          <a:lstStyle/>
          <a:p>
            <a:endParaRPr/>
          </a:p>
        </p:txBody>
      </p:sp>
      <p:sp>
        <p:nvSpPr>
          <p:cNvPr id="23" name="bk object 23"/>
          <p:cNvSpPr/>
          <p:nvPr/>
        </p:nvSpPr>
        <p:spPr>
          <a:xfrm>
            <a:off x="5662316" y="1416857"/>
            <a:ext cx="132080" cy="143510"/>
          </a:xfrm>
          <a:custGeom>
            <a:avLst/>
            <a:gdLst/>
            <a:ahLst/>
            <a:cxnLst/>
            <a:rect l="l" t="t" r="r" b="b"/>
            <a:pathLst>
              <a:path w="132079" h="143509">
                <a:moveTo>
                  <a:pt x="26670" y="2679"/>
                </a:moveTo>
                <a:lnTo>
                  <a:pt x="0" y="2679"/>
                </a:lnTo>
                <a:lnTo>
                  <a:pt x="0" y="143510"/>
                </a:lnTo>
                <a:lnTo>
                  <a:pt x="30149" y="143510"/>
                </a:lnTo>
                <a:lnTo>
                  <a:pt x="30149" y="73139"/>
                </a:lnTo>
                <a:lnTo>
                  <a:pt x="30799" y="62271"/>
                </a:lnTo>
                <a:lnTo>
                  <a:pt x="52551" y="30276"/>
                </a:lnTo>
                <a:lnTo>
                  <a:pt x="67741" y="27470"/>
                </a:lnTo>
                <a:lnTo>
                  <a:pt x="124360" y="27470"/>
                </a:lnTo>
                <a:lnTo>
                  <a:pt x="124121" y="26949"/>
                </a:lnTo>
                <a:lnTo>
                  <a:pt x="28473" y="26949"/>
                </a:lnTo>
                <a:lnTo>
                  <a:pt x="26670" y="2679"/>
                </a:lnTo>
                <a:close/>
              </a:path>
              <a:path w="132079" h="143509">
                <a:moveTo>
                  <a:pt x="124360" y="27470"/>
                </a:moveTo>
                <a:lnTo>
                  <a:pt x="67741" y="27470"/>
                </a:lnTo>
                <a:lnTo>
                  <a:pt x="74850" y="28138"/>
                </a:lnTo>
                <a:lnTo>
                  <a:pt x="81278" y="30143"/>
                </a:lnTo>
                <a:lnTo>
                  <a:pt x="101561" y="70319"/>
                </a:lnTo>
                <a:lnTo>
                  <a:pt x="101561" y="143510"/>
                </a:lnTo>
                <a:lnTo>
                  <a:pt x="131711" y="143510"/>
                </a:lnTo>
                <a:lnTo>
                  <a:pt x="131661" y="60249"/>
                </a:lnTo>
                <a:lnTo>
                  <a:pt x="130756" y="47256"/>
                </a:lnTo>
                <a:lnTo>
                  <a:pt x="127890" y="35180"/>
                </a:lnTo>
                <a:lnTo>
                  <a:pt x="124360" y="27470"/>
                </a:lnTo>
                <a:close/>
              </a:path>
              <a:path w="132079" h="143509">
                <a:moveTo>
                  <a:pt x="77673" y="0"/>
                </a:moveTo>
                <a:lnTo>
                  <a:pt x="37320" y="15367"/>
                </a:lnTo>
                <a:lnTo>
                  <a:pt x="28473" y="26949"/>
                </a:lnTo>
                <a:lnTo>
                  <a:pt x="124121" y="26949"/>
                </a:lnTo>
                <a:lnTo>
                  <a:pt x="88896" y="997"/>
                </a:lnTo>
                <a:lnTo>
                  <a:pt x="77673" y="0"/>
                </a:lnTo>
                <a:close/>
              </a:path>
            </a:pathLst>
          </a:custGeom>
          <a:solidFill>
            <a:srgbClr val="191D63"/>
          </a:solidFill>
        </p:spPr>
        <p:txBody>
          <a:bodyPr wrap="square" lIns="0" tIns="0" rIns="0" bIns="0" rtlCol="0"/>
          <a:lstStyle/>
          <a:p>
            <a:endParaRPr/>
          </a:p>
        </p:txBody>
      </p:sp>
      <p:sp>
        <p:nvSpPr>
          <p:cNvPr id="24" name="bk object 24"/>
          <p:cNvSpPr/>
          <p:nvPr/>
        </p:nvSpPr>
        <p:spPr>
          <a:xfrm>
            <a:off x="5811956" y="1416855"/>
            <a:ext cx="144145" cy="146685"/>
          </a:xfrm>
          <a:custGeom>
            <a:avLst/>
            <a:gdLst/>
            <a:ahLst/>
            <a:cxnLst/>
            <a:rect l="l" t="t" r="r" b="b"/>
            <a:pathLst>
              <a:path w="144145" h="146684">
                <a:moveTo>
                  <a:pt x="74798" y="0"/>
                </a:moveTo>
                <a:lnTo>
                  <a:pt x="36825" y="9855"/>
                </a:lnTo>
                <a:lnTo>
                  <a:pt x="5441" y="45334"/>
                </a:lnTo>
                <a:lnTo>
                  <a:pt x="0" y="75806"/>
                </a:lnTo>
                <a:lnTo>
                  <a:pt x="261" y="81305"/>
                </a:lnTo>
                <a:lnTo>
                  <a:pt x="16475" y="120456"/>
                </a:lnTo>
                <a:lnTo>
                  <a:pt x="51912" y="143066"/>
                </a:lnTo>
                <a:lnTo>
                  <a:pt x="74544" y="146189"/>
                </a:lnTo>
                <a:lnTo>
                  <a:pt x="82748" y="146189"/>
                </a:lnTo>
                <a:lnTo>
                  <a:pt x="120162" y="132892"/>
                </a:lnTo>
                <a:lnTo>
                  <a:pt x="134255" y="120192"/>
                </a:lnTo>
                <a:lnTo>
                  <a:pt x="76411" y="120192"/>
                </a:lnTo>
                <a:lnTo>
                  <a:pt x="67160" y="119447"/>
                </a:lnTo>
                <a:lnTo>
                  <a:pt x="34190" y="94630"/>
                </a:lnTo>
                <a:lnTo>
                  <a:pt x="30056" y="77584"/>
                </a:lnTo>
                <a:lnTo>
                  <a:pt x="142603" y="77584"/>
                </a:lnTo>
                <a:lnTo>
                  <a:pt x="143010" y="76517"/>
                </a:lnTo>
                <a:lnTo>
                  <a:pt x="143187" y="75806"/>
                </a:lnTo>
                <a:lnTo>
                  <a:pt x="143378" y="74688"/>
                </a:lnTo>
                <a:lnTo>
                  <a:pt x="143835" y="71653"/>
                </a:lnTo>
                <a:lnTo>
                  <a:pt x="143949" y="68605"/>
                </a:lnTo>
                <a:lnTo>
                  <a:pt x="143609" y="61721"/>
                </a:lnTo>
                <a:lnTo>
                  <a:pt x="142906" y="57086"/>
                </a:lnTo>
                <a:lnTo>
                  <a:pt x="30856" y="57086"/>
                </a:lnTo>
                <a:lnTo>
                  <a:pt x="33063" y="49767"/>
                </a:lnTo>
                <a:lnTo>
                  <a:pt x="66373" y="23633"/>
                </a:lnTo>
                <a:lnTo>
                  <a:pt x="74264" y="23050"/>
                </a:lnTo>
                <a:lnTo>
                  <a:pt x="126520" y="23050"/>
                </a:lnTo>
                <a:lnTo>
                  <a:pt x="123909" y="20167"/>
                </a:lnTo>
                <a:lnTo>
                  <a:pt x="88674" y="1377"/>
                </a:lnTo>
                <a:lnTo>
                  <a:pt x="81820" y="344"/>
                </a:lnTo>
                <a:lnTo>
                  <a:pt x="74798" y="0"/>
                </a:lnTo>
                <a:close/>
              </a:path>
              <a:path w="144145" h="146684">
                <a:moveTo>
                  <a:pt x="119019" y="98894"/>
                </a:moveTo>
                <a:lnTo>
                  <a:pt x="81859" y="120192"/>
                </a:lnTo>
                <a:lnTo>
                  <a:pt x="134255" y="120192"/>
                </a:lnTo>
                <a:lnTo>
                  <a:pt x="136884" y="116497"/>
                </a:lnTo>
                <a:lnTo>
                  <a:pt x="137383" y="115747"/>
                </a:lnTo>
                <a:lnTo>
                  <a:pt x="119019" y="98894"/>
                </a:lnTo>
                <a:close/>
              </a:path>
              <a:path w="144145" h="146684">
                <a:moveTo>
                  <a:pt x="126520" y="23050"/>
                </a:moveTo>
                <a:lnTo>
                  <a:pt x="74264" y="23050"/>
                </a:lnTo>
                <a:lnTo>
                  <a:pt x="81661" y="23645"/>
                </a:lnTo>
                <a:lnTo>
                  <a:pt x="88571" y="25430"/>
                </a:lnTo>
                <a:lnTo>
                  <a:pt x="114866" y="57086"/>
                </a:lnTo>
                <a:lnTo>
                  <a:pt x="142906" y="57086"/>
                </a:lnTo>
                <a:lnTo>
                  <a:pt x="128264" y="24975"/>
                </a:lnTo>
                <a:lnTo>
                  <a:pt x="126520" y="23050"/>
                </a:lnTo>
                <a:close/>
              </a:path>
            </a:pathLst>
          </a:custGeom>
          <a:solidFill>
            <a:srgbClr val="191D63"/>
          </a:solidFill>
        </p:spPr>
        <p:txBody>
          <a:bodyPr wrap="square" lIns="0" tIns="0" rIns="0" bIns="0" rtlCol="0"/>
          <a:lstStyle/>
          <a:p>
            <a:endParaRPr/>
          </a:p>
        </p:txBody>
      </p:sp>
      <p:sp>
        <p:nvSpPr>
          <p:cNvPr id="25" name="bk object 25"/>
          <p:cNvSpPr/>
          <p:nvPr/>
        </p:nvSpPr>
        <p:spPr>
          <a:xfrm>
            <a:off x="5975073" y="1416857"/>
            <a:ext cx="194431" cy="146182"/>
          </a:xfrm>
          <a:prstGeom prst="rect">
            <a:avLst/>
          </a:prstGeom>
          <a:blipFill>
            <a:blip r:embed="rId3" cstate="print"/>
            <a:stretch>
              <a:fillRect/>
            </a:stretch>
          </a:blipFill>
        </p:spPr>
        <p:txBody>
          <a:bodyPr wrap="square" lIns="0" tIns="0" rIns="0" bIns="0" rtlCol="0"/>
          <a:lstStyle/>
          <a:p>
            <a:endParaRPr/>
          </a:p>
        </p:txBody>
      </p:sp>
      <p:sp>
        <p:nvSpPr>
          <p:cNvPr id="26" name="bk object 26"/>
          <p:cNvSpPr/>
          <p:nvPr/>
        </p:nvSpPr>
        <p:spPr>
          <a:xfrm>
            <a:off x="6007176" y="1360309"/>
            <a:ext cx="1072220" cy="448265"/>
          </a:xfrm>
          <a:prstGeom prst="rect">
            <a:avLst/>
          </a:prstGeom>
          <a:blipFill>
            <a:blip r:embed="rId4" cstate="print"/>
            <a:stretch>
              <a:fillRect/>
            </a:stretch>
          </a:blipFill>
        </p:spPr>
        <p:txBody>
          <a:bodyPr wrap="square" lIns="0" tIns="0" rIns="0" bIns="0" rtlCol="0"/>
          <a:lstStyle/>
          <a:p>
            <a:endParaRPr/>
          </a:p>
        </p:txBody>
      </p:sp>
      <p:sp>
        <p:nvSpPr>
          <p:cNvPr id="27" name="bk object 27"/>
          <p:cNvSpPr/>
          <p:nvPr/>
        </p:nvSpPr>
        <p:spPr>
          <a:xfrm>
            <a:off x="5267631" y="1719534"/>
            <a:ext cx="0" cy="86360"/>
          </a:xfrm>
          <a:custGeom>
            <a:avLst/>
            <a:gdLst/>
            <a:ahLst/>
            <a:cxnLst/>
            <a:rect l="l" t="t" r="r" b="b"/>
            <a:pathLst>
              <a:path h="86360">
                <a:moveTo>
                  <a:pt x="0" y="0"/>
                </a:moveTo>
                <a:lnTo>
                  <a:pt x="0" y="86360"/>
                </a:lnTo>
              </a:path>
            </a:pathLst>
          </a:custGeom>
          <a:ln w="31623">
            <a:solidFill>
              <a:srgbClr val="191D63"/>
            </a:solidFill>
          </a:ln>
        </p:spPr>
        <p:txBody>
          <a:bodyPr wrap="square" lIns="0" tIns="0" rIns="0" bIns="0" rtlCol="0"/>
          <a:lstStyle/>
          <a:p>
            <a:endParaRPr/>
          </a:p>
        </p:txBody>
      </p:sp>
      <p:sp>
        <p:nvSpPr>
          <p:cNvPr id="28" name="bk object 28"/>
          <p:cNvSpPr/>
          <p:nvPr/>
        </p:nvSpPr>
        <p:spPr>
          <a:xfrm>
            <a:off x="5251819" y="1705564"/>
            <a:ext cx="162560" cy="0"/>
          </a:xfrm>
          <a:custGeom>
            <a:avLst/>
            <a:gdLst/>
            <a:ahLst/>
            <a:cxnLst/>
            <a:rect l="l" t="t" r="r" b="b"/>
            <a:pathLst>
              <a:path w="162560">
                <a:moveTo>
                  <a:pt x="0" y="0"/>
                </a:moveTo>
                <a:lnTo>
                  <a:pt x="162001" y="0"/>
                </a:lnTo>
              </a:path>
            </a:pathLst>
          </a:custGeom>
          <a:ln w="27939">
            <a:solidFill>
              <a:srgbClr val="191D63"/>
            </a:solidFill>
          </a:ln>
        </p:spPr>
        <p:txBody>
          <a:bodyPr wrap="square" lIns="0" tIns="0" rIns="0" bIns="0" rtlCol="0"/>
          <a:lstStyle/>
          <a:p>
            <a:endParaRPr/>
          </a:p>
        </p:txBody>
      </p:sp>
      <p:sp>
        <p:nvSpPr>
          <p:cNvPr id="29" name="bk object 29"/>
          <p:cNvSpPr/>
          <p:nvPr/>
        </p:nvSpPr>
        <p:spPr>
          <a:xfrm>
            <a:off x="5251819" y="1614124"/>
            <a:ext cx="31750" cy="77470"/>
          </a:xfrm>
          <a:custGeom>
            <a:avLst/>
            <a:gdLst/>
            <a:ahLst/>
            <a:cxnLst/>
            <a:rect l="l" t="t" r="r" b="b"/>
            <a:pathLst>
              <a:path w="31750" h="77469">
                <a:moveTo>
                  <a:pt x="0" y="77470"/>
                </a:moveTo>
                <a:lnTo>
                  <a:pt x="31623" y="77470"/>
                </a:lnTo>
                <a:lnTo>
                  <a:pt x="31623" y="0"/>
                </a:lnTo>
                <a:lnTo>
                  <a:pt x="0" y="0"/>
                </a:lnTo>
                <a:lnTo>
                  <a:pt x="0" y="77470"/>
                </a:lnTo>
                <a:close/>
              </a:path>
            </a:pathLst>
          </a:custGeom>
          <a:solidFill>
            <a:srgbClr val="191D63"/>
          </a:solidFill>
        </p:spPr>
        <p:txBody>
          <a:bodyPr wrap="square" lIns="0" tIns="0" rIns="0" bIns="0" rtlCol="0"/>
          <a:lstStyle/>
          <a:p>
            <a:endParaRPr/>
          </a:p>
        </p:txBody>
      </p:sp>
      <p:sp>
        <p:nvSpPr>
          <p:cNvPr id="30" name="bk object 30"/>
          <p:cNvSpPr/>
          <p:nvPr/>
        </p:nvSpPr>
        <p:spPr>
          <a:xfrm>
            <a:off x="5398009" y="1719470"/>
            <a:ext cx="0" cy="86995"/>
          </a:xfrm>
          <a:custGeom>
            <a:avLst/>
            <a:gdLst/>
            <a:ahLst/>
            <a:cxnLst/>
            <a:rect l="l" t="t" r="r" b="b"/>
            <a:pathLst>
              <a:path h="86994">
                <a:moveTo>
                  <a:pt x="0" y="0"/>
                </a:moveTo>
                <a:lnTo>
                  <a:pt x="0" y="86423"/>
                </a:lnTo>
              </a:path>
            </a:pathLst>
          </a:custGeom>
          <a:ln w="31623">
            <a:solidFill>
              <a:srgbClr val="191D63"/>
            </a:solidFill>
          </a:ln>
        </p:spPr>
        <p:txBody>
          <a:bodyPr wrap="square" lIns="0" tIns="0" rIns="0" bIns="0" rtlCol="0"/>
          <a:lstStyle/>
          <a:p>
            <a:endParaRPr/>
          </a:p>
        </p:txBody>
      </p:sp>
      <p:sp>
        <p:nvSpPr>
          <p:cNvPr id="31" name="bk object 31"/>
          <p:cNvSpPr/>
          <p:nvPr/>
        </p:nvSpPr>
        <p:spPr>
          <a:xfrm>
            <a:off x="5382197" y="1613755"/>
            <a:ext cx="31750" cy="78740"/>
          </a:xfrm>
          <a:custGeom>
            <a:avLst/>
            <a:gdLst/>
            <a:ahLst/>
            <a:cxnLst/>
            <a:rect l="l" t="t" r="r" b="b"/>
            <a:pathLst>
              <a:path w="31750" h="78739">
                <a:moveTo>
                  <a:pt x="31622" y="0"/>
                </a:moveTo>
                <a:lnTo>
                  <a:pt x="0" y="0"/>
                </a:lnTo>
                <a:lnTo>
                  <a:pt x="0" y="78244"/>
                </a:lnTo>
                <a:lnTo>
                  <a:pt x="31622" y="78244"/>
                </a:lnTo>
                <a:lnTo>
                  <a:pt x="31622" y="0"/>
                </a:lnTo>
                <a:close/>
              </a:path>
            </a:pathLst>
          </a:custGeom>
          <a:solidFill>
            <a:srgbClr val="191D63"/>
          </a:solidFill>
        </p:spPr>
        <p:txBody>
          <a:bodyPr wrap="square" lIns="0" tIns="0" rIns="0" bIns="0" rtlCol="0"/>
          <a:lstStyle/>
          <a:p>
            <a:endParaRPr/>
          </a:p>
        </p:txBody>
      </p:sp>
      <p:sp>
        <p:nvSpPr>
          <p:cNvPr id="32" name="bk object 32"/>
          <p:cNvSpPr/>
          <p:nvPr/>
        </p:nvSpPr>
        <p:spPr>
          <a:xfrm>
            <a:off x="5432859" y="1662394"/>
            <a:ext cx="150495" cy="146685"/>
          </a:xfrm>
          <a:custGeom>
            <a:avLst/>
            <a:gdLst/>
            <a:ahLst/>
            <a:cxnLst/>
            <a:rect l="l" t="t" r="r" b="b"/>
            <a:pathLst>
              <a:path w="150495" h="146685">
                <a:moveTo>
                  <a:pt x="75704" y="0"/>
                </a:moveTo>
                <a:lnTo>
                  <a:pt x="37249" y="9766"/>
                </a:lnTo>
                <a:lnTo>
                  <a:pt x="9918" y="36410"/>
                </a:lnTo>
                <a:lnTo>
                  <a:pt x="0" y="73494"/>
                </a:lnTo>
                <a:lnTo>
                  <a:pt x="355" y="80969"/>
                </a:lnTo>
                <a:lnTo>
                  <a:pt x="16569" y="120192"/>
                </a:lnTo>
                <a:lnTo>
                  <a:pt x="52013" y="143010"/>
                </a:lnTo>
                <a:lnTo>
                  <a:pt x="74637" y="146177"/>
                </a:lnTo>
                <a:lnTo>
                  <a:pt x="84927" y="145565"/>
                </a:lnTo>
                <a:lnTo>
                  <a:pt x="121330" y="131041"/>
                </a:lnTo>
                <a:lnTo>
                  <a:pt x="134068" y="118706"/>
                </a:lnTo>
                <a:lnTo>
                  <a:pt x="75171" y="118706"/>
                </a:lnTo>
                <a:lnTo>
                  <a:pt x="65924" y="117887"/>
                </a:lnTo>
                <a:lnTo>
                  <a:pt x="33367" y="90863"/>
                </a:lnTo>
                <a:lnTo>
                  <a:pt x="30196" y="72415"/>
                </a:lnTo>
                <a:lnTo>
                  <a:pt x="30954" y="63709"/>
                </a:lnTo>
                <a:lnTo>
                  <a:pt x="57483" y="30741"/>
                </a:lnTo>
                <a:lnTo>
                  <a:pt x="75171" y="27457"/>
                </a:lnTo>
                <a:lnTo>
                  <a:pt x="135175" y="27457"/>
                </a:lnTo>
                <a:lnTo>
                  <a:pt x="129168" y="20759"/>
                </a:lnTo>
                <a:lnTo>
                  <a:pt x="95770" y="2373"/>
                </a:lnTo>
                <a:lnTo>
                  <a:pt x="85979" y="593"/>
                </a:lnTo>
                <a:lnTo>
                  <a:pt x="75704" y="0"/>
                </a:lnTo>
                <a:close/>
              </a:path>
              <a:path w="150495" h="146685">
                <a:moveTo>
                  <a:pt x="135175" y="27457"/>
                </a:moveTo>
                <a:lnTo>
                  <a:pt x="75171" y="27457"/>
                </a:lnTo>
                <a:lnTo>
                  <a:pt x="84308" y="28278"/>
                </a:lnTo>
                <a:lnTo>
                  <a:pt x="92690" y="30741"/>
                </a:lnTo>
                <a:lnTo>
                  <a:pt x="119380" y="63709"/>
                </a:lnTo>
                <a:lnTo>
                  <a:pt x="120145" y="72415"/>
                </a:lnTo>
                <a:lnTo>
                  <a:pt x="120145" y="73494"/>
                </a:lnTo>
                <a:lnTo>
                  <a:pt x="100406" y="111329"/>
                </a:lnTo>
                <a:lnTo>
                  <a:pt x="75171" y="118706"/>
                </a:lnTo>
                <a:lnTo>
                  <a:pt x="134068" y="118706"/>
                </a:lnTo>
                <a:lnTo>
                  <a:pt x="149721" y="82341"/>
                </a:lnTo>
                <a:lnTo>
                  <a:pt x="150342" y="72415"/>
                </a:lnTo>
                <a:lnTo>
                  <a:pt x="149738" y="62480"/>
                </a:lnTo>
                <a:lnTo>
                  <a:pt x="147926" y="53022"/>
                </a:lnTo>
                <a:lnTo>
                  <a:pt x="144909" y="44040"/>
                </a:lnTo>
                <a:lnTo>
                  <a:pt x="140690" y="35534"/>
                </a:lnTo>
                <a:lnTo>
                  <a:pt x="135399" y="27707"/>
                </a:lnTo>
                <a:lnTo>
                  <a:pt x="135175" y="27457"/>
                </a:lnTo>
                <a:close/>
              </a:path>
            </a:pathLst>
          </a:custGeom>
          <a:solidFill>
            <a:srgbClr val="191D63"/>
          </a:solidFill>
        </p:spPr>
        <p:txBody>
          <a:bodyPr wrap="square" lIns="0" tIns="0" rIns="0" bIns="0" rtlCol="0"/>
          <a:lstStyle/>
          <a:p>
            <a:endParaRPr/>
          </a:p>
        </p:txBody>
      </p:sp>
      <p:sp>
        <p:nvSpPr>
          <p:cNvPr id="33" name="bk object 33"/>
          <p:cNvSpPr/>
          <p:nvPr/>
        </p:nvSpPr>
        <p:spPr>
          <a:xfrm>
            <a:off x="5599621" y="1662396"/>
            <a:ext cx="227965" cy="143510"/>
          </a:xfrm>
          <a:custGeom>
            <a:avLst/>
            <a:gdLst/>
            <a:ahLst/>
            <a:cxnLst/>
            <a:rect l="l" t="t" r="r" b="b"/>
            <a:pathLst>
              <a:path w="227964" h="143510">
                <a:moveTo>
                  <a:pt x="26670" y="2666"/>
                </a:moveTo>
                <a:lnTo>
                  <a:pt x="0" y="2666"/>
                </a:lnTo>
                <a:lnTo>
                  <a:pt x="0" y="143497"/>
                </a:lnTo>
                <a:lnTo>
                  <a:pt x="30149" y="143497"/>
                </a:lnTo>
                <a:lnTo>
                  <a:pt x="30149" y="69494"/>
                </a:lnTo>
                <a:lnTo>
                  <a:pt x="30790" y="59505"/>
                </a:lnTo>
                <a:lnTo>
                  <a:pt x="58885" y="28104"/>
                </a:lnTo>
                <a:lnTo>
                  <a:pt x="66395" y="27457"/>
                </a:lnTo>
                <a:lnTo>
                  <a:pt x="121677" y="27457"/>
                </a:lnTo>
                <a:lnTo>
                  <a:pt x="121195" y="26403"/>
                </a:lnTo>
                <a:lnTo>
                  <a:pt x="28219" y="26403"/>
                </a:lnTo>
                <a:lnTo>
                  <a:pt x="26670" y="2666"/>
                </a:lnTo>
                <a:close/>
              </a:path>
              <a:path w="227964" h="143510">
                <a:moveTo>
                  <a:pt x="121677" y="27457"/>
                </a:moveTo>
                <a:lnTo>
                  <a:pt x="66395" y="27457"/>
                </a:lnTo>
                <a:lnTo>
                  <a:pt x="73191" y="28117"/>
                </a:lnTo>
                <a:lnTo>
                  <a:pt x="79349" y="30095"/>
                </a:lnTo>
                <a:lnTo>
                  <a:pt x="98866" y="69494"/>
                </a:lnTo>
                <a:lnTo>
                  <a:pt x="98882" y="143497"/>
                </a:lnTo>
                <a:lnTo>
                  <a:pt x="129032" y="143497"/>
                </a:lnTo>
                <a:lnTo>
                  <a:pt x="129032" y="69494"/>
                </a:lnTo>
                <a:lnTo>
                  <a:pt x="129672" y="59505"/>
                </a:lnTo>
                <a:lnTo>
                  <a:pt x="145845" y="32702"/>
                </a:lnTo>
                <a:lnTo>
                  <a:pt x="124079" y="32702"/>
                </a:lnTo>
                <a:lnTo>
                  <a:pt x="121677" y="27457"/>
                </a:lnTo>
                <a:close/>
              </a:path>
              <a:path w="227964" h="143510">
                <a:moveTo>
                  <a:pt x="220836" y="27457"/>
                </a:moveTo>
                <a:lnTo>
                  <a:pt x="165214" y="27457"/>
                </a:lnTo>
                <a:lnTo>
                  <a:pt x="171993" y="28117"/>
                </a:lnTo>
                <a:lnTo>
                  <a:pt x="178139" y="30095"/>
                </a:lnTo>
                <a:lnTo>
                  <a:pt x="197621" y="69494"/>
                </a:lnTo>
                <a:lnTo>
                  <a:pt x="197637" y="143497"/>
                </a:lnTo>
                <a:lnTo>
                  <a:pt x="227787" y="143497"/>
                </a:lnTo>
                <a:lnTo>
                  <a:pt x="227751" y="59505"/>
                </a:lnTo>
                <a:lnTo>
                  <a:pt x="226856" y="46497"/>
                </a:lnTo>
                <a:lnTo>
                  <a:pt x="224066" y="34597"/>
                </a:lnTo>
                <a:lnTo>
                  <a:pt x="220836" y="27457"/>
                </a:lnTo>
                <a:close/>
              </a:path>
              <a:path w="227964" h="143510">
                <a:moveTo>
                  <a:pt x="175120" y="0"/>
                </a:moveTo>
                <a:lnTo>
                  <a:pt x="138053" y="13033"/>
                </a:lnTo>
                <a:lnTo>
                  <a:pt x="124079" y="32702"/>
                </a:lnTo>
                <a:lnTo>
                  <a:pt x="145845" y="32702"/>
                </a:lnTo>
                <a:lnTo>
                  <a:pt x="150890" y="30046"/>
                </a:lnTo>
                <a:lnTo>
                  <a:pt x="157713" y="28104"/>
                </a:lnTo>
                <a:lnTo>
                  <a:pt x="165214" y="27457"/>
                </a:lnTo>
                <a:lnTo>
                  <a:pt x="220836" y="27457"/>
                </a:lnTo>
                <a:lnTo>
                  <a:pt x="219418" y="24322"/>
                </a:lnTo>
                <a:lnTo>
                  <a:pt x="212915" y="15671"/>
                </a:lnTo>
                <a:lnTo>
                  <a:pt x="204974" y="8813"/>
                </a:lnTo>
                <a:lnTo>
                  <a:pt x="196027" y="3916"/>
                </a:lnTo>
                <a:lnTo>
                  <a:pt x="186076" y="978"/>
                </a:lnTo>
                <a:lnTo>
                  <a:pt x="175120" y="0"/>
                </a:lnTo>
                <a:close/>
              </a:path>
              <a:path w="227964" h="143510">
                <a:moveTo>
                  <a:pt x="76339" y="0"/>
                </a:moveTo>
                <a:lnTo>
                  <a:pt x="36971" y="14971"/>
                </a:lnTo>
                <a:lnTo>
                  <a:pt x="28219" y="26403"/>
                </a:lnTo>
                <a:lnTo>
                  <a:pt x="121195" y="26403"/>
                </a:lnTo>
                <a:lnTo>
                  <a:pt x="91770" y="2089"/>
                </a:lnTo>
                <a:lnTo>
                  <a:pt x="76339" y="0"/>
                </a:lnTo>
                <a:close/>
              </a:path>
            </a:pathLst>
          </a:custGeom>
          <a:solidFill>
            <a:srgbClr val="191D63"/>
          </a:solidFill>
        </p:spPr>
        <p:txBody>
          <a:bodyPr wrap="square" lIns="0" tIns="0" rIns="0" bIns="0" rtlCol="0"/>
          <a:lstStyle/>
          <a:p>
            <a:endParaRPr/>
          </a:p>
        </p:txBody>
      </p:sp>
      <p:sp>
        <p:nvSpPr>
          <p:cNvPr id="34" name="bk object 34"/>
          <p:cNvSpPr/>
          <p:nvPr/>
        </p:nvSpPr>
        <p:spPr>
          <a:xfrm>
            <a:off x="5845335" y="1662385"/>
            <a:ext cx="144145" cy="146685"/>
          </a:xfrm>
          <a:custGeom>
            <a:avLst/>
            <a:gdLst/>
            <a:ahLst/>
            <a:cxnLst/>
            <a:rect l="l" t="t" r="r" b="b"/>
            <a:pathLst>
              <a:path w="144145" h="146685">
                <a:moveTo>
                  <a:pt x="74798" y="0"/>
                </a:moveTo>
                <a:lnTo>
                  <a:pt x="36825" y="9855"/>
                </a:lnTo>
                <a:lnTo>
                  <a:pt x="5441" y="45334"/>
                </a:lnTo>
                <a:lnTo>
                  <a:pt x="0" y="75806"/>
                </a:lnTo>
                <a:lnTo>
                  <a:pt x="261" y="81303"/>
                </a:lnTo>
                <a:lnTo>
                  <a:pt x="16475" y="120454"/>
                </a:lnTo>
                <a:lnTo>
                  <a:pt x="51912" y="143060"/>
                </a:lnTo>
                <a:lnTo>
                  <a:pt x="74531" y="146189"/>
                </a:lnTo>
                <a:lnTo>
                  <a:pt x="82748" y="146189"/>
                </a:lnTo>
                <a:lnTo>
                  <a:pt x="120162" y="132892"/>
                </a:lnTo>
                <a:lnTo>
                  <a:pt x="134245" y="120192"/>
                </a:lnTo>
                <a:lnTo>
                  <a:pt x="76411" y="120192"/>
                </a:lnTo>
                <a:lnTo>
                  <a:pt x="67160" y="119447"/>
                </a:lnTo>
                <a:lnTo>
                  <a:pt x="34188" y="94626"/>
                </a:lnTo>
                <a:lnTo>
                  <a:pt x="30043" y="77584"/>
                </a:lnTo>
                <a:lnTo>
                  <a:pt x="142603" y="77584"/>
                </a:lnTo>
                <a:lnTo>
                  <a:pt x="143009" y="76517"/>
                </a:lnTo>
                <a:lnTo>
                  <a:pt x="143187" y="75806"/>
                </a:lnTo>
                <a:lnTo>
                  <a:pt x="143378" y="74688"/>
                </a:lnTo>
                <a:lnTo>
                  <a:pt x="143835" y="71653"/>
                </a:lnTo>
                <a:lnTo>
                  <a:pt x="143949" y="68605"/>
                </a:lnTo>
                <a:lnTo>
                  <a:pt x="143609" y="61719"/>
                </a:lnTo>
                <a:lnTo>
                  <a:pt x="142907" y="57086"/>
                </a:lnTo>
                <a:lnTo>
                  <a:pt x="30856" y="57086"/>
                </a:lnTo>
                <a:lnTo>
                  <a:pt x="33063" y="49761"/>
                </a:lnTo>
                <a:lnTo>
                  <a:pt x="66373" y="23633"/>
                </a:lnTo>
                <a:lnTo>
                  <a:pt x="74264" y="23050"/>
                </a:lnTo>
                <a:lnTo>
                  <a:pt x="126520" y="23050"/>
                </a:lnTo>
                <a:lnTo>
                  <a:pt x="123909" y="20167"/>
                </a:lnTo>
                <a:lnTo>
                  <a:pt x="88669" y="1377"/>
                </a:lnTo>
                <a:lnTo>
                  <a:pt x="81818" y="344"/>
                </a:lnTo>
                <a:lnTo>
                  <a:pt x="74798" y="0"/>
                </a:lnTo>
                <a:close/>
              </a:path>
              <a:path w="144145" h="146685">
                <a:moveTo>
                  <a:pt x="119019" y="98894"/>
                </a:moveTo>
                <a:lnTo>
                  <a:pt x="81859" y="120192"/>
                </a:lnTo>
                <a:lnTo>
                  <a:pt x="134245" y="120192"/>
                </a:lnTo>
                <a:lnTo>
                  <a:pt x="137383" y="115747"/>
                </a:lnTo>
                <a:lnTo>
                  <a:pt x="119019" y="98894"/>
                </a:lnTo>
                <a:close/>
              </a:path>
              <a:path w="144145" h="146685">
                <a:moveTo>
                  <a:pt x="126520" y="23050"/>
                </a:moveTo>
                <a:lnTo>
                  <a:pt x="74264" y="23050"/>
                </a:lnTo>
                <a:lnTo>
                  <a:pt x="81661" y="23645"/>
                </a:lnTo>
                <a:lnTo>
                  <a:pt x="88571" y="25430"/>
                </a:lnTo>
                <a:lnTo>
                  <a:pt x="114866" y="57086"/>
                </a:lnTo>
                <a:lnTo>
                  <a:pt x="142907" y="57086"/>
                </a:lnTo>
                <a:lnTo>
                  <a:pt x="128264" y="24975"/>
                </a:lnTo>
                <a:lnTo>
                  <a:pt x="126520" y="23050"/>
                </a:lnTo>
                <a:close/>
              </a:path>
            </a:pathLst>
          </a:custGeom>
          <a:solidFill>
            <a:srgbClr val="191D63"/>
          </a:solidFill>
        </p:spPr>
        <p:txBody>
          <a:bodyPr wrap="square" lIns="0" tIns="0" rIns="0" bIns="0" rtlCol="0"/>
          <a:lstStyle/>
          <a:p>
            <a:endParaRPr/>
          </a:p>
        </p:txBody>
      </p:sp>
      <p:sp>
        <p:nvSpPr>
          <p:cNvPr id="35" name="bk object 35"/>
          <p:cNvSpPr/>
          <p:nvPr/>
        </p:nvSpPr>
        <p:spPr>
          <a:xfrm>
            <a:off x="5605350" y="729759"/>
            <a:ext cx="1010919" cy="548640"/>
          </a:xfrm>
          <a:custGeom>
            <a:avLst/>
            <a:gdLst/>
            <a:ahLst/>
            <a:cxnLst/>
            <a:rect l="l" t="t" r="r" b="b"/>
            <a:pathLst>
              <a:path w="1010920" h="548640">
                <a:moveTo>
                  <a:pt x="243268" y="0"/>
                </a:moveTo>
                <a:lnTo>
                  <a:pt x="0" y="281495"/>
                </a:lnTo>
                <a:lnTo>
                  <a:pt x="0" y="548170"/>
                </a:lnTo>
                <a:lnTo>
                  <a:pt x="72212" y="548170"/>
                </a:lnTo>
                <a:lnTo>
                  <a:pt x="72212" y="309765"/>
                </a:lnTo>
                <a:lnTo>
                  <a:pt x="243268" y="106400"/>
                </a:lnTo>
                <a:lnTo>
                  <a:pt x="335209" y="106400"/>
                </a:lnTo>
                <a:lnTo>
                  <a:pt x="243268" y="0"/>
                </a:lnTo>
                <a:close/>
              </a:path>
              <a:path w="1010920" h="548640">
                <a:moveTo>
                  <a:pt x="335209" y="106400"/>
                </a:moveTo>
                <a:lnTo>
                  <a:pt x="243268" y="106400"/>
                </a:lnTo>
                <a:lnTo>
                  <a:pt x="327215" y="206209"/>
                </a:lnTo>
                <a:lnTo>
                  <a:pt x="262140" y="281495"/>
                </a:lnTo>
                <a:lnTo>
                  <a:pt x="262140" y="548170"/>
                </a:lnTo>
                <a:lnTo>
                  <a:pt x="486524" y="548170"/>
                </a:lnTo>
                <a:lnTo>
                  <a:pt x="486524" y="475957"/>
                </a:lnTo>
                <a:lnTo>
                  <a:pt x="334365" y="475957"/>
                </a:lnTo>
                <a:lnTo>
                  <a:pt x="334365" y="309765"/>
                </a:lnTo>
                <a:lnTo>
                  <a:pt x="374332" y="262229"/>
                </a:lnTo>
                <a:lnTo>
                  <a:pt x="469874" y="262229"/>
                </a:lnTo>
                <a:lnTo>
                  <a:pt x="421462" y="206209"/>
                </a:lnTo>
                <a:lnTo>
                  <a:pt x="467329" y="151676"/>
                </a:lnTo>
                <a:lnTo>
                  <a:pt x="374332" y="151676"/>
                </a:lnTo>
                <a:lnTo>
                  <a:pt x="335209" y="106400"/>
                </a:lnTo>
                <a:close/>
              </a:path>
              <a:path w="1010920" h="548640">
                <a:moveTo>
                  <a:pt x="597359" y="106400"/>
                </a:moveTo>
                <a:lnTo>
                  <a:pt x="505409" y="106400"/>
                </a:lnTo>
                <a:lnTo>
                  <a:pt x="589356" y="206209"/>
                </a:lnTo>
                <a:lnTo>
                  <a:pt x="524294" y="281495"/>
                </a:lnTo>
                <a:lnTo>
                  <a:pt x="524294" y="548170"/>
                </a:lnTo>
                <a:lnTo>
                  <a:pt x="748677" y="548170"/>
                </a:lnTo>
                <a:lnTo>
                  <a:pt x="748677" y="475957"/>
                </a:lnTo>
                <a:lnTo>
                  <a:pt x="596506" y="475957"/>
                </a:lnTo>
                <a:lnTo>
                  <a:pt x="596506" y="309765"/>
                </a:lnTo>
                <a:lnTo>
                  <a:pt x="636485" y="262229"/>
                </a:lnTo>
                <a:lnTo>
                  <a:pt x="732028" y="262229"/>
                </a:lnTo>
                <a:lnTo>
                  <a:pt x="683615" y="206209"/>
                </a:lnTo>
                <a:lnTo>
                  <a:pt x="729482" y="151676"/>
                </a:lnTo>
                <a:lnTo>
                  <a:pt x="636485" y="151676"/>
                </a:lnTo>
                <a:lnTo>
                  <a:pt x="597359" y="106400"/>
                </a:lnTo>
                <a:close/>
              </a:path>
              <a:path w="1010920" h="548640">
                <a:moveTo>
                  <a:pt x="859514" y="106400"/>
                </a:moveTo>
                <a:lnTo>
                  <a:pt x="767562" y="106400"/>
                </a:lnTo>
                <a:lnTo>
                  <a:pt x="938618" y="309765"/>
                </a:lnTo>
                <a:lnTo>
                  <a:pt x="938618" y="548170"/>
                </a:lnTo>
                <a:lnTo>
                  <a:pt x="1010831" y="548170"/>
                </a:lnTo>
                <a:lnTo>
                  <a:pt x="1010831" y="281495"/>
                </a:lnTo>
                <a:lnTo>
                  <a:pt x="859514" y="106400"/>
                </a:lnTo>
                <a:close/>
              </a:path>
              <a:path w="1010920" h="548640">
                <a:moveTo>
                  <a:pt x="469874" y="262229"/>
                </a:moveTo>
                <a:lnTo>
                  <a:pt x="374332" y="262229"/>
                </a:lnTo>
                <a:lnTo>
                  <a:pt x="414312" y="309765"/>
                </a:lnTo>
                <a:lnTo>
                  <a:pt x="414312" y="475957"/>
                </a:lnTo>
                <a:lnTo>
                  <a:pt x="486524" y="475957"/>
                </a:lnTo>
                <a:lnTo>
                  <a:pt x="486524" y="281495"/>
                </a:lnTo>
                <a:lnTo>
                  <a:pt x="469874" y="262229"/>
                </a:lnTo>
                <a:close/>
              </a:path>
              <a:path w="1010920" h="548640">
                <a:moveTo>
                  <a:pt x="732028" y="262229"/>
                </a:moveTo>
                <a:lnTo>
                  <a:pt x="636485" y="262229"/>
                </a:lnTo>
                <a:lnTo>
                  <a:pt x="676465" y="309765"/>
                </a:lnTo>
                <a:lnTo>
                  <a:pt x="676465" y="475957"/>
                </a:lnTo>
                <a:lnTo>
                  <a:pt x="748677" y="475957"/>
                </a:lnTo>
                <a:lnTo>
                  <a:pt x="748677" y="281495"/>
                </a:lnTo>
                <a:lnTo>
                  <a:pt x="732028" y="262229"/>
                </a:lnTo>
                <a:close/>
              </a:path>
              <a:path w="1010920" h="548640">
                <a:moveTo>
                  <a:pt x="505409" y="0"/>
                </a:moveTo>
                <a:lnTo>
                  <a:pt x="374332" y="151676"/>
                </a:lnTo>
                <a:lnTo>
                  <a:pt x="467329" y="151676"/>
                </a:lnTo>
                <a:lnTo>
                  <a:pt x="505409" y="106400"/>
                </a:lnTo>
                <a:lnTo>
                  <a:pt x="597359" y="106400"/>
                </a:lnTo>
                <a:lnTo>
                  <a:pt x="505409" y="0"/>
                </a:lnTo>
                <a:close/>
              </a:path>
              <a:path w="1010920" h="548640">
                <a:moveTo>
                  <a:pt x="767562" y="0"/>
                </a:moveTo>
                <a:lnTo>
                  <a:pt x="636485" y="151676"/>
                </a:lnTo>
                <a:lnTo>
                  <a:pt x="729482" y="151676"/>
                </a:lnTo>
                <a:lnTo>
                  <a:pt x="767562" y="106400"/>
                </a:lnTo>
                <a:lnTo>
                  <a:pt x="859514" y="106400"/>
                </a:lnTo>
                <a:lnTo>
                  <a:pt x="767562" y="0"/>
                </a:lnTo>
                <a:close/>
              </a:path>
            </a:pathLst>
          </a:custGeom>
          <a:solidFill>
            <a:srgbClr val="00B5EF"/>
          </a:solidFill>
        </p:spPr>
        <p:txBody>
          <a:bodyPr wrap="square" lIns="0" tIns="0" rIns="0" bIns="0" rtlCol="0"/>
          <a:lstStyle/>
          <a:p>
            <a:endParaRPr/>
          </a:p>
        </p:txBody>
      </p:sp>
      <p:sp>
        <p:nvSpPr>
          <p:cNvPr id="36" name="bk object 36"/>
          <p:cNvSpPr/>
          <p:nvPr/>
        </p:nvSpPr>
        <p:spPr>
          <a:xfrm>
            <a:off x="5848616" y="780732"/>
            <a:ext cx="243255" cy="310769"/>
          </a:xfrm>
          <a:prstGeom prst="rect">
            <a:avLst/>
          </a:prstGeom>
          <a:blipFill>
            <a:blip r:embed="rId5" cstate="print"/>
            <a:stretch>
              <a:fillRect/>
            </a:stretch>
          </a:blipFill>
        </p:spPr>
        <p:txBody>
          <a:bodyPr wrap="square" lIns="0" tIns="0" rIns="0" bIns="0" rtlCol="0"/>
          <a:lstStyle/>
          <a:p>
            <a:endParaRPr/>
          </a:p>
        </p:txBody>
      </p:sp>
      <p:sp>
        <p:nvSpPr>
          <p:cNvPr id="37" name="bk object 37"/>
          <p:cNvSpPr/>
          <p:nvPr/>
        </p:nvSpPr>
        <p:spPr>
          <a:xfrm>
            <a:off x="6110770" y="780732"/>
            <a:ext cx="243256" cy="310768"/>
          </a:xfrm>
          <a:prstGeom prst="rect">
            <a:avLst/>
          </a:prstGeom>
          <a:blipFill>
            <a:blip r:embed="rId6"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0" i="0">
                <a:solidFill>
                  <a:srgbClr val="F78E1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6/6/2022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3856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6/6/2022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552195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764058" y="3273425"/>
            <a:ext cx="8663883" cy="2087879"/>
          </a:xfrm>
          <a:prstGeom prst="rect">
            <a:avLst/>
          </a:prstGeom>
        </p:spPr>
        <p:txBody>
          <a:bodyPr wrap="square" lIns="0" tIns="0" rIns="0" bIns="0">
            <a:spAutoFit/>
          </a:bodyPr>
          <a:lstStyle>
            <a:lvl1pPr>
              <a:defRPr sz="4400" b="0" i="0">
                <a:solidFill>
                  <a:srgbClr val="F78E1E"/>
                </a:solidFill>
                <a:latin typeface="Trebuchet MS"/>
                <a:cs typeface="Trebuchet MS"/>
              </a:defRPr>
            </a:lvl1pPr>
          </a:lstStyle>
          <a:p>
            <a:endParaRPr/>
          </a:p>
        </p:txBody>
      </p:sp>
      <p:sp>
        <p:nvSpPr>
          <p:cNvPr id="3" name="Holder 3"/>
          <p:cNvSpPr>
            <a:spLocks noGrp="1"/>
          </p:cNvSpPr>
          <p:nvPr>
            <p:ph type="body" idx="1"/>
          </p:nvPr>
        </p:nvSpPr>
        <p:spPr>
          <a:xfrm>
            <a:off x="2013838" y="2403378"/>
            <a:ext cx="8164322" cy="2197100"/>
          </a:xfrm>
          <a:prstGeom prst="rect">
            <a:avLst/>
          </a:prstGeom>
        </p:spPr>
        <p:txBody>
          <a:bodyPr wrap="square" lIns="0" tIns="0" rIns="0" bIns="0">
            <a:spAutoFit/>
          </a:bodyPr>
          <a:lstStyle>
            <a:lvl1pPr>
              <a:defRPr sz="4000" b="0" i="0">
                <a:solidFill>
                  <a:srgbClr val="191D63"/>
                </a:solidFill>
                <a:latin typeface="Trebuchet MS"/>
                <a:cs typeface="Trebuchet MS"/>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6/6/2022</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64684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DAF20EA-3E8C-4407-8AFA-00BA0720763D}"/>
              </a:ext>
            </a:extLst>
          </p:cNvPr>
          <p:cNvSpPr>
            <a:spLocks noGrp="1"/>
          </p:cNvSpPr>
          <p:nvPr>
            <p:ph type="title"/>
          </p:nvPr>
        </p:nvSpPr>
        <p:spPr>
          <a:xfrm>
            <a:off x="1764058" y="3273425"/>
            <a:ext cx="8663883" cy="1354217"/>
          </a:xfrm>
        </p:spPr>
        <p:txBody>
          <a:bodyPr/>
          <a:lstStyle/>
          <a:p>
            <a:pPr algn="ctr"/>
            <a:r>
              <a:rPr lang="en-US" dirty="0">
                <a:solidFill>
                  <a:schemeClr val="tx2">
                    <a:lumMod val="60000"/>
                    <a:lumOff val="40000"/>
                  </a:schemeClr>
                </a:solidFill>
              </a:rPr>
              <a:t>Supportive Housing Tool Kit </a:t>
            </a:r>
            <a:br>
              <a:rPr lang="en-US" dirty="0">
                <a:solidFill>
                  <a:schemeClr val="tx2">
                    <a:lumMod val="60000"/>
                    <a:lumOff val="40000"/>
                  </a:schemeClr>
                </a:solidFill>
              </a:rPr>
            </a:br>
            <a:r>
              <a:rPr lang="en-US" dirty="0">
                <a:solidFill>
                  <a:schemeClr val="tx2">
                    <a:lumMod val="60000"/>
                    <a:lumOff val="40000"/>
                  </a:schemeClr>
                </a:solidFill>
              </a:rPr>
              <a:t>Training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1278399" y="1687713"/>
            <a:ext cx="8962465" cy="2917843"/>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1140904" y="1257300"/>
            <a:ext cx="9772698" cy="3757041"/>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endParaRPr lang="en-US" dirty="0"/>
          </a:p>
          <a:p>
            <a:r>
              <a:rPr lang="en-US" b="1" dirty="0"/>
              <a:t>Screening and Assessment:</a:t>
            </a:r>
          </a:p>
          <a:p>
            <a:pPr marL="285750" lvl="0" indent="-285750">
              <a:buFont typeface="Arial" panose="020B0604020202020204" pitchFamily="34" charset="0"/>
              <a:buChar char="•"/>
            </a:pPr>
            <a:r>
              <a:rPr lang="en-US" dirty="0"/>
              <a:t>Emotional independence (interest and confidence in moving on) </a:t>
            </a:r>
          </a:p>
          <a:p>
            <a:pPr marL="285750" lvl="0" indent="-285750">
              <a:buFont typeface="Arial" panose="020B0604020202020204" pitchFamily="34" charset="0"/>
              <a:buChar char="•"/>
            </a:pPr>
            <a:r>
              <a:rPr lang="en-US" dirty="0"/>
              <a:t>Financial Capacity (employment, income, savings, budgeting skills) </a:t>
            </a:r>
          </a:p>
          <a:p>
            <a:pPr marL="285750" lvl="0" indent="-285750">
              <a:buFont typeface="Arial" panose="020B0604020202020204" pitchFamily="34" charset="0"/>
              <a:buChar char="•"/>
            </a:pPr>
            <a:r>
              <a:rPr lang="en-US" dirty="0"/>
              <a:t>Housing history (housing tenure, rent arrears, past evictions, neighbor/landlord relationships) </a:t>
            </a:r>
          </a:p>
          <a:p>
            <a:pPr marL="285750" lvl="0" indent="-285750">
              <a:buFont typeface="Arial" panose="020B0604020202020204" pitchFamily="34" charset="0"/>
              <a:buChar char="•"/>
            </a:pPr>
            <a:r>
              <a:rPr lang="en-US" dirty="0"/>
              <a:t>Intensity of service use (need for on-site services) </a:t>
            </a:r>
          </a:p>
          <a:p>
            <a:pPr marL="285750" lvl="0" indent="-285750">
              <a:buFont typeface="Arial" panose="020B0604020202020204" pitchFamily="34" charset="0"/>
              <a:buChar char="•"/>
            </a:pPr>
            <a:r>
              <a:rPr lang="en-US" dirty="0"/>
              <a:t>Health/behavioral health (substance use, mental health, medication management, treatment engagement, mobility) </a:t>
            </a:r>
          </a:p>
          <a:p>
            <a:pPr marL="285750" lvl="0" indent="-285750">
              <a:buFont typeface="Arial" panose="020B0604020202020204" pitchFamily="34" charset="0"/>
              <a:buChar char="•"/>
            </a:pPr>
            <a:r>
              <a:rPr lang="en-US" dirty="0"/>
              <a:t>Connection to mainstream resources (rental supports if needed)</a:t>
            </a:r>
          </a:p>
          <a:p>
            <a:pPr marL="285750" lvl="0" indent="-285750">
              <a:buFont typeface="Arial" panose="020B0604020202020204" pitchFamily="34" charset="0"/>
              <a:buChar char="•"/>
            </a:pPr>
            <a:r>
              <a:rPr lang="en-US" dirty="0"/>
              <a:t>Connection to family or other natural supports</a:t>
            </a:r>
          </a:p>
          <a:p>
            <a:pPr marL="285750" lvl="0" indent="-285750">
              <a:buFont typeface="Arial" panose="020B0604020202020204" pitchFamily="34" charset="0"/>
              <a:buChar char="•"/>
            </a:pPr>
            <a:r>
              <a:rPr lang="en-US" dirty="0"/>
              <a:t>Community living skills (self-managing behavior; limit setting relating to drugs, etc.) </a:t>
            </a:r>
          </a:p>
          <a:p>
            <a:pPr marL="285750" lvl="0" indent="-285750">
              <a:buFont typeface="Arial" panose="020B0604020202020204" pitchFamily="34" charset="0"/>
              <a:buChar char="•"/>
            </a:pPr>
            <a:r>
              <a:rPr lang="en-US" dirty="0"/>
              <a:t>Activities of daily living skills (ability to get meals; keep apartment clean; follow lease)</a:t>
            </a:r>
          </a:p>
          <a:p>
            <a:pPr marL="285750" lvl="0" indent="-285750">
              <a:buFont typeface="Arial" panose="020B0604020202020204" pitchFamily="34" charset="0"/>
              <a:buChar char="•"/>
            </a:pPr>
            <a:r>
              <a:rPr lang="en-US" dirty="0"/>
              <a:t>Housing goals (location, size, affordability, live with family/friends) </a:t>
            </a: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Acuity Index Scoring  </a:t>
            </a:r>
            <a:endParaRPr sz="4600" dirty="0">
              <a:latin typeface="Tahoma"/>
              <a:cs typeface="Tahoma"/>
            </a:endParaRPr>
          </a:p>
        </p:txBody>
      </p:sp>
    </p:spTree>
    <p:extLst>
      <p:ext uri="{BB962C8B-B14F-4D97-AF65-F5344CB8AC3E}">
        <p14:creationId xmlns:p14="http://schemas.microsoft.com/office/powerpoint/2010/main" val="166481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6538"/>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1199627" y="1616148"/>
            <a:ext cx="9125128" cy="3398193"/>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endParaRPr lang="en-US" dirty="0"/>
          </a:p>
          <a:p>
            <a:r>
              <a:rPr lang="en-US" b="1" dirty="0"/>
              <a:t>Key Principles:</a:t>
            </a:r>
          </a:p>
          <a:p>
            <a:pPr marL="285750" lvl="0" indent="-285750">
              <a:buFont typeface="Arial" panose="020B0604020202020204" pitchFamily="34" charset="0"/>
              <a:buChar char="•"/>
            </a:pPr>
            <a:r>
              <a:rPr lang="en-US" dirty="0"/>
              <a:t>Voluntary; participants are never required to exit PSH if they do not wish to do so</a:t>
            </a:r>
          </a:p>
          <a:p>
            <a:pPr marL="285750" lvl="0" indent="-285750">
              <a:buFont typeface="Arial" panose="020B0604020202020204" pitchFamily="34" charset="0"/>
              <a:buChar char="•"/>
            </a:pPr>
            <a:r>
              <a:rPr lang="en-US" dirty="0"/>
              <a:t>Maximizing housing options </a:t>
            </a:r>
          </a:p>
          <a:p>
            <a:pPr marL="285750" lvl="0" indent="-285750">
              <a:buFont typeface="Arial" panose="020B0604020202020204" pitchFamily="34" charset="0"/>
              <a:buChar char="•"/>
            </a:pPr>
            <a:r>
              <a:rPr lang="en-US" dirty="0"/>
              <a:t>Promoting economic mobility and self-sufficiency</a:t>
            </a:r>
          </a:p>
          <a:p>
            <a:endParaRPr lang="en-US" dirty="0"/>
          </a:p>
          <a:p>
            <a:r>
              <a:rPr lang="en-US" b="1" dirty="0"/>
              <a:t>Key Service Components:</a:t>
            </a:r>
            <a:r>
              <a:rPr lang="en-US" dirty="0"/>
              <a:t>	</a:t>
            </a:r>
          </a:p>
          <a:p>
            <a:pPr marL="285750" lvl="0" indent="-285750">
              <a:buFont typeface="Arial" panose="020B0604020202020204" pitchFamily="34" charset="0"/>
              <a:buChar char="•"/>
            </a:pPr>
            <a:r>
              <a:rPr lang="en-US" dirty="0"/>
              <a:t>Case Notes </a:t>
            </a:r>
          </a:p>
          <a:p>
            <a:pPr marL="285750" lvl="0" indent="-285750">
              <a:buFont typeface="Arial" panose="020B0604020202020204" pitchFamily="34" charset="0"/>
              <a:buChar char="•"/>
            </a:pPr>
            <a:r>
              <a:rPr lang="en-US" dirty="0"/>
              <a:t>Independent Living-Skills training</a:t>
            </a:r>
          </a:p>
          <a:p>
            <a:pPr marL="285750" lvl="0" indent="-285750">
              <a:buFont typeface="Arial" panose="020B0604020202020204" pitchFamily="34" charset="0"/>
              <a:buChar char="•"/>
            </a:pPr>
            <a:r>
              <a:rPr lang="en-US" dirty="0"/>
              <a:t>Wellness/Illness Self-Management</a:t>
            </a:r>
          </a:p>
          <a:p>
            <a:pPr marL="285750" lvl="0" indent="-285750">
              <a:buFont typeface="Arial" panose="020B0604020202020204" pitchFamily="34" charset="0"/>
              <a:buChar char="•"/>
            </a:pPr>
            <a:r>
              <a:rPr lang="en-US" dirty="0"/>
              <a:t>Community Based Services</a:t>
            </a:r>
          </a:p>
          <a:p>
            <a:pPr marL="285750" lvl="0" indent="-285750">
              <a:buFont typeface="Arial" panose="020B0604020202020204" pitchFamily="34" charset="0"/>
              <a:buChar char="•"/>
            </a:pPr>
            <a:r>
              <a:rPr lang="en-US" dirty="0"/>
              <a:t>Employment Supports</a:t>
            </a:r>
          </a:p>
          <a:p>
            <a:pPr marL="285750" lvl="0" indent="-285750">
              <a:buFont typeface="Arial" panose="020B0604020202020204" pitchFamily="34" charset="0"/>
              <a:buChar char="•"/>
            </a:pPr>
            <a:r>
              <a:rPr lang="en-US" dirty="0"/>
              <a:t>Peer Supports</a:t>
            </a: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Acuity Index usefulness  </a:t>
            </a:r>
            <a:endParaRPr sz="4600" dirty="0">
              <a:latin typeface="Tahoma"/>
              <a:cs typeface="Tahoma"/>
            </a:endParaRPr>
          </a:p>
        </p:txBody>
      </p:sp>
    </p:spTree>
    <p:extLst>
      <p:ext uri="{BB962C8B-B14F-4D97-AF65-F5344CB8AC3E}">
        <p14:creationId xmlns:p14="http://schemas.microsoft.com/office/powerpoint/2010/main" val="4134914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10145586" cy="1428596"/>
          </a:xfrm>
          <a:prstGeom prst="rect">
            <a:avLst/>
          </a:prstGeom>
        </p:spPr>
        <p:txBody>
          <a:bodyPr vert="horz" wrap="square" lIns="0" tIns="12700" rIns="0" bIns="0" rtlCol="0">
            <a:spAutoFit/>
          </a:bodyPr>
          <a:lstStyle/>
          <a:p>
            <a:pPr marL="12700" rtl="0">
              <a:spcBef>
                <a:spcPts val="100"/>
              </a:spcBef>
            </a:pPr>
            <a:r>
              <a:rPr lang="en-US" sz="4600" b="1" spc="5"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When should the tools be completed and updated? </a:t>
            </a:r>
            <a:endParaRPr sz="4600" dirty="0">
              <a:latin typeface="Tahoma"/>
              <a:cs typeface="Tahoma"/>
            </a:endParaRPr>
          </a:p>
        </p:txBody>
      </p:sp>
      <p:sp>
        <p:nvSpPr>
          <p:cNvPr id="20" name="object 20"/>
          <p:cNvSpPr txBox="1"/>
          <p:nvPr/>
        </p:nvSpPr>
        <p:spPr>
          <a:xfrm>
            <a:off x="1912690" y="1904674"/>
            <a:ext cx="8447714" cy="4100480"/>
          </a:xfrm>
          <a:prstGeom prst="rect">
            <a:avLst/>
          </a:prstGeom>
        </p:spPr>
        <p:txBody>
          <a:bodyPr vert="horz" wrap="square" lIns="0" tIns="217804" rIns="0" bIns="0" rtlCol="0">
            <a:spAutoFit/>
          </a:bodyPr>
          <a:lstStyle/>
          <a:p>
            <a:pPr marL="348615" marR="0" lvl="0" indent="-335915" algn="l"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Complete the Assessment Tool after intake </a:t>
            </a:r>
          </a:p>
          <a:p>
            <a:pPr marL="348615" marR="0" lvl="0" indent="-335915" algn="l"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Acuity Index can be done at anytime time during the client's first year in project. However, the second Acuity index must be completed at the time of annual renewal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67475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6570980" cy="72644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Acuity index </a:t>
            </a:r>
            <a:endParaRPr sz="4600" dirty="0">
              <a:latin typeface="Tahoma"/>
              <a:cs typeface="Tahoma"/>
            </a:endParaRPr>
          </a:p>
        </p:txBody>
      </p:sp>
      <p:sp>
        <p:nvSpPr>
          <p:cNvPr id="20" name="object 20"/>
          <p:cNvSpPr txBox="1"/>
          <p:nvPr/>
        </p:nvSpPr>
        <p:spPr>
          <a:xfrm>
            <a:off x="746620" y="1805799"/>
            <a:ext cx="10695963" cy="3490057"/>
          </a:xfrm>
          <a:prstGeom prst="rect">
            <a:avLst/>
          </a:prstGeom>
        </p:spPr>
        <p:txBody>
          <a:bodyPr vert="horz" wrap="square" lIns="0" tIns="217804" rIns="0" bIns="0" rtlCol="0">
            <a:spAutoFit/>
          </a:bodyPr>
          <a:lstStyle/>
          <a:p>
            <a:pPr marL="348615" lvl="0" indent="-335915">
              <a:spcBef>
                <a:spcPts val="1714"/>
              </a:spcBef>
              <a:buClr>
                <a:srgbClr val="F78E1E"/>
              </a:buClr>
              <a:buFont typeface="Arial"/>
              <a:buChar char="•"/>
              <a:tabLst>
                <a:tab pos="349250" algn="l"/>
              </a:tabLst>
            </a:pPr>
            <a:r>
              <a:rPr lang="en-US" sz="3400" dirty="0">
                <a:solidFill>
                  <a:prstClr val="black"/>
                </a:solidFill>
                <a:latin typeface="Trebuchet MS"/>
                <a:cs typeface="Trebuchet MS"/>
              </a:rPr>
              <a:t>Acuity Index for PSH </a:t>
            </a:r>
          </a:p>
          <a:p>
            <a:pPr marL="348615" lvl="0" indent="-335915">
              <a:spcBef>
                <a:spcPts val="1714"/>
              </a:spcBef>
              <a:buClr>
                <a:srgbClr val="F78E1E"/>
              </a:buClr>
              <a:buFont typeface="Arial"/>
              <a:buChar char="•"/>
              <a:tabLst>
                <a:tab pos="349250" algn="l"/>
              </a:tabLst>
            </a:pPr>
            <a:r>
              <a:rPr lang="en-US" sz="3400" dirty="0">
                <a:solidFill>
                  <a:prstClr val="black"/>
                </a:solidFill>
                <a:latin typeface="Trebuchet MS"/>
                <a:cs typeface="Trebuchet MS"/>
              </a:rPr>
              <a:t>Acuity Index for RRH </a:t>
            </a:r>
          </a:p>
          <a:p>
            <a:pPr marL="805815" lvl="1" indent="-335915">
              <a:spcBef>
                <a:spcPts val="1714"/>
              </a:spcBef>
              <a:buClr>
                <a:srgbClr val="F78E1E"/>
              </a:buClr>
              <a:buFont typeface="Arial"/>
              <a:buChar char="•"/>
              <a:tabLst>
                <a:tab pos="349250" algn="l"/>
              </a:tabLst>
            </a:pPr>
            <a:r>
              <a:rPr lang="en-US" sz="3400" dirty="0">
                <a:solidFill>
                  <a:prstClr val="black"/>
                </a:solidFill>
                <a:latin typeface="Trebuchet MS"/>
                <a:cs typeface="Trebuchet MS"/>
              </a:rPr>
              <a:t>Both can be found on PEH website </a:t>
            </a:r>
          </a:p>
          <a:p>
            <a:pPr marL="927100" lvl="1" indent="-457200">
              <a:spcBef>
                <a:spcPts val="1714"/>
              </a:spcBef>
              <a:buClr>
                <a:srgbClr val="F78E1E"/>
              </a:buClr>
              <a:buFont typeface="Wingdings" panose="05000000000000000000" pitchFamily="2" charset="2"/>
              <a:buChar char="v"/>
              <a:tabLst>
                <a:tab pos="349250" algn="l"/>
              </a:tabLst>
            </a:pPr>
            <a:r>
              <a:rPr lang="en-US" sz="3400" dirty="0">
                <a:solidFill>
                  <a:prstClr val="black"/>
                </a:solidFill>
                <a:latin typeface="Trebuchet MS"/>
                <a:cs typeface="Trebuchet MS"/>
              </a:rPr>
              <a:t>After completion of Acuity Index, save and upload to HMIS and label it at the date completed.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2134910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6570980" cy="72644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Acuity index </a:t>
            </a:r>
            <a:endParaRPr sz="4600" dirty="0">
              <a:latin typeface="Tahoma"/>
              <a:cs typeface="Tahoma"/>
            </a:endParaRPr>
          </a:p>
        </p:txBody>
      </p:sp>
      <p:sp>
        <p:nvSpPr>
          <p:cNvPr id="20" name="object 20"/>
          <p:cNvSpPr txBox="1"/>
          <p:nvPr/>
        </p:nvSpPr>
        <p:spPr>
          <a:xfrm>
            <a:off x="746620" y="1805799"/>
            <a:ext cx="10695963" cy="3736278"/>
          </a:xfrm>
          <a:prstGeom prst="rect">
            <a:avLst/>
          </a:prstGeom>
        </p:spPr>
        <p:txBody>
          <a:bodyPr vert="horz" wrap="square" lIns="0" tIns="217804" rIns="0" bIns="0" rtlCol="0">
            <a:spAutoFit/>
          </a:bodyPr>
          <a:lstStyle/>
          <a:p>
            <a:pPr marL="469900" lvl="1" algn="ctr">
              <a:spcBef>
                <a:spcPts val="1714"/>
              </a:spcBef>
              <a:buClr>
                <a:srgbClr val="F78E1E"/>
              </a:buClr>
              <a:tabLst>
                <a:tab pos="349250" algn="l"/>
              </a:tabLst>
            </a:pPr>
            <a:r>
              <a:rPr lang="en-US" sz="3400" dirty="0">
                <a:solidFill>
                  <a:prstClr val="black"/>
                </a:solidFill>
                <a:latin typeface="Trebuchet MS"/>
                <a:cs typeface="Trebuchet MS"/>
              </a:rPr>
              <a:t>Upload Acuity Index to HMIS </a:t>
            </a:r>
          </a:p>
          <a:p>
            <a:pPr marL="469900" lvl="1" algn="ctr">
              <a:spcBef>
                <a:spcPts val="1714"/>
              </a:spcBef>
              <a:buClr>
                <a:srgbClr val="F78E1E"/>
              </a:buClr>
              <a:tabLst>
                <a:tab pos="349250" algn="l"/>
              </a:tabLst>
            </a:pPr>
            <a:r>
              <a:rPr lang="en-US" sz="3400" dirty="0">
                <a:solidFill>
                  <a:prstClr val="black"/>
                </a:solidFill>
                <a:latin typeface="Trebuchet MS"/>
                <a:cs typeface="Trebuchet MS"/>
              </a:rPr>
              <a:t>Save and upload to HMIS and label it at the date completed.  </a:t>
            </a:r>
          </a:p>
          <a:p>
            <a:pPr marL="469900" lvl="1" algn="ctr">
              <a:spcBef>
                <a:spcPts val="1714"/>
              </a:spcBef>
              <a:buClr>
                <a:srgbClr val="F78E1E"/>
              </a:buClr>
              <a:tabLst>
                <a:tab pos="349250" algn="l"/>
              </a:tabLst>
            </a:pPr>
            <a:r>
              <a:rPr lang="en-US" sz="2800" b="1" dirty="0">
                <a:solidFill>
                  <a:prstClr val="black"/>
                </a:solidFill>
                <a:latin typeface="Trebuchet MS"/>
                <a:cs typeface="Trebuchet MS"/>
              </a:rPr>
              <a:t>Please refer to handout labeled:</a:t>
            </a:r>
          </a:p>
          <a:p>
            <a:pPr marL="469900" lvl="1" algn="ctr">
              <a:spcBef>
                <a:spcPts val="1714"/>
              </a:spcBef>
              <a:buClr>
                <a:srgbClr val="F78E1E"/>
              </a:buClr>
              <a:tabLst>
                <a:tab pos="349250" algn="l"/>
              </a:tabLst>
            </a:pPr>
            <a:r>
              <a:rPr lang="en-US" sz="2800" b="1" i="1" dirty="0">
                <a:solidFill>
                  <a:srgbClr val="00B050"/>
                </a:solidFill>
                <a:latin typeface="Trebuchet MS"/>
                <a:cs typeface="Trebuchet MS"/>
              </a:rPr>
              <a:t>Supportive Housing Assessment and Acuity Index Upload into HMIS  </a:t>
            </a:r>
            <a:endParaRPr kumimoji="0" sz="2800" b="1" i="1" u="none" strike="noStrike" kern="1200" cap="none" spc="0" normalizeH="0" baseline="0" noProof="0" dirty="0">
              <a:ln>
                <a:noFill/>
              </a:ln>
              <a:solidFill>
                <a:srgbClr val="00B050"/>
              </a:solidFill>
              <a:effectLst/>
              <a:uLnTx/>
              <a:uFillTx/>
              <a:latin typeface="Trebuchet MS"/>
              <a:cs typeface="Trebuchet MS"/>
            </a:endParaRPr>
          </a:p>
        </p:txBody>
      </p:sp>
    </p:spTree>
    <p:extLst>
      <p:ext uri="{BB962C8B-B14F-4D97-AF65-F5344CB8AC3E}">
        <p14:creationId xmlns:p14="http://schemas.microsoft.com/office/powerpoint/2010/main" val="3063335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6570980" cy="72644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Assessment in HMIS </a:t>
            </a:r>
            <a:endParaRPr sz="4600" dirty="0">
              <a:latin typeface="Tahoma"/>
              <a:cs typeface="Tahoma"/>
            </a:endParaRPr>
          </a:p>
        </p:txBody>
      </p:sp>
      <p:sp>
        <p:nvSpPr>
          <p:cNvPr id="20" name="object 20"/>
          <p:cNvSpPr txBox="1"/>
          <p:nvPr/>
        </p:nvSpPr>
        <p:spPr>
          <a:xfrm>
            <a:off x="2382473" y="1805799"/>
            <a:ext cx="7639490" cy="1266371"/>
          </a:xfrm>
          <a:prstGeom prst="rect">
            <a:avLst/>
          </a:prstGeom>
        </p:spPr>
        <p:txBody>
          <a:bodyPr vert="horz" wrap="square" lIns="0" tIns="217804" rIns="0" bIns="0" rtlCol="0">
            <a:spAutoFit/>
          </a:bodyPr>
          <a:lstStyle/>
          <a:p>
            <a:pPr marL="348615" lvl="0" indent="-335915">
              <a:spcBef>
                <a:spcPts val="1714"/>
              </a:spcBef>
              <a:buClr>
                <a:srgbClr val="F78E1E"/>
              </a:buClr>
              <a:buFont typeface="Arial"/>
              <a:buChar char="•"/>
              <a:tabLst>
                <a:tab pos="349250" algn="l"/>
              </a:tabLst>
            </a:pP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All Assessments</a:t>
            </a:r>
            <a:r>
              <a:rPr lang="en-US" sz="3400" dirty="0">
                <a:solidFill>
                  <a:prstClr val="black"/>
                </a:solidFill>
                <a:latin typeface="Trebuchet MS"/>
                <a:cs typeface="Trebuchet MS"/>
              </a:rPr>
              <a:t> are to be completed in HMIS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26969812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7093280" cy="689932"/>
          </a:xfrm>
          <a:prstGeom prst="rect">
            <a:avLst/>
          </a:prstGeom>
        </p:spPr>
        <p:txBody>
          <a:bodyPr vert="horz" wrap="square" lIns="0" tIns="12700" rIns="0" bIns="0" rtlCol="0">
            <a:spAutoFit/>
          </a:bodyPr>
          <a:lstStyle/>
          <a:p>
            <a:pPr marL="12700" rtl="0">
              <a:spcBef>
                <a:spcPts val="100"/>
              </a:spcBef>
            </a:pPr>
            <a:r>
              <a:rPr lang="en-US" b="1" spc="5"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Policy and Procedures </a:t>
            </a:r>
            <a:endParaRPr sz="4600" dirty="0">
              <a:latin typeface="Tahoma"/>
              <a:cs typeface="Tahoma"/>
            </a:endParaRPr>
          </a:p>
        </p:txBody>
      </p:sp>
      <p:sp>
        <p:nvSpPr>
          <p:cNvPr id="20" name="object 20"/>
          <p:cNvSpPr txBox="1"/>
          <p:nvPr/>
        </p:nvSpPr>
        <p:spPr>
          <a:xfrm>
            <a:off x="1912690" y="1904674"/>
            <a:ext cx="8447714" cy="3890167"/>
          </a:xfrm>
          <a:prstGeom prst="rect">
            <a:avLst/>
          </a:prstGeom>
        </p:spPr>
        <p:txBody>
          <a:bodyPr vert="horz" wrap="square" lIns="0" tIns="217804" rIns="0" bIns="0" rtlCol="0">
            <a:spAutoFit/>
          </a:bodyPr>
          <a:lstStyle/>
          <a:p>
            <a:pPr marL="348615" lvl="0" indent="-335915">
              <a:spcBef>
                <a:spcPts val="1714"/>
              </a:spcBef>
              <a:buClr>
                <a:srgbClr val="F78E1E"/>
              </a:buClr>
              <a:buFont typeface="Arial"/>
              <a:buChar char="•"/>
              <a:tabLst>
                <a:tab pos="349250" algn="l"/>
              </a:tabLst>
              <a:defRPr/>
            </a:pPr>
            <a:r>
              <a:rPr lang="en-US" dirty="0"/>
              <a:t>Using the answers from the Supportive Housing Assessment Tool &amp; Acuity Index, discuss with the client (and collaterals) areas where they would like to increase their self-sufficiency</a:t>
            </a:r>
          </a:p>
          <a:p>
            <a:pPr marL="348615" indent="-335915">
              <a:spcBef>
                <a:spcPts val="1714"/>
              </a:spcBef>
              <a:buClr>
                <a:srgbClr val="F78E1E"/>
              </a:buClr>
              <a:buFont typeface="Arial"/>
              <a:buChar char="•"/>
              <a:tabLst>
                <a:tab pos="349250" algn="l"/>
              </a:tabLst>
              <a:defRPr/>
            </a:pPr>
            <a:r>
              <a:rPr lang="en-US" dirty="0"/>
              <a:t>When completing the Assessment Tool &amp; Acuity Index at intake/annually, it will useful to have following available to accurately assess where the client is and where they would like to be in the next year: </a:t>
            </a:r>
          </a:p>
          <a:p>
            <a:pPr marL="348615" indent="-335915">
              <a:spcBef>
                <a:spcPts val="1714"/>
              </a:spcBef>
              <a:buClr>
                <a:srgbClr val="F78E1E"/>
              </a:buClr>
              <a:buFont typeface="Arial"/>
              <a:buChar char="•"/>
              <a:tabLst>
                <a:tab pos="349250" algn="l"/>
              </a:tabLst>
              <a:defRPr/>
            </a:pPr>
            <a:r>
              <a:rPr lang="en-US" dirty="0"/>
              <a:t> It is critical to note that when programs are reviewed, reviewers will look to see that this Assessment guides Service Plan development and case/progress notes provide detailed information related to achieving Service Plan goals. </a:t>
            </a:r>
          </a:p>
          <a:p>
            <a:pPr marL="348615" lvl="0" indent="-335915">
              <a:spcBef>
                <a:spcPts val="1714"/>
              </a:spcBef>
              <a:buClr>
                <a:srgbClr val="F78E1E"/>
              </a:buClr>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3731867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809240" y="1941040"/>
            <a:ext cx="6570980" cy="3675365"/>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	Project Feedback </a:t>
            </a:r>
            <a:br>
              <a:rPr lang="en-US" sz="4600" b="1" spc="-130" dirty="0">
                <a:solidFill>
                  <a:srgbClr val="00B5EF"/>
                </a:solidFill>
                <a:latin typeface="Tahoma"/>
                <a:cs typeface="Tahoma"/>
              </a:rPr>
            </a:br>
            <a:br>
              <a:rPr lang="en-US" sz="3200" b="1" spc="-130" dirty="0">
                <a:solidFill>
                  <a:schemeClr val="tx1"/>
                </a:solidFill>
                <a:latin typeface="Tahoma"/>
                <a:cs typeface="Tahoma"/>
              </a:rPr>
            </a:br>
            <a:r>
              <a:rPr lang="en-US" sz="3200" b="1" spc="-130" dirty="0">
                <a:solidFill>
                  <a:schemeClr val="tx1"/>
                </a:solidFill>
                <a:latin typeface="Tahoma"/>
                <a:cs typeface="Tahoma"/>
              </a:rPr>
              <a:t>Delphi Rise </a:t>
            </a:r>
            <a:br>
              <a:rPr lang="en-US" sz="3200" b="1" spc="-130" dirty="0">
                <a:solidFill>
                  <a:schemeClr val="tx1"/>
                </a:solidFill>
                <a:latin typeface="Tahoma"/>
                <a:cs typeface="Tahoma"/>
              </a:rPr>
            </a:br>
            <a:r>
              <a:rPr lang="en-US" sz="3200" b="1" spc="-130" dirty="0">
                <a:solidFill>
                  <a:schemeClr val="tx1"/>
                </a:solidFill>
                <a:latin typeface="Tahoma"/>
                <a:cs typeface="Tahoma"/>
              </a:rPr>
              <a:t>Providence</a:t>
            </a:r>
            <a:br>
              <a:rPr lang="en-US" sz="3200" b="1" spc="-130" dirty="0">
                <a:solidFill>
                  <a:srgbClr val="00B5EF"/>
                </a:solidFill>
                <a:latin typeface="Tahoma"/>
                <a:cs typeface="Tahoma"/>
              </a:rPr>
            </a:br>
            <a:r>
              <a:rPr lang="en-US" sz="3200" b="1" spc="-130" dirty="0">
                <a:solidFill>
                  <a:schemeClr val="tx1"/>
                </a:solidFill>
                <a:latin typeface="Tahoma"/>
                <a:cs typeface="Tahoma"/>
              </a:rPr>
              <a:t>RHA/YWCA Case Management </a:t>
            </a:r>
            <a:br>
              <a:rPr lang="en-US" sz="3200" b="1" spc="-130" dirty="0">
                <a:solidFill>
                  <a:schemeClr val="tx1"/>
                </a:solidFill>
                <a:latin typeface="Tahoma"/>
                <a:cs typeface="Tahoma"/>
              </a:rPr>
            </a:br>
            <a:r>
              <a:rPr lang="en-US" sz="3200" b="1" spc="-130" dirty="0">
                <a:solidFill>
                  <a:schemeClr val="tx1"/>
                </a:solidFill>
                <a:latin typeface="Tahoma"/>
                <a:cs typeface="Tahoma"/>
              </a:rPr>
              <a:t>VOA </a:t>
            </a:r>
            <a:br>
              <a:rPr lang="en-US" sz="3200" b="1" spc="-130" dirty="0">
                <a:solidFill>
                  <a:schemeClr val="tx1"/>
                </a:solidFill>
                <a:latin typeface="Tahoma"/>
                <a:cs typeface="Tahoma"/>
              </a:rPr>
            </a:br>
            <a:r>
              <a:rPr lang="en-US" sz="3200" b="1" spc="-130" dirty="0">
                <a:solidFill>
                  <a:schemeClr val="tx1"/>
                </a:solidFill>
                <a:latin typeface="Tahoma"/>
                <a:cs typeface="Tahoma"/>
              </a:rPr>
              <a:t> </a:t>
            </a:r>
            <a:endParaRPr sz="3200" dirty="0">
              <a:solidFill>
                <a:schemeClr val="tx1"/>
              </a:solidFill>
              <a:latin typeface="Tahoma"/>
              <a:cs typeface="Tahoma"/>
            </a:endParaRPr>
          </a:p>
        </p:txBody>
      </p:sp>
    </p:spTree>
    <p:extLst>
      <p:ext uri="{BB962C8B-B14F-4D97-AF65-F5344CB8AC3E}">
        <p14:creationId xmlns:p14="http://schemas.microsoft.com/office/powerpoint/2010/main" val="3492286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2296476" y="1695180"/>
            <a:ext cx="7234022" cy="1601694"/>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Developing a “Move on toolkit” (in 2023)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Monitoring Assessments and Acuity Index’s (in 2022)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 Tracking outcomes from Supportive Housing Assessments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prstClr val="black"/>
                </a:solidFill>
                <a:latin typeface="Calibri"/>
              </a:rPr>
              <a:t>Feedback and update of Supportive Housing Assessment (2023)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599515" y="722376"/>
            <a:ext cx="6570980" cy="72071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Moving Forward  </a:t>
            </a:r>
            <a:endParaRPr sz="4600" dirty="0">
              <a:latin typeface="Tahoma"/>
              <a:cs typeface="Tahoma"/>
            </a:endParaRPr>
          </a:p>
        </p:txBody>
      </p:sp>
    </p:spTree>
    <p:extLst>
      <p:ext uri="{BB962C8B-B14F-4D97-AF65-F5344CB8AC3E}">
        <p14:creationId xmlns:p14="http://schemas.microsoft.com/office/powerpoint/2010/main" val="3635719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674551" y="460279"/>
            <a:ext cx="6570980" cy="1213153"/>
          </a:xfrm>
          <a:prstGeom prst="rect">
            <a:avLst/>
          </a:prstGeom>
        </p:spPr>
        <p:txBody>
          <a:bodyPr vert="horz" wrap="square" lIns="0" tIns="12700" rIns="0" bIns="0" rtlCol="0">
            <a:spAutoFit/>
          </a:bodyPr>
          <a:lstStyle/>
          <a:p>
            <a:pPr marL="12700" algn="ctr">
              <a:lnSpc>
                <a:spcPct val="100000"/>
              </a:lnSpc>
              <a:spcBef>
                <a:spcPts val="100"/>
              </a:spcBef>
            </a:pPr>
            <a:r>
              <a:rPr lang="en-US" sz="4600" b="1" spc="-130" dirty="0">
                <a:solidFill>
                  <a:srgbClr val="00B5EF"/>
                </a:solidFill>
                <a:latin typeface="Tahoma"/>
                <a:cs typeface="Tahoma"/>
              </a:rPr>
              <a:t>	Questions</a:t>
            </a:r>
            <a:r>
              <a:rPr lang="en-US" sz="3200" b="1" spc="-130" dirty="0">
                <a:solidFill>
                  <a:schemeClr val="tx1"/>
                </a:solidFill>
                <a:latin typeface="Tahoma"/>
                <a:cs typeface="Tahoma"/>
              </a:rPr>
              <a:t> </a:t>
            </a:r>
            <a:br>
              <a:rPr lang="en-US" sz="3200" b="1" spc="-130" dirty="0">
                <a:solidFill>
                  <a:schemeClr val="tx1"/>
                </a:solidFill>
                <a:latin typeface="Tahoma"/>
                <a:cs typeface="Tahoma"/>
              </a:rPr>
            </a:br>
            <a:r>
              <a:rPr lang="en-US" sz="3200" b="1" spc="-130" dirty="0">
                <a:solidFill>
                  <a:schemeClr val="tx1"/>
                </a:solidFill>
                <a:latin typeface="Tahoma"/>
                <a:cs typeface="Tahoma"/>
              </a:rPr>
              <a:t> </a:t>
            </a:r>
            <a:endParaRPr sz="3200" dirty="0">
              <a:solidFill>
                <a:schemeClr val="tx1"/>
              </a:solidFill>
              <a:latin typeface="Tahoma"/>
              <a:cs typeface="Tahoma"/>
            </a:endParaRPr>
          </a:p>
        </p:txBody>
      </p:sp>
      <p:pic>
        <p:nvPicPr>
          <p:cNvPr id="21" name="Picture 20">
            <a:extLst>
              <a:ext uri="{FF2B5EF4-FFF2-40B4-BE49-F238E27FC236}">
                <a16:creationId xmlns:a16="http://schemas.microsoft.com/office/drawing/2014/main" id="{18E9DBE1-F844-4A84-AF33-C763AB47198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13277" y="1266727"/>
            <a:ext cx="3565321" cy="4177727"/>
          </a:xfrm>
          <a:prstGeom prst="rect">
            <a:avLst/>
          </a:prstGeom>
        </p:spPr>
      </p:pic>
    </p:spTree>
    <p:extLst>
      <p:ext uri="{BB962C8B-B14F-4D97-AF65-F5344CB8AC3E}">
        <p14:creationId xmlns:p14="http://schemas.microsoft.com/office/powerpoint/2010/main" val="236187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54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6350466" y="1748971"/>
            <a:ext cx="5191878" cy="3720890"/>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12700" lvl="0" algn="ctr">
              <a:spcBef>
                <a:spcPts val="1620"/>
              </a:spcBef>
              <a:buClr>
                <a:srgbClr val="F78E1E"/>
              </a:buClr>
              <a:tabLst>
                <a:tab pos="349250" algn="l"/>
              </a:tabLst>
              <a:defRPr/>
            </a:pPr>
            <a:r>
              <a:rPr lang="en-US" spc="5" dirty="0">
                <a:solidFill>
                  <a:srgbClr val="191D63"/>
                </a:solidFill>
                <a:latin typeface="Trebuchet MS"/>
                <a:cs typeface="Trebuchet MS"/>
              </a:rPr>
              <a:t>Donna Catalano -Volunteers of America</a:t>
            </a:r>
          </a:p>
          <a:p>
            <a:pPr marL="12700" lvl="0" algn="ctr">
              <a:spcBef>
                <a:spcPts val="1620"/>
              </a:spcBef>
              <a:buClr>
                <a:srgbClr val="F78E1E"/>
              </a:buClr>
              <a:tabLst>
                <a:tab pos="349250" algn="l"/>
              </a:tabLst>
              <a:defRPr/>
            </a:pPr>
            <a:endParaRPr lang="en-US" spc="5" dirty="0">
              <a:solidFill>
                <a:srgbClr val="191D63"/>
              </a:solidFill>
              <a:latin typeface="Trebuchet MS"/>
              <a:cs typeface="Trebuchet MS"/>
            </a:endParaRPr>
          </a:p>
          <a:p>
            <a:pPr marL="12700" lvl="0" algn="ctr">
              <a:spcBef>
                <a:spcPts val="1620"/>
              </a:spcBef>
              <a:buClr>
                <a:srgbClr val="F78E1E"/>
              </a:buClr>
              <a:tabLst>
                <a:tab pos="349250" algn="l"/>
              </a:tabLst>
              <a:defRPr/>
            </a:pPr>
            <a:r>
              <a:rPr lang="en-US" spc="5" dirty="0">
                <a:solidFill>
                  <a:srgbClr val="191D63"/>
                </a:solidFill>
                <a:latin typeface="Trebuchet MS"/>
                <a:cs typeface="Trebuchet MS"/>
              </a:rPr>
              <a:t>Alex Storms– YWCA </a:t>
            </a:r>
          </a:p>
          <a:p>
            <a:pPr marL="12700" lvl="0" algn="ctr">
              <a:spcBef>
                <a:spcPts val="1620"/>
              </a:spcBef>
              <a:buClr>
                <a:srgbClr val="F78E1E"/>
              </a:buClr>
              <a:tabLst>
                <a:tab pos="349250" algn="l"/>
              </a:tabLst>
              <a:defRPr/>
            </a:pPr>
            <a:endParaRPr lang="en-US" spc="5" dirty="0">
              <a:solidFill>
                <a:srgbClr val="191D63"/>
              </a:solidFill>
              <a:latin typeface="Trebuchet MS"/>
              <a:cs typeface="Trebuchet MS"/>
            </a:endParaRPr>
          </a:p>
          <a:p>
            <a:pPr marL="12700" lvl="0" algn="ctr">
              <a:spcBef>
                <a:spcPts val="1620"/>
              </a:spcBef>
              <a:buClr>
                <a:srgbClr val="F78E1E"/>
              </a:buClr>
              <a:tabLst>
                <a:tab pos="349250" algn="l"/>
              </a:tabLst>
              <a:defRPr/>
            </a:pPr>
            <a:r>
              <a:rPr lang="en-US" spc="5" dirty="0">
                <a:solidFill>
                  <a:srgbClr val="191D63"/>
                </a:solidFill>
                <a:latin typeface="Trebuchet MS"/>
                <a:cs typeface="Trebuchet MS"/>
              </a:rPr>
              <a:t>Trisha Lucas – Delphi Rise  </a:t>
            </a: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6570980" cy="72644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Introductions </a:t>
            </a:r>
            <a:endParaRPr sz="4600" dirty="0">
              <a:latin typeface="Tahoma"/>
              <a:cs typeface="Tahoma"/>
            </a:endParaRPr>
          </a:p>
        </p:txBody>
      </p:sp>
      <p:sp>
        <p:nvSpPr>
          <p:cNvPr id="20" name="object 20"/>
          <p:cNvSpPr txBox="1"/>
          <p:nvPr/>
        </p:nvSpPr>
        <p:spPr>
          <a:xfrm>
            <a:off x="345345" y="1497516"/>
            <a:ext cx="6005121" cy="5264902"/>
          </a:xfrm>
          <a:prstGeom prst="rect">
            <a:avLst/>
          </a:prstGeom>
        </p:spPr>
        <p:txBody>
          <a:bodyPr vert="horz" wrap="square" lIns="0" tIns="217804" rIns="0" bIns="0" rtlCol="0">
            <a:spAutoFit/>
          </a:bodyPr>
          <a:lstStyle/>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Janice Steimer – Partner Ending Homelessness</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 HMIS Coordinator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endParaRPr lang="en-US" spc="5" dirty="0">
              <a:solidFill>
                <a:srgbClr val="191D63"/>
              </a:solidFill>
              <a:latin typeface="Trebuchet MS"/>
              <a:cs typeface="Trebuchet MS"/>
            </a:endParaRP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Charles Bollinger III – Partner Ending Homelessness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 COC Programs Coordinator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endParaRPr lang="en-US" spc="5" dirty="0">
              <a:solidFill>
                <a:srgbClr val="191D63"/>
              </a:solidFill>
              <a:latin typeface="Trebuchet MS"/>
              <a:cs typeface="Trebuchet MS"/>
            </a:endParaRP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Kristin Clarke  – Providence Housing</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   </a:t>
            </a:r>
            <a:endParaRPr kumimoji="0" b="0" i="0" u="none" strike="noStrike" kern="1200" cap="none" spc="0" normalizeH="0" baseline="0" noProof="0" dirty="0">
              <a:ln>
                <a:noFill/>
              </a:ln>
              <a:solidFill>
                <a:prstClr val="black"/>
              </a:solidFill>
              <a:effectLst/>
              <a:uLnTx/>
              <a:uFillTx/>
              <a:latin typeface="Trebuchet MS"/>
              <a:ea typeface="+mn-ea"/>
              <a:cs typeface="Trebuchet MS"/>
            </a:endParaRPr>
          </a:p>
          <a:p>
            <a:pPr marL="12700" marR="0" lvl="0" algn="ctr" defTabSz="914400" rtl="0" eaLnBrk="1" fontAlgn="auto" latinLnBrk="0" hangingPunct="1">
              <a:lnSpc>
                <a:spcPct val="100000"/>
              </a:lnSpc>
              <a:spcBef>
                <a:spcPts val="1620"/>
              </a:spcBef>
              <a:spcAft>
                <a:spcPts val="0"/>
              </a:spcAft>
              <a:buClr>
                <a:srgbClr val="F78E1E"/>
              </a:buClr>
              <a:buSzTx/>
              <a:tabLst>
                <a:tab pos="349250" algn="l"/>
              </a:tabLst>
              <a:defRPr/>
            </a:pPr>
            <a:endParaRPr kumimoji="0" lang="en-US" sz="2400" b="0" i="0" u="none" strike="noStrike" kern="1200" cap="none" spc="5" normalizeH="0" baseline="0" noProof="0" dirty="0">
              <a:ln>
                <a:noFill/>
              </a:ln>
              <a:solidFill>
                <a:srgbClr val="191D63"/>
              </a:solidFill>
              <a:effectLst/>
              <a:uLnTx/>
              <a:uFillTx/>
              <a:latin typeface="Trebuchet MS"/>
              <a:ea typeface="+mn-ea"/>
              <a:cs typeface="Trebuchet MS"/>
            </a:endParaRPr>
          </a:p>
          <a:p>
            <a:pPr marL="348615" marR="0" lvl="0" indent="-335915" algn="l"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2475158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7112" y="3337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6570980" cy="72644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Agenda  </a:t>
            </a:r>
            <a:endParaRPr sz="4600" dirty="0">
              <a:latin typeface="Tahoma"/>
              <a:cs typeface="Tahoma"/>
            </a:endParaRPr>
          </a:p>
        </p:txBody>
      </p:sp>
      <p:sp>
        <p:nvSpPr>
          <p:cNvPr id="20" name="object 20"/>
          <p:cNvSpPr txBox="1"/>
          <p:nvPr/>
        </p:nvSpPr>
        <p:spPr>
          <a:xfrm>
            <a:off x="1022414" y="1382681"/>
            <a:ext cx="9061893" cy="4859663"/>
          </a:xfrm>
          <a:prstGeom prst="rect">
            <a:avLst/>
          </a:prstGeom>
        </p:spPr>
        <p:txBody>
          <a:bodyPr vert="horz" wrap="square" lIns="0" tIns="217804" rIns="0" bIns="0" rtlCol="0">
            <a:spAutoFit/>
          </a:bodyPr>
          <a:lstStyle/>
          <a:p>
            <a:pPr marL="348615" marR="0" lvl="0" indent="-335915" algn="ctr"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The Value for the Tool </a:t>
            </a:r>
          </a:p>
          <a:p>
            <a:pPr marL="348615" marR="0" lvl="0" indent="-335915" algn="ctr"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Community need for the Tool  </a:t>
            </a:r>
            <a:endParaRPr kumimoji="0" sz="2000" b="0" i="0" u="none" strike="noStrike" kern="1200" cap="none" spc="0" normalizeH="0" baseline="0" noProof="0" dirty="0">
              <a:ln>
                <a:noFill/>
              </a:ln>
              <a:solidFill>
                <a:prstClr val="black"/>
              </a:solidFill>
              <a:effectLst/>
              <a:uLnTx/>
              <a:uFillTx/>
              <a:latin typeface="Trebuchet MS"/>
              <a:ea typeface="+mn-ea"/>
              <a:cs typeface="Trebuchet MS"/>
            </a:endParaRP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Introduction to the Tool</a:t>
            </a: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Policy and Procedures </a:t>
            </a: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Assessment in HMIS </a:t>
            </a:r>
            <a:r>
              <a:rPr kumimoji="0" lang="en-US" sz="2000" b="0" i="0" u="none" strike="noStrike" kern="1200" cap="none" spc="5" normalizeH="0" baseline="0" noProof="0" dirty="0">
                <a:ln>
                  <a:noFill/>
                </a:ln>
                <a:solidFill>
                  <a:srgbClr val="191D63"/>
                </a:solidFill>
                <a:effectLst/>
                <a:uLnTx/>
                <a:uFillTx/>
                <a:latin typeface="Trebuchet MS"/>
                <a:ea typeface="+mn-ea"/>
                <a:cs typeface="Trebuchet MS"/>
              </a:rPr>
              <a:t> </a:t>
            </a: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kumimoji="0" lang="en-US" sz="2000" b="0" i="0" u="none" strike="noStrike" kern="1200" cap="none" spc="5" normalizeH="0" baseline="0" noProof="0" dirty="0">
                <a:ln>
                  <a:noFill/>
                </a:ln>
                <a:solidFill>
                  <a:srgbClr val="191D63"/>
                </a:solidFill>
                <a:effectLst/>
                <a:uLnTx/>
                <a:uFillTx/>
                <a:latin typeface="Trebuchet MS"/>
                <a:ea typeface="+mn-ea"/>
                <a:cs typeface="Trebuchet MS"/>
              </a:rPr>
              <a:t>Acuity Index </a:t>
            </a:r>
          </a:p>
          <a:p>
            <a:pPr marL="469900" marR="0" lvl="0" indent="-457200" algn="ctr" defTabSz="914400" rtl="0" eaLnBrk="1" fontAlgn="auto" latinLnBrk="0" hangingPunct="1">
              <a:lnSpc>
                <a:spcPct val="100000"/>
              </a:lnSpc>
              <a:spcBef>
                <a:spcPts val="1620"/>
              </a:spcBef>
              <a:spcAft>
                <a:spcPts val="0"/>
              </a:spcAft>
              <a:buClr>
                <a:srgbClr val="F78E1E"/>
              </a:buClr>
              <a:buSzTx/>
              <a:buFont typeface="Arial" panose="020B0604020202020204" pitchFamily="34" charset="0"/>
              <a:buChar char="•"/>
              <a:tabLst>
                <a:tab pos="349250" algn="l"/>
              </a:tabLst>
              <a:defRPr/>
            </a:pPr>
            <a:r>
              <a:rPr lang="en-US" sz="2000" spc="5" dirty="0">
                <a:solidFill>
                  <a:srgbClr val="191D63"/>
                </a:solidFill>
                <a:latin typeface="Trebuchet MS"/>
                <a:cs typeface="Trebuchet MS"/>
              </a:rPr>
              <a:t>Projects feedback </a:t>
            </a:r>
            <a:endParaRPr kumimoji="0" lang="en-US" sz="2000" b="0" i="0" u="none" strike="noStrike" kern="1200" cap="none" spc="5" normalizeH="0" baseline="0" noProof="0" dirty="0">
              <a:ln>
                <a:noFill/>
              </a:ln>
              <a:solidFill>
                <a:srgbClr val="191D63"/>
              </a:solidFill>
              <a:effectLst/>
              <a:uLnTx/>
              <a:uFillTx/>
              <a:latin typeface="Trebuchet MS"/>
              <a:ea typeface="+mn-ea"/>
              <a:cs typeface="Trebuchet MS"/>
            </a:endParaRP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What to expect in 2022 and Beyond  </a:t>
            </a:r>
            <a:endParaRPr kumimoji="0" sz="2000" b="0" i="0" u="none" strike="noStrike" kern="1200" cap="none" spc="0" normalizeH="0" baseline="0" noProof="0" dirty="0">
              <a:ln>
                <a:noFill/>
              </a:ln>
              <a:solidFill>
                <a:prstClr val="black"/>
              </a:solidFill>
              <a:effectLst/>
              <a:uLnTx/>
              <a:uFillTx/>
              <a:latin typeface="Trebuchet MS"/>
              <a:ea typeface="+mn-ea"/>
              <a:cs typeface="Trebuchet MS"/>
            </a:endParaRPr>
          </a:p>
          <a:p>
            <a:pPr marL="348615" marR="0" lvl="0" indent="-335915" algn="l"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3"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8573006"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 Value of the Tool </a:t>
            </a:r>
            <a:endParaRPr sz="4600" dirty="0">
              <a:latin typeface="Tahoma"/>
              <a:cs typeface="Tahoma"/>
            </a:endParaRPr>
          </a:p>
        </p:txBody>
      </p:sp>
      <p:sp>
        <p:nvSpPr>
          <p:cNvPr id="20" name="object 20"/>
          <p:cNvSpPr txBox="1"/>
          <p:nvPr/>
        </p:nvSpPr>
        <p:spPr>
          <a:xfrm>
            <a:off x="1022414" y="1382681"/>
            <a:ext cx="9061893" cy="2323071"/>
          </a:xfrm>
          <a:prstGeom prst="rect">
            <a:avLst/>
          </a:prstGeom>
        </p:spPr>
        <p:txBody>
          <a:bodyPr vert="horz" wrap="square" lIns="0" tIns="217804" rIns="0" bIns="0" rtlCol="0">
            <a:spAutoFit/>
          </a:bodyPr>
          <a:lstStyle/>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z="1600" dirty="0">
                <a:solidFill>
                  <a:prstClr val="black"/>
                </a:solidFill>
                <a:latin typeface="Trebuchet MS"/>
                <a:cs typeface="Trebuchet MS"/>
              </a:rPr>
              <a:t>The development of this Assessment was a community effort.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kumimoji="0" lang="en-US" sz="1600" b="0" i="0" u="none" strike="noStrike" kern="1200" cap="none" spc="0" normalizeH="0" baseline="0" noProof="0" dirty="0">
                <a:ln>
                  <a:noFill/>
                </a:ln>
                <a:solidFill>
                  <a:prstClr val="black"/>
                </a:solidFill>
                <a:effectLst/>
                <a:uLnTx/>
                <a:uFillTx/>
                <a:latin typeface="Trebuchet MS"/>
                <a:ea typeface="+mn-ea"/>
                <a:cs typeface="Trebuchet MS"/>
              </a:rPr>
              <a:t>Several Permanent Housing Programs helped. </a:t>
            </a:r>
            <a:endParaRPr lang="en-US" sz="1600" dirty="0">
              <a:solidFill>
                <a:prstClr val="black"/>
              </a:solidFill>
              <a:latin typeface="Trebuchet MS"/>
              <a:cs typeface="Trebuchet MS"/>
            </a:endParaRP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z="1600" b="1" dirty="0">
                <a:solidFill>
                  <a:prstClr val="black"/>
                </a:solidFill>
                <a:latin typeface="Trebuchet MS"/>
                <a:cs typeface="Trebuchet MS"/>
              </a:rPr>
              <a:t>This Assessment has been tested in projects since October of 2019. </a:t>
            </a:r>
            <a:endParaRPr kumimoji="0" lang="en-US" sz="1600" b="1" i="0" u="none" strike="noStrike" kern="1200" cap="none" spc="0" normalizeH="0" baseline="0" noProof="0" dirty="0">
              <a:ln>
                <a:noFill/>
              </a:ln>
              <a:solidFill>
                <a:prstClr val="black"/>
              </a:solidFill>
              <a:effectLst/>
              <a:uLnTx/>
              <a:uFillTx/>
              <a:latin typeface="Trebuchet MS"/>
              <a:ea typeface="+mn-ea"/>
              <a:cs typeface="Trebuchet MS"/>
            </a:endParaRP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z="1600" b="1" dirty="0">
                <a:solidFill>
                  <a:prstClr val="black"/>
                </a:solidFill>
                <a:latin typeface="Trebuchet MS"/>
                <a:cs typeface="Trebuchet MS"/>
              </a:rPr>
              <a:t>Which includes a paper version and HMIS version </a:t>
            </a:r>
          </a:p>
          <a:p>
            <a:pPr marL="12700" marR="0" lvl="0" defTabSz="914400" rtl="0" eaLnBrk="1" fontAlgn="auto" latinLnBrk="0" hangingPunct="1">
              <a:lnSpc>
                <a:spcPct val="100000"/>
              </a:lnSpc>
              <a:spcBef>
                <a:spcPts val="1714"/>
              </a:spcBef>
              <a:spcAft>
                <a:spcPts val="0"/>
              </a:spcAft>
              <a:buClr>
                <a:srgbClr val="F78E1E"/>
              </a:buClr>
              <a:buSzTx/>
              <a:tabLst>
                <a:tab pos="349250" algn="l"/>
              </a:tabLst>
              <a:defRPr/>
            </a:pPr>
            <a:endParaRPr kumimoji="0" lang="en-US" sz="1600" b="0" i="0" u="none" strike="noStrike" kern="1200" cap="none" spc="0" normalizeH="0" baseline="0" noProof="0" dirty="0">
              <a:ln>
                <a:noFill/>
              </a:ln>
              <a:solidFill>
                <a:prstClr val="black"/>
              </a:solidFill>
              <a:effectLst/>
              <a:highlight>
                <a:srgbClr val="FFFF00"/>
              </a:highlight>
              <a:uLnTx/>
              <a:uFillTx/>
              <a:latin typeface="Trebuchet MS"/>
              <a:ea typeface="+mn-ea"/>
              <a:cs typeface="Trebuchet MS"/>
            </a:endParaRPr>
          </a:p>
        </p:txBody>
      </p:sp>
    </p:spTree>
    <p:extLst>
      <p:ext uri="{BB962C8B-B14F-4D97-AF65-F5344CB8AC3E}">
        <p14:creationId xmlns:p14="http://schemas.microsoft.com/office/powerpoint/2010/main" val="1888586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8573006"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 Community need for the Tool </a:t>
            </a:r>
            <a:endParaRPr sz="4600" dirty="0">
              <a:latin typeface="Tahoma"/>
              <a:cs typeface="Tahoma"/>
            </a:endParaRPr>
          </a:p>
        </p:txBody>
      </p:sp>
      <p:sp>
        <p:nvSpPr>
          <p:cNvPr id="20" name="object 20"/>
          <p:cNvSpPr txBox="1"/>
          <p:nvPr/>
        </p:nvSpPr>
        <p:spPr>
          <a:xfrm>
            <a:off x="1022414" y="1382681"/>
            <a:ext cx="9061893" cy="3502881"/>
          </a:xfrm>
          <a:prstGeom prst="rect">
            <a:avLst/>
          </a:prstGeom>
        </p:spPr>
        <p:txBody>
          <a:bodyPr vert="horz" wrap="square" lIns="0" tIns="217804" rIns="0" bIns="0" rtlCol="0">
            <a:spAutoFit/>
          </a:bodyPr>
          <a:lstStyle/>
          <a:p>
            <a:pPr marL="12700" marR="0" lvl="0" defTabSz="914400" rtl="0" eaLnBrk="1" fontAlgn="auto" latinLnBrk="0" hangingPunct="1">
              <a:lnSpc>
                <a:spcPct val="100000"/>
              </a:lnSpc>
              <a:spcBef>
                <a:spcPts val="1714"/>
              </a:spcBef>
              <a:spcAft>
                <a:spcPts val="0"/>
              </a:spcAft>
              <a:buClr>
                <a:srgbClr val="F78E1E"/>
              </a:buClr>
              <a:buSzTx/>
              <a:tabLst>
                <a:tab pos="349250" algn="l"/>
              </a:tabLst>
              <a:defRPr/>
            </a:pPr>
            <a:r>
              <a:rPr lang="en-US" sz="2400" spc="5" dirty="0">
                <a:solidFill>
                  <a:srgbClr val="191D63"/>
                </a:solidFill>
                <a:latin typeface="Trebuchet MS"/>
                <a:cs typeface="Trebuchet MS"/>
              </a:rPr>
              <a:t>HUD NOFA 2019 – (II. A. 3. </a:t>
            </a:r>
            <a:r>
              <a:rPr lang="en-US" spc="5" dirty="0">
                <a:solidFill>
                  <a:srgbClr val="191D63"/>
                </a:solidFill>
                <a:latin typeface="Trebuchet MS"/>
                <a:cs typeface="Trebuchet MS"/>
              </a:rPr>
              <a:t>Pages 5 &amp; 6 of 81</a:t>
            </a:r>
            <a:r>
              <a:rPr lang="en-US" sz="2400" spc="5" dirty="0">
                <a:solidFill>
                  <a:srgbClr val="191D63"/>
                </a:solidFill>
                <a:latin typeface="Trebuchet MS"/>
                <a:cs typeface="Trebuchet MS"/>
              </a:rPr>
              <a:t>)   </a:t>
            </a:r>
            <a:endParaRPr kumimoji="0" lang="en-US" sz="2400" b="0" i="0" u="none" strike="noStrike" kern="1200" cap="none" spc="0" normalizeH="0" baseline="0" noProof="0" dirty="0">
              <a:ln>
                <a:noFill/>
              </a:ln>
              <a:solidFill>
                <a:prstClr val="black"/>
              </a:solidFill>
              <a:effectLst/>
              <a:uLnTx/>
              <a:uFillTx/>
              <a:latin typeface="Trebuchet MS"/>
              <a:ea typeface="+mn-ea"/>
              <a:cs typeface="Trebuchet MS"/>
            </a:endParaRPr>
          </a:p>
          <a:p>
            <a:pPr marL="469900" lvl="1">
              <a:spcBef>
                <a:spcPts val="1620"/>
              </a:spcBef>
              <a:buClr>
                <a:srgbClr val="F78E1E"/>
              </a:buClr>
              <a:tabLst>
                <a:tab pos="349250" algn="l"/>
              </a:tabLst>
              <a:defRPr/>
            </a:pPr>
            <a:r>
              <a:rPr lang="en-US" sz="1600" dirty="0"/>
              <a:t>Strategically allocating and using resources. Using cost, performance, and outcome data, </a:t>
            </a:r>
            <a:r>
              <a:rPr lang="en-US" sz="1600" dirty="0" err="1"/>
              <a:t>CoCs</a:t>
            </a:r>
            <a:r>
              <a:rPr lang="en-US" sz="1600" dirty="0"/>
              <a:t> should improve how resources are utilized to end homelessness. </a:t>
            </a:r>
            <a:r>
              <a:rPr lang="en-US" sz="1600" dirty="0" err="1"/>
              <a:t>CoCs</a:t>
            </a:r>
            <a:r>
              <a:rPr lang="en-US" sz="1600" dirty="0"/>
              <a:t> should review project quality, performance, and cost effectiveness. HUD also encourages </a:t>
            </a:r>
            <a:r>
              <a:rPr lang="en-US" sz="1600" dirty="0" err="1"/>
              <a:t>CoCs</a:t>
            </a:r>
            <a:r>
              <a:rPr lang="en-US" sz="1600" dirty="0"/>
              <a:t> to maximize the use of mainstream and other community-based resources when serving 6 of 81 persons experiencing homelessness. </a:t>
            </a:r>
            <a:r>
              <a:rPr lang="en-US" sz="1600" dirty="0" err="1"/>
              <a:t>CoCs</a:t>
            </a:r>
            <a:r>
              <a:rPr lang="en-US" sz="1600" dirty="0"/>
              <a:t> should also work to develop partnerships to help </a:t>
            </a:r>
            <a:r>
              <a:rPr lang="en-US" sz="1600" dirty="0" err="1"/>
              <a:t>CoC</a:t>
            </a:r>
            <a:r>
              <a:rPr lang="en-US" sz="1600" dirty="0"/>
              <a:t> </a:t>
            </a:r>
            <a:r>
              <a:rPr lang="en-US" sz="1600" dirty="0">
                <a:highlight>
                  <a:srgbClr val="FFFF00"/>
                </a:highlight>
              </a:rPr>
              <a:t>Program participants sustainably exit permanent supportive housing, such as through partnerships with Public Housing Authorities (PHAs) and other government, faith-based, and nonprofit resources specializing in areas such as treating mental illness, treating substance abuse, job training, life skills, or similar activities, including those that help </a:t>
            </a:r>
            <a:r>
              <a:rPr lang="en-US" sz="1600" dirty="0" err="1">
                <a:highlight>
                  <a:srgbClr val="FFFF00"/>
                </a:highlight>
              </a:rPr>
              <a:t>CoC</a:t>
            </a:r>
            <a:r>
              <a:rPr lang="en-US" sz="1600" dirty="0">
                <a:highlight>
                  <a:srgbClr val="FFFF00"/>
                </a:highlight>
              </a:rPr>
              <a:t> Program participants, whenever possible, reach recovery, self-sufficiency, and independence. Finally, </a:t>
            </a:r>
            <a:r>
              <a:rPr lang="en-US" sz="1600" dirty="0" err="1">
                <a:highlight>
                  <a:srgbClr val="FFFF00"/>
                </a:highlight>
              </a:rPr>
              <a:t>CoCs</a:t>
            </a:r>
            <a:r>
              <a:rPr lang="en-US" sz="1600" dirty="0">
                <a:highlight>
                  <a:srgbClr val="FFFF00"/>
                </a:highlight>
              </a:rPr>
              <a:t> should review all projects eligible for renewal in FY 2019 to determine their effectiveness in serving people experiencing homelessness, including cost effectiveness. </a:t>
            </a:r>
            <a:endParaRPr kumimoji="0" sz="1600" b="0" i="0" u="none" strike="noStrike" kern="1200" cap="none" spc="0" normalizeH="0" baseline="0" noProof="0" dirty="0">
              <a:ln>
                <a:noFill/>
              </a:ln>
              <a:solidFill>
                <a:prstClr val="black"/>
              </a:solidFill>
              <a:effectLst/>
              <a:highlight>
                <a:srgbClr val="FFFF00"/>
              </a:highlight>
              <a:uLnTx/>
              <a:uFillTx/>
              <a:latin typeface="Trebuchet MS"/>
              <a:ea typeface="+mn-ea"/>
              <a:cs typeface="Trebuchet MS"/>
            </a:endParaRPr>
          </a:p>
        </p:txBody>
      </p:sp>
    </p:spTree>
    <p:extLst>
      <p:ext uri="{BB962C8B-B14F-4D97-AF65-F5344CB8AC3E}">
        <p14:creationId xmlns:p14="http://schemas.microsoft.com/office/powerpoint/2010/main" val="248764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7356602"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
        <p:nvSpPr>
          <p:cNvPr id="20" name="object 20"/>
          <p:cNvSpPr txBox="1"/>
          <p:nvPr/>
        </p:nvSpPr>
        <p:spPr>
          <a:xfrm>
            <a:off x="1024000" y="2102591"/>
            <a:ext cx="9075784" cy="2199960"/>
          </a:xfrm>
          <a:prstGeom prst="rect">
            <a:avLst/>
          </a:prstGeom>
        </p:spPr>
        <p:txBody>
          <a:bodyPr vert="horz" wrap="square" lIns="0" tIns="217804" rIns="0" bIns="0" rtlCol="0">
            <a:spAutoFit/>
          </a:bodyPr>
          <a:lstStyle/>
          <a:p>
            <a:pPr marL="348615" marR="0" lvl="0" indent="-335915" algn="l"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lang="en-US" sz="3400" spc="5" dirty="0">
                <a:solidFill>
                  <a:srgbClr val="191D63"/>
                </a:solidFill>
                <a:latin typeface="Trebuchet MS"/>
                <a:cs typeface="Trebuchet MS"/>
              </a:rPr>
              <a:t>There are Two (2) parts to the tool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a:p>
            <a:pPr marL="805815" lvl="1" indent="-335915">
              <a:spcBef>
                <a:spcPts val="1620"/>
              </a:spcBef>
              <a:buClr>
                <a:srgbClr val="F78E1E"/>
              </a:buClr>
              <a:buFont typeface="Arial"/>
              <a:buChar char="•"/>
              <a:tabLst>
                <a:tab pos="349250" algn="l"/>
              </a:tabLst>
              <a:defRPr/>
            </a:pP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The </a:t>
            </a:r>
            <a:r>
              <a:rPr kumimoji="0" lang="en-US" sz="3400" b="1" i="0" u="none" strike="noStrike" kern="1200" cap="none" spc="0" normalizeH="0" baseline="0" noProof="0" dirty="0">
                <a:ln>
                  <a:noFill/>
                </a:ln>
                <a:solidFill>
                  <a:prstClr val="black"/>
                </a:solidFill>
                <a:effectLst/>
                <a:uLnTx/>
                <a:uFillTx/>
                <a:latin typeface="Trebuchet MS"/>
                <a:ea typeface="+mn-ea"/>
                <a:cs typeface="Trebuchet MS"/>
              </a:rPr>
              <a:t>Assessment</a:t>
            </a: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 in HMIS </a:t>
            </a:r>
          </a:p>
          <a:p>
            <a:pPr marL="805815" lvl="1" indent="-335915">
              <a:spcBef>
                <a:spcPts val="1620"/>
              </a:spcBef>
              <a:buClr>
                <a:srgbClr val="F78E1E"/>
              </a:buClr>
              <a:buFont typeface="Arial"/>
              <a:buChar char="•"/>
              <a:tabLst>
                <a:tab pos="349250" algn="l"/>
              </a:tabLst>
              <a:defRPr/>
            </a:pPr>
            <a:r>
              <a:rPr lang="en-US" sz="3400" dirty="0">
                <a:solidFill>
                  <a:prstClr val="black"/>
                </a:solidFill>
                <a:latin typeface="Trebuchet MS"/>
                <a:cs typeface="Trebuchet MS"/>
              </a:rPr>
              <a:t>The </a:t>
            </a:r>
            <a:r>
              <a:rPr lang="en-US" sz="3400" b="1" dirty="0">
                <a:solidFill>
                  <a:prstClr val="black"/>
                </a:solidFill>
                <a:latin typeface="Trebuchet MS"/>
                <a:cs typeface="Trebuchet MS"/>
              </a:rPr>
              <a:t>Acuity </a:t>
            </a:r>
            <a:r>
              <a:rPr lang="en-US" sz="3400" dirty="0">
                <a:solidFill>
                  <a:prstClr val="black"/>
                </a:solidFill>
                <a:latin typeface="Trebuchet MS"/>
                <a:cs typeface="Trebuchet MS"/>
              </a:rPr>
              <a:t>index found on the website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7046209"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
        <p:nvSpPr>
          <p:cNvPr id="20" name="object 20"/>
          <p:cNvSpPr txBox="1"/>
          <p:nvPr/>
        </p:nvSpPr>
        <p:spPr>
          <a:xfrm>
            <a:off x="1022414" y="2102591"/>
            <a:ext cx="10160583" cy="2435922"/>
          </a:xfrm>
          <a:prstGeom prst="rect">
            <a:avLst/>
          </a:prstGeom>
        </p:spPr>
        <p:txBody>
          <a:bodyPr vert="horz" wrap="square" lIns="0" tIns="217804" rIns="0" bIns="0" rtlCol="0">
            <a:spAutoFit/>
          </a:bodyPr>
          <a:lstStyle/>
          <a:p>
            <a:pPr marL="12700">
              <a:spcBef>
                <a:spcPts val="1714"/>
              </a:spcBef>
              <a:buClr>
                <a:srgbClr val="F78E1E"/>
              </a:buClr>
              <a:tabLst>
                <a:tab pos="349250" algn="l"/>
              </a:tabLst>
              <a:defRPr/>
            </a:pPr>
            <a:r>
              <a:rPr lang="en-US" sz="2400" dirty="0"/>
              <a:t>The Supportive Housing Assessment Tool (with Acuity Index) is designed to be completed in collaboration with the Head of Household and the case manager. It should be completed across multiple meetings at intake and annually to determine the client or family’s level of need and to assist in developing services plan goals. </a:t>
            </a:r>
            <a:r>
              <a:rPr lang="en-US" sz="2400" dirty="0">
                <a:highlight>
                  <a:srgbClr val="FFFF00"/>
                </a:highlight>
              </a:rPr>
              <a:t>This assessment should be used as a voluntary tool and cannot be used to remove a client or family from Permanent Housing (PSH or RRH). </a:t>
            </a:r>
          </a:p>
        </p:txBody>
      </p:sp>
      <p:sp>
        <p:nvSpPr>
          <p:cNvPr id="21" name="object 21"/>
          <p:cNvSpPr txBox="1"/>
          <p:nvPr/>
        </p:nvSpPr>
        <p:spPr>
          <a:xfrm>
            <a:off x="6231077" y="2102591"/>
            <a:ext cx="4360545" cy="743151"/>
          </a:xfrm>
          <a:prstGeom prst="rect">
            <a:avLst/>
          </a:prstGeom>
        </p:spPr>
        <p:txBody>
          <a:bodyPr vert="horz" wrap="square" lIns="0" tIns="217804" rIns="0" bIns="0" rtlCol="0">
            <a:spAutoFit/>
          </a:bodyPr>
          <a:lstStyle/>
          <a:p>
            <a:pPr marL="348615" marR="0" lvl="0" indent="-335915" algn="l"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1278399" y="1687713"/>
            <a:ext cx="8962465"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b="1" dirty="0"/>
              <a:t>What is the Supportive Housing Tool Kit?</a:t>
            </a:r>
            <a:endParaRPr lang="en-US" dirty="0"/>
          </a:p>
          <a:p>
            <a:r>
              <a:rPr lang="en-US" dirty="0"/>
              <a:t>	The Supportive Housing tool kit was largely adopted from a tool kit developed by the Corporation for Supportive Housing (CSH). Although there may be some slight differences in the CHS tool kit and our local tool kit the overarching goals, principals, and components are the same. An important piece of the tool kit is an assessment that is to be completed with Permanent Housing (PSH-RRH) participants, ongoing, to assist them in achieving the highest levels of independence. By designing an assessment to be used by all PSH programs in the community we are creating more consistency in the way we identify and assist individual needs. Full instructions on how and when to complete the assessment will be provided in a separate document</a:t>
            </a: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1278399" y="1687713"/>
            <a:ext cx="8962465" cy="2917843"/>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b="1" dirty="0"/>
              <a:t>Why have a Supportive Housing Assessment?</a:t>
            </a:r>
            <a:endParaRPr lang="en-US" dirty="0"/>
          </a:p>
          <a:p>
            <a:endParaRPr lang="en-US" dirty="0"/>
          </a:p>
          <a:p>
            <a:r>
              <a:rPr lang="en-US" dirty="0"/>
              <a:t>A key component to the tool kit is to promote tenant success and mobility, empowering individuals to reach their full potential and achieve the highest level of self-sufficiency possible for that person. In addition, such a process increases the capacity of homeless systems to ensure that supportive housing is used to serve the most vulnerable individuals and families. </a:t>
            </a:r>
          </a:p>
          <a:p>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Tree>
    <p:extLst>
      <p:ext uri="{BB962C8B-B14F-4D97-AF65-F5344CB8AC3E}">
        <p14:creationId xmlns:p14="http://schemas.microsoft.com/office/powerpoint/2010/main" val="276144939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5698</TotalTime>
  <Words>1223</Words>
  <Application>Microsoft Office PowerPoint</Application>
  <PresentationFormat>Widescreen</PresentationFormat>
  <Paragraphs>176</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Tahoma</vt:lpstr>
      <vt:lpstr>Trebuchet MS</vt:lpstr>
      <vt:lpstr>Wingdings</vt:lpstr>
      <vt:lpstr>1_Office Theme</vt:lpstr>
      <vt:lpstr>Supportive Housing Tool Kit  Training</vt:lpstr>
      <vt:lpstr>Introductions </vt:lpstr>
      <vt:lpstr>Agenda  </vt:lpstr>
      <vt:lpstr> Value of the Tool </vt:lpstr>
      <vt:lpstr> Community need for the Tool </vt:lpstr>
      <vt:lpstr>Introduction to the Tool  </vt:lpstr>
      <vt:lpstr>Introduction to the Tool </vt:lpstr>
      <vt:lpstr>Introduction to the Tool </vt:lpstr>
      <vt:lpstr>Introduction to the Tool </vt:lpstr>
      <vt:lpstr>Acuity Index Scoring  </vt:lpstr>
      <vt:lpstr>Acuity Index usefulness  </vt:lpstr>
      <vt:lpstr>When should the tools be completed and updated? </vt:lpstr>
      <vt:lpstr>Acuity index </vt:lpstr>
      <vt:lpstr>Acuity index </vt:lpstr>
      <vt:lpstr>Assessment in HMIS </vt:lpstr>
      <vt:lpstr>Policy and Procedures </vt:lpstr>
      <vt:lpstr> Project Feedback   Delphi Rise  Providence RHA/YWCA Case Management  VOA   </vt:lpstr>
      <vt:lpstr>Moving Forward  </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Initial Partner’s meeting  November 21st</dc:title>
  <dc:creator>Charles Bollinger</dc:creator>
  <cp:lastModifiedBy>Charles Bollinger</cp:lastModifiedBy>
  <cp:revision>24</cp:revision>
  <cp:lastPrinted>2020-02-25T17:27:43Z</cp:lastPrinted>
  <dcterms:created xsi:type="dcterms:W3CDTF">2019-10-22T18:20:15Z</dcterms:created>
  <dcterms:modified xsi:type="dcterms:W3CDTF">2022-06-06T15:49:12Z</dcterms:modified>
</cp:coreProperties>
</file>