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7" r:id="rId2"/>
    <p:sldId id="277" r:id="rId3"/>
    <p:sldId id="270" r:id="rId4"/>
    <p:sldId id="275" r:id="rId5"/>
    <p:sldId id="276" r:id="rId6"/>
    <p:sldId id="274" r:id="rId7"/>
    <p:sldId id="278" r:id="rId8"/>
    <p:sldId id="273" r:id="rId9"/>
    <p:sldId id="263" r:id="rId10"/>
    <p:sldId id="280" r:id="rId11"/>
    <p:sldId id="281" r:id="rId12"/>
    <p:sldId id="265" r:id="rId13"/>
    <p:sldId id="282" r:id="rId14"/>
    <p:sldId id="283" r:id="rId15"/>
    <p:sldId id="266" r:id="rId16"/>
    <p:sldId id="269" r:id="rId17"/>
    <p:sldId id="268" r:id="rId18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ice Steimer" initials="JS" lastIdx="1" clrIdx="0">
    <p:extLst>
      <p:ext uri="{19B8F6BF-5375-455C-9EA6-DF929625EA0E}">
        <p15:presenceInfo xmlns:p15="http://schemas.microsoft.com/office/powerpoint/2012/main" userId="S::jsteimer@letsendhomelessness.org::88d7d739-60d5-461e-a03a-1632c7ec12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>
      <p:cViewPr varScale="1">
        <p:scale>
          <a:sx n="108" d="100"/>
          <a:sy n="108" d="100"/>
        </p:scale>
        <p:origin x="678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07T14:29:30.866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7AB58-B442-41CE-801B-B249981583D2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AA73-28EC-499B-9914-323CCED5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AA73-28EC-499B-9914-323CCED512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2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7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5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9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6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6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0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1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95266" y="6183599"/>
            <a:ext cx="106680" cy="136525"/>
          </a:xfrm>
          <a:custGeom>
            <a:avLst/>
            <a:gdLst/>
            <a:ahLst/>
            <a:cxnLst/>
            <a:rect l="l" t="t" r="r" b="b"/>
            <a:pathLst>
              <a:path w="106679" h="136525">
                <a:moveTo>
                  <a:pt x="57137" y="0"/>
                </a:moveTo>
                <a:lnTo>
                  <a:pt x="0" y="0"/>
                </a:lnTo>
                <a:lnTo>
                  <a:pt x="0" y="136436"/>
                </a:lnTo>
                <a:lnTo>
                  <a:pt x="22453" y="136436"/>
                </a:lnTo>
                <a:lnTo>
                  <a:pt x="22453" y="89623"/>
                </a:lnTo>
                <a:lnTo>
                  <a:pt x="56362" y="89623"/>
                </a:lnTo>
                <a:lnTo>
                  <a:pt x="92354" y="76936"/>
                </a:lnTo>
                <a:lnTo>
                  <a:pt x="97522" y="71170"/>
                </a:lnTo>
                <a:lnTo>
                  <a:pt x="22453" y="71170"/>
                </a:lnTo>
                <a:lnTo>
                  <a:pt x="22453" y="19126"/>
                </a:lnTo>
                <a:lnTo>
                  <a:pt x="98641" y="19126"/>
                </a:lnTo>
                <a:lnTo>
                  <a:pt x="92748" y="12471"/>
                </a:lnTo>
                <a:lnTo>
                  <a:pt x="85449" y="7018"/>
                </a:lnTo>
                <a:lnTo>
                  <a:pt x="77081" y="3121"/>
                </a:lnTo>
                <a:lnTo>
                  <a:pt x="67643" y="780"/>
                </a:lnTo>
                <a:lnTo>
                  <a:pt x="57137" y="0"/>
                </a:lnTo>
                <a:close/>
              </a:path>
              <a:path w="106679" h="136525">
                <a:moveTo>
                  <a:pt x="98641" y="19126"/>
                </a:moveTo>
                <a:lnTo>
                  <a:pt x="63423" y="19126"/>
                </a:lnTo>
                <a:lnTo>
                  <a:pt x="70421" y="21589"/>
                </a:lnTo>
                <a:lnTo>
                  <a:pt x="81127" y="31419"/>
                </a:lnTo>
                <a:lnTo>
                  <a:pt x="83820" y="37680"/>
                </a:lnTo>
                <a:lnTo>
                  <a:pt x="83820" y="52781"/>
                </a:lnTo>
                <a:lnTo>
                  <a:pt x="81127" y="58966"/>
                </a:lnTo>
                <a:lnTo>
                  <a:pt x="70421" y="68732"/>
                </a:lnTo>
                <a:lnTo>
                  <a:pt x="63423" y="71170"/>
                </a:lnTo>
                <a:lnTo>
                  <a:pt x="97522" y="71170"/>
                </a:lnTo>
                <a:lnTo>
                  <a:pt x="98440" y="70147"/>
                </a:lnTo>
                <a:lnTo>
                  <a:pt x="102790" y="62501"/>
                </a:lnTo>
                <a:lnTo>
                  <a:pt x="105402" y="53996"/>
                </a:lnTo>
                <a:lnTo>
                  <a:pt x="106273" y="44627"/>
                </a:lnTo>
                <a:lnTo>
                  <a:pt x="105428" y="35231"/>
                </a:lnTo>
                <a:lnTo>
                  <a:pt x="102892" y="26739"/>
                </a:lnTo>
                <a:lnTo>
                  <a:pt x="98641" y="19126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05344" y="6218138"/>
            <a:ext cx="90170" cy="104139"/>
          </a:xfrm>
          <a:custGeom>
            <a:avLst/>
            <a:gdLst/>
            <a:ahLst/>
            <a:cxnLst/>
            <a:rect l="l" t="t" r="r" b="b"/>
            <a:pathLst>
              <a:path w="90170" h="104139">
                <a:moveTo>
                  <a:pt x="39382" y="41859"/>
                </a:moveTo>
                <a:lnTo>
                  <a:pt x="3594" y="56756"/>
                </a:lnTo>
                <a:lnTo>
                  <a:pt x="0" y="63957"/>
                </a:lnTo>
                <a:lnTo>
                  <a:pt x="0" y="80860"/>
                </a:lnTo>
                <a:lnTo>
                  <a:pt x="38811" y="103797"/>
                </a:lnTo>
                <a:lnTo>
                  <a:pt x="48719" y="102994"/>
                </a:lnTo>
                <a:lnTo>
                  <a:pt x="57413" y="100588"/>
                </a:lnTo>
                <a:lnTo>
                  <a:pt x="64893" y="96580"/>
                </a:lnTo>
                <a:lnTo>
                  <a:pt x="71158" y="90970"/>
                </a:lnTo>
                <a:lnTo>
                  <a:pt x="89611" y="90970"/>
                </a:lnTo>
                <a:lnTo>
                  <a:pt x="89611" y="87439"/>
                </a:lnTo>
                <a:lnTo>
                  <a:pt x="37515" y="87439"/>
                </a:lnTo>
                <a:lnTo>
                  <a:pt x="31864" y="85940"/>
                </a:lnTo>
                <a:lnTo>
                  <a:pt x="23494" y="79971"/>
                </a:lnTo>
                <a:lnTo>
                  <a:pt x="21412" y="76212"/>
                </a:lnTo>
                <a:lnTo>
                  <a:pt x="21412" y="67157"/>
                </a:lnTo>
                <a:lnTo>
                  <a:pt x="23494" y="63372"/>
                </a:lnTo>
                <a:lnTo>
                  <a:pt x="31864" y="57276"/>
                </a:lnTo>
                <a:lnTo>
                  <a:pt x="37515" y="55752"/>
                </a:lnTo>
                <a:lnTo>
                  <a:pt x="89611" y="55752"/>
                </a:lnTo>
                <a:lnTo>
                  <a:pt x="89611" y="50990"/>
                </a:lnTo>
                <a:lnTo>
                  <a:pt x="68211" y="50990"/>
                </a:lnTo>
                <a:lnTo>
                  <a:pt x="62201" y="46997"/>
                </a:lnTo>
                <a:lnTo>
                  <a:pt x="55392" y="44143"/>
                </a:lnTo>
                <a:lnTo>
                  <a:pt x="47785" y="42430"/>
                </a:lnTo>
                <a:lnTo>
                  <a:pt x="39382" y="41859"/>
                </a:lnTo>
                <a:close/>
              </a:path>
              <a:path w="90170" h="104139">
                <a:moveTo>
                  <a:pt x="89611" y="90970"/>
                </a:moveTo>
                <a:lnTo>
                  <a:pt x="71158" y="90970"/>
                </a:lnTo>
                <a:lnTo>
                  <a:pt x="73063" y="101892"/>
                </a:lnTo>
                <a:lnTo>
                  <a:pt x="89611" y="101892"/>
                </a:lnTo>
                <a:lnTo>
                  <a:pt x="89611" y="90970"/>
                </a:lnTo>
                <a:close/>
              </a:path>
              <a:path w="90170" h="104139">
                <a:moveTo>
                  <a:pt x="89611" y="55752"/>
                </a:moveTo>
                <a:lnTo>
                  <a:pt x="52222" y="55752"/>
                </a:lnTo>
                <a:lnTo>
                  <a:pt x="58216" y="57276"/>
                </a:lnTo>
                <a:lnTo>
                  <a:pt x="66979" y="63372"/>
                </a:lnTo>
                <a:lnTo>
                  <a:pt x="69164" y="67157"/>
                </a:lnTo>
                <a:lnTo>
                  <a:pt x="69164" y="76212"/>
                </a:lnTo>
                <a:lnTo>
                  <a:pt x="66979" y="79971"/>
                </a:lnTo>
                <a:lnTo>
                  <a:pt x="58216" y="85940"/>
                </a:lnTo>
                <a:lnTo>
                  <a:pt x="52222" y="87439"/>
                </a:lnTo>
                <a:lnTo>
                  <a:pt x="89611" y="87439"/>
                </a:lnTo>
                <a:lnTo>
                  <a:pt x="89611" y="55752"/>
                </a:lnTo>
                <a:close/>
              </a:path>
              <a:path w="90170" h="104139">
                <a:moveTo>
                  <a:pt x="82515" y="17602"/>
                </a:moveTo>
                <a:lnTo>
                  <a:pt x="49847" y="17602"/>
                </a:lnTo>
                <a:lnTo>
                  <a:pt x="56235" y="19938"/>
                </a:lnTo>
                <a:lnTo>
                  <a:pt x="65811" y="29286"/>
                </a:lnTo>
                <a:lnTo>
                  <a:pt x="68211" y="35991"/>
                </a:lnTo>
                <a:lnTo>
                  <a:pt x="68211" y="50990"/>
                </a:lnTo>
                <a:lnTo>
                  <a:pt x="89611" y="50990"/>
                </a:lnTo>
                <a:lnTo>
                  <a:pt x="89545" y="44095"/>
                </a:lnTo>
                <a:lnTo>
                  <a:pt x="88884" y="34904"/>
                </a:lnTo>
                <a:lnTo>
                  <a:pt x="86702" y="26003"/>
                </a:lnTo>
                <a:lnTo>
                  <a:pt x="83063" y="18301"/>
                </a:lnTo>
                <a:lnTo>
                  <a:pt x="82515" y="17602"/>
                </a:lnTo>
                <a:close/>
              </a:path>
              <a:path w="90170" h="104139">
                <a:moveTo>
                  <a:pt x="45567" y="0"/>
                </a:moveTo>
                <a:lnTo>
                  <a:pt x="40754" y="0"/>
                </a:lnTo>
                <a:lnTo>
                  <a:pt x="36055" y="482"/>
                </a:lnTo>
                <a:lnTo>
                  <a:pt x="5905" y="12826"/>
                </a:lnTo>
                <a:lnTo>
                  <a:pt x="15036" y="26746"/>
                </a:lnTo>
                <a:lnTo>
                  <a:pt x="16941" y="25145"/>
                </a:lnTo>
                <a:lnTo>
                  <a:pt x="18097" y="24371"/>
                </a:lnTo>
                <a:lnTo>
                  <a:pt x="38684" y="17602"/>
                </a:lnTo>
                <a:lnTo>
                  <a:pt x="82515" y="17602"/>
                </a:lnTo>
                <a:lnTo>
                  <a:pt x="77965" y="11798"/>
                </a:lnTo>
                <a:lnTo>
                  <a:pt x="71569" y="6638"/>
                </a:lnTo>
                <a:lnTo>
                  <a:pt x="64038" y="2951"/>
                </a:lnTo>
                <a:lnTo>
                  <a:pt x="55371" y="737"/>
                </a:lnTo>
                <a:lnTo>
                  <a:pt x="45567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08578" y="6218139"/>
            <a:ext cx="59690" cy="102235"/>
          </a:xfrm>
          <a:custGeom>
            <a:avLst/>
            <a:gdLst/>
            <a:ahLst/>
            <a:cxnLst/>
            <a:rect l="l" t="t" r="r" b="b"/>
            <a:pathLst>
              <a:path w="59690" h="102235">
                <a:moveTo>
                  <a:pt x="18935" y="1905"/>
                </a:moveTo>
                <a:lnTo>
                  <a:pt x="0" y="1905"/>
                </a:lnTo>
                <a:lnTo>
                  <a:pt x="0" y="101892"/>
                </a:lnTo>
                <a:lnTo>
                  <a:pt x="21399" y="101892"/>
                </a:lnTo>
                <a:lnTo>
                  <a:pt x="21399" y="58572"/>
                </a:lnTo>
                <a:lnTo>
                  <a:pt x="21947" y="49585"/>
                </a:lnTo>
                <a:lnTo>
                  <a:pt x="44801" y="21907"/>
                </a:lnTo>
                <a:lnTo>
                  <a:pt x="20307" y="21907"/>
                </a:lnTo>
                <a:lnTo>
                  <a:pt x="18935" y="1905"/>
                </a:lnTo>
                <a:close/>
              </a:path>
              <a:path w="59690" h="102235">
                <a:moveTo>
                  <a:pt x="59550" y="0"/>
                </a:moveTo>
                <a:lnTo>
                  <a:pt x="50292" y="0"/>
                </a:lnTo>
                <a:lnTo>
                  <a:pt x="42329" y="1866"/>
                </a:lnTo>
                <a:lnTo>
                  <a:pt x="29019" y="9283"/>
                </a:lnTo>
                <a:lnTo>
                  <a:pt x="23901" y="14719"/>
                </a:lnTo>
                <a:lnTo>
                  <a:pt x="20307" y="21907"/>
                </a:lnTo>
                <a:lnTo>
                  <a:pt x="44801" y="21907"/>
                </a:lnTo>
                <a:lnTo>
                  <a:pt x="47350" y="21234"/>
                </a:lnTo>
                <a:lnTo>
                  <a:pt x="54889" y="20650"/>
                </a:lnTo>
                <a:lnTo>
                  <a:pt x="59169" y="20650"/>
                </a:lnTo>
                <a:lnTo>
                  <a:pt x="59550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76980" y="6195304"/>
            <a:ext cx="76200" cy="127000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40906" y="41960"/>
                </a:moveTo>
                <a:lnTo>
                  <a:pt x="19507" y="41960"/>
                </a:lnTo>
                <a:lnTo>
                  <a:pt x="19525" y="105219"/>
                </a:lnTo>
                <a:lnTo>
                  <a:pt x="22313" y="112991"/>
                </a:lnTo>
                <a:lnTo>
                  <a:pt x="33528" y="123901"/>
                </a:lnTo>
                <a:lnTo>
                  <a:pt x="41262" y="126631"/>
                </a:lnTo>
                <a:lnTo>
                  <a:pt x="55651" y="126631"/>
                </a:lnTo>
                <a:lnTo>
                  <a:pt x="76009" y="122173"/>
                </a:lnTo>
                <a:lnTo>
                  <a:pt x="73654" y="107124"/>
                </a:lnTo>
                <a:lnTo>
                  <a:pt x="51181" y="107124"/>
                </a:lnTo>
                <a:lnTo>
                  <a:pt x="47485" y="105702"/>
                </a:lnTo>
                <a:lnTo>
                  <a:pt x="42227" y="99987"/>
                </a:lnTo>
                <a:lnTo>
                  <a:pt x="40906" y="95732"/>
                </a:lnTo>
                <a:lnTo>
                  <a:pt x="40906" y="41960"/>
                </a:lnTo>
                <a:close/>
              </a:path>
              <a:path w="76200" h="127000">
                <a:moveTo>
                  <a:pt x="73253" y="104559"/>
                </a:moveTo>
                <a:lnTo>
                  <a:pt x="58597" y="107124"/>
                </a:lnTo>
                <a:lnTo>
                  <a:pt x="73654" y="107124"/>
                </a:lnTo>
                <a:lnTo>
                  <a:pt x="73253" y="104559"/>
                </a:lnTo>
                <a:close/>
              </a:path>
              <a:path w="76200" h="127000">
                <a:moveTo>
                  <a:pt x="76009" y="24739"/>
                </a:moveTo>
                <a:lnTo>
                  <a:pt x="0" y="24739"/>
                </a:lnTo>
                <a:lnTo>
                  <a:pt x="0" y="41960"/>
                </a:lnTo>
                <a:lnTo>
                  <a:pt x="76009" y="41960"/>
                </a:lnTo>
                <a:lnTo>
                  <a:pt x="76009" y="24739"/>
                </a:lnTo>
                <a:close/>
              </a:path>
              <a:path w="76200" h="127000">
                <a:moveTo>
                  <a:pt x="40906" y="0"/>
                </a:moveTo>
                <a:lnTo>
                  <a:pt x="19507" y="0"/>
                </a:lnTo>
                <a:lnTo>
                  <a:pt x="19507" y="24739"/>
                </a:lnTo>
                <a:lnTo>
                  <a:pt x="40906" y="24739"/>
                </a:lnTo>
                <a:lnTo>
                  <a:pt x="40906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64605" y="6218139"/>
            <a:ext cx="93980" cy="102235"/>
          </a:xfrm>
          <a:custGeom>
            <a:avLst/>
            <a:gdLst/>
            <a:ahLst/>
            <a:cxnLst/>
            <a:rect l="l" t="t" r="r" b="b"/>
            <a:pathLst>
              <a:path w="93979" h="102235">
                <a:moveTo>
                  <a:pt x="18935" y="1905"/>
                </a:moveTo>
                <a:lnTo>
                  <a:pt x="0" y="1905"/>
                </a:lnTo>
                <a:lnTo>
                  <a:pt x="0" y="101892"/>
                </a:lnTo>
                <a:lnTo>
                  <a:pt x="21399" y="101892"/>
                </a:lnTo>
                <a:lnTo>
                  <a:pt x="21399" y="51930"/>
                </a:lnTo>
                <a:lnTo>
                  <a:pt x="21861" y="44215"/>
                </a:lnTo>
                <a:lnTo>
                  <a:pt x="40144" y="19507"/>
                </a:lnTo>
                <a:lnTo>
                  <a:pt x="88299" y="19507"/>
                </a:lnTo>
                <a:lnTo>
                  <a:pt x="88124" y="19126"/>
                </a:lnTo>
                <a:lnTo>
                  <a:pt x="20218" y="19126"/>
                </a:lnTo>
                <a:lnTo>
                  <a:pt x="18935" y="1905"/>
                </a:lnTo>
                <a:close/>
              </a:path>
              <a:path w="93979" h="102235">
                <a:moveTo>
                  <a:pt x="88299" y="19507"/>
                </a:moveTo>
                <a:lnTo>
                  <a:pt x="55143" y="19507"/>
                </a:lnTo>
                <a:lnTo>
                  <a:pt x="60909" y="22034"/>
                </a:lnTo>
                <a:lnTo>
                  <a:pt x="69875" y="32143"/>
                </a:lnTo>
                <a:lnTo>
                  <a:pt x="72110" y="39751"/>
                </a:lnTo>
                <a:lnTo>
                  <a:pt x="72110" y="101892"/>
                </a:lnTo>
                <a:lnTo>
                  <a:pt x="93510" y="101892"/>
                </a:lnTo>
                <a:lnTo>
                  <a:pt x="93510" y="43294"/>
                </a:lnTo>
                <a:lnTo>
                  <a:pt x="92833" y="33552"/>
                </a:lnTo>
                <a:lnTo>
                  <a:pt x="90801" y="24977"/>
                </a:lnTo>
                <a:lnTo>
                  <a:pt x="88299" y="19507"/>
                </a:lnTo>
                <a:close/>
              </a:path>
              <a:path w="93979" h="102235">
                <a:moveTo>
                  <a:pt x="55143" y="0"/>
                </a:moveTo>
                <a:lnTo>
                  <a:pt x="47599" y="0"/>
                </a:lnTo>
                <a:lnTo>
                  <a:pt x="40779" y="1638"/>
                </a:lnTo>
                <a:lnTo>
                  <a:pt x="28587" y="8166"/>
                </a:lnTo>
                <a:lnTo>
                  <a:pt x="23761" y="12915"/>
                </a:lnTo>
                <a:lnTo>
                  <a:pt x="20218" y="19126"/>
                </a:lnTo>
                <a:lnTo>
                  <a:pt x="88124" y="19126"/>
                </a:lnTo>
                <a:lnTo>
                  <a:pt x="55143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0785" y="6218144"/>
            <a:ext cx="102870" cy="104139"/>
          </a:xfrm>
          <a:custGeom>
            <a:avLst/>
            <a:gdLst/>
            <a:ahLst/>
            <a:cxnLst/>
            <a:rect l="l" t="t" r="r" b="b"/>
            <a:pathLst>
              <a:path w="102870" h="104139">
                <a:moveTo>
                  <a:pt x="59893" y="0"/>
                </a:moveTo>
                <a:lnTo>
                  <a:pt x="53174" y="0"/>
                </a:lnTo>
                <a:lnTo>
                  <a:pt x="45959" y="436"/>
                </a:lnTo>
                <a:lnTo>
                  <a:pt x="10808" y="20319"/>
                </a:lnTo>
                <a:lnTo>
                  <a:pt x="0" y="59588"/>
                </a:lnTo>
                <a:lnTo>
                  <a:pt x="1346" y="66357"/>
                </a:lnTo>
                <a:lnTo>
                  <a:pt x="25349" y="97218"/>
                </a:lnTo>
                <a:lnTo>
                  <a:pt x="45504" y="103797"/>
                </a:lnTo>
                <a:lnTo>
                  <a:pt x="58813" y="103797"/>
                </a:lnTo>
                <a:lnTo>
                  <a:pt x="93611" y="87198"/>
                </a:lnTo>
                <a:lnTo>
                  <a:pt x="95379" y="85331"/>
                </a:lnTo>
                <a:lnTo>
                  <a:pt x="45186" y="85331"/>
                </a:lnTo>
                <a:lnTo>
                  <a:pt x="37553" y="82511"/>
                </a:lnTo>
                <a:lnTo>
                  <a:pt x="25311" y="71221"/>
                </a:lnTo>
                <a:lnTo>
                  <a:pt x="21971" y="63957"/>
                </a:lnTo>
                <a:lnTo>
                  <a:pt x="21399" y="55079"/>
                </a:lnTo>
                <a:lnTo>
                  <a:pt x="101307" y="55079"/>
                </a:lnTo>
                <a:lnTo>
                  <a:pt x="101600" y="54317"/>
                </a:lnTo>
                <a:lnTo>
                  <a:pt x="101727" y="53809"/>
                </a:lnTo>
                <a:lnTo>
                  <a:pt x="102184" y="50863"/>
                </a:lnTo>
                <a:lnTo>
                  <a:pt x="102260" y="42113"/>
                </a:lnTo>
                <a:lnTo>
                  <a:pt x="101937" y="40525"/>
                </a:lnTo>
                <a:lnTo>
                  <a:pt x="21971" y="40525"/>
                </a:lnTo>
                <a:lnTo>
                  <a:pt x="23558" y="33235"/>
                </a:lnTo>
                <a:lnTo>
                  <a:pt x="27152" y="27381"/>
                </a:lnTo>
                <a:lnTo>
                  <a:pt x="38379" y="18567"/>
                </a:lnTo>
                <a:lnTo>
                  <a:pt x="45059" y="16357"/>
                </a:lnTo>
                <a:lnTo>
                  <a:pt x="90081" y="16357"/>
                </a:lnTo>
                <a:lnTo>
                  <a:pt x="83693" y="9969"/>
                </a:lnTo>
                <a:lnTo>
                  <a:pt x="78486" y="6502"/>
                </a:lnTo>
                <a:lnTo>
                  <a:pt x="66306" y="1308"/>
                </a:lnTo>
                <a:lnTo>
                  <a:pt x="59893" y="0"/>
                </a:lnTo>
                <a:close/>
              </a:path>
              <a:path w="102870" h="104139">
                <a:moveTo>
                  <a:pt x="84569" y="70205"/>
                </a:moveTo>
                <a:lnTo>
                  <a:pt x="58191" y="85331"/>
                </a:lnTo>
                <a:lnTo>
                  <a:pt x="95379" y="85331"/>
                </a:lnTo>
                <a:lnTo>
                  <a:pt x="96685" y="83515"/>
                </a:lnTo>
                <a:lnTo>
                  <a:pt x="97599" y="82168"/>
                </a:lnTo>
                <a:lnTo>
                  <a:pt x="84569" y="70205"/>
                </a:lnTo>
                <a:close/>
              </a:path>
              <a:path w="102870" h="104139">
                <a:moveTo>
                  <a:pt x="90081" y="16357"/>
                </a:moveTo>
                <a:lnTo>
                  <a:pt x="60020" y="16357"/>
                </a:lnTo>
                <a:lnTo>
                  <a:pt x="66332" y="18618"/>
                </a:lnTo>
                <a:lnTo>
                  <a:pt x="77114" y="27622"/>
                </a:lnTo>
                <a:lnTo>
                  <a:pt x="80416" y="33426"/>
                </a:lnTo>
                <a:lnTo>
                  <a:pt x="81622" y="40525"/>
                </a:lnTo>
                <a:lnTo>
                  <a:pt x="101937" y="40525"/>
                </a:lnTo>
                <a:lnTo>
                  <a:pt x="100977" y="35813"/>
                </a:lnTo>
                <a:lnTo>
                  <a:pt x="95846" y="23825"/>
                </a:lnTo>
                <a:lnTo>
                  <a:pt x="92379" y="18656"/>
                </a:lnTo>
                <a:lnTo>
                  <a:pt x="90081" y="16357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86662" y="6218139"/>
            <a:ext cx="59690" cy="102235"/>
          </a:xfrm>
          <a:custGeom>
            <a:avLst/>
            <a:gdLst/>
            <a:ahLst/>
            <a:cxnLst/>
            <a:rect l="l" t="t" r="r" b="b"/>
            <a:pathLst>
              <a:path w="59690" h="102235">
                <a:moveTo>
                  <a:pt x="18935" y="1905"/>
                </a:moveTo>
                <a:lnTo>
                  <a:pt x="0" y="1905"/>
                </a:lnTo>
                <a:lnTo>
                  <a:pt x="0" y="101892"/>
                </a:lnTo>
                <a:lnTo>
                  <a:pt x="21399" y="101892"/>
                </a:lnTo>
                <a:lnTo>
                  <a:pt x="21399" y="58572"/>
                </a:lnTo>
                <a:lnTo>
                  <a:pt x="21947" y="49585"/>
                </a:lnTo>
                <a:lnTo>
                  <a:pt x="44801" y="21907"/>
                </a:lnTo>
                <a:lnTo>
                  <a:pt x="20320" y="21907"/>
                </a:lnTo>
                <a:lnTo>
                  <a:pt x="18935" y="1905"/>
                </a:lnTo>
                <a:close/>
              </a:path>
              <a:path w="59690" h="102235">
                <a:moveTo>
                  <a:pt x="59550" y="0"/>
                </a:moveTo>
                <a:lnTo>
                  <a:pt x="50292" y="0"/>
                </a:lnTo>
                <a:lnTo>
                  <a:pt x="42329" y="1866"/>
                </a:lnTo>
                <a:lnTo>
                  <a:pt x="29019" y="9283"/>
                </a:lnTo>
                <a:lnTo>
                  <a:pt x="23901" y="14719"/>
                </a:lnTo>
                <a:lnTo>
                  <a:pt x="20320" y="21907"/>
                </a:lnTo>
                <a:lnTo>
                  <a:pt x="44801" y="21907"/>
                </a:lnTo>
                <a:lnTo>
                  <a:pt x="47350" y="21234"/>
                </a:lnTo>
                <a:lnTo>
                  <a:pt x="54889" y="20650"/>
                </a:lnTo>
                <a:lnTo>
                  <a:pt x="59169" y="20650"/>
                </a:lnTo>
                <a:lnTo>
                  <a:pt x="59550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47315" y="6218149"/>
            <a:ext cx="77470" cy="104139"/>
          </a:xfrm>
          <a:custGeom>
            <a:avLst/>
            <a:gdLst/>
            <a:ahLst/>
            <a:cxnLst/>
            <a:rect l="l" t="t" r="r" b="b"/>
            <a:pathLst>
              <a:path w="77470" h="104139">
                <a:moveTo>
                  <a:pt x="9321" y="76199"/>
                </a:moveTo>
                <a:lnTo>
                  <a:pt x="0" y="90182"/>
                </a:lnTo>
                <a:lnTo>
                  <a:pt x="1612" y="91605"/>
                </a:lnTo>
                <a:lnTo>
                  <a:pt x="2755" y="92506"/>
                </a:lnTo>
                <a:lnTo>
                  <a:pt x="34518" y="103784"/>
                </a:lnTo>
                <a:lnTo>
                  <a:pt x="39103" y="103784"/>
                </a:lnTo>
                <a:lnTo>
                  <a:pt x="74934" y="87426"/>
                </a:lnTo>
                <a:lnTo>
                  <a:pt x="36106" y="87426"/>
                </a:lnTo>
                <a:lnTo>
                  <a:pt x="32880" y="87007"/>
                </a:lnTo>
                <a:lnTo>
                  <a:pt x="11480" y="77939"/>
                </a:lnTo>
                <a:lnTo>
                  <a:pt x="9321" y="76199"/>
                </a:lnTo>
                <a:close/>
              </a:path>
              <a:path w="77470" h="104139">
                <a:moveTo>
                  <a:pt x="44932" y="0"/>
                </a:moveTo>
                <a:lnTo>
                  <a:pt x="41008" y="0"/>
                </a:lnTo>
                <a:lnTo>
                  <a:pt x="32871" y="519"/>
                </a:lnTo>
                <a:lnTo>
                  <a:pt x="4229" y="35102"/>
                </a:lnTo>
                <a:lnTo>
                  <a:pt x="6705" y="40944"/>
                </a:lnTo>
                <a:lnTo>
                  <a:pt x="16637" y="51028"/>
                </a:lnTo>
                <a:lnTo>
                  <a:pt x="23622" y="54851"/>
                </a:lnTo>
                <a:lnTo>
                  <a:pt x="42075" y="60185"/>
                </a:lnTo>
                <a:lnTo>
                  <a:pt x="48387" y="62915"/>
                </a:lnTo>
                <a:lnTo>
                  <a:pt x="54762" y="68364"/>
                </a:lnTo>
                <a:lnTo>
                  <a:pt x="56362" y="71602"/>
                </a:lnTo>
                <a:lnTo>
                  <a:pt x="56329" y="78828"/>
                </a:lnTo>
                <a:lnTo>
                  <a:pt x="54851" y="81635"/>
                </a:lnTo>
                <a:lnTo>
                  <a:pt x="48780" y="86271"/>
                </a:lnTo>
                <a:lnTo>
                  <a:pt x="44602" y="87426"/>
                </a:lnTo>
                <a:lnTo>
                  <a:pt x="74934" y="87426"/>
                </a:lnTo>
                <a:lnTo>
                  <a:pt x="77393" y="82130"/>
                </a:lnTo>
                <a:lnTo>
                  <a:pt x="77393" y="66205"/>
                </a:lnTo>
                <a:lnTo>
                  <a:pt x="46215" y="42608"/>
                </a:lnTo>
                <a:lnTo>
                  <a:pt x="38315" y="40462"/>
                </a:lnTo>
                <a:lnTo>
                  <a:pt x="32905" y="38112"/>
                </a:lnTo>
                <a:lnTo>
                  <a:pt x="27089" y="33045"/>
                </a:lnTo>
                <a:lnTo>
                  <a:pt x="25641" y="30149"/>
                </a:lnTo>
                <a:lnTo>
                  <a:pt x="25641" y="24129"/>
                </a:lnTo>
                <a:lnTo>
                  <a:pt x="27012" y="21666"/>
                </a:lnTo>
                <a:lnTo>
                  <a:pt x="32512" y="17411"/>
                </a:lnTo>
                <a:lnTo>
                  <a:pt x="36449" y="16357"/>
                </a:lnTo>
                <a:lnTo>
                  <a:pt x="72898" y="16357"/>
                </a:lnTo>
                <a:lnTo>
                  <a:pt x="76060" y="11696"/>
                </a:lnTo>
                <a:lnTo>
                  <a:pt x="48831" y="393"/>
                </a:lnTo>
                <a:lnTo>
                  <a:pt x="44932" y="0"/>
                </a:lnTo>
                <a:close/>
              </a:path>
              <a:path w="77470" h="104139">
                <a:moveTo>
                  <a:pt x="72898" y="16357"/>
                </a:moveTo>
                <a:lnTo>
                  <a:pt x="44297" y="16357"/>
                </a:lnTo>
                <a:lnTo>
                  <a:pt x="47028" y="16713"/>
                </a:lnTo>
                <a:lnTo>
                  <a:pt x="52539" y="18110"/>
                </a:lnTo>
                <a:lnTo>
                  <a:pt x="66446" y="25869"/>
                </a:lnTo>
                <a:lnTo>
                  <a:pt x="72898" y="16357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73151" y="6177991"/>
            <a:ext cx="1297576" cy="318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24159" y="5730297"/>
            <a:ext cx="718185" cy="389255"/>
          </a:xfrm>
          <a:custGeom>
            <a:avLst/>
            <a:gdLst/>
            <a:ahLst/>
            <a:cxnLst/>
            <a:rect l="l" t="t" r="r" b="b"/>
            <a:pathLst>
              <a:path w="718184" h="389254">
                <a:moveTo>
                  <a:pt x="172719" y="0"/>
                </a:moveTo>
                <a:lnTo>
                  <a:pt x="0" y="199872"/>
                </a:lnTo>
                <a:lnTo>
                  <a:pt x="0" y="389204"/>
                </a:lnTo>
                <a:lnTo>
                  <a:pt x="51269" y="389204"/>
                </a:lnTo>
                <a:lnTo>
                  <a:pt x="51269" y="219938"/>
                </a:lnTo>
                <a:lnTo>
                  <a:pt x="172719" y="75539"/>
                </a:lnTo>
                <a:lnTo>
                  <a:pt x="237997" y="75539"/>
                </a:lnTo>
                <a:lnTo>
                  <a:pt x="172719" y="0"/>
                </a:lnTo>
                <a:close/>
              </a:path>
              <a:path w="718184" h="389254">
                <a:moveTo>
                  <a:pt x="237997" y="75539"/>
                </a:moveTo>
                <a:lnTo>
                  <a:pt x="172719" y="75539"/>
                </a:lnTo>
                <a:lnTo>
                  <a:pt x="232321" y="146405"/>
                </a:lnTo>
                <a:lnTo>
                  <a:pt x="186118" y="199872"/>
                </a:lnTo>
                <a:lnTo>
                  <a:pt x="186118" y="389204"/>
                </a:lnTo>
                <a:lnTo>
                  <a:pt x="345439" y="389204"/>
                </a:lnTo>
                <a:lnTo>
                  <a:pt x="345439" y="337934"/>
                </a:lnTo>
                <a:lnTo>
                  <a:pt x="237401" y="337934"/>
                </a:lnTo>
                <a:lnTo>
                  <a:pt x="237401" y="219938"/>
                </a:lnTo>
                <a:lnTo>
                  <a:pt x="265785" y="186182"/>
                </a:lnTo>
                <a:lnTo>
                  <a:pt x="333609" y="186182"/>
                </a:lnTo>
                <a:lnTo>
                  <a:pt x="299237" y="146405"/>
                </a:lnTo>
                <a:lnTo>
                  <a:pt x="331793" y="107696"/>
                </a:lnTo>
                <a:lnTo>
                  <a:pt x="265785" y="107696"/>
                </a:lnTo>
                <a:lnTo>
                  <a:pt x="237997" y="75539"/>
                </a:lnTo>
                <a:close/>
              </a:path>
              <a:path w="718184" h="389254">
                <a:moveTo>
                  <a:pt x="424116" y="75539"/>
                </a:moveTo>
                <a:lnTo>
                  <a:pt x="358838" y="75539"/>
                </a:lnTo>
                <a:lnTo>
                  <a:pt x="418452" y="146405"/>
                </a:lnTo>
                <a:lnTo>
                  <a:pt x="372249" y="199872"/>
                </a:lnTo>
                <a:lnTo>
                  <a:pt x="372249" y="389204"/>
                </a:lnTo>
                <a:lnTo>
                  <a:pt x="531558" y="389204"/>
                </a:lnTo>
                <a:lnTo>
                  <a:pt x="531558" y="337934"/>
                </a:lnTo>
                <a:lnTo>
                  <a:pt x="423519" y="337934"/>
                </a:lnTo>
                <a:lnTo>
                  <a:pt x="423519" y="219938"/>
                </a:lnTo>
                <a:lnTo>
                  <a:pt x="451904" y="186182"/>
                </a:lnTo>
                <a:lnTo>
                  <a:pt x="519731" y="186182"/>
                </a:lnTo>
                <a:lnTo>
                  <a:pt x="485368" y="146405"/>
                </a:lnTo>
                <a:lnTo>
                  <a:pt x="517924" y="107696"/>
                </a:lnTo>
                <a:lnTo>
                  <a:pt x="451904" y="107696"/>
                </a:lnTo>
                <a:lnTo>
                  <a:pt x="424116" y="75539"/>
                </a:lnTo>
                <a:close/>
              </a:path>
              <a:path w="718184" h="389254">
                <a:moveTo>
                  <a:pt x="610247" y="75539"/>
                </a:moveTo>
                <a:lnTo>
                  <a:pt x="544969" y="75539"/>
                </a:lnTo>
                <a:lnTo>
                  <a:pt x="666419" y="219938"/>
                </a:lnTo>
                <a:lnTo>
                  <a:pt x="666419" y="389204"/>
                </a:lnTo>
                <a:lnTo>
                  <a:pt x="717689" y="389204"/>
                </a:lnTo>
                <a:lnTo>
                  <a:pt x="717689" y="199872"/>
                </a:lnTo>
                <a:lnTo>
                  <a:pt x="610247" y="75539"/>
                </a:lnTo>
                <a:close/>
              </a:path>
              <a:path w="718184" h="389254">
                <a:moveTo>
                  <a:pt x="333609" y="186182"/>
                </a:moveTo>
                <a:lnTo>
                  <a:pt x="265785" y="186182"/>
                </a:lnTo>
                <a:lnTo>
                  <a:pt x="294170" y="219938"/>
                </a:lnTo>
                <a:lnTo>
                  <a:pt x="294170" y="337934"/>
                </a:lnTo>
                <a:lnTo>
                  <a:pt x="345439" y="337934"/>
                </a:lnTo>
                <a:lnTo>
                  <a:pt x="345439" y="199872"/>
                </a:lnTo>
                <a:lnTo>
                  <a:pt x="333609" y="186182"/>
                </a:lnTo>
                <a:close/>
              </a:path>
              <a:path w="718184" h="389254">
                <a:moveTo>
                  <a:pt x="519731" y="186182"/>
                </a:moveTo>
                <a:lnTo>
                  <a:pt x="451904" y="186182"/>
                </a:lnTo>
                <a:lnTo>
                  <a:pt x="480288" y="219938"/>
                </a:lnTo>
                <a:lnTo>
                  <a:pt x="480288" y="337934"/>
                </a:lnTo>
                <a:lnTo>
                  <a:pt x="531558" y="337934"/>
                </a:lnTo>
                <a:lnTo>
                  <a:pt x="531558" y="199872"/>
                </a:lnTo>
                <a:lnTo>
                  <a:pt x="519731" y="186182"/>
                </a:lnTo>
                <a:close/>
              </a:path>
              <a:path w="718184" h="389254">
                <a:moveTo>
                  <a:pt x="358838" y="0"/>
                </a:moveTo>
                <a:lnTo>
                  <a:pt x="265785" y="107696"/>
                </a:lnTo>
                <a:lnTo>
                  <a:pt x="331793" y="107696"/>
                </a:lnTo>
                <a:lnTo>
                  <a:pt x="358838" y="75539"/>
                </a:lnTo>
                <a:lnTo>
                  <a:pt x="424116" y="75539"/>
                </a:lnTo>
                <a:lnTo>
                  <a:pt x="358838" y="0"/>
                </a:lnTo>
                <a:close/>
              </a:path>
              <a:path w="718184" h="389254">
                <a:moveTo>
                  <a:pt x="544969" y="0"/>
                </a:moveTo>
                <a:lnTo>
                  <a:pt x="451904" y="107696"/>
                </a:lnTo>
                <a:lnTo>
                  <a:pt x="517924" y="107696"/>
                </a:lnTo>
                <a:lnTo>
                  <a:pt x="544969" y="75539"/>
                </a:lnTo>
                <a:lnTo>
                  <a:pt x="610247" y="75539"/>
                </a:lnTo>
                <a:lnTo>
                  <a:pt x="544969" y="0"/>
                </a:lnTo>
                <a:close/>
              </a:path>
            </a:pathLst>
          </a:custGeom>
          <a:solidFill>
            <a:srgbClr val="00B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96879" y="5766485"/>
            <a:ext cx="172707" cy="220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82998" y="5766485"/>
            <a:ext cx="172719" cy="220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6" y="16509"/>
            <a:ext cx="10187940" cy="6841490"/>
          </a:xfrm>
          <a:custGeom>
            <a:avLst/>
            <a:gdLst/>
            <a:ahLst/>
            <a:cxnLst/>
            <a:rect l="l" t="t" r="r" b="b"/>
            <a:pathLst>
              <a:path w="10187940" h="6841490">
                <a:moveTo>
                  <a:pt x="0" y="6841490"/>
                </a:moveTo>
                <a:lnTo>
                  <a:pt x="10187711" y="6841490"/>
                </a:lnTo>
                <a:lnTo>
                  <a:pt x="10187711" y="0"/>
                </a:lnTo>
                <a:lnTo>
                  <a:pt x="0" y="0"/>
                </a:lnTo>
                <a:lnTo>
                  <a:pt x="0" y="684149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276" y="1417319"/>
            <a:ext cx="3096895" cy="3346450"/>
          </a:xfrm>
          <a:custGeom>
            <a:avLst/>
            <a:gdLst/>
            <a:ahLst/>
            <a:cxnLst/>
            <a:rect l="l" t="t" r="r" b="b"/>
            <a:pathLst>
              <a:path w="3096895" h="3346450">
                <a:moveTo>
                  <a:pt x="1600683" y="0"/>
                </a:moveTo>
                <a:lnTo>
                  <a:pt x="0" y="1852241"/>
                </a:lnTo>
                <a:lnTo>
                  <a:pt x="0" y="3346436"/>
                </a:lnTo>
                <a:lnTo>
                  <a:pt x="1600683" y="1443431"/>
                </a:lnTo>
                <a:lnTo>
                  <a:pt x="2848027" y="1443431"/>
                </a:lnTo>
                <a:lnTo>
                  <a:pt x="1600683" y="0"/>
                </a:lnTo>
                <a:close/>
              </a:path>
              <a:path w="3096895" h="3346450">
                <a:moveTo>
                  <a:pt x="2848027" y="1443431"/>
                </a:moveTo>
                <a:lnTo>
                  <a:pt x="1600683" y="1443431"/>
                </a:lnTo>
                <a:lnTo>
                  <a:pt x="2461324" y="2466517"/>
                </a:lnTo>
                <a:lnTo>
                  <a:pt x="3096769" y="1731276"/>
                </a:lnTo>
                <a:lnTo>
                  <a:pt x="2848027" y="14434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1400811"/>
            <a:ext cx="4796790" cy="5440680"/>
          </a:xfrm>
          <a:custGeom>
            <a:avLst/>
            <a:gdLst/>
            <a:ahLst/>
            <a:cxnLst/>
            <a:rect l="l" t="t" r="r" b="b"/>
            <a:pathLst>
              <a:path w="4796790" h="5440680">
                <a:moveTo>
                  <a:pt x="3300171" y="0"/>
                </a:moveTo>
                <a:lnTo>
                  <a:pt x="0" y="3818813"/>
                </a:lnTo>
                <a:lnTo>
                  <a:pt x="0" y="5440679"/>
                </a:lnTo>
                <a:lnTo>
                  <a:pt x="979652" y="5440679"/>
                </a:lnTo>
                <a:lnTo>
                  <a:pt x="979652" y="4202226"/>
                </a:lnTo>
                <a:lnTo>
                  <a:pt x="3300171" y="1443431"/>
                </a:lnTo>
                <a:lnTo>
                  <a:pt x="4547578" y="1443431"/>
                </a:lnTo>
                <a:lnTo>
                  <a:pt x="3300171" y="0"/>
                </a:lnTo>
                <a:close/>
              </a:path>
              <a:path w="4796790" h="5440680">
                <a:moveTo>
                  <a:pt x="2442667" y="3122993"/>
                </a:moveTo>
                <a:lnTo>
                  <a:pt x="1799602" y="3887482"/>
                </a:lnTo>
                <a:lnTo>
                  <a:pt x="2064346" y="4202226"/>
                </a:lnTo>
                <a:lnTo>
                  <a:pt x="2064346" y="5440679"/>
                </a:lnTo>
                <a:lnTo>
                  <a:pt x="3044050" y="5440679"/>
                </a:lnTo>
                <a:lnTo>
                  <a:pt x="3044050" y="3818813"/>
                </a:lnTo>
                <a:lnTo>
                  <a:pt x="2442667" y="3122993"/>
                </a:lnTo>
                <a:close/>
              </a:path>
              <a:path w="4796790" h="5440680">
                <a:moveTo>
                  <a:pt x="4547578" y="1443431"/>
                </a:moveTo>
                <a:lnTo>
                  <a:pt x="3300171" y="1443431"/>
                </a:lnTo>
                <a:lnTo>
                  <a:pt x="4160837" y="2466619"/>
                </a:lnTo>
                <a:lnTo>
                  <a:pt x="4796332" y="1731276"/>
                </a:lnTo>
                <a:lnTo>
                  <a:pt x="4547578" y="14434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04800" y="1483548"/>
            <a:ext cx="9749538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180" dirty="0">
                <a:solidFill>
                  <a:srgbClr val="00B5EF"/>
                </a:solidFill>
                <a:latin typeface="Tahoma"/>
                <a:cs typeface="Tahoma"/>
              </a:rPr>
              <a:t>Supportive Housing Assessment</a:t>
            </a:r>
            <a:br>
              <a:rPr lang="en-US" b="1" spc="180" dirty="0">
                <a:solidFill>
                  <a:srgbClr val="00B5EF"/>
                </a:solidFill>
                <a:latin typeface="Tahoma"/>
                <a:cs typeface="Tahoma"/>
              </a:rPr>
            </a:br>
            <a:r>
              <a:rPr lang="en-US" b="1" spc="180" dirty="0">
                <a:solidFill>
                  <a:srgbClr val="00B5EF"/>
                </a:solidFill>
                <a:latin typeface="Tahoma"/>
                <a:cs typeface="Tahoma"/>
              </a:rPr>
              <a:t>and </a:t>
            </a:r>
            <a:br>
              <a:rPr lang="en-US" b="1" spc="180" dirty="0">
                <a:solidFill>
                  <a:srgbClr val="00B5EF"/>
                </a:solidFill>
                <a:latin typeface="Tahoma"/>
                <a:cs typeface="Tahoma"/>
              </a:rPr>
            </a:br>
            <a:r>
              <a:rPr lang="en-US" b="1" spc="180" dirty="0">
                <a:solidFill>
                  <a:srgbClr val="00B5EF"/>
                </a:solidFill>
                <a:latin typeface="Tahoma"/>
                <a:cs typeface="Tahoma"/>
              </a:rPr>
              <a:t>Acuity Index Upload into HMIS</a:t>
            </a:r>
            <a:br>
              <a:rPr lang="en-US" sz="4600" b="1" spc="-130" dirty="0">
                <a:solidFill>
                  <a:srgbClr val="00B5EF"/>
                </a:solidFill>
                <a:latin typeface="Tahoma"/>
                <a:cs typeface="Tahoma"/>
              </a:rPr>
            </a:br>
            <a:endParaRPr sz="4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-542925"/>
            <a:ext cx="12189460" cy="686835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8650" y="3875000"/>
            <a:ext cx="9556191" cy="1933863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This will open-up the assessment.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Upload your Acuity-Index file to the Binder Clip. 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You do a new one at least once a year and attach it to the assessment.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The Binder clip will show how many Acuity files are uploaded  by the number showing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tabLst>
                <a:tab pos="408305" algn="l"/>
              </a:tabLst>
            </a:pPr>
            <a:endParaRPr lang="en-US" sz="2000" spc="5" dirty="0">
              <a:solidFill>
                <a:srgbClr val="191D63"/>
              </a:solidFill>
              <a:latin typeface="Trebuchet MS"/>
              <a:cs typeface="Trebuchet M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D60AC3-A56B-4249-A18B-81FF3D57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679047"/>
            <a:ext cx="6096000" cy="25541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2792D0-DA36-4E9F-9C29-DD446F4F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39164"/>
            <a:ext cx="5029200" cy="218983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682A04-9BBF-4DE7-9C7E-0D234CA2CDBF}"/>
              </a:ext>
            </a:extLst>
          </p:cNvPr>
          <p:cNvCxnSpPr/>
          <p:nvPr/>
        </p:nvCxnSpPr>
        <p:spPr>
          <a:xfrm flipV="1">
            <a:off x="4495800" y="2743200"/>
            <a:ext cx="838200" cy="167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0F6A41-3EAB-4958-B1E3-967E37AF381F}"/>
              </a:ext>
            </a:extLst>
          </p:cNvPr>
          <p:cNvCxnSpPr/>
          <p:nvPr/>
        </p:nvCxnSpPr>
        <p:spPr>
          <a:xfrm flipV="1">
            <a:off x="4609592" y="3429000"/>
            <a:ext cx="6953758" cy="970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2489D18-4BC1-493A-84F5-7EEB63223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0" y="5002034"/>
            <a:ext cx="662997" cy="3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45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">
            <a:extLst>
              <a:ext uri="{FF2B5EF4-FFF2-40B4-BE49-F238E27FC236}">
                <a16:creationId xmlns:a16="http://schemas.microsoft.com/office/drawing/2014/main" id="{1B6698E5-506C-4E72-BDDE-7258EB0AFD4D}"/>
              </a:ext>
            </a:extLst>
          </p:cNvPr>
          <p:cNvSpPr/>
          <p:nvPr/>
        </p:nvSpPr>
        <p:spPr>
          <a:xfrm>
            <a:off x="0" y="-21399"/>
            <a:ext cx="12189460" cy="686835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15ECF14-7E69-499C-BE04-497DA504A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37100"/>
            <a:ext cx="6707171" cy="406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9600" y="4201550"/>
            <a:ext cx="9556191" cy="218008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When you Click on the Binder Clip it will open a pop up.  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You will see any previous uploads and will click on “Add New File Attachment” to add a new one.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When you do a pop up will open for you to choose a file.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Then your computer will open your folders, choose where you saves the Acuity file and open then upload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tabLst>
                <a:tab pos="408305" algn="l"/>
              </a:tabLst>
            </a:pPr>
            <a:endParaRPr lang="en-US" sz="2000" spc="5" dirty="0">
              <a:solidFill>
                <a:srgbClr val="191D63"/>
              </a:solidFill>
              <a:latin typeface="Trebuchet MS"/>
              <a:cs typeface="Trebuchet M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2792D0-DA36-4E9F-9C29-DD446F4F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37870"/>
            <a:ext cx="5029200" cy="218983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F7A482-A8AA-4A84-B8B3-C7B397BCF304}"/>
              </a:ext>
            </a:extLst>
          </p:cNvPr>
          <p:cNvCxnSpPr>
            <a:cxnSpLocks/>
          </p:cNvCxnSpPr>
          <p:nvPr/>
        </p:nvCxnSpPr>
        <p:spPr>
          <a:xfrm flipV="1">
            <a:off x="3657600" y="2209800"/>
            <a:ext cx="1279906" cy="2057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563FD1-3145-42AC-AA0F-6EA46D741B5F}"/>
              </a:ext>
            </a:extLst>
          </p:cNvPr>
          <p:cNvCxnSpPr>
            <a:cxnSpLocks/>
          </p:cNvCxnSpPr>
          <p:nvPr/>
        </p:nvCxnSpPr>
        <p:spPr>
          <a:xfrm flipH="1" flipV="1">
            <a:off x="5638800" y="1828800"/>
            <a:ext cx="152400" cy="297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2F2A1C-BA12-47D7-942D-912BFBCDCB5E}"/>
              </a:ext>
            </a:extLst>
          </p:cNvPr>
          <p:cNvCxnSpPr/>
          <p:nvPr/>
        </p:nvCxnSpPr>
        <p:spPr>
          <a:xfrm flipV="1">
            <a:off x="6096000" y="2209800"/>
            <a:ext cx="152400" cy="289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58FFC22-379F-48D2-96C8-67CBA79F799E}"/>
              </a:ext>
            </a:extLst>
          </p:cNvPr>
          <p:cNvSpPr/>
          <p:nvPr/>
        </p:nvSpPr>
        <p:spPr>
          <a:xfrm>
            <a:off x="8154185" y="2804406"/>
            <a:ext cx="838200" cy="152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BA9CBD-0C2D-443F-8CB8-EC48ADCFB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690" y="2301397"/>
            <a:ext cx="4472455" cy="239821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675FF3-AA56-4282-A478-9905A5DA8A69}"/>
              </a:ext>
            </a:extLst>
          </p:cNvPr>
          <p:cNvCxnSpPr/>
          <p:nvPr/>
        </p:nvCxnSpPr>
        <p:spPr>
          <a:xfrm flipH="1" flipV="1">
            <a:off x="6781800" y="2956806"/>
            <a:ext cx="3048000" cy="252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05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-29400"/>
            <a:ext cx="12189460" cy="686835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000" y="3070364"/>
            <a:ext cx="5181600" cy="254428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Once you upload your Acuity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If this is your first time in the assessment it will be blank. Enter today’s date for Original Assessment .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b="1" spc="5" dirty="0">
                <a:solidFill>
                  <a:srgbClr val="191D63"/>
                </a:solidFill>
                <a:latin typeface="Trebuchet MS"/>
                <a:cs typeface="Trebuchet MS"/>
              </a:rPr>
              <a:t>IF THIS IS NOT THE FIRST TIME LEAVE THE ORGINAL DATE IN THERE AND JUST FILL IN THE LASTEST UPDATE 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endParaRPr lang="en-US" sz="2000" spc="5" dirty="0">
              <a:solidFill>
                <a:srgbClr val="191D63"/>
              </a:solidFill>
              <a:latin typeface="Trebuchet MS"/>
              <a:cs typeface="Trebuchet M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D60AC3-A56B-4249-A18B-81FF3D575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591272"/>
            <a:ext cx="6096000" cy="25541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2792D0-DA36-4E9F-9C29-DD446F4FF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458768"/>
            <a:ext cx="5029200" cy="2189836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8EDD0EB-39A4-41F7-A8B7-2C208CE34E1B}"/>
              </a:ext>
            </a:extLst>
          </p:cNvPr>
          <p:cNvCxnSpPr>
            <a:cxnSpLocks/>
          </p:cNvCxnSpPr>
          <p:nvPr/>
        </p:nvCxnSpPr>
        <p:spPr>
          <a:xfrm flipV="1">
            <a:off x="2438400" y="2095720"/>
            <a:ext cx="647700" cy="1790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38CFE2-A9DC-406A-BC91-9BB14F08AB29}"/>
              </a:ext>
            </a:extLst>
          </p:cNvPr>
          <p:cNvCxnSpPr>
            <a:cxnSpLocks/>
          </p:cNvCxnSpPr>
          <p:nvPr/>
        </p:nvCxnSpPr>
        <p:spPr>
          <a:xfrm flipH="1" flipV="1">
            <a:off x="8953754" y="3623497"/>
            <a:ext cx="495046" cy="10247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bject 7">
            <a:extLst>
              <a:ext uri="{FF2B5EF4-FFF2-40B4-BE49-F238E27FC236}">
                <a16:creationId xmlns:a16="http://schemas.microsoft.com/office/drawing/2014/main" id="{1DD05580-9501-4AA6-8428-C3D2B552B204}"/>
              </a:ext>
            </a:extLst>
          </p:cNvPr>
          <p:cNvSpPr txBox="1"/>
          <p:nvPr/>
        </p:nvSpPr>
        <p:spPr>
          <a:xfrm>
            <a:off x="6228715" y="4115336"/>
            <a:ext cx="5373370" cy="112338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Once you upload your new Acuity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Leave the original date 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Enter today’s date under updating. </a:t>
            </a:r>
            <a:endParaRPr lang="en-US" sz="2000" spc="5" dirty="0">
              <a:solidFill>
                <a:srgbClr val="191D63"/>
              </a:solidFill>
              <a:latin typeface="Trebuchet MS"/>
              <a:cs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C54AFF-3DD6-4453-B0FC-5A32859A1723}"/>
              </a:ext>
            </a:extLst>
          </p:cNvPr>
          <p:cNvSpPr txBox="1"/>
          <p:nvPr/>
        </p:nvSpPr>
        <p:spPr>
          <a:xfrm>
            <a:off x="8534400" y="1210189"/>
            <a:ext cx="2209800" cy="37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Progress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299196-6DAC-4EDF-A08F-FA19E00D16A5}"/>
              </a:ext>
            </a:extLst>
          </p:cNvPr>
          <p:cNvSpPr txBox="1"/>
          <p:nvPr/>
        </p:nvSpPr>
        <p:spPr>
          <a:xfrm>
            <a:off x="2667000" y="15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96967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-10350"/>
            <a:ext cx="12189460" cy="686835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2F1B9E-A809-4F15-9CC6-EAE99218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227" y="90130"/>
            <a:ext cx="7333946" cy="4416087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EB81F227-824C-4D88-A7DE-60647FCA497A}"/>
              </a:ext>
            </a:extLst>
          </p:cNvPr>
          <p:cNvSpPr txBox="1"/>
          <p:nvPr/>
        </p:nvSpPr>
        <p:spPr>
          <a:xfrm>
            <a:off x="2285492" y="4625747"/>
            <a:ext cx="8077708" cy="2241639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2000" b="1" spc="5" dirty="0">
                <a:solidFill>
                  <a:srgbClr val="191D63"/>
                </a:solidFill>
                <a:latin typeface="Trebuchet MS"/>
                <a:cs typeface="Trebuchet MS"/>
              </a:rPr>
              <a:t>You then MUST do this step!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Hit the Add button and then the pop up will open.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Answer all the questions and save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Do this every time you update the assessment This is the date stamp for HMIS seeing it was done at least once a year as required.. 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endParaRPr lang="en-US" sz="2000" spc="5" dirty="0">
              <a:solidFill>
                <a:srgbClr val="191D63"/>
              </a:solidFill>
              <a:latin typeface="Trebuchet MS"/>
              <a:cs typeface="Trebuchet M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1B6A4D-9999-4C22-8792-DCEEEDBE3042}"/>
              </a:ext>
            </a:extLst>
          </p:cNvPr>
          <p:cNvCxnSpPr/>
          <p:nvPr/>
        </p:nvCxnSpPr>
        <p:spPr>
          <a:xfrm flipH="1" flipV="1">
            <a:off x="2209800" y="2819400"/>
            <a:ext cx="457200" cy="2438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77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-10350"/>
            <a:ext cx="12189460" cy="686835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1000" y="3070364"/>
            <a:ext cx="5181600" cy="248786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Once you upload your Acuity and do the Annual update  you are ready to fill out the assessment.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If this is your first time in the assessment it will be blank.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Just begin answering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2000" b="1" spc="5" dirty="0">
                <a:solidFill>
                  <a:srgbClr val="191D63"/>
                </a:solidFill>
                <a:latin typeface="Trebuchet MS"/>
                <a:cs typeface="Trebuchet MS"/>
              </a:rPr>
              <a:t>REMEMBER TO SAVE AT THE END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endParaRPr lang="en-US" sz="2000" spc="5" dirty="0">
              <a:solidFill>
                <a:srgbClr val="191D63"/>
              </a:solidFill>
              <a:latin typeface="Trebuchet MS"/>
              <a:cs typeface="Trebuchet MS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>
            <a:extLst>
              <a:ext uri="{FF2B5EF4-FFF2-40B4-BE49-F238E27FC236}">
                <a16:creationId xmlns:a16="http://schemas.microsoft.com/office/drawing/2014/main" id="{1DD05580-9501-4AA6-8428-C3D2B552B204}"/>
              </a:ext>
            </a:extLst>
          </p:cNvPr>
          <p:cNvSpPr txBox="1"/>
          <p:nvPr/>
        </p:nvSpPr>
        <p:spPr>
          <a:xfrm>
            <a:off x="6228715" y="4115336"/>
            <a:ext cx="5373370" cy="2487861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. Once you upload your Acuity and do the Annual update  you are ready to fill out the assessment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You will see the answers from the last time that it was opened. 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Just update your answers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2000" b="1" spc="5" dirty="0">
                <a:solidFill>
                  <a:srgbClr val="191D63"/>
                </a:solidFill>
                <a:latin typeface="Trebuchet MS"/>
                <a:cs typeface="Trebuchet MS"/>
              </a:rPr>
              <a:t>REMEMBER TO SAVE AT THE END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endParaRPr lang="en-US" sz="2000" spc="5" dirty="0">
              <a:solidFill>
                <a:srgbClr val="191D63"/>
              </a:solidFill>
              <a:latin typeface="Trebuchet MS"/>
              <a:cs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C54AFF-3DD6-4453-B0FC-5A32859A1723}"/>
              </a:ext>
            </a:extLst>
          </p:cNvPr>
          <p:cNvSpPr txBox="1"/>
          <p:nvPr/>
        </p:nvSpPr>
        <p:spPr>
          <a:xfrm>
            <a:off x="8534400" y="1210189"/>
            <a:ext cx="2209800" cy="37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Progress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299196-6DAC-4EDF-A08F-FA19E00D16A5}"/>
              </a:ext>
            </a:extLst>
          </p:cNvPr>
          <p:cNvSpPr txBox="1"/>
          <p:nvPr/>
        </p:nvSpPr>
        <p:spPr>
          <a:xfrm>
            <a:off x="2667000" y="152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1CBD1-2333-40F0-9ECD-046415003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403" y="616327"/>
            <a:ext cx="642495" cy="3429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E84318-56E1-482E-8D71-19A4A2D1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91" y="621798"/>
            <a:ext cx="4811218" cy="256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50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9" y="-304800"/>
            <a:ext cx="12189460" cy="716280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62759" y="5014341"/>
            <a:ext cx="9556191" cy="2077492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When you are done working on the Assessment it is very important that you go all the way to the bottom of the assessment and click on the </a:t>
            </a:r>
            <a:r>
              <a:rPr lang="en-US" b="1" spc="5" dirty="0">
                <a:solidFill>
                  <a:srgbClr val="191D63"/>
                </a:solidFill>
                <a:latin typeface="Trebuchet MS"/>
                <a:cs typeface="Trebuchet MS"/>
              </a:rPr>
              <a:t>save</a:t>
            </a: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 button to lock in your current answers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b="1" spc="5" dirty="0">
                <a:solidFill>
                  <a:srgbClr val="191D63"/>
                </a:solidFill>
                <a:latin typeface="Trebuchet MS"/>
                <a:cs typeface="Trebuchet MS"/>
              </a:rPr>
              <a:t>Once you hit save nothing will happen</a:t>
            </a: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 ,just return to the summary Tab or go to the ClientPoint  .</a:t>
            </a:r>
          </a:p>
          <a:p>
            <a:pPr marL="1270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tabLst>
                <a:tab pos="408305" algn="l"/>
              </a:tabLst>
            </a:pPr>
            <a:endParaRPr lang="en-US" sz="2000" spc="5" dirty="0">
              <a:solidFill>
                <a:srgbClr val="191D63"/>
              </a:solidFill>
              <a:latin typeface="Trebuchet MS"/>
              <a:cs typeface="Trebuchet MS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6712A-772B-4A7C-AACD-EA0A274C5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8" y="194460"/>
            <a:ext cx="11336425" cy="414894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400C308-4213-416C-8F2F-81901CE1D4E7}"/>
              </a:ext>
            </a:extLst>
          </p:cNvPr>
          <p:cNvCxnSpPr>
            <a:cxnSpLocks/>
          </p:cNvCxnSpPr>
          <p:nvPr/>
        </p:nvCxnSpPr>
        <p:spPr>
          <a:xfrm flipV="1">
            <a:off x="7396115" y="3810000"/>
            <a:ext cx="3122835" cy="175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D27084F-E14C-4E46-949E-5042C229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33427">
            <a:off x="9957298" y="4022833"/>
            <a:ext cx="1073194" cy="73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3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-164360"/>
            <a:ext cx="12189460" cy="717476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1942" y="2960549"/>
            <a:ext cx="9556191" cy="1123384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If you would like to print out the Assessment click on the Print Assessment tab.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 panose="020B0604020202020204" pitchFamily="34" charset="0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You will get a pop-up asking if you want the Signature Lines then hit print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 panose="020B0604020202020204" pitchFamily="34" charset="0"/>
              <a:buChar char="•"/>
              <a:tabLst>
                <a:tab pos="408305" algn="l"/>
              </a:tabLst>
            </a:pPr>
            <a:r>
              <a:rPr lang="en-US" sz="1600" spc="5" dirty="0">
                <a:solidFill>
                  <a:srgbClr val="191D63"/>
                </a:solidFill>
                <a:latin typeface="Trebuchet MS"/>
                <a:cs typeface="Trebuchet MS"/>
              </a:rPr>
              <a:t>This will open your printer’s utility pop-up to print.</a:t>
            </a: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6712A-772B-4A7C-AACD-EA0A274C5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8" y="194460"/>
            <a:ext cx="8486309" cy="27065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7D6645-6AA5-4060-984D-77B298CE2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886" y="1808380"/>
            <a:ext cx="2375490" cy="59214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3C631AD-5525-4DC4-AD0F-CE2F9F616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37" y="3771585"/>
            <a:ext cx="5043222" cy="2907646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A8B351E-39CD-4C25-B720-D44B667B009F}"/>
              </a:ext>
            </a:extLst>
          </p:cNvPr>
          <p:cNvCxnSpPr/>
          <p:nvPr/>
        </p:nvCxnSpPr>
        <p:spPr>
          <a:xfrm flipH="1" flipV="1">
            <a:off x="2108237" y="2535844"/>
            <a:ext cx="44958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70F0B3-B921-45A2-988E-55B3302B2B91}"/>
              </a:ext>
            </a:extLst>
          </p:cNvPr>
          <p:cNvCxnSpPr>
            <a:cxnSpLocks/>
          </p:cNvCxnSpPr>
          <p:nvPr/>
        </p:nvCxnSpPr>
        <p:spPr>
          <a:xfrm flipH="1" flipV="1">
            <a:off x="5634980" y="2286500"/>
            <a:ext cx="1761655" cy="1235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7435C26-EB7F-49D3-806D-A78B614D11EF}"/>
              </a:ext>
            </a:extLst>
          </p:cNvPr>
          <p:cNvCxnSpPr/>
          <p:nvPr/>
        </p:nvCxnSpPr>
        <p:spPr>
          <a:xfrm>
            <a:off x="4796779" y="4083564"/>
            <a:ext cx="1676400" cy="173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24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95266" y="6183599"/>
            <a:ext cx="106680" cy="136525"/>
          </a:xfrm>
          <a:custGeom>
            <a:avLst/>
            <a:gdLst/>
            <a:ahLst/>
            <a:cxnLst/>
            <a:rect l="l" t="t" r="r" b="b"/>
            <a:pathLst>
              <a:path w="106679" h="136525">
                <a:moveTo>
                  <a:pt x="57137" y="0"/>
                </a:moveTo>
                <a:lnTo>
                  <a:pt x="0" y="0"/>
                </a:lnTo>
                <a:lnTo>
                  <a:pt x="0" y="136436"/>
                </a:lnTo>
                <a:lnTo>
                  <a:pt x="22453" y="136436"/>
                </a:lnTo>
                <a:lnTo>
                  <a:pt x="22453" y="89623"/>
                </a:lnTo>
                <a:lnTo>
                  <a:pt x="56362" y="89623"/>
                </a:lnTo>
                <a:lnTo>
                  <a:pt x="92354" y="76936"/>
                </a:lnTo>
                <a:lnTo>
                  <a:pt x="97522" y="71170"/>
                </a:lnTo>
                <a:lnTo>
                  <a:pt x="22453" y="71170"/>
                </a:lnTo>
                <a:lnTo>
                  <a:pt x="22453" y="19126"/>
                </a:lnTo>
                <a:lnTo>
                  <a:pt x="98641" y="19126"/>
                </a:lnTo>
                <a:lnTo>
                  <a:pt x="92748" y="12471"/>
                </a:lnTo>
                <a:lnTo>
                  <a:pt x="85449" y="7018"/>
                </a:lnTo>
                <a:lnTo>
                  <a:pt x="77081" y="3121"/>
                </a:lnTo>
                <a:lnTo>
                  <a:pt x="67643" y="780"/>
                </a:lnTo>
                <a:lnTo>
                  <a:pt x="57137" y="0"/>
                </a:lnTo>
                <a:close/>
              </a:path>
              <a:path w="106679" h="136525">
                <a:moveTo>
                  <a:pt x="98641" y="19126"/>
                </a:moveTo>
                <a:lnTo>
                  <a:pt x="63423" y="19126"/>
                </a:lnTo>
                <a:lnTo>
                  <a:pt x="70421" y="21589"/>
                </a:lnTo>
                <a:lnTo>
                  <a:pt x="81127" y="31419"/>
                </a:lnTo>
                <a:lnTo>
                  <a:pt x="83820" y="37680"/>
                </a:lnTo>
                <a:lnTo>
                  <a:pt x="83820" y="52781"/>
                </a:lnTo>
                <a:lnTo>
                  <a:pt x="81127" y="58966"/>
                </a:lnTo>
                <a:lnTo>
                  <a:pt x="70421" y="68732"/>
                </a:lnTo>
                <a:lnTo>
                  <a:pt x="63423" y="71170"/>
                </a:lnTo>
                <a:lnTo>
                  <a:pt x="97522" y="71170"/>
                </a:lnTo>
                <a:lnTo>
                  <a:pt x="98440" y="70147"/>
                </a:lnTo>
                <a:lnTo>
                  <a:pt x="102790" y="62501"/>
                </a:lnTo>
                <a:lnTo>
                  <a:pt x="105402" y="53996"/>
                </a:lnTo>
                <a:lnTo>
                  <a:pt x="106273" y="44627"/>
                </a:lnTo>
                <a:lnTo>
                  <a:pt x="105428" y="35231"/>
                </a:lnTo>
                <a:lnTo>
                  <a:pt x="102892" y="26739"/>
                </a:lnTo>
                <a:lnTo>
                  <a:pt x="98641" y="19126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05344" y="6218138"/>
            <a:ext cx="90170" cy="104139"/>
          </a:xfrm>
          <a:custGeom>
            <a:avLst/>
            <a:gdLst/>
            <a:ahLst/>
            <a:cxnLst/>
            <a:rect l="l" t="t" r="r" b="b"/>
            <a:pathLst>
              <a:path w="90170" h="104139">
                <a:moveTo>
                  <a:pt x="39382" y="41859"/>
                </a:moveTo>
                <a:lnTo>
                  <a:pt x="3594" y="56756"/>
                </a:lnTo>
                <a:lnTo>
                  <a:pt x="0" y="63957"/>
                </a:lnTo>
                <a:lnTo>
                  <a:pt x="0" y="80860"/>
                </a:lnTo>
                <a:lnTo>
                  <a:pt x="38811" y="103797"/>
                </a:lnTo>
                <a:lnTo>
                  <a:pt x="48719" y="102994"/>
                </a:lnTo>
                <a:lnTo>
                  <a:pt x="57413" y="100588"/>
                </a:lnTo>
                <a:lnTo>
                  <a:pt x="64893" y="96580"/>
                </a:lnTo>
                <a:lnTo>
                  <a:pt x="71158" y="90970"/>
                </a:lnTo>
                <a:lnTo>
                  <a:pt x="89611" y="90970"/>
                </a:lnTo>
                <a:lnTo>
                  <a:pt x="89611" y="87439"/>
                </a:lnTo>
                <a:lnTo>
                  <a:pt x="37515" y="87439"/>
                </a:lnTo>
                <a:lnTo>
                  <a:pt x="31864" y="85940"/>
                </a:lnTo>
                <a:lnTo>
                  <a:pt x="23494" y="79971"/>
                </a:lnTo>
                <a:lnTo>
                  <a:pt x="21412" y="76212"/>
                </a:lnTo>
                <a:lnTo>
                  <a:pt x="21412" y="67157"/>
                </a:lnTo>
                <a:lnTo>
                  <a:pt x="23494" y="63372"/>
                </a:lnTo>
                <a:lnTo>
                  <a:pt x="31864" y="57276"/>
                </a:lnTo>
                <a:lnTo>
                  <a:pt x="37515" y="55752"/>
                </a:lnTo>
                <a:lnTo>
                  <a:pt x="89611" y="55752"/>
                </a:lnTo>
                <a:lnTo>
                  <a:pt x="89611" y="50990"/>
                </a:lnTo>
                <a:lnTo>
                  <a:pt x="68211" y="50990"/>
                </a:lnTo>
                <a:lnTo>
                  <a:pt x="62201" y="46997"/>
                </a:lnTo>
                <a:lnTo>
                  <a:pt x="55392" y="44143"/>
                </a:lnTo>
                <a:lnTo>
                  <a:pt x="47785" y="42430"/>
                </a:lnTo>
                <a:lnTo>
                  <a:pt x="39382" y="41859"/>
                </a:lnTo>
                <a:close/>
              </a:path>
              <a:path w="90170" h="104139">
                <a:moveTo>
                  <a:pt x="89611" y="90970"/>
                </a:moveTo>
                <a:lnTo>
                  <a:pt x="71158" y="90970"/>
                </a:lnTo>
                <a:lnTo>
                  <a:pt x="73063" y="101892"/>
                </a:lnTo>
                <a:lnTo>
                  <a:pt x="89611" y="101892"/>
                </a:lnTo>
                <a:lnTo>
                  <a:pt x="89611" y="90970"/>
                </a:lnTo>
                <a:close/>
              </a:path>
              <a:path w="90170" h="104139">
                <a:moveTo>
                  <a:pt x="89611" y="55752"/>
                </a:moveTo>
                <a:lnTo>
                  <a:pt x="52222" y="55752"/>
                </a:lnTo>
                <a:lnTo>
                  <a:pt x="58216" y="57276"/>
                </a:lnTo>
                <a:lnTo>
                  <a:pt x="66979" y="63372"/>
                </a:lnTo>
                <a:lnTo>
                  <a:pt x="69164" y="67157"/>
                </a:lnTo>
                <a:lnTo>
                  <a:pt x="69164" y="76212"/>
                </a:lnTo>
                <a:lnTo>
                  <a:pt x="66979" y="79971"/>
                </a:lnTo>
                <a:lnTo>
                  <a:pt x="58216" y="85940"/>
                </a:lnTo>
                <a:lnTo>
                  <a:pt x="52222" y="87439"/>
                </a:lnTo>
                <a:lnTo>
                  <a:pt x="89611" y="87439"/>
                </a:lnTo>
                <a:lnTo>
                  <a:pt x="89611" y="55752"/>
                </a:lnTo>
                <a:close/>
              </a:path>
              <a:path w="90170" h="104139">
                <a:moveTo>
                  <a:pt x="82515" y="17602"/>
                </a:moveTo>
                <a:lnTo>
                  <a:pt x="49847" y="17602"/>
                </a:lnTo>
                <a:lnTo>
                  <a:pt x="56235" y="19938"/>
                </a:lnTo>
                <a:lnTo>
                  <a:pt x="65811" y="29286"/>
                </a:lnTo>
                <a:lnTo>
                  <a:pt x="68211" y="35991"/>
                </a:lnTo>
                <a:lnTo>
                  <a:pt x="68211" y="50990"/>
                </a:lnTo>
                <a:lnTo>
                  <a:pt x="89611" y="50990"/>
                </a:lnTo>
                <a:lnTo>
                  <a:pt x="89545" y="44095"/>
                </a:lnTo>
                <a:lnTo>
                  <a:pt x="88884" y="34904"/>
                </a:lnTo>
                <a:lnTo>
                  <a:pt x="86702" y="26003"/>
                </a:lnTo>
                <a:lnTo>
                  <a:pt x="83063" y="18301"/>
                </a:lnTo>
                <a:lnTo>
                  <a:pt x="82515" y="17602"/>
                </a:lnTo>
                <a:close/>
              </a:path>
              <a:path w="90170" h="104139">
                <a:moveTo>
                  <a:pt x="45567" y="0"/>
                </a:moveTo>
                <a:lnTo>
                  <a:pt x="40754" y="0"/>
                </a:lnTo>
                <a:lnTo>
                  <a:pt x="36055" y="482"/>
                </a:lnTo>
                <a:lnTo>
                  <a:pt x="5905" y="12826"/>
                </a:lnTo>
                <a:lnTo>
                  <a:pt x="15036" y="26746"/>
                </a:lnTo>
                <a:lnTo>
                  <a:pt x="16941" y="25145"/>
                </a:lnTo>
                <a:lnTo>
                  <a:pt x="18097" y="24371"/>
                </a:lnTo>
                <a:lnTo>
                  <a:pt x="38684" y="17602"/>
                </a:lnTo>
                <a:lnTo>
                  <a:pt x="82515" y="17602"/>
                </a:lnTo>
                <a:lnTo>
                  <a:pt x="77965" y="11798"/>
                </a:lnTo>
                <a:lnTo>
                  <a:pt x="71569" y="6638"/>
                </a:lnTo>
                <a:lnTo>
                  <a:pt x="64038" y="2951"/>
                </a:lnTo>
                <a:lnTo>
                  <a:pt x="55371" y="737"/>
                </a:lnTo>
                <a:lnTo>
                  <a:pt x="45567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708578" y="6218139"/>
            <a:ext cx="59690" cy="102235"/>
          </a:xfrm>
          <a:custGeom>
            <a:avLst/>
            <a:gdLst/>
            <a:ahLst/>
            <a:cxnLst/>
            <a:rect l="l" t="t" r="r" b="b"/>
            <a:pathLst>
              <a:path w="59690" h="102235">
                <a:moveTo>
                  <a:pt x="18935" y="1905"/>
                </a:moveTo>
                <a:lnTo>
                  <a:pt x="0" y="1905"/>
                </a:lnTo>
                <a:lnTo>
                  <a:pt x="0" y="101892"/>
                </a:lnTo>
                <a:lnTo>
                  <a:pt x="21399" y="101892"/>
                </a:lnTo>
                <a:lnTo>
                  <a:pt x="21399" y="58572"/>
                </a:lnTo>
                <a:lnTo>
                  <a:pt x="21947" y="49585"/>
                </a:lnTo>
                <a:lnTo>
                  <a:pt x="44801" y="21907"/>
                </a:lnTo>
                <a:lnTo>
                  <a:pt x="20307" y="21907"/>
                </a:lnTo>
                <a:lnTo>
                  <a:pt x="18935" y="1905"/>
                </a:lnTo>
                <a:close/>
              </a:path>
              <a:path w="59690" h="102235">
                <a:moveTo>
                  <a:pt x="59550" y="0"/>
                </a:moveTo>
                <a:lnTo>
                  <a:pt x="50292" y="0"/>
                </a:lnTo>
                <a:lnTo>
                  <a:pt x="42329" y="1866"/>
                </a:lnTo>
                <a:lnTo>
                  <a:pt x="29019" y="9283"/>
                </a:lnTo>
                <a:lnTo>
                  <a:pt x="23901" y="14719"/>
                </a:lnTo>
                <a:lnTo>
                  <a:pt x="20307" y="21907"/>
                </a:lnTo>
                <a:lnTo>
                  <a:pt x="44801" y="21907"/>
                </a:lnTo>
                <a:lnTo>
                  <a:pt x="47350" y="21234"/>
                </a:lnTo>
                <a:lnTo>
                  <a:pt x="54889" y="20650"/>
                </a:lnTo>
                <a:lnTo>
                  <a:pt x="59169" y="20650"/>
                </a:lnTo>
                <a:lnTo>
                  <a:pt x="59550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76980" y="6195304"/>
            <a:ext cx="76200" cy="127000"/>
          </a:xfrm>
          <a:custGeom>
            <a:avLst/>
            <a:gdLst/>
            <a:ahLst/>
            <a:cxnLst/>
            <a:rect l="l" t="t" r="r" b="b"/>
            <a:pathLst>
              <a:path w="76200" h="127000">
                <a:moveTo>
                  <a:pt x="40906" y="41960"/>
                </a:moveTo>
                <a:lnTo>
                  <a:pt x="19507" y="41960"/>
                </a:lnTo>
                <a:lnTo>
                  <a:pt x="19525" y="105219"/>
                </a:lnTo>
                <a:lnTo>
                  <a:pt x="22313" y="112991"/>
                </a:lnTo>
                <a:lnTo>
                  <a:pt x="33528" y="123901"/>
                </a:lnTo>
                <a:lnTo>
                  <a:pt x="41262" y="126631"/>
                </a:lnTo>
                <a:lnTo>
                  <a:pt x="55651" y="126631"/>
                </a:lnTo>
                <a:lnTo>
                  <a:pt x="76009" y="122173"/>
                </a:lnTo>
                <a:lnTo>
                  <a:pt x="73654" y="107124"/>
                </a:lnTo>
                <a:lnTo>
                  <a:pt x="51181" y="107124"/>
                </a:lnTo>
                <a:lnTo>
                  <a:pt x="47485" y="105702"/>
                </a:lnTo>
                <a:lnTo>
                  <a:pt x="42227" y="99987"/>
                </a:lnTo>
                <a:lnTo>
                  <a:pt x="40906" y="95732"/>
                </a:lnTo>
                <a:lnTo>
                  <a:pt x="40906" y="41960"/>
                </a:lnTo>
                <a:close/>
              </a:path>
              <a:path w="76200" h="127000">
                <a:moveTo>
                  <a:pt x="73253" y="104559"/>
                </a:moveTo>
                <a:lnTo>
                  <a:pt x="58597" y="107124"/>
                </a:lnTo>
                <a:lnTo>
                  <a:pt x="73654" y="107124"/>
                </a:lnTo>
                <a:lnTo>
                  <a:pt x="73253" y="104559"/>
                </a:lnTo>
                <a:close/>
              </a:path>
              <a:path w="76200" h="127000">
                <a:moveTo>
                  <a:pt x="76009" y="24739"/>
                </a:moveTo>
                <a:lnTo>
                  <a:pt x="0" y="24739"/>
                </a:lnTo>
                <a:lnTo>
                  <a:pt x="0" y="41960"/>
                </a:lnTo>
                <a:lnTo>
                  <a:pt x="76009" y="41960"/>
                </a:lnTo>
                <a:lnTo>
                  <a:pt x="76009" y="24739"/>
                </a:lnTo>
                <a:close/>
              </a:path>
              <a:path w="76200" h="127000">
                <a:moveTo>
                  <a:pt x="40906" y="0"/>
                </a:moveTo>
                <a:lnTo>
                  <a:pt x="19507" y="0"/>
                </a:lnTo>
                <a:lnTo>
                  <a:pt x="19507" y="24739"/>
                </a:lnTo>
                <a:lnTo>
                  <a:pt x="40906" y="24739"/>
                </a:lnTo>
                <a:lnTo>
                  <a:pt x="40906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64605" y="6218139"/>
            <a:ext cx="93980" cy="102235"/>
          </a:xfrm>
          <a:custGeom>
            <a:avLst/>
            <a:gdLst/>
            <a:ahLst/>
            <a:cxnLst/>
            <a:rect l="l" t="t" r="r" b="b"/>
            <a:pathLst>
              <a:path w="93979" h="102235">
                <a:moveTo>
                  <a:pt x="18935" y="1905"/>
                </a:moveTo>
                <a:lnTo>
                  <a:pt x="0" y="1905"/>
                </a:lnTo>
                <a:lnTo>
                  <a:pt x="0" y="101892"/>
                </a:lnTo>
                <a:lnTo>
                  <a:pt x="21399" y="101892"/>
                </a:lnTo>
                <a:lnTo>
                  <a:pt x="21399" y="51930"/>
                </a:lnTo>
                <a:lnTo>
                  <a:pt x="21861" y="44215"/>
                </a:lnTo>
                <a:lnTo>
                  <a:pt x="40144" y="19507"/>
                </a:lnTo>
                <a:lnTo>
                  <a:pt x="88299" y="19507"/>
                </a:lnTo>
                <a:lnTo>
                  <a:pt x="88124" y="19126"/>
                </a:lnTo>
                <a:lnTo>
                  <a:pt x="20218" y="19126"/>
                </a:lnTo>
                <a:lnTo>
                  <a:pt x="18935" y="1905"/>
                </a:lnTo>
                <a:close/>
              </a:path>
              <a:path w="93979" h="102235">
                <a:moveTo>
                  <a:pt x="88299" y="19507"/>
                </a:moveTo>
                <a:lnTo>
                  <a:pt x="55143" y="19507"/>
                </a:lnTo>
                <a:lnTo>
                  <a:pt x="60909" y="22034"/>
                </a:lnTo>
                <a:lnTo>
                  <a:pt x="69875" y="32143"/>
                </a:lnTo>
                <a:lnTo>
                  <a:pt x="72110" y="39751"/>
                </a:lnTo>
                <a:lnTo>
                  <a:pt x="72110" y="101892"/>
                </a:lnTo>
                <a:lnTo>
                  <a:pt x="93510" y="101892"/>
                </a:lnTo>
                <a:lnTo>
                  <a:pt x="93510" y="43294"/>
                </a:lnTo>
                <a:lnTo>
                  <a:pt x="92833" y="33552"/>
                </a:lnTo>
                <a:lnTo>
                  <a:pt x="90801" y="24977"/>
                </a:lnTo>
                <a:lnTo>
                  <a:pt x="88299" y="19507"/>
                </a:lnTo>
                <a:close/>
              </a:path>
              <a:path w="93979" h="102235">
                <a:moveTo>
                  <a:pt x="55143" y="0"/>
                </a:moveTo>
                <a:lnTo>
                  <a:pt x="47599" y="0"/>
                </a:lnTo>
                <a:lnTo>
                  <a:pt x="40779" y="1638"/>
                </a:lnTo>
                <a:lnTo>
                  <a:pt x="28587" y="8166"/>
                </a:lnTo>
                <a:lnTo>
                  <a:pt x="23761" y="12915"/>
                </a:lnTo>
                <a:lnTo>
                  <a:pt x="20218" y="19126"/>
                </a:lnTo>
                <a:lnTo>
                  <a:pt x="88124" y="19126"/>
                </a:lnTo>
                <a:lnTo>
                  <a:pt x="55143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70785" y="6218144"/>
            <a:ext cx="102870" cy="104139"/>
          </a:xfrm>
          <a:custGeom>
            <a:avLst/>
            <a:gdLst/>
            <a:ahLst/>
            <a:cxnLst/>
            <a:rect l="l" t="t" r="r" b="b"/>
            <a:pathLst>
              <a:path w="102870" h="104139">
                <a:moveTo>
                  <a:pt x="59893" y="0"/>
                </a:moveTo>
                <a:lnTo>
                  <a:pt x="53174" y="0"/>
                </a:lnTo>
                <a:lnTo>
                  <a:pt x="45959" y="436"/>
                </a:lnTo>
                <a:lnTo>
                  <a:pt x="10808" y="20319"/>
                </a:lnTo>
                <a:lnTo>
                  <a:pt x="0" y="59588"/>
                </a:lnTo>
                <a:lnTo>
                  <a:pt x="1346" y="66357"/>
                </a:lnTo>
                <a:lnTo>
                  <a:pt x="25349" y="97218"/>
                </a:lnTo>
                <a:lnTo>
                  <a:pt x="45504" y="103797"/>
                </a:lnTo>
                <a:lnTo>
                  <a:pt x="58813" y="103797"/>
                </a:lnTo>
                <a:lnTo>
                  <a:pt x="93611" y="87198"/>
                </a:lnTo>
                <a:lnTo>
                  <a:pt x="95379" y="85331"/>
                </a:lnTo>
                <a:lnTo>
                  <a:pt x="45186" y="85331"/>
                </a:lnTo>
                <a:lnTo>
                  <a:pt x="37553" y="82511"/>
                </a:lnTo>
                <a:lnTo>
                  <a:pt x="25311" y="71221"/>
                </a:lnTo>
                <a:lnTo>
                  <a:pt x="21971" y="63957"/>
                </a:lnTo>
                <a:lnTo>
                  <a:pt x="21399" y="55079"/>
                </a:lnTo>
                <a:lnTo>
                  <a:pt x="101307" y="55079"/>
                </a:lnTo>
                <a:lnTo>
                  <a:pt x="101600" y="54317"/>
                </a:lnTo>
                <a:lnTo>
                  <a:pt x="101727" y="53809"/>
                </a:lnTo>
                <a:lnTo>
                  <a:pt x="102184" y="50863"/>
                </a:lnTo>
                <a:lnTo>
                  <a:pt x="102260" y="42113"/>
                </a:lnTo>
                <a:lnTo>
                  <a:pt x="101937" y="40525"/>
                </a:lnTo>
                <a:lnTo>
                  <a:pt x="21971" y="40525"/>
                </a:lnTo>
                <a:lnTo>
                  <a:pt x="23558" y="33235"/>
                </a:lnTo>
                <a:lnTo>
                  <a:pt x="27152" y="27381"/>
                </a:lnTo>
                <a:lnTo>
                  <a:pt x="38379" y="18567"/>
                </a:lnTo>
                <a:lnTo>
                  <a:pt x="45059" y="16357"/>
                </a:lnTo>
                <a:lnTo>
                  <a:pt x="90081" y="16357"/>
                </a:lnTo>
                <a:lnTo>
                  <a:pt x="83693" y="9969"/>
                </a:lnTo>
                <a:lnTo>
                  <a:pt x="78486" y="6502"/>
                </a:lnTo>
                <a:lnTo>
                  <a:pt x="66306" y="1308"/>
                </a:lnTo>
                <a:lnTo>
                  <a:pt x="59893" y="0"/>
                </a:lnTo>
                <a:close/>
              </a:path>
              <a:path w="102870" h="104139">
                <a:moveTo>
                  <a:pt x="84569" y="70205"/>
                </a:moveTo>
                <a:lnTo>
                  <a:pt x="58191" y="85331"/>
                </a:lnTo>
                <a:lnTo>
                  <a:pt x="95379" y="85331"/>
                </a:lnTo>
                <a:lnTo>
                  <a:pt x="96685" y="83515"/>
                </a:lnTo>
                <a:lnTo>
                  <a:pt x="97599" y="82168"/>
                </a:lnTo>
                <a:lnTo>
                  <a:pt x="84569" y="70205"/>
                </a:lnTo>
                <a:close/>
              </a:path>
              <a:path w="102870" h="104139">
                <a:moveTo>
                  <a:pt x="90081" y="16357"/>
                </a:moveTo>
                <a:lnTo>
                  <a:pt x="60020" y="16357"/>
                </a:lnTo>
                <a:lnTo>
                  <a:pt x="66332" y="18618"/>
                </a:lnTo>
                <a:lnTo>
                  <a:pt x="77114" y="27622"/>
                </a:lnTo>
                <a:lnTo>
                  <a:pt x="80416" y="33426"/>
                </a:lnTo>
                <a:lnTo>
                  <a:pt x="81622" y="40525"/>
                </a:lnTo>
                <a:lnTo>
                  <a:pt x="101937" y="40525"/>
                </a:lnTo>
                <a:lnTo>
                  <a:pt x="100977" y="35813"/>
                </a:lnTo>
                <a:lnTo>
                  <a:pt x="95846" y="23825"/>
                </a:lnTo>
                <a:lnTo>
                  <a:pt x="92379" y="18656"/>
                </a:lnTo>
                <a:lnTo>
                  <a:pt x="90081" y="16357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86662" y="6218139"/>
            <a:ext cx="59690" cy="102235"/>
          </a:xfrm>
          <a:custGeom>
            <a:avLst/>
            <a:gdLst/>
            <a:ahLst/>
            <a:cxnLst/>
            <a:rect l="l" t="t" r="r" b="b"/>
            <a:pathLst>
              <a:path w="59690" h="102235">
                <a:moveTo>
                  <a:pt x="18935" y="1905"/>
                </a:moveTo>
                <a:lnTo>
                  <a:pt x="0" y="1905"/>
                </a:lnTo>
                <a:lnTo>
                  <a:pt x="0" y="101892"/>
                </a:lnTo>
                <a:lnTo>
                  <a:pt x="21399" y="101892"/>
                </a:lnTo>
                <a:lnTo>
                  <a:pt x="21399" y="58572"/>
                </a:lnTo>
                <a:lnTo>
                  <a:pt x="21947" y="49585"/>
                </a:lnTo>
                <a:lnTo>
                  <a:pt x="44801" y="21907"/>
                </a:lnTo>
                <a:lnTo>
                  <a:pt x="20320" y="21907"/>
                </a:lnTo>
                <a:lnTo>
                  <a:pt x="18935" y="1905"/>
                </a:lnTo>
                <a:close/>
              </a:path>
              <a:path w="59690" h="102235">
                <a:moveTo>
                  <a:pt x="59550" y="0"/>
                </a:moveTo>
                <a:lnTo>
                  <a:pt x="50292" y="0"/>
                </a:lnTo>
                <a:lnTo>
                  <a:pt x="42329" y="1866"/>
                </a:lnTo>
                <a:lnTo>
                  <a:pt x="29019" y="9283"/>
                </a:lnTo>
                <a:lnTo>
                  <a:pt x="23901" y="14719"/>
                </a:lnTo>
                <a:lnTo>
                  <a:pt x="20320" y="21907"/>
                </a:lnTo>
                <a:lnTo>
                  <a:pt x="44801" y="21907"/>
                </a:lnTo>
                <a:lnTo>
                  <a:pt x="47350" y="21234"/>
                </a:lnTo>
                <a:lnTo>
                  <a:pt x="54889" y="20650"/>
                </a:lnTo>
                <a:lnTo>
                  <a:pt x="59169" y="20650"/>
                </a:lnTo>
                <a:lnTo>
                  <a:pt x="59550" y="0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147315" y="6218149"/>
            <a:ext cx="77470" cy="104139"/>
          </a:xfrm>
          <a:custGeom>
            <a:avLst/>
            <a:gdLst/>
            <a:ahLst/>
            <a:cxnLst/>
            <a:rect l="l" t="t" r="r" b="b"/>
            <a:pathLst>
              <a:path w="77470" h="104139">
                <a:moveTo>
                  <a:pt x="9321" y="76199"/>
                </a:moveTo>
                <a:lnTo>
                  <a:pt x="0" y="90182"/>
                </a:lnTo>
                <a:lnTo>
                  <a:pt x="1612" y="91605"/>
                </a:lnTo>
                <a:lnTo>
                  <a:pt x="2755" y="92506"/>
                </a:lnTo>
                <a:lnTo>
                  <a:pt x="34518" y="103784"/>
                </a:lnTo>
                <a:lnTo>
                  <a:pt x="39103" y="103784"/>
                </a:lnTo>
                <a:lnTo>
                  <a:pt x="74934" y="87426"/>
                </a:lnTo>
                <a:lnTo>
                  <a:pt x="36106" y="87426"/>
                </a:lnTo>
                <a:lnTo>
                  <a:pt x="32880" y="87007"/>
                </a:lnTo>
                <a:lnTo>
                  <a:pt x="11480" y="77939"/>
                </a:lnTo>
                <a:lnTo>
                  <a:pt x="9321" y="76199"/>
                </a:lnTo>
                <a:close/>
              </a:path>
              <a:path w="77470" h="104139">
                <a:moveTo>
                  <a:pt x="44932" y="0"/>
                </a:moveTo>
                <a:lnTo>
                  <a:pt x="41008" y="0"/>
                </a:lnTo>
                <a:lnTo>
                  <a:pt x="32871" y="519"/>
                </a:lnTo>
                <a:lnTo>
                  <a:pt x="4229" y="35102"/>
                </a:lnTo>
                <a:lnTo>
                  <a:pt x="6705" y="40944"/>
                </a:lnTo>
                <a:lnTo>
                  <a:pt x="16637" y="51028"/>
                </a:lnTo>
                <a:lnTo>
                  <a:pt x="23622" y="54851"/>
                </a:lnTo>
                <a:lnTo>
                  <a:pt x="42075" y="60185"/>
                </a:lnTo>
                <a:lnTo>
                  <a:pt x="48387" y="62915"/>
                </a:lnTo>
                <a:lnTo>
                  <a:pt x="54762" y="68364"/>
                </a:lnTo>
                <a:lnTo>
                  <a:pt x="56362" y="71602"/>
                </a:lnTo>
                <a:lnTo>
                  <a:pt x="56329" y="78828"/>
                </a:lnTo>
                <a:lnTo>
                  <a:pt x="54851" y="81635"/>
                </a:lnTo>
                <a:lnTo>
                  <a:pt x="48780" y="86271"/>
                </a:lnTo>
                <a:lnTo>
                  <a:pt x="44602" y="87426"/>
                </a:lnTo>
                <a:lnTo>
                  <a:pt x="74934" y="87426"/>
                </a:lnTo>
                <a:lnTo>
                  <a:pt x="77393" y="82130"/>
                </a:lnTo>
                <a:lnTo>
                  <a:pt x="77393" y="66205"/>
                </a:lnTo>
                <a:lnTo>
                  <a:pt x="46215" y="42608"/>
                </a:lnTo>
                <a:lnTo>
                  <a:pt x="38315" y="40462"/>
                </a:lnTo>
                <a:lnTo>
                  <a:pt x="32905" y="38112"/>
                </a:lnTo>
                <a:lnTo>
                  <a:pt x="27089" y="33045"/>
                </a:lnTo>
                <a:lnTo>
                  <a:pt x="25641" y="30149"/>
                </a:lnTo>
                <a:lnTo>
                  <a:pt x="25641" y="24129"/>
                </a:lnTo>
                <a:lnTo>
                  <a:pt x="27012" y="21666"/>
                </a:lnTo>
                <a:lnTo>
                  <a:pt x="32512" y="17411"/>
                </a:lnTo>
                <a:lnTo>
                  <a:pt x="36449" y="16357"/>
                </a:lnTo>
                <a:lnTo>
                  <a:pt x="72898" y="16357"/>
                </a:lnTo>
                <a:lnTo>
                  <a:pt x="76060" y="11696"/>
                </a:lnTo>
                <a:lnTo>
                  <a:pt x="48831" y="393"/>
                </a:lnTo>
                <a:lnTo>
                  <a:pt x="44932" y="0"/>
                </a:lnTo>
                <a:close/>
              </a:path>
              <a:path w="77470" h="104139">
                <a:moveTo>
                  <a:pt x="72898" y="16357"/>
                </a:moveTo>
                <a:lnTo>
                  <a:pt x="44297" y="16357"/>
                </a:lnTo>
                <a:lnTo>
                  <a:pt x="47028" y="16713"/>
                </a:lnTo>
                <a:lnTo>
                  <a:pt x="52539" y="18110"/>
                </a:lnTo>
                <a:lnTo>
                  <a:pt x="66446" y="25869"/>
                </a:lnTo>
                <a:lnTo>
                  <a:pt x="72898" y="16357"/>
                </a:lnTo>
                <a:close/>
              </a:path>
            </a:pathLst>
          </a:custGeom>
          <a:solidFill>
            <a:srgbClr val="191D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73151" y="6177991"/>
            <a:ext cx="1297576" cy="318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24159" y="5730297"/>
            <a:ext cx="718185" cy="389255"/>
          </a:xfrm>
          <a:custGeom>
            <a:avLst/>
            <a:gdLst/>
            <a:ahLst/>
            <a:cxnLst/>
            <a:rect l="l" t="t" r="r" b="b"/>
            <a:pathLst>
              <a:path w="718184" h="389254">
                <a:moveTo>
                  <a:pt x="172719" y="0"/>
                </a:moveTo>
                <a:lnTo>
                  <a:pt x="0" y="199872"/>
                </a:lnTo>
                <a:lnTo>
                  <a:pt x="0" y="389204"/>
                </a:lnTo>
                <a:lnTo>
                  <a:pt x="51269" y="389204"/>
                </a:lnTo>
                <a:lnTo>
                  <a:pt x="51269" y="219938"/>
                </a:lnTo>
                <a:lnTo>
                  <a:pt x="172719" y="75539"/>
                </a:lnTo>
                <a:lnTo>
                  <a:pt x="237997" y="75539"/>
                </a:lnTo>
                <a:lnTo>
                  <a:pt x="172719" y="0"/>
                </a:lnTo>
                <a:close/>
              </a:path>
              <a:path w="718184" h="389254">
                <a:moveTo>
                  <a:pt x="237997" y="75539"/>
                </a:moveTo>
                <a:lnTo>
                  <a:pt x="172719" y="75539"/>
                </a:lnTo>
                <a:lnTo>
                  <a:pt x="232321" y="146405"/>
                </a:lnTo>
                <a:lnTo>
                  <a:pt x="186118" y="199872"/>
                </a:lnTo>
                <a:lnTo>
                  <a:pt x="186118" y="389204"/>
                </a:lnTo>
                <a:lnTo>
                  <a:pt x="345439" y="389204"/>
                </a:lnTo>
                <a:lnTo>
                  <a:pt x="345439" y="337934"/>
                </a:lnTo>
                <a:lnTo>
                  <a:pt x="237401" y="337934"/>
                </a:lnTo>
                <a:lnTo>
                  <a:pt x="237401" y="219938"/>
                </a:lnTo>
                <a:lnTo>
                  <a:pt x="265785" y="186182"/>
                </a:lnTo>
                <a:lnTo>
                  <a:pt x="333609" y="186182"/>
                </a:lnTo>
                <a:lnTo>
                  <a:pt x="299237" y="146405"/>
                </a:lnTo>
                <a:lnTo>
                  <a:pt x="331793" y="107696"/>
                </a:lnTo>
                <a:lnTo>
                  <a:pt x="265785" y="107696"/>
                </a:lnTo>
                <a:lnTo>
                  <a:pt x="237997" y="75539"/>
                </a:lnTo>
                <a:close/>
              </a:path>
              <a:path w="718184" h="389254">
                <a:moveTo>
                  <a:pt x="424116" y="75539"/>
                </a:moveTo>
                <a:lnTo>
                  <a:pt x="358838" y="75539"/>
                </a:lnTo>
                <a:lnTo>
                  <a:pt x="418452" y="146405"/>
                </a:lnTo>
                <a:lnTo>
                  <a:pt x="372249" y="199872"/>
                </a:lnTo>
                <a:lnTo>
                  <a:pt x="372249" y="389204"/>
                </a:lnTo>
                <a:lnTo>
                  <a:pt x="531558" y="389204"/>
                </a:lnTo>
                <a:lnTo>
                  <a:pt x="531558" y="337934"/>
                </a:lnTo>
                <a:lnTo>
                  <a:pt x="423519" y="337934"/>
                </a:lnTo>
                <a:lnTo>
                  <a:pt x="423519" y="219938"/>
                </a:lnTo>
                <a:lnTo>
                  <a:pt x="451904" y="186182"/>
                </a:lnTo>
                <a:lnTo>
                  <a:pt x="519731" y="186182"/>
                </a:lnTo>
                <a:lnTo>
                  <a:pt x="485368" y="146405"/>
                </a:lnTo>
                <a:lnTo>
                  <a:pt x="517924" y="107696"/>
                </a:lnTo>
                <a:lnTo>
                  <a:pt x="451904" y="107696"/>
                </a:lnTo>
                <a:lnTo>
                  <a:pt x="424116" y="75539"/>
                </a:lnTo>
                <a:close/>
              </a:path>
              <a:path w="718184" h="389254">
                <a:moveTo>
                  <a:pt x="610247" y="75539"/>
                </a:moveTo>
                <a:lnTo>
                  <a:pt x="544969" y="75539"/>
                </a:lnTo>
                <a:lnTo>
                  <a:pt x="666419" y="219938"/>
                </a:lnTo>
                <a:lnTo>
                  <a:pt x="666419" y="389204"/>
                </a:lnTo>
                <a:lnTo>
                  <a:pt x="717689" y="389204"/>
                </a:lnTo>
                <a:lnTo>
                  <a:pt x="717689" y="199872"/>
                </a:lnTo>
                <a:lnTo>
                  <a:pt x="610247" y="75539"/>
                </a:lnTo>
                <a:close/>
              </a:path>
              <a:path w="718184" h="389254">
                <a:moveTo>
                  <a:pt x="333609" y="186182"/>
                </a:moveTo>
                <a:lnTo>
                  <a:pt x="265785" y="186182"/>
                </a:lnTo>
                <a:lnTo>
                  <a:pt x="294170" y="219938"/>
                </a:lnTo>
                <a:lnTo>
                  <a:pt x="294170" y="337934"/>
                </a:lnTo>
                <a:lnTo>
                  <a:pt x="345439" y="337934"/>
                </a:lnTo>
                <a:lnTo>
                  <a:pt x="345439" y="199872"/>
                </a:lnTo>
                <a:lnTo>
                  <a:pt x="333609" y="186182"/>
                </a:lnTo>
                <a:close/>
              </a:path>
              <a:path w="718184" h="389254">
                <a:moveTo>
                  <a:pt x="519731" y="186182"/>
                </a:moveTo>
                <a:lnTo>
                  <a:pt x="451904" y="186182"/>
                </a:lnTo>
                <a:lnTo>
                  <a:pt x="480288" y="219938"/>
                </a:lnTo>
                <a:lnTo>
                  <a:pt x="480288" y="337934"/>
                </a:lnTo>
                <a:lnTo>
                  <a:pt x="531558" y="337934"/>
                </a:lnTo>
                <a:lnTo>
                  <a:pt x="531558" y="199872"/>
                </a:lnTo>
                <a:lnTo>
                  <a:pt x="519731" y="186182"/>
                </a:lnTo>
                <a:close/>
              </a:path>
              <a:path w="718184" h="389254">
                <a:moveTo>
                  <a:pt x="358838" y="0"/>
                </a:moveTo>
                <a:lnTo>
                  <a:pt x="265785" y="107696"/>
                </a:lnTo>
                <a:lnTo>
                  <a:pt x="331793" y="107696"/>
                </a:lnTo>
                <a:lnTo>
                  <a:pt x="358838" y="75539"/>
                </a:lnTo>
                <a:lnTo>
                  <a:pt x="424116" y="75539"/>
                </a:lnTo>
                <a:lnTo>
                  <a:pt x="358838" y="0"/>
                </a:lnTo>
                <a:close/>
              </a:path>
              <a:path w="718184" h="389254">
                <a:moveTo>
                  <a:pt x="544969" y="0"/>
                </a:moveTo>
                <a:lnTo>
                  <a:pt x="451904" y="107696"/>
                </a:lnTo>
                <a:lnTo>
                  <a:pt x="517924" y="107696"/>
                </a:lnTo>
                <a:lnTo>
                  <a:pt x="544969" y="75539"/>
                </a:lnTo>
                <a:lnTo>
                  <a:pt x="610247" y="75539"/>
                </a:lnTo>
                <a:lnTo>
                  <a:pt x="544969" y="0"/>
                </a:lnTo>
                <a:close/>
              </a:path>
            </a:pathLst>
          </a:custGeom>
          <a:solidFill>
            <a:srgbClr val="00B5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96879" y="5766485"/>
            <a:ext cx="172707" cy="2206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82998" y="5766485"/>
            <a:ext cx="172719" cy="2206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076" y="152400"/>
            <a:ext cx="10187940" cy="6841490"/>
          </a:xfrm>
          <a:custGeom>
            <a:avLst/>
            <a:gdLst/>
            <a:ahLst/>
            <a:cxnLst/>
            <a:rect l="l" t="t" r="r" b="b"/>
            <a:pathLst>
              <a:path w="10187940" h="6841490">
                <a:moveTo>
                  <a:pt x="0" y="6841490"/>
                </a:moveTo>
                <a:lnTo>
                  <a:pt x="10187711" y="6841490"/>
                </a:lnTo>
                <a:lnTo>
                  <a:pt x="10187711" y="0"/>
                </a:lnTo>
                <a:lnTo>
                  <a:pt x="0" y="0"/>
                </a:lnTo>
                <a:lnTo>
                  <a:pt x="0" y="684149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" y="1417319"/>
            <a:ext cx="3096895" cy="3346450"/>
          </a:xfrm>
          <a:custGeom>
            <a:avLst/>
            <a:gdLst/>
            <a:ahLst/>
            <a:cxnLst/>
            <a:rect l="l" t="t" r="r" b="b"/>
            <a:pathLst>
              <a:path w="3096895" h="3346450">
                <a:moveTo>
                  <a:pt x="1600683" y="0"/>
                </a:moveTo>
                <a:lnTo>
                  <a:pt x="0" y="1852241"/>
                </a:lnTo>
                <a:lnTo>
                  <a:pt x="0" y="3346436"/>
                </a:lnTo>
                <a:lnTo>
                  <a:pt x="1600683" y="1443431"/>
                </a:lnTo>
                <a:lnTo>
                  <a:pt x="2848027" y="1443431"/>
                </a:lnTo>
                <a:lnTo>
                  <a:pt x="1600683" y="0"/>
                </a:lnTo>
                <a:close/>
              </a:path>
              <a:path w="3096895" h="3346450">
                <a:moveTo>
                  <a:pt x="2848027" y="1443431"/>
                </a:moveTo>
                <a:lnTo>
                  <a:pt x="1600683" y="1443431"/>
                </a:lnTo>
                <a:lnTo>
                  <a:pt x="2461324" y="2466517"/>
                </a:lnTo>
                <a:lnTo>
                  <a:pt x="3096769" y="1731276"/>
                </a:lnTo>
                <a:lnTo>
                  <a:pt x="2848027" y="14434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60144" y="1430572"/>
            <a:ext cx="4796790" cy="5440680"/>
          </a:xfrm>
          <a:custGeom>
            <a:avLst/>
            <a:gdLst/>
            <a:ahLst/>
            <a:cxnLst/>
            <a:rect l="l" t="t" r="r" b="b"/>
            <a:pathLst>
              <a:path w="4796790" h="5440680">
                <a:moveTo>
                  <a:pt x="3300171" y="0"/>
                </a:moveTo>
                <a:lnTo>
                  <a:pt x="0" y="3818813"/>
                </a:lnTo>
                <a:lnTo>
                  <a:pt x="0" y="5440679"/>
                </a:lnTo>
                <a:lnTo>
                  <a:pt x="979652" y="5440679"/>
                </a:lnTo>
                <a:lnTo>
                  <a:pt x="979652" y="4202226"/>
                </a:lnTo>
                <a:lnTo>
                  <a:pt x="3300171" y="1443431"/>
                </a:lnTo>
                <a:lnTo>
                  <a:pt x="4547578" y="1443431"/>
                </a:lnTo>
                <a:lnTo>
                  <a:pt x="3300171" y="0"/>
                </a:lnTo>
                <a:close/>
              </a:path>
              <a:path w="4796790" h="5440680">
                <a:moveTo>
                  <a:pt x="2442667" y="3122993"/>
                </a:moveTo>
                <a:lnTo>
                  <a:pt x="1799602" y="3887482"/>
                </a:lnTo>
                <a:lnTo>
                  <a:pt x="2064346" y="4202226"/>
                </a:lnTo>
                <a:lnTo>
                  <a:pt x="2064346" y="5440679"/>
                </a:lnTo>
                <a:lnTo>
                  <a:pt x="3044050" y="5440679"/>
                </a:lnTo>
                <a:lnTo>
                  <a:pt x="3044050" y="3818813"/>
                </a:lnTo>
                <a:lnTo>
                  <a:pt x="2442667" y="3122993"/>
                </a:lnTo>
                <a:close/>
              </a:path>
              <a:path w="4796790" h="5440680">
                <a:moveTo>
                  <a:pt x="4547578" y="1443431"/>
                </a:moveTo>
                <a:lnTo>
                  <a:pt x="3300171" y="1443431"/>
                </a:lnTo>
                <a:lnTo>
                  <a:pt x="4160837" y="2466619"/>
                </a:lnTo>
                <a:lnTo>
                  <a:pt x="4796332" y="1731276"/>
                </a:lnTo>
                <a:lnTo>
                  <a:pt x="4547578" y="14434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16484" y="1417319"/>
            <a:ext cx="4774565" cy="5440680"/>
          </a:xfrm>
          <a:custGeom>
            <a:avLst/>
            <a:gdLst/>
            <a:ahLst/>
            <a:cxnLst/>
            <a:rect l="l" t="t" r="r" b="b"/>
            <a:pathLst>
              <a:path w="4774565" h="5440680">
                <a:moveTo>
                  <a:pt x="3300196" y="0"/>
                </a:moveTo>
                <a:lnTo>
                  <a:pt x="0" y="3818813"/>
                </a:lnTo>
                <a:lnTo>
                  <a:pt x="0" y="5440679"/>
                </a:lnTo>
                <a:lnTo>
                  <a:pt x="979678" y="5440679"/>
                </a:lnTo>
                <a:lnTo>
                  <a:pt x="979678" y="4202226"/>
                </a:lnTo>
                <a:lnTo>
                  <a:pt x="3300196" y="1443431"/>
                </a:lnTo>
                <a:lnTo>
                  <a:pt x="4547591" y="1443431"/>
                </a:lnTo>
                <a:lnTo>
                  <a:pt x="3300196" y="0"/>
                </a:lnTo>
                <a:close/>
              </a:path>
              <a:path w="4774565" h="5440680">
                <a:moveTo>
                  <a:pt x="2442692" y="3122993"/>
                </a:moveTo>
                <a:lnTo>
                  <a:pt x="1799678" y="3887482"/>
                </a:lnTo>
                <a:lnTo>
                  <a:pt x="2064372" y="4202226"/>
                </a:lnTo>
                <a:lnTo>
                  <a:pt x="2064372" y="5440679"/>
                </a:lnTo>
                <a:lnTo>
                  <a:pt x="3044024" y="5440679"/>
                </a:lnTo>
                <a:lnTo>
                  <a:pt x="3044024" y="3818813"/>
                </a:lnTo>
                <a:lnTo>
                  <a:pt x="2442692" y="3122993"/>
                </a:lnTo>
                <a:close/>
              </a:path>
              <a:path w="4774565" h="5440680">
                <a:moveTo>
                  <a:pt x="4547591" y="1443431"/>
                </a:moveTo>
                <a:lnTo>
                  <a:pt x="3300196" y="1443431"/>
                </a:lnTo>
                <a:lnTo>
                  <a:pt x="4774504" y="3196191"/>
                </a:lnTo>
                <a:lnTo>
                  <a:pt x="4774504" y="1706004"/>
                </a:lnTo>
                <a:lnTo>
                  <a:pt x="4547591" y="14434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09600" y="914400"/>
            <a:ext cx="9444738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600" b="1" spc="-130" dirty="0">
                <a:solidFill>
                  <a:srgbClr val="00B5EF"/>
                </a:solidFill>
                <a:latin typeface="Tahoma"/>
                <a:cs typeface="Tahoma"/>
              </a:rPr>
              <a:t>FAQ</a:t>
            </a:r>
            <a:endParaRPr sz="4600" dirty="0">
              <a:latin typeface="Tahoma"/>
              <a:cs typeface="Tahoma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B28CFF-2814-432E-A317-E6FB7D3BD933}"/>
              </a:ext>
            </a:extLst>
          </p:cNvPr>
          <p:cNvSpPr/>
          <p:nvPr/>
        </p:nvSpPr>
        <p:spPr>
          <a:xfrm>
            <a:off x="854892" y="1796044"/>
            <a:ext cx="89481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You do not need to complete the whole Assessment at one time, you may go in and out whenever you need or want to.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You only need to fill in what is applicable but if you enter a sub-assessment that has an *asterisk, then you must complete the information for that section.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When you hit the save button you will not be directed to another screen, you must return to the ClientPoint tab or Summary Tab etc.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The Assessment will not save a version and start a new version like the VI-SPDAT this is just an open on-going assessment that when information changes you type over  each and every time.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You must do the Acuity once a year and upload it to the binder clip in the Supportive Housing Assessment. Not the Client Profile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Put in the date of latest update date in the assessment and do the Update “ADD” button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pc="5" dirty="0">
                <a:solidFill>
                  <a:srgbClr val="191D63"/>
                </a:solidFill>
                <a:latin typeface="Trebuchet MS"/>
                <a:cs typeface="Trebuchet MS"/>
              </a:rPr>
              <a:t>You must update the Supportive Housing Assessment once a year and do the “Add button” for the update in the assessment   to show the updated dates</a:t>
            </a:r>
          </a:p>
        </p:txBody>
      </p:sp>
    </p:spTree>
    <p:extLst>
      <p:ext uri="{BB962C8B-B14F-4D97-AF65-F5344CB8AC3E}">
        <p14:creationId xmlns:p14="http://schemas.microsoft.com/office/powerpoint/2010/main" val="3469075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598" y="722376"/>
            <a:ext cx="3809365" cy="4291965"/>
          </a:xfrm>
          <a:custGeom>
            <a:avLst/>
            <a:gdLst/>
            <a:ahLst/>
            <a:cxnLst/>
            <a:rect l="l" t="t" r="r" b="b"/>
            <a:pathLst>
              <a:path w="3809365" h="4291965">
                <a:moveTo>
                  <a:pt x="1904619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1756778" y="4291761"/>
                </a:lnTo>
                <a:lnTo>
                  <a:pt x="1756778" y="3726408"/>
                </a:lnTo>
                <a:lnTo>
                  <a:pt x="565391" y="3726408"/>
                </a:lnTo>
                <a:lnTo>
                  <a:pt x="565391" y="2425204"/>
                </a:lnTo>
                <a:lnTo>
                  <a:pt x="1904619" y="833031"/>
                </a:lnTo>
                <a:lnTo>
                  <a:pt x="2624512" y="833031"/>
                </a:lnTo>
                <a:lnTo>
                  <a:pt x="1904619" y="0"/>
                </a:lnTo>
                <a:close/>
              </a:path>
              <a:path w="3809365" h="4291965">
                <a:moveTo>
                  <a:pt x="2624512" y="833031"/>
                </a:moveTo>
                <a:lnTo>
                  <a:pt x="1904619" y="833031"/>
                </a:lnTo>
                <a:lnTo>
                  <a:pt x="3243846" y="2425204"/>
                </a:lnTo>
                <a:lnTo>
                  <a:pt x="3243846" y="4291761"/>
                </a:lnTo>
                <a:lnTo>
                  <a:pt x="3809225" y="4291761"/>
                </a:lnTo>
                <a:lnTo>
                  <a:pt x="3809225" y="2203932"/>
                </a:lnTo>
                <a:lnTo>
                  <a:pt x="2624512" y="833031"/>
                </a:lnTo>
                <a:close/>
              </a:path>
              <a:path w="3809365" h="4291965">
                <a:moveTo>
                  <a:pt x="1409738" y="1802345"/>
                </a:moveTo>
                <a:lnTo>
                  <a:pt x="1038631" y="2243556"/>
                </a:lnTo>
                <a:lnTo>
                  <a:pt x="1191387" y="2425204"/>
                </a:lnTo>
                <a:lnTo>
                  <a:pt x="1191387" y="3726408"/>
                </a:lnTo>
                <a:lnTo>
                  <a:pt x="1756778" y="3726408"/>
                </a:lnTo>
                <a:lnTo>
                  <a:pt x="1756778" y="2203932"/>
                </a:lnTo>
                <a:lnTo>
                  <a:pt x="1409738" y="1802345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0FE9D623-8932-4947-A22C-6743F2BB2ACE}"/>
              </a:ext>
            </a:extLst>
          </p:cNvPr>
          <p:cNvSpPr/>
          <p:nvPr/>
        </p:nvSpPr>
        <p:spPr>
          <a:xfrm>
            <a:off x="2086741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061669" y="678875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screenshot of a video game&#10;&#10;Description automatically generated">
            <a:extLst>
              <a:ext uri="{FF2B5EF4-FFF2-40B4-BE49-F238E27FC236}">
                <a16:creationId xmlns:a16="http://schemas.microsoft.com/office/drawing/2014/main" id="{17E38318-5CA6-4D2A-9C00-4EFF49FA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10912592" cy="5715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7BC7BA-BEA7-4D54-9A6C-FE692AE38DB9}"/>
              </a:ext>
            </a:extLst>
          </p:cNvPr>
          <p:cNvSpPr txBox="1"/>
          <p:nvPr/>
        </p:nvSpPr>
        <p:spPr>
          <a:xfrm>
            <a:off x="4114801" y="5486400"/>
            <a:ext cx="6933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 to our web site, then the resources tab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D25FAF-74F8-43E3-8464-8792719F6D03}"/>
              </a:ext>
            </a:extLst>
          </p:cNvPr>
          <p:cNvCxnSpPr/>
          <p:nvPr/>
        </p:nvCxnSpPr>
        <p:spPr>
          <a:xfrm flipV="1">
            <a:off x="7620000" y="1905000"/>
            <a:ext cx="1371600" cy="358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35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598" y="722376"/>
            <a:ext cx="3809365" cy="4291965"/>
          </a:xfrm>
          <a:custGeom>
            <a:avLst/>
            <a:gdLst/>
            <a:ahLst/>
            <a:cxnLst/>
            <a:rect l="l" t="t" r="r" b="b"/>
            <a:pathLst>
              <a:path w="3809365" h="4291965">
                <a:moveTo>
                  <a:pt x="1904619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1756778" y="4291761"/>
                </a:lnTo>
                <a:lnTo>
                  <a:pt x="1756778" y="3726408"/>
                </a:lnTo>
                <a:lnTo>
                  <a:pt x="565391" y="3726408"/>
                </a:lnTo>
                <a:lnTo>
                  <a:pt x="565391" y="2425204"/>
                </a:lnTo>
                <a:lnTo>
                  <a:pt x="1904619" y="833031"/>
                </a:lnTo>
                <a:lnTo>
                  <a:pt x="2624512" y="833031"/>
                </a:lnTo>
                <a:lnTo>
                  <a:pt x="1904619" y="0"/>
                </a:lnTo>
                <a:close/>
              </a:path>
              <a:path w="3809365" h="4291965">
                <a:moveTo>
                  <a:pt x="2624512" y="833031"/>
                </a:moveTo>
                <a:lnTo>
                  <a:pt x="1904619" y="833031"/>
                </a:lnTo>
                <a:lnTo>
                  <a:pt x="3243846" y="2425204"/>
                </a:lnTo>
                <a:lnTo>
                  <a:pt x="3243846" y="4291761"/>
                </a:lnTo>
                <a:lnTo>
                  <a:pt x="3809225" y="4291761"/>
                </a:lnTo>
                <a:lnTo>
                  <a:pt x="3809225" y="2203932"/>
                </a:lnTo>
                <a:lnTo>
                  <a:pt x="2624512" y="833031"/>
                </a:lnTo>
                <a:close/>
              </a:path>
              <a:path w="3809365" h="4291965">
                <a:moveTo>
                  <a:pt x="1409738" y="1802345"/>
                </a:moveTo>
                <a:lnTo>
                  <a:pt x="1038631" y="2243556"/>
                </a:lnTo>
                <a:lnTo>
                  <a:pt x="1191387" y="2425204"/>
                </a:lnTo>
                <a:lnTo>
                  <a:pt x="1191387" y="3726408"/>
                </a:lnTo>
                <a:lnTo>
                  <a:pt x="1756778" y="3726408"/>
                </a:lnTo>
                <a:lnTo>
                  <a:pt x="1756778" y="2203932"/>
                </a:lnTo>
                <a:lnTo>
                  <a:pt x="1409738" y="1802345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0FE9D623-8932-4947-A22C-6743F2BB2ACE}"/>
              </a:ext>
            </a:extLst>
          </p:cNvPr>
          <p:cNvSpPr/>
          <p:nvPr/>
        </p:nvSpPr>
        <p:spPr>
          <a:xfrm>
            <a:off x="2086741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061669" y="678875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D62BAB3-DF77-45F4-B3F7-153743244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9525000" cy="49890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62494C-3EB6-482A-884D-2CA11E4EF50B}"/>
              </a:ext>
            </a:extLst>
          </p:cNvPr>
          <p:cNvSpPr txBox="1"/>
          <p:nvPr/>
        </p:nvSpPr>
        <p:spPr>
          <a:xfrm>
            <a:off x="6400800" y="3657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Acuity Index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9019345-6497-4DA9-B641-6EF451B434E6}"/>
              </a:ext>
            </a:extLst>
          </p:cNvPr>
          <p:cNvCxnSpPr/>
          <p:nvPr/>
        </p:nvCxnSpPr>
        <p:spPr>
          <a:xfrm flipH="1">
            <a:off x="4343400" y="3886200"/>
            <a:ext cx="1869198" cy="381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1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598" y="722376"/>
            <a:ext cx="3809365" cy="4291965"/>
          </a:xfrm>
          <a:custGeom>
            <a:avLst/>
            <a:gdLst/>
            <a:ahLst/>
            <a:cxnLst/>
            <a:rect l="l" t="t" r="r" b="b"/>
            <a:pathLst>
              <a:path w="3809365" h="4291965">
                <a:moveTo>
                  <a:pt x="1904619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1756778" y="4291761"/>
                </a:lnTo>
                <a:lnTo>
                  <a:pt x="1756778" y="3726408"/>
                </a:lnTo>
                <a:lnTo>
                  <a:pt x="565391" y="3726408"/>
                </a:lnTo>
                <a:lnTo>
                  <a:pt x="565391" y="2425204"/>
                </a:lnTo>
                <a:lnTo>
                  <a:pt x="1904619" y="833031"/>
                </a:lnTo>
                <a:lnTo>
                  <a:pt x="2624512" y="833031"/>
                </a:lnTo>
                <a:lnTo>
                  <a:pt x="1904619" y="0"/>
                </a:lnTo>
                <a:close/>
              </a:path>
              <a:path w="3809365" h="4291965">
                <a:moveTo>
                  <a:pt x="2624512" y="833031"/>
                </a:moveTo>
                <a:lnTo>
                  <a:pt x="1904619" y="833031"/>
                </a:lnTo>
                <a:lnTo>
                  <a:pt x="3243846" y="2425204"/>
                </a:lnTo>
                <a:lnTo>
                  <a:pt x="3243846" y="4291761"/>
                </a:lnTo>
                <a:lnTo>
                  <a:pt x="3809225" y="4291761"/>
                </a:lnTo>
                <a:lnTo>
                  <a:pt x="3809225" y="2203932"/>
                </a:lnTo>
                <a:lnTo>
                  <a:pt x="2624512" y="833031"/>
                </a:lnTo>
                <a:close/>
              </a:path>
              <a:path w="3809365" h="4291965">
                <a:moveTo>
                  <a:pt x="1409738" y="1802345"/>
                </a:moveTo>
                <a:lnTo>
                  <a:pt x="1038631" y="2243556"/>
                </a:lnTo>
                <a:lnTo>
                  <a:pt x="1191387" y="2425204"/>
                </a:lnTo>
                <a:lnTo>
                  <a:pt x="1191387" y="3726408"/>
                </a:lnTo>
                <a:lnTo>
                  <a:pt x="1756778" y="3726408"/>
                </a:lnTo>
                <a:lnTo>
                  <a:pt x="1756778" y="2203932"/>
                </a:lnTo>
                <a:lnTo>
                  <a:pt x="1409738" y="1802345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0FE9D623-8932-4947-A22C-6743F2BB2ACE}"/>
              </a:ext>
            </a:extLst>
          </p:cNvPr>
          <p:cNvSpPr/>
          <p:nvPr/>
        </p:nvSpPr>
        <p:spPr>
          <a:xfrm>
            <a:off x="2086741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061669" y="678875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63934F-F75C-4558-B4D4-0A2C1E754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0105066" cy="593672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793649-6970-456E-BE48-5A8A338FD9F6}"/>
              </a:ext>
            </a:extLst>
          </p:cNvPr>
          <p:cNvCxnSpPr>
            <a:cxnSpLocks/>
          </p:cNvCxnSpPr>
          <p:nvPr/>
        </p:nvCxnSpPr>
        <p:spPr>
          <a:xfrm flipH="1">
            <a:off x="2574061" y="4927892"/>
            <a:ext cx="5533066" cy="921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F92624-E354-4F7A-8E80-1437089E35F4}"/>
              </a:ext>
            </a:extLst>
          </p:cNvPr>
          <p:cNvSpPr txBox="1"/>
          <p:nvPr/>
        </p:nvSpPr>
        <p:spPr>
          <a:xfrm>
            <a:off x="7191006" y="4610100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open the excel sheet</a:t>
            </a:r>
          </a:p>
        </p:txBody>
      </p:sp>
    </p:spTree>
    <p:extLst>
      <p:ext uri="{BB962C8B-B14F-4D97-AF65-F5344CB8AC3E}">
        <p14:creationId xmlns:p14="http://schemas.microsoft.com/office/powerpoint/2010/main" val="280302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82" y="-120073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598" y="722376"/>
            <a:ext cx="3809365" cy="4291965"/>
          </a:xfrm>
          <a:custGeom>
            <a:avLst/>
            <a:gdLst/>
            <a:ahLst/>
            <a:cxnLst/>
            <a:rect l="l" t="t" r="r" b="b"/>
            <a:pathLst>
              <a:path w="3809365" h="4291965">
                <a:moveTo>
                  <a:pt x="1904619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1756778" y="4291761"/>
                </a:lnTo>
                <a:lnTo>
                  <a:pt x="1756778" y="3726408"/>
                </a:lnTo>
                <a:lnTo>
                  <a:pt x="565391" y="3726408"/>
                </a:lnTo>
                <a:lnTo>
                  <a:pt x="565391" y="2425204"/>
                </a:lnTo>
                <a:lnTo>
                  <a:pt x="1904619" y="833031"/>
                </a:lnTo>
                <a:lnTo>
                  <a:pt x="2624512" y="833031"/>
                </a:lnTo>
                <a:lnTo>
                  <a:pt x="1904619" y="0"/>
                </a:lnTo>
                <a:close/>
              </a:path>
              <a:path w="3809365" h="4291965">
                <a:moveTo>
                  <a:pt x="2624512" y="833031"/>
                </a:moveTo>
                <a:lnTo>
                  <a:pt x="1904619" y="833031"/>
                </a:lnTo>
                <a:lnTo>
                  <a:pt x="3243846" y="2425204"/>
                </a:lnTo>
                <a:lnTo>
                  <a:pt x="3243846" y="4291761"/>
                </a:lnTo>
                <a:lnTo>
                  <a:pt x="3809225" y="4291761"/>
                </a:lnTo>
                <a:lnTo>
                  <a:pt x="3809225" y="2203932"/>
                </a:lnTo>
                <a:lnTo>
                  <a:pt x="2624512" y="833031"/>
                </a:lnTo>
                <a:close/>
              </a:path>
              <a:path w="3809365" h="4291965">
                <a:moveTo>
                  <a:pt x="1409738" y="1802345"/>
                </a:moveTo>
                <a:lnTo>
                  <a:pt x="1038631" y="2243556"/>
                </a:lnTo>
                <a:lnTo>
                  <a:pt x="1191387" y="2425204"/>
                </a:lnTo>
                <a:lnTo>
                  <a:pt x="1191387" y="3726408"/>
                </a:lnTo>
                <a:lnTo>
                  <a:pt x="1756778" y="3726408"/>
                </a:lnTo>
                <a:lnTo>
                  <a:pt x="1756778" y="2203932"/>
                </a:lnTo>
                <a:lnTo>
                  <a:pt x="1409738" y="1802345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0FE9D623-8932-4947-A22C-6743F2BB2ACE}"/>
              </a:ext>
            </a:extLst>
          </p:cNvPr>
          <p:cNvSpPr/>
          <p:nvPr/>
        </p:nvSpPr>
        <p:spPr>
          <a:xfrm>
            <a:off x="2086741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061669" y="678875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DC27B2-6D25-45EB-A352-0C0A816F8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17" y="800100"/>
            <a:ext cx="7201627" cy="525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0A9660-7437-4A36-8529-02C19191C515}"/>
              </a:ext>
            </a:extLst>
          </p:cNvPr>
          <p:cNvSpPr txBox="1"/>
          <p:nvPr/>
        </p:nvSpPr>
        <p:spPr>
          <a:xfrm>
            <a:off x="8610600" y="1295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Enable editing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FA3031-4DEA-4220-99A4-AA42D8BC5A89}"/>
              </a:ext>
            </a:extLst>
          </p:cNvPr>
          <p:cNvCxnSpPr/>
          <p:nvPr/>
        </p:nvCxnSpPr>
        <p:spPr>
          <a:xfrm flipH="1">
            <a:off x="7086600" y="1524000"/>
            <a:ext cx="1371600" cy="304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89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598" y="722376"/>
            <a:ext cx="3809365" cy="4291965"/>
          </a:xfrm>
          <a:custGeom>
            <a:avLst/>
            <a:gdLst/>
            <a:ahLst/>
            <a:cxnLst/>
            <a:rect l="l" t="t" r="r" b="b"/>
            <a:pathLst>
              <a:path w="3809365" h="4291965">
                <a:moveTo>
                  <a:pt x="1904619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1756778" y="4291761"/>
                </a:lnTo>
                <a:lnTo>
                  <a:pt x="1756778" y="3726408"/>
                </a:lnTo>
                <a:lnTo>
                  <a:pt x="565391" y="3726408"/>
                </a:lnTo>
                <a:lnTo>
                  <a:pt x="565391" y="2425204"/>
                </a:lnTo>
                <a:lnTo>
                  <a:pt x="1904619" y="833031"/>
                </a:lnTo>
                <a:lnTo>
                  <a:pt x="2624512" y="833031"/>
                </a:lnTo>
                <a:lnTo>
                  <a:pt x="1904619" y="0"/>
                </a:lnTo>
                <a:close/>
              </a:path>
              <a:path w="3809365" h="4291965">
                <a:moveTo>
                  <a:pt x="2624512" y="833031"/>
                </a:moveTo>
                <a:lnTo>
                  <a:pt x="1904619" y="833031"/>
                </a:lnTo>
                <a:lnTo>
                  <a:pt x="3243846" y="2425204"/>
                </a:lnTo>
                <a:lnTo>
                  <a:pt x="3243846" y="4291761"/>
                </a:lnTo>
                <a:lnTo>
                  <a:pt x="3809225" y="4291761"/>
                </a:lnTo>
                <a:lnTo>
                  <a:pt x="3809225" y="2203932"/>
                </a:lnTo>
                <a:lnTo>
                  <a:pt x="2624512" y="833031"/>
                </a:lnTo>
                <a:close/>
              </a:path>
              <a:path w="3809365" h="4291965">
                <a:moveTo>
                  <a:pt x="1409738" y="1802345"/>
                </a:moveTo>
                <a:lnTo>
                  <a:pt x="1038631" y="2243556"/>
                </a:lnTo>
                <a:lnTo>
                  <a:pt x="1191387" y="2425204"/>
                </a:lnTo>
                <a:lnTo>
                  <a:pt x="1191387" y="3726408"/>
                </a:lnTo>
                <a:lnTo>
                  <a:pt x="1756778" y="3726408"/>
                </a:lnTo>
                <a:lnTo>
                  <a:pt x="1756778" y="2203932"/>
                </a:lnTo>
                <a:lnTo>
                  <a:pt x="1409738" y="1802345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0FE9D623-8932-4947-A22C-6743F2BB2ACE}"/>
              </a:ext>
            </a:extLst>
          </p:cNvPr>
          <p:cNvSpPr/>
          <p:nvPr/>
        </p:nvSpPr>
        <p:spPr>
          <a:xfrm>
            <a:off x="2086741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061669" y="678875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3BD2E0-05B7-421D-BBA6-5CB79812B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" y="41595"/>
            <a:ext cx="12192000" cy="650538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1B08FE-8BDD-4625-800B-0E7F5D9639D0}"/>
              </a:ext>
            </a:extLst>
          </p:cNvPr>
          <p:cNvCxnSpPr/>
          <p:nvPr/>
        </p:nvCxnSpPr>
        <p:spPr>
          <a:xfrm flipH="1" flipV="1">
            <a:off x="169041" y="311020"/>
            <a:ext cx="9372600" cy="25200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D7221ED-2283-48E8-9BD2-31628ACDF8B2}"/>
              </a:ext>
            </a:extLst>
          </p:cNvPr>
          <p:cNvSpPr txBox="1"/>
          <p:nvPr/>
        </p:nvSpPr>
        <p:spPr>
          <a:xfrm>
            <a:off x="4734148" y="2918743"/>
            <a:ext cx="33528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Use the next column open and enter the date completing for “save as” each time for the date you are currently working on. This will give you a running history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D2C48F-684D-4F51-92B8-C12D5F85B1A7}"/>
              </a:ext>
            </a:extLst>
          </p:cNvPr>
          <p:cNvCxnSpPr/>
          <p:nvPr/>
        </p:nvCxnSpPr>
        <p:spPr>
          <a:xfrm flipH="1" flipV="1">
            <a:off x="4724400" y="1752600"/>
            <a:ext cx="838200" cy="1113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D24686-3A29-4FB2-BE06-8F6DB69B692E}"/>
              </a:ext>
            </a:extLst>
          </p:cNvPr>
          <p:cNvCxnSpPr/>
          <p:nvPr/>
        </p:nvCxnSpPr>
        <p:spPr>
          <a:xfrm flipH="1" flipV="1">
            <a:off x="5410200" y="1752600"/>
            <a:ext cx="162148" cy="1113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64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A3F2F11-DD42-427C-B3BD-9EA4967FC31F}"/>
              </a:ext>
            </a:extLst>
          </p:cNvPr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F7F667-3AF3-4A65-A2FC-AF143AC4A66F}"/>
              </a:ext>
            </a:extLst>
          </p:cNvPr>
          <p:cNvSpPr txBox="1"/>
          <p:nvPr/>
        </p:nvSpPr>
        <p:spPr>
          <a:xfrm>
            <a:off x="685800" y="609600"/>
            <a:ext cx="10134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After saving your Acuity Index </a:t>
            </a:r>
          </a:p>
          <a:p>
            <a:pPr algn="ctr"/>
            <a:r>
              <a:rPr lang="en-US" sz="5400" dirty="0"/>
              <a:t>go to the ClientPoint in HMIS </a:t>
            </a:r>
          </a:p>
          <a:p>
            <a:pPr algn="ctr"/>
            <a:r>
              <a:rPr lang="en-US" sz="5400" dirty="0"/>
              <a:t>and continue as described next pages to attach the Acuity Index and complete the</a:t>
            </a:r>
          </a:p>
          <a:p>
            <a:pPr algn="ctr"/>
            <a:r>
              <a:rPr lang="en-US" sz="5400" dirty="0"/>
              <a:t>Supportive Assessment </a:t>
            </a:r>
          </a:p>
        </p:txBody>
      </p:sp>
    </p:spTree>
    <p:extLst>
      <p:ext uri="{BB962C8B-B14F-4D97-AF65-F5344CB8AC3E}">
        <p14:creationId xmlns:p14="http://schemas.microsoft.com/office/powerpoint/2010/main" val="376710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598" y="722376"/>
            <a:ext cx="3809365" cy="4291965"/>
          </a:xfrm>
          <a:custGeom>
            <a:avLst/>
            <a:gdLst/>
            <a:ahLst/>
            <a:cxnLst/>
            <a:rect l="l" t="t" r="r" b="b"/>
            <a:pathLst>
              <a:path w="3809365" h="4291965">
                <a:moveTo>
                  <a:pt x="1904619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1756778" y="4291761"/>
                </a:lnTo>
                <a:lnTo>
                  <a:pt x="1756778" y="3726408"/>
                </a:lnTo>
                <a:lnTo>
                  <a:pt x="565391" y="3726408"/>
                </a:lnTo>
                <a:lnTo>
                  <a:pt x="565391" y="2425204"/>
                </a:lnTo>
                <a:lnTo>
                  <a:pt x="1904619" y="833031"/>
                </a:lnTo>
                <a:lnTo>
                  <a:pt x="2624512" y="833031"/>
                </a:lnTo>
                <a:lnTo>
                  <a:pt x="1904619" y="0"/>
                </a:lnTo>
                <a:close/>
              </a:path>
              <a:path w="3809365" h="4291965">
                <a:moveTo>
                  <a:pt x="2624512" y="833031"/>
                </a:moveTo>
                <a:lnTo>
                  <a:pt x="1904619" y="833031"/>
                </a:lnTo>
                <a:lnTo>
                  <a:pt x="3243846" y="2425204"/>
                </a:lnTo>
                <a:lnTo>
                  <a:pt x="3243846" y="4291761"/>
                </a:lnTo>
                <a:lnTo>
                  <a:pt x="3809225" y="4291761"/>
                </a:lnTo>
                <a:lnTo>
                  <a:pt x="3809225" y="2203932"/>
                </a:lnTo>
                <a:lnTo>
                  <a:pt x="2624512" y="833031"/>
                </a:lnTo>
                <a:close/>
              </a:path>
              <a:path w="3809365" h="4291965">
                <a:moveTo>
                  <a:pt x="1409738" y="1802345"/>
                </a:moveTo>
                <a:lnTo>
                  <a:pt x="1038631" y="2243556"/>
                </a:lnTo>
                <a:lnTo>
                  <a:pt x="1191387" y="2425204"/>
                </a:lnTo>
                <a:lnTo>
                  <a:pt x="1191387" y="3726408"/>
                </a:lnTo>
                <a:lnTo>
                  <a:pt x="1756778" y="3726408"/>
                </a:lnTo>
                <a:lnTo>
                  <a:pt x="1756778" y="2203932"/>
                </a:lnTo>
                <a:lnTo>
                  <a:pt x="1409738" y="1802345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50040" y="5257800"/>
            <a:ext cx="7553959" cy="136447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2400" spc="5" dirty="0">
                <a:solidFill>
                  <a:srgbClr val="191D63"/>
                </a:solidFill>
                <a:latin typeface="Trebuchet MS"/>
                <a:cs typeface="Trebuchet MS"/>
              </a:rPr>
              <a:t>As with any Assessment the first step is to open the Client record.</a:t>
            </a:r>
          </a:p>
          <a:p>
            <a:pPr marL="864870" lvl="1" indent="-394970"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2400" spc="5" dirty="0">
                <a:solidFill>
                  <a:srgbClr val="191D63"/>
                </a:solidFill>
                <a:latin typeface="Trebuchet MS"/>
                <a:cs typeface="Trebuchet MS"/>
              </a:rPr>
              <a:t>Do this with the Client ID # or search the name.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0FE9D623-8932-4947-A22C-6743F2BB2ACE}"/>
              </a:ext>
            </a:extLst>
          </p:cNvPr>
          <p:cNvSpPr/>
          <p:nvPr/>
        </p:nvSpPr>
        <p:spPr>
          <a:xfrm>
            <a:off x="2086741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13880-C499-4BDE-9B37-6F88493C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38671"/>
            <a:ext cx="11086990" cy="406249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416D74-D3BD-40A7-92AE-D81B237CE9C6}"/>
              </a:ext>
            </a:extLst>
          </p:cNvPr>
          <p:cNvCxnSpPr/>
          <p:nvPr/>
        </p:nvCxnSpPr>
        <p:spPr>
          <a:xfrm flipH="1" flipV="1">
            <a:off x="3124200" y="4800600"/>
            <a:ext cx="2362200" cy="1524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0F9A00-3F27-4DA4-BD30-A3FBBEFB4C5F}"/>
              </a:ext>
            </a:extLst>
          </p:cNvPr>
          <p:cNvCxnSpPr/>
          <p:nvPr/>
        </p:nvCxnSpPr>
        <p:spPr>
          <a:xfrm flipH="1" flipV="1">
            <a:off x="6019800" y="2819400"/>
            <a:ext cx="1524000" cy="3505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81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5600700">
                <a:moveTo>
                  <a:pt x="0" y="5600700"/>
                </a:moveTo>
                <a:lnTo>
                  <a:pt x="12188952" y="5600700"/>
                </a:lnTo>
                <a:lnTo>
                  <a:pt x="12188952" y="0"/>
                </a:lnTo>
                <a:lnTo>
                  <a:pt x="0" y="0"/>
                </a:lnTo>
                <a:lnTo>
                  <a:pt x="0" y="5600700"/>
                </a:lnTo>
                <a:close/>
              </a:path>
            </a:pathLst>
          </a:custGeom>
          <a:solidFill>
            <a:srgbClr val="00B5E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12598" y="722376"/>
            <a:ext cx="3809365" cy="4291965"/>
          </a:xfrm>
          <a:custGeom>
            <a:avLst/>
            <a:gdLst/>
            <a:ahLst/>
            <a:cxnLst/>
            <a:rect l="l" t="t" r="r" b="b"/>
            <a:pathLst>
              <a:path w="3809365" h="4291965">
                <a:moveTo>
                  <a:pt x="1904619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1756778" y="4291761"/>
                </a:lnTo>
                <a:lnTo>
                  <a:pt x="1756778" y="3726408"/>
                </a:lnTo>
                <a:lnTo>
                  <a:pt x="565391" y="3726408"/>
                </a:lnTo>
                <a:lnTo>
                  <a:pt x="565391" y="2425204"/>
                </a:lnTo>
                <a:lnTo>
                  <a:pt x="1904619" y="833031"/>
                </a:lnTo>
                <a:lnTo>
                  <a:pt x="2624512" y="833031"/>
                </a:lnTo>
                <a:lnTo>
                  <a:pt x="1904619" y="0"/>
                </a:lnTo>
                <a:close/>
              </a:path>
              <a:path w="3809365" h="4291965">
                <a:moveTo>
                  <a:pt x="2624512" y="833031"/>
                </a:moveTo>
                <a:lnTo>
                  <a:pt x="1904619" y="833031"/>
                </a:lnTo>
                <a:lnTo>
                  <a:pt x="3243846" y="2425204"/>
                </a:lnTo>
                <a:lnTo>
                  <a:pt x="3243846" y="4291761"/>
                </a:lnTo>
                <a:lnTo>
                  <a:pt x="3809225" y="4291761"/>
                </a:lnTo>
                <a:lnTo>
                  <a:pt x="3809225" y="2203932"/>
                </a:lnTo>
                <a:lnTo>
                  <a:pt x="2624512" y="833031"/>
                </a:lnTo>
                <a:close/>
              </a:path>
              <a:path w="3809365" h="4291965">
                <a:moveTo>
                  <a:pt x="1409738" y="1802345"/>
                </a:moveTo>
                <a:lnTo>
                  <a:pt x="1038631" y="2243556"/>
                </a:lnTo>
                <a:lnTo>
                  <a:pt x="1191387" y="2425204"/>
                </a:lnTo>
                <a:lnTo>
                  <a:pt x="1191387" y="3726408"/>
                </a:lnTo>
                <a:lnTo>
                  <a:pt x="1756778" y="3726408"/>
                </a:lnTo>
                <a:lnTo>
                  <a:pt x="1756778" y="2203932"/>
                </a:lnTo>
                <a:lnTo>
                  <a:pt x="1409738" y="1802345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78558" y="5073255"/>
            <a:ext cx="7553959" cy="136447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2400" spc="5" dirty="0">
                <a:solidFill>
                  <a:srgbClr val="191D63"/>
                </a:solidFill>
                <a:latin typeface="Trebuchet MS"/>
                <a:cs typeface="Trebuchet MS"/>
              </a:rPr>
              <a:t>From here click on the Assessments Tab</a:t>
            </a:r>
          </a:p>
          <a:p>
            <a:pPr marL="407670" indent="-394970">
              <a:lnSpc>
                <a:spcPct val="100000"/>
              </a:lnSpc>
              <a:spcBef>
                <a:spcPts val="1000"/>
              </a:spcBef>
              <a:buClr>
                <a:srgbClr val="F78E1E"/>
              </a:buClr>
              <a:buFont typeface="Arial"/>
              <a:buChar char="•"/>
              <a:tabLst>
                <a:tab pos="408305" algn="l"/>
              </a:tabLst>
            </a:pPr>
            <a:r>
              <a:rPr lang="en-US" sz="2400" spc="5" dirty="0">
                <a:solidFill>
                  <a:srgbClr val="191D63"/>
                </a:solidFill>
                <a:latin typeface="Trebuchet MS"/>
                <a:cs typeface="Trebuchet MS"/>
              </a:rPr>
              <a:t>At the select Assessment choose “Supportive Housing Assessment” </a:t>
            </a: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68EAAF95-3547-4ABC-96E9-66367F96BF60}"/>
              </a:ext>
            </a:extLst>
          </p:cNvPr>
          <p:cNvSpPr/>
          <p:nvPr/>
        </p:nvSpPr>
        <p:spPr>
          <a:xfrm>
            <a:off x="2107692" y="722376"/>
            <a:ext cx="2768600" cy="4291965"/>
          </a:xfrm>
          <a:custGeom>
            <a:avLst/>
            <a:gdLst/>
            <a:ahLst/>
            <a:cxnLst/>
            <a:rect l="l" t="t" r="r" b="b"/>
            <a:pathLst>
              <a:path w="2768600" h="4291965">
                <a:moveTo>
                  <a:pt x="1904606" y="0"/>
                </a:moveTo>
                <a:lnTo>
                  <a:pt x="0" y="2203932"/>
                </a:lnTo>
                <a:lnTo>
                  <a:pt x="0" y="4291761"/>
                </a:lnTo>
                <a:lnTo>
                  <a:pt x="565378" y="4291761"/>
                </a:lnTo>
                <a:lnTo>
                  <a:pt x="565378" y="2425204"/>
                </a:lnTo>
                <a:lnTo>
                  <a:pt x="1904606" y="833031"/>
                </a:lnTo>
                <a:lnTo>
                  <a:pt x="2624468" y="833031"/>
                </a:lnTo>
                <a:lnTo>
                  <a:pt x="1904606" y="0"/>
                </a:lnTo>
                <a:close/>
              </a:path>
              <a:path w="2768600" h="4291965">
                <a:moveTo>
                  <a:pt x="2624468" y="833031"/>
                </a:moveTo>
                <a:lnTo>
                  <a:pt x="1904606" y="833031"/>
                </a:lnTo>
                <a:lnTo>
                  <a:pt x="2401303" y="1423492"/>
                </a:lnTo>
                <a:lnTo>
                  <a:pt x="2768028" y="999159"/>
                </a:lnTo>
                <a:lnTo>
                  <a:pt x="2624468" y="833031"/>
                </a:lnTo>
                <a:close/>
              </a:path>
            </a:pathLst>
          </a:custGeom>
          <a:solidFill>
            <a:srgbClr val="FFFFFF">
              <a:alpha val="5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BAB7F2-60ED-4A91-9C5E-B8044D6A0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6898"/>
            <a:ext cx="10643349" cy="337578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DF46E9-7520-4D1E-A462-395048AC1B28}"/>
              </a:ext>
            </a:extLst>
          </p:cNvPr>
          <p:cNvCxnSpPr/>
          <p:nvPr/>
        </p:nvCxnSpPr>
        <p:spPr>
          <a:xfrm flipV="1">
            <a:off x="6553200" y="3429000"/>
            <a:ext cx="3468763" cy="1828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7CB75E5-83AD-4F15-9E93-216859337327}"/>
              </a:ext>
            </a:extLst>
          </p:cNvPr>
          <p:cNvCxnSpPr/>
          <p:nvPr/>
        </p:nvCxnSpPr>
        <p:spPr>
          <a:xfrm flipH="1" flipV="1">
            <a:off x="6212598" y="4191000"/>
            <a:ext cx="950202" cy="167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3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3065</TotalTime>
  <Words>748</Words>
  <Application>Microsoft Office PowerPoint</Application>
  <PresentationFormat>Widescreen</PresentationFormat>
  <Paragraphs>58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Trebuchet MS</vt:lpstr>
      <vt:lpstr>Office Theme</vt:lpstr>
      <vt:lpstr>Supportive Housing Assessment and  Acuity Index Upload into HMIS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Supportive Housing Assessment</dc:title>
  <dc:creator>Janice Steimer</dc:creator>
  <cp:lastModifiedBy>Janice Steimer</cp:lastModifiedBy>
  <cp:revision>47</cp:revision>
  <cp:lastPrinted>2021-05-04T10:58:29Z</cp:lastPrinted>
  <dcterms:created xsi:type="dcterms:W3CDTF">2019-08-23T12:36:50Z</dcterms:created>
  <dcterms:modified xsi:type="dcterms:W3CDTF">2021-05-06T13:36:42Z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2019-07-08T00:00:00Z</vt:filetime>
  </property>
  <property fmtid="{D5CDD505-2E9C-101B-9397-08002B2CF9AE}" pid="3" name="Creator">
    <vt:lpwstr>Adobe InDesign CS5 (7.0.4)</vt:lpwstr>
  </property>
  <property fmtid="{D5CDD505-2E9C-101B-9397-08002B2CF9AE}" pid="4" name="LastSaved">
    <vt:filetime>2019-08-23T00:00:00Z</vt:filetime>
  </property>
</Properties>
</file>