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31"/>
  </p:notesMasterIdLst>
  <p:handoutMasterIdLst>
    <p:handoutMasterId r:id="rId32"/>
  </p:handoutMasterIdLst>
  <p:sldIdLst>
    <p:sldId id="256" r:id="rId2"/>
    <p:sldId id="331" r:id="rId3"/>
    <p:sldId id="324" r:id="rId4"/>
    <p:sldId id="326" r:id="rId5"/>
    <p:sldId id="327" r:id="rId6"/>
    <p:sldId id="349" r:id="rId7"/>
    <p:sldId id="350" r:id="rId8"/>
    <p:sldId id="351" r:id="rId9"/>
    <p:sldId id="306" r:id="rId10"/>
    <p:sldId id="296" r:id="rId11"/>
    <p:sldId id="325" r:id="rId12"/>
    <p:sldId id="328" r:id="rId13"/>
    <p:sldId id="352" r:id="rId14"/>
    <p:sldId id="329" r:id="rId15"/>
    <p:sldId id="354" r:id="rId16"/>
    <p:sldId id="371" r:id="rId17"/>
    <p:sldId id="372" r:id="rId18"/>
    <p:sldId id="373" r:id="rId19"/>
    <p:sldId id="374" r:id="rId20"/>
    <p:sldId id="375" r:id="rId21"/>
    <p:sldId id="376" r:id="rId22"/>
    <p:sldId id="377" r:id="rId23"/>
    <p:sldId id="378" r:id="rId24"/>
    <p:sldId id="368" r:id="rId25"/>
    <p:sldId id="369" r:id="rId26"/>
    <p:sldId id="370" r:id="rId27"/>
    <p:sldId id="353" r:id="rId28"/>
    <p:sldId id="347" r:id="rId29"/>
    <p:sldId id="330"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varScale="1">
        <p:scale>
          <a:sx n="72" d="100"/>
          <a:sy n="72" d="100"/>
        </p:scale>
        <p:origin x="1506"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413" cy="464820"/>
          </a:xfrm>
          <a:prstGeom prst="rect">
            <a:avLst/>
          </a:prstGeom>
        </p:spPr>
        <p:txBody>
          <a:bodyPr vert="horz" lIns="91934" tIns="45967" rIns="91934" bIns="45967" rtlCol="0"/>
          <a:lstStyle>
            <a:lvl1pPr algn="l">
              <a:defRPr sz="1200"/>
            </a:lvl1pPr>
          </a:lstStyle>
          <a:p>
            <a:endParaRPr lang="en-US"/>
          </a:p>
        </p:txBody>
      </p:sp>
      <p:sp>
        <p:nvSpPr>
          <p:cNvPr id="3" name="Date Placeholder 2"/>
          <p:cNvSpPr>
            <a:spLocks noGrp="1"/>
          </p:cNvSpPr>
          <p:nvPr>
            <p:ph type="dt" sz="quarter" idx="1"/>
          </p:nvPr>
        </p:nvSpPr>
        <p:spPr>
          <a:xfrm>
            <a:off x="3971386" y="0"/>
            <a:ext cx="3037413" cy="464820"/>
          </a:xfrm>
          <a:prstGeom prst="rect">
            <a:avLst/>
          </a:prstGeom>
        </p:spPr>
        <p:txBody>
          <a:bodyPr vert="horz" lIns="91934" tIns="45967" rIns="91934" bIns="45967" rtlCol="0"/>
          <a:lstStyle>
            <a:lvl1pPr algn="r">
              <a:defRPr sz="1200"/>
            </a:lvl1pPr>
          </a:lstStyle>
          <a:p>
            <a:fld id="{24F8B6E5-9B23-4469-A7D0-A4FA7AFB026E}" type="datetimeFigureOut">
              <a:rPr lang="en-US" smtClean="0"/>
              <a:t>12/21/2018</a:t>
            </a:fld>
            <a:endParaRPr lang="en-US"/>
          </a:p>
        </p:txBody>
      </p:sp>
      <p:sp>
        <p:nvSpPr>
          <p:cNvPr id="4" name="Footer Placeholder 3"/>
          <p:cNvSpPr>
            <a:spLocks noGrp="1"/>
          </p:cNvSpPr>
          <p:nvPr>
            <p:ph type="ftr" sz="quarter" idx="2"/>
          </p:nvPr>
        </p:nvSpPr>
        <p:spPr>
          <a:xfrm>
            <a:off x="0" y="8829989"/>
            <a:ext cx="3037413" cy="464820"/>
          </a:xfrm>
          <a:prstGeom prst="rect">
            <a:avLst/>
          </a:prstGeom>
        </p:spPr>
        <p:txBody>
          <a:bodyPr vert="horz" lIns="91934" tIns="45967" rIns="91934" bIns="45967" rtlCol="0" anchor="b"/>
          <a:lstStyle>
            <a:lvl1pPr algn="l">
              <a:defRPr sz="1200"/>
            </a:lvl1pPr>
          </a:lstStyle>
          <a:p>
            <a:endParaRPr lang="en-US"/>
          </a:p>
        </p:txBody>
      </p:sp>
      <p:sp>
        <p:nvSpPr>
          <p:cNvPr id="5" name="Slide Number Placeholder 4"/>
          <p:cNvSpPr>
            <a:spLocks noGrp="1"/>
          </p:cNvSpPr>
          <p:nvPr>
            <p:ph type="sldNum" sz="quarter" idx="3"/>
          </p:nvPr>
        </p:nvSpPr>
        <p:spPr>
          <a:xfrm>
            <a:off x="3971386" y="8829989"/>
            <a:ext cx="3037413" cy="464820"/>
          </a:xfrm>
          <a:prstGeom prst="rect">
            <a:avLst/>
          </a:prstGeom>
        </p:spPr>
        <p:txBody>
          <a:bodyPr vert="horz" lIns="91934" tIns="45967" rIns="91934" bIns="45967" rtlCol="0" anchor="b"/>
          <a:lstStyle>
            <a:lvl1pPr algn="r">
              <a:defRPr sz="1200"/>
            </a:lvl1pPr>
          </a:lstStyle>
          <a:p>
            <a:fld id="{A7796854-682A-46F0-8023-B62715BAEABD}" type="slidenum">
              <a:rPr lang="en-US" smtClean="0"/>
              <a:t>‹#›</a:t>
            </a:fld>
            <a:endParaRPr lang="en-US"/>
          </a:p>
        </p:txBody>
      </p:sp>
    </p:spTree>
    <p:extLst>
      <p:ext uri="{BB962C8B-B14F-4D97-AF65-F5344CB8AC3E}">
        <p14:creationId xmlns:p14="http://schemas.microsoft.com/office/powerpoint/2010/main" val="2658436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4E7C2EE9-A196-4898-B2D0-21E2B5E1D400}" type="datetimeFigureOut">
              <a:rPr lang="en-US" smtClean="0"/>
              <a:t>12/21/2018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3AAA058B-5780-4C90-8658-C0ABE515E6B3}" type="slidenum">
              <a:rPr lang="en-US" smtClean="0"/>
              <a:t>‹#›</a:t>
            </a:fld>
            <a:endParaRPr lang="en-US"/>
          </a:p>
        </p:txBody>
      </p:sp>
    </p:spTree>
    <p:extLst>
      <p:ext uri="{BB962C8B-B14F-4D97-AF65-F5344CB8AC3E}">
        <p14:creationId xmlns:p14="http://schemas.microsoft.com/office/powerpoint/2010/main" val="2326540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AA058B-5780-4C90-8658-C0ABE515E6B3}" type="slidenum">
              <a:rPr lang="en-US" smtClean="0"/>
              <a:t>2</a:t>
            </a:fld>
            <a:endParaRPr lang="en-US"/>
          </a:p>
        </p:txBody>
      </p:sp>
    </p:spTree>
    <p:extLst>
      <p:ext uri="{BB962C8B-B14F-4D97-AF65-F5344CB8AC3E}">
        <p14:creationId xmlns:p14="http://schemas.microsoft.com/office/powerpoint/2010/main" val="2218219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C0AA25-5C49-449A-8325-4C2168245EA2}" type="datetimeFigureOut">
              <a:rPr lang="en-US" smtClean="0"/>
              <a:t>12/21/2018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7D4329-BE14-4D69-BC5E-B6482364C620}"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C0AA25-5C49-449A-8325-4C2168245EA2}" type="datetimeFigureOut">
              <a:rPr lang="en-US" smtClean="0"/>
              <a:t>12/21/2018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7D4329-BE14-4D69-BC5E-B6482364C620}"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C0AA25-5C49-449A-8325-4C2168245EA2}" type="datetimeFigureOut">
              <a:rPr lang="en-US" smtClean="0"/>
              <a:t>12/21/2018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7D4329-BE14-4D69-BC5E-B6482364C620}"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C0AA25-5C49-449A-8325-4C2168245EA2}" type="datetimeFigureOut">
              <a:rPr lang="en-US" smtClean="0"/>
              <a:t>12/21/2018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7D4329-BE14-4D69-BC5E-B6482364C620}"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C0AA25-5C49-449A-8325-4C2168245EA2}" type="datetimeFigureOut">
              <a:rPr lang="en-US" smtClean="0"/>
              <a:t>12/21/2018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7D4329-BE14-4D69-BC5E-B6482364C620}"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C0AA25-5C49-449A-8325-4C2168245EA2}" type="datetimeFigureOut">
              <a:rPr lang="en-US" smtClean="0"/>
              <a:t>12/21/2018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7D4329-BE14-4D69-BC5E-B6482364C620}"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AC0AA25-5C49-449A-8325-4C2168245EA2}" type="datetimeFigureOut">
              <a:rPr lang="en-US" smtClean="0"/>
              <a:t>12/21/2018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7D4329-BE14-4D69-BC5E-B6482364C620}"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AC0AA25-5C49-449A-8325-4C2168245EA2}" type="datetimeFigureOut">
              <a:rPr lang="en-US" smtClean="0"/>
              <a:t>12/21/2018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7D4329-BE14-4D69-BC5E-B6482364C62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C0AA25-5C49-449A-8325-4C2168245EA2}" type="datetimeFigureOut">
              <a:rPr lang="en-US" smtClean="0"/>
              <a:t>12/21/2018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7D4329-BE14-4D69-BC5E-B6482364C62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AC0AA25-5C49-449A-8325-4C2168245EA2}" type="datetimeFigureOut">
              <a:rPr lang="en-US" smtClean="0"/>
              <a:t>12/21/2018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7D4329-BE14-4D69-BC5E-B6482364C620}"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AC0AA25-5C49-449A-8325-4C2168245EA2}" type="datetimeFigureOut">
              <a:rPr lang="en-US" smtClean="0"/>
              <a:t>12/21/2018</a:t>
            </a:fld>
            <a:endParaRPr lang="en-US" dirty="0"/>
          </a:p>
        </p:txBody>
      </p:sp>
      <p:sp>
        <p:nvSpPr>
          <p:cNvPr id="9" name="Slide Number Placeholder 8"/>
          <p:cNvSpPr>
            <a:spLocks noGrp="1"/>
          </p:cNvSpPr>
          <p:nvPr>
            <p:ph type="sldNum" sz="quarter" idx="11"/>
          </p:nvPr>
        </p:nvSpPr>
        <p:spPr/>
        <p:txBody>
          <a:bodyPr/>
          <a:lstStyle/>
          <a:p>
            <a:fld id="{877D4329-BE14-4D69-BC5E-B6482364C620}"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77D4329-BE14-4D69-BC5E-B6482364C620}"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AC0AA25-5C49-449A-8325-4C2168245EA2}" type="datetimeFigureOut">
              <a:rPr lang="en-US" smtClean="0"/>
              <a:t>12/21/2018</a:t>
            </a:fld>
            <a:endParaRPr lang="en-US" dirty="0"/>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bollinger@rochesterhomelesscoc.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1"/>
            <a:ext cx="7543800" cy="2133600"/>
          </a:xfrm>
        </p:spPr>
        <p:txBody>
          <a:bodyPr>
            <a:normAutofit fontScale="90000"/>
          </a:bodyPr>
          <a:lstStyle/>
          <a:p>
            <a:pPr marL="114300"/>
            <a:br>
              <a:rPr lang="en-US" sz="5400" b="1" dirty="0">
                <a:latin typeface="Arial" charset="0"/>
                <a:ea typeface="Tahoma" pitchFamily="34" charset="0"/>
                <a:cs typeface="Tahoma" pitchFamily="34" charset="0"/>
              </a:rPr>
            </a:br>
            <a:br>
              <a:rPr lang="en-US" sz="3400" b="1" dirty="0">
                <a:latin typeface="Arial" charset="0"/>
                <a:ea typeface="Tahoma" pitchFamily="34" charset="0"/>
                <a:cs typeface="Tahoma" pitchFamily="34" charset="0"/>
              </a:rPr>
            </a:br>
            <a:br>
              <a:rPr lang="en-US" sz="3400" b="1" dirty="0">
                <a:latin typeface="Arial" charset="0"/>
                <a:ea typeface="Tahoma" pitchFamily="34" charset="0"/>
                <a:cs typeface="Tahoma" pitchFamily="34" charset="0"/>
              </a:rPr>
            </a:br>
            <a:br>
              <a:rPr lang="en-US" sz="3400" b="1" dirty="0">
                <a:latin typeface="Arial" charset="0"/>
                <a:ea typeface="Tahoma" pitchFamily="34" charset="0"/>
                <a:cs typeface="Tahoma" pitchFamily="34" charset="0"/>
              </a:rPr>
            </a:br>
            <a:br>
              <a:rPr lang="en-US" sz="3400" b="1" dirty="0">
                <a:latin typeface="Arial" charset="0"/>
                <a:ea typeface="Tahoma" pitchFamily="34" charset="0"/>
                <a:cs typeface="Tahoma" pitchFamily="34" charset="0"/>
              </a:rPr>
            </a:br>
            <a:br>
              <a:rPr lang="en-US" sz="3400" b="1" dirty="0">
                <a:latin typeface="Arial" charset="0"/>
                <a:ea typeface="Tahoma" pitchFamily="34" charset="0"/>
                <a:cs typeface="Tahoma" pitchFamily="34" charset="0"/>
              </a:rPr>
            </a:br>
            <a:br>
              <a:rPr lang="en-US" sz="3400" b="1" dirty="0">
                <a:latin typeface="Arial" charset="0"/>
                <a:ea typeface="Tahoma" pitchFamily="34" charset="0"/>
                <a:cs typeface="Tahoma" pitchFamily="34" charset="0"/>
              </a:rPr>
            </a:br>
            <a:r>
              <a:rPr lang="en-US" sz="3400" b="1" dirty="0">
                <a:latin typeface="Arial" charset="0"/>
                <a:ea typeface="Tahoma" pitchFamily="34" charset="0"/>
                <a:cs typeface="Tahoma" pitchFamily="34" charset="0"/>
              </a:rPr>
              <a:t>Rochester/Monroe County Homeless Continuum of Care </a:t>
            </a:r>
            <a:br>
              <a:rPr lang="en-US" sz="3400" b="1" dirty="0">
                <a:latin typeface="Arial" charset="0"/>
                <a:ea typeface="Tahoma" pitchFamily="34" charset="0"/>
                <a:cs typeface="Tahoma" pitchFamily="34" charset="0"/>
              </a:rPr>
            </a:br>
            <a:r>
              <a:rPr lang="en-US" sz="3400" b="1" dirty="0">
                <a:latin typeface="Arial" charset="0"/>
                <a:ea typeface="Tahoma" pitchFamily="34" charset="0"/>
                <a:cs typeface="Tahoma" pitchFamily="34" charset="0"/>
              </a:rPr>
              <a:t>Local Monitoring Training FY2018 </a:t>
            </a:r>
            <a:br>
              <a:rPr lang="en-US" sz="3400" b="1" dirty="0">
                <a:solidFill>
                  <a:srgbClr val="808080"/>
                </a:solidFill>
                <a:latin typeface="Arial" charset="0"/>
                <a:ea typeface="ＭＳ Ｐゴシック" pitchFamily="-48" charset="-128"/>
                <a:cs typeface="+mn-cs"/>
              </a:rPr>
            </a:br>
            <a:br>
              <a:rPr lang="en-US" sz="2400" dirty="0">
                <a:solidFill>
                  <a:srgbClr val="808080"/>
                </a:solidFill>
                <a:latin typeface="Arial" charset="0"/>
                <a:ea typeface="ＭＳ Ｐゴシック" pitchFamily="-48" charset="-128"/>
                <a:cs typeface="+mn-cs"/>
              </a:rPr>
            </a:br>
            <a:br>
              <a:rPr lang="en-US" sz="2400" dirty="0">
                <a:solidFill>
                  <a:srgbClr val="000000"/>
                </a:solidFill>
                <a:latin typeface="Arial" charset="0"/>
                <a:ea typeface="ＭＳ Ｐゴシック" pitchFamily="-48" charset="-128"/>
                <a:cs typeface="Times New Roman" pitchFamily="18" charset="0"/>
              </a:rPr>
            </a:br>
            <a:r>
              <a:rPr lang="en-US" sz="1800" dirty="0">
                <a:solidFill>
                  <a:srgbClr val="000000"/>
                </a:solidFill>
                <a:latin typeface="Arial" charset="0"/>
                <a:ea typeface="ＭＳ Ｐゴシック" pitchFamily="-48" charset="-128"/>
                <a:cs typeface="Times New Roman" pitchFamily="18" charset="0"/>
              </a:rPr>
              <a:t>Charles Bollinger III, </a:t>
            </a:r>
            <a:r>
              <a:rPr lang="en-US" sz="1800" dirty="0" err="1">
                <a:solidFill>
                  <a:srgbClr val="000000"/>
                </a:solidFill>
                <a:latin typeface="Arial" charset="0"/>
                <a:ea typeface="ＭＳ Ｐゴシック" pitchFamily="-48" charset="-128"/>
                <a:cs typeface="Times New Roman" pitchFamily="18" charset="0"/>
              </a:rPr>
              <a:t>CoC</a:t>
            </a:r>
            <a:r>
              <a:rPr lang="en-US" sz="1800" dirty="0">
                <a:solidFill>
                  <a:srgbClr val="000000"/>
                </a:solidFill>
                <a:latin typeface="Arial" charset="0"/>
                <a:ea typeface="ＭＳ Ｐゴシック" pitchFamily="-48" charset="-128"/>
                <a:cs typeface="Times New Roman" pitchFamily="18" charset="0"/>
              </a:rPr>
              <a:t> Coordinator</a:t>
            </a:r>
            <a:br>
              <a:rPr lang="en-US" sz="1800" dirty="0"/>
            </a:br>
            <a:r>
              <a:rPr lang="en-US" sz="1800" dirty="0"/>
              <a:t>Email: </a:t>
            </a:r>
            <a:r>
              <a:rPr lang="en-US" sz="1800" dirty="0">
                <a:hlinkClick r:id="rId2"/>
              </a:rPr>
              <a:t>cbollinger@rochesterhomelesscoc.org</a:t>
            </a:r>
            <a:r>
              <a:rPr lang="en-US" sz="1800" dirty="0"/>
              <a:t> </a:t>
            </a:r>
            <a:br>
              <a:rPr lang="en-US" sz="1800" dirty="0"/>
            </a:br>
            <a:r>
              <a:rPr lang="en-US" sz="1800" dirty="0"/>
              <a:t>Phone : 585-319-5091 </a:t>
            </a:r>
            <a:r>
              <a:rPr lang="en-US" sz="1800" dirty="0" err="1"/>
              <a:t>ext</a:t>
            </a:r>
            <a:r>
              <a:rPr lang="en-US" sz="1800" dirty="0"/>
              <a:t> 101 </a:t>
            </a:r>
            <a:br>
              <a:rPr lang="en-US" sz="1800" dirty="0"/>
            </a:br>
            <a:br>
              <a:rPr lang="en-US" sz="1700" dirty="0">
                <a:solidFill>
                  <a:srgbClr val="000000"/>
                </a:solidFill>
                <a:latin typeface="Arial" charset="0"/>
                <a:ea typeface="ＭＳ Ｐゴシック" pitchFamily="-48" charset="-128"/>
                <a:cs typeface="+mn-cs"/>
              </a:rPr>
            </a:br>
            <a:endParaRPr lang="en-US" dirty="0"/>
          </a:p>
        </p:txBody>
      </p:sp>
    </p:spTree>
    <p:extLst>
      <p:ext uri="{BB962C8B-B14F-4D97-AF65-F5344CB8AC3E}">
        <p14:creationId xmlns:p14="http://schemas.microsoft.com/office/powerpoint/2010/main" val="2381290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Documentation </a:t>
            </a:r>
          </a:p>
        </p:txBody>
      </p:sp>
      <p:sp>
        <p:nvSpPr>
          <p:cNvPr id="3" name="Content Placeholder 2"/>
          <p:cNvSpPr>
            <a:spLocks noGrp="1"/>
          </p:cNvSpPr>
          <p:nvPr>
            <p:ph idx="1"/>
          </p:nvPr>
        </p:nvSpPr>
        <p:spPr/>
        <p:txBody>
          <a:bodyPr/>
          <a:lstStyle/>
          <a:p>
            <a:pPr marL="114300" indent="0">
              <a:buNone/>
            </a:pPr>
            <a:r>
              <a:rPr lang="en-US" b="1" u="sng" dirty="0"/>
              <a:t>Upon intake- ( Housing 1</a:t>
            </a:r>
            <a:r>
              <a:rPr lang="en-US" b="1" u="sng" baseline="30000" dirty="0"/>
              <a:t>st</a:t>
            </a:r>
            <a:r>
              <a:rPr lang="en-US" b="1" u="sng" dirty="0"/>
              <a:t>)    </a:t>
            </a:r>
          </a:p>
          <a:p>
            <a:pPr marL="114300" indent="0">
              <a:buNone/>
            </a:pPr>
            <a:r>
              <a:rPr lang="en-US" dirty="0"/>
              <a:t>Homeless Verification ( RRH only) </a:t>
            </a:r>
          </a:p>
          <a:p>
            <a:pPr marL="114300" indent="0">
              <a:buNone/>
            </a:pPr>
            <a:r>
              <a:rPr lang="en-US" dirty="0"/>
              <a:t>Disability Verification</a:t>
            </a:r>
          </a:p>
          <a:p>
            <a:pPr marL="114300" indent="0">
              <a:buNone/>
            </a:pPr>
            <a:endParaRPr lang="en-US" dirty="0"/>
          </a:p>
          <a:p>
            <a:pPr marL="114300" indent="0">
              <a:buNone/>
            </a:pPr>
            <a:r>
              <a:rPr lang="en-US" b="1" u="sng" dirty="0"/>
              <a:t>After the client has been housed</a:t>
            </a:r>
          </a:p>
          <a:p>
            <a:pPr marL="114300" indent="0">
              <a:buNone/>
            </a:pPr>
            <a:r>
              <a:rPr lang="en-US" dirty="0"/>
              <a:t>Case notes </a:t>
            </a:r>
          </a:p>
          <a:p>
            <a:pPr marL="114300" indent="0">
              <a:buNone/>
            </a:pPr>
            <a:r>
              <a:rPr lang="en-US" dirty="0"/>
              <a:t>Photo ID </a:t>
            </a:r>
          </a:p>
          <a:p>
            <a:pPr marL="114300" indent="0">
              <a:buNone/>
            </a:pPr>
            <a:r>
              <a:rPr lang="en-US" dirty="0"/>
              <a:t>SSI number  </a:t>
            </a:r>
          </a:p>
          <a:p>
            <a:pPr marL="114300" indent="0">
              <a:buNone/>
            </a:pPr>
            <a:r>
              <a:rPr lang="en-US" dirty="0"/>
              <a:t>Lease Information </a:t>
            </a:r>
          </a:p>
          <a:p>
            <a:pPr marL="114300" indent="0">
              <a:buNone/>
            </a:pPr>
            <a:r>
              <a:rPr lang="en-US" dirty="0"/>
              <a:t>Family dynamic information  </a:t>
            </a:r>
          </a:p>
          <a:p>
            <a:pPr marL="114300" indent="0">
              <a:buNone/>
            </a:pPr>
            <a:endParaRPr lang="en-US" dirty="0"/>
          </a:p>
          <a:p>
            <a:pPr marL="114300" indent="0">
              <a:buNone/>
            </a:pPr>
            <a:endParaRPr lang="en-US" dirty="0"/>
          </a:p>
          <a:p>
            <a:pPr marL="114300" indent="0">
              <a:buNone/>
            </a:pPr>
            <a:endParaRPr lang="en-US" dirty="0"/>
          </a:p>
          <a:p>
            <a:pPr marL="114300" indent="0">
              <a:buNone/>
            </a:pPr>
            <a:endParaRPr lang="en-US" dirty="0"/>
          </a:p>
          <a:p>
            <a:pPr marL="114300" indent="0">
              <a:buNone/>
            </a:pPr>
            <a:endParaRPr lang="en-US" dirty="0"/>
          </a:p>
        </p:txBody>
      </p:sp>
    </p:spTree>
    <p:extLst>
      <p:ext uri="{BB962C8B-B14F-4D97-AF65-F5344CB8AC3E}">
        <p14:creationId xmlns:p14="http://schemas.microsoft.com/office/powerpoint/2010/main" val="2617142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Manager requirements </a:t>
            </a:r>
          </a:p>
        </p:txBody>
      </p:sp>
      <p:sp>
        <p:nvSpPr>
          <p:cNvPr id="3" name="Content Placeholder 2"/>
          <p:cNvSpPr>
            <a:spLocks noGrp="1"/>
          </p:cNvSpPr>
          <p:nvPr>
            <p:ph idx="1"/>
          </p:nvPr>
        </p:nvSpPr>
        <p:spPr/>
        <p:txBody>
          <a:bodyPr/>
          <a:lstStyle/>
          <a:p>
            <a:endParaRPr lang="en-US" dirty="0"/>
          </a:p>
          <a:p>
            <a:r>
              <a:rPr lang="en-US" sz="2000" dirty="0"/>
              <a:t>PSH – Per HUD regulations the CM must provide case management, there is no requirement on the regularity of the service. Community standard is contact with the client should be at least once a month or more if needed based on clients’ necessities for supportive services.     </a:t>
            </a:r>
          </a:p>
          <a:p>
            <a:endParaRPr lang="en-US" dirty="0"/>
          </a:p>
          <a:p>
            <a:r>
              <a:rPr lang="en-US" dirty="0"/>
              <a:t>RRH – Per HUD regulations the CM must meet with the client at a minimum of once a month as long as they are enrolled in the RRH project. </a:t>
            </a:r>
          </a:p>
          <a:p>
            <a:endParaRPr lang="en-US" dirty="0"/>
          </a:p>
        </p:txBody>
      </p:sp>
    </p:spTree>
    <p:extLst>
      <p:ext uri="{BB962C8B-B14F-4D97-AF65-F5344CB8AC3E}">
        <p14:creationId xmlns:p14="http://schemas.microsoft.com/office/powerpoint/2010/main" val="1899410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76200"/>
            <a:ext cx="8001000" cy="7171194"/>
          </a:xfrm>
          <a:prstGeom prst="rect">
            <a:avLst/>
          </a:prstGeom>
        </p:spPr>
        <p:txBody>
          <a:bodyPr wrap="square">
            <a:spAutoFit/>
          </a:bodyPr>
          <a:lstStyle/>
          <a:p>
            <a:r>
              <a:rPr lang="en-US" sz="2000" b="1" dirty="0">
                <a:highlight>
                  <a:srgbClr val="FFFF00"/>
                </a:highlight>
              </a:rPr>
              <a:t>PREPARING FOR MONITORING.  </a:t>
            </a:r>
          </a:p>
          <a:p>
            <a:r>
              <a:rPr lang="en-US" sz="2000" dirty="0"/>
              <a:t>Before monitoring takes place the recipients and subrecipients should be familiar with </a:t>
            </a:r>
            <a:r>
              <a:rPr lang="en-US" sz="2000" dirty="0" err="1"/>
              <a:t>CoC</a:t>
            </a:r>
            <a:r>
              <a:rPr lang="en-US" sz="2000" dirty="0"/>
              <a:t> program requirements. Particularly if there have  been any problem areas identified  in previous monitoring reports. </a:t>
            </a:r>
          </a:p>
          <a:p>
            <a:endParaRPr lang="en-US" sz="2000" dirty="0"/>
          </a:p>
          <a:p>
            <a:r>
              <a:rPr lang="en-US" sz="2000" dirty="0"/>
              <a:t>The following will be reviewed by the Monitoring team before the site visit: </a:t>
            </a:r>
          </a:p>
          <a:p>
            <a:endParaRPr lang="en-US" sz="2000" dirty="0"/>
          </a:p>
          <a:p>
            <a:pPr marL="342900" indent="-342900">
              <a:buFont typeface="Arial" panose="020B0604020202020204" pitchFamily="34" charset="0"/>
              <a:buChar char="•"/>
            </a:pPr>
            <a:r>
              <a:rPr lang="en-US" sz="2000" dirty="0"/>
              <a:t>APR in SAGE project ending in FY18  </a:t>
            </a:r>
          </a:p>
          <a:p>
            <a:endParaRPr lang="en-US" sz="2000" dirty="0"/>
          </a:p>
          <a:p>
            <a:r>
              <a:rPr lang="en-US" sz="2000" dirty="0"/>
              <a:t>The following materials for reviewers will be required </a:t>
            </a:r>
            <a:r>
              <a:rPr lang="en-US" sz="2000" b="1" dirty="0"/>
              <a:t>a week before the site visit:</a:t>
            </a:r>
            <a:r>
              <a:rPr lang="en-US" sz="2000" dirty="0"/>
              <a:t> </a:t>
            </a:r>
          </a:p>
          <a:p>
            <a:pPr marL="342900" indent="-342900">
              <a:buFont typeface="Arial" panose="020B0604020202020204" pitchFamily="34" charset="0"/>
              <a:buChar char="•"/>
            </a:pPr>
            <a:r>
              <a:rPr lang="en-US" sz="2000" dirty="0"/>
              <a:t>Current to date active rent roll or program roster</a:t>
            </a:r>
          </a:p>
          <a:p>
            <a:pPr marL="342900" indent="-342900">
              <a:buFont typeface="Arial" panose="020B0604020202020204" pitchFamily="34" charset="0"/>
              <a:buChar char="•"/>
            </a:pPr>
            <a:r>
              <a:rPr lang="en-US" sz="2000" dirty="0"/>
              <a:t>List of clients who entered from Coordinated Entry</a:t>
            </a:r>
          </a:p>
          <a:p>
            <a:pPr marL="342900" indent="-342900">
              <a:buFont typeface="Arial" panose="020B0604020202020204" pitchFamily="34" charset="0"/>
              <a:buChar char="•"/>
            </a:pPr>
            <a:r>
              <a:rPr lang="en-US" sz="2000" dirty="0"/>
              <a:t>List of clients who exited the program within the program year end in 2018 </a:t>
            </a:r>
          </a:p>
          <a:p>
            <a:endParaRPr lang="en-US" sz="2000" dirty="0"/>
          </a:p>
          <a:p>
            <a:r>
              <a:rPr lang="en-US" sz="2000" dirty="0"/>
              <a:t>The following only need to be sent or given to the team once (can be given before or during the site visit):  </a:t>
            </a:r>
          </a:p>
          <a:p>
            <a:pPr marL="342900" indent="-342900">
              <a:buFont typeface="Arial" panose="020B0604020202020204" pitchFamily="34" charset="0"/>
              <a:buChar char="•"/>
            </a:pPr>
            <a:r>
              <a:rPr lang="en-US" sz="2000" dirty="0"/>
              <a:t>A copy of your most recent financial audit. </a:t>
            </a:r>
          </a:p>
          <a:p>
            <a:pPr marL="342900" indent="-342900">
              <a:buFont typeface="Arial" panose="020B0604020202020204" pitchFamily="34" charset="0"/>
              <a:buChar char="•"/>
            </a:pPr>
            <a:r>
              <a:rPr lang="en-US" sz="2000" dirty="0"/>
              <a:t>A copy of program’s policies that covers requested policies and procedures referenced in the monitoring check list.   </a:t>
            </a:r>
          </a:p>
          <a:p>
            <a:endParaRPr lang="en-US" sz="2000" dirty="0"/>
          </a:p>
          <a:p>
            <a:endParaRPr lang="en-US" sz="2000" dirty="0"/>
          </a:p>
        </p:txBody>
      </p:sp>
    </p:spTree>
    <p:extLst>
      <p:ext uri="{BB962C8B-B14F-4D97-AF65-F5344CB8AC3E}">
        <p14:creationId xmlns:p14="http://schemas.microsoft.com/office/powerpoint/2010/main" val="126762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76200"/>
            <a:ext cx="8001000" cy="6247864"/>
          </a:xfrm>
          <a:prstGeom prst="rect">
            <a:avLst/>
          </a:prstGeom>
        </p:spPr>
        <p:txBody>
          <a:bodyPr wrap="square">
            <a:spAutoFit/>
          </a:bodyPr>
          <a:lstStyle/>
          <a:p>
            <a:r>
              <a:rPr lang="en-US" sz="2000" b="1" dirty="0">
                <a:highlight>
                  <a:srgbClr val="FFFF00"/>
                </a:highlight>
              </a:rPr>
              <a:t>PREPARING FOR MONITORING.  </a:t>
            </a:r>
          </a:p>
          <a:p>
            <a:pPr marL="342900" indent="-342900">
              <a:buFont typeface="Arial" panose="020B0604020202020204" pitchFamily="34" charset="0"/>
              <a:buChar char="•"/>
            </a:pPr>
            <a:endParaRPr lang="en-US" sz="2000" dirty="0"/>
          </a:p>
          <a:p>
            <a:r>
              <a:rPr lang="en-US" sz="2000" dirty="0"/>
              <a:t>The following will be reviewed at the time of the site visit: </a:t>
            </a:r>
          </a:p>
          <a:p>
            <a:endParaRPr lang="en-US" sz="2000" dirty="0"/>
          </a:p>
          <a:p>
            <a:pPr marL="342900" indent="-342900">
              <a:buFont typeface="Arial" panose="020B0604020202020204" pitchFamily="34" charset="0"/>
              <a:buChar char="•"/>
            </a:pPr>
            <a:r>
              <a:rPr lang="en-US" sz="2000" dirty="0"/>
              <a:t>File review at least 3 total or 10% of the case load files.  ( start of program to date of monitoring)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Inspection of at least 3 rented units in the program. </a:t>
            </a:r>
          </a:p>
          <a:p>
            <a:pPr marL="342900" indent="-342900">
              <a:buFont typeface="Arial" panose="020B0604020202020204" pitchFamily="34" charset="0"/>
              <a:buChar char="•"/>
            </a:pPr>
            <a:endParaRPr lang="en-US" sz="2000" dirty="0"/>
          </a:p>
          <a:p>
            <a:r>
              <a:rPr lang="en-US" sz="2000" b="1" dirty="0">
                <a:highlight>
                  <a:srgbClr val="FFFF00"/>
                </a:highlight>
              </a:rPr>
              <a:t>If items in last 2 sides are not successfully given to the monitoring team at the time of the first site visit it will result in a “project not prepared scoring on the sheet”.  This includes client’s files requested. </a:t>
            </a:r>
          </a:p>
          <a:p>
            <a:endParaRPr lang="en-US" sz="2000" dirty="0"/>
          </a:p>
          <a:p>
            <a:endParaRPr lang="en-US" sz="2800" dirty="0">
              <a:highlight>
                <a:srgbClr val="000000"/>
              </a:highlight>
            </a:endParaRPr>
          </a:p>
          <a:p>
            <a:r>
              <a:rPr lang="en-US" sz="2800" b="1" i="1" dirty="0">
                <a:highlight>
                  <a:srgbClr val="FFFF00"/>
                </a:highlight>
              </a:rPr>
              <a:t>All of the projects info in HMIS will be taken as is at the time of the site visit. We will run the project the HMIS client info one week before the monitoring team comes out to the site. </a:t>
            </a:r>
          </a:p>
        </p:txBody>
      </p:sp>
    </p:spTree>
    <p:extLst>
      <p:ext uri="{BB962C8B-B14F-4D97-AF65-F5344CB8AC3E}">
        <p14:creationId xmlns:p14="http://schemas.microsoft.com/office/powerpoint/2010/main" val="1211685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repeatCount="indefinite" fill="hold" nodeType="clickEffect">
                                  <p:stCondLst>
                                    <p:cond delay="0"/>
                                  </p:stCondLst>
                                  <p:endCondLst>
                                    <p:cond evt="onNext" delay="0">
                                      <p:tgtEl>
                                        <p:sldTgt/>
                                      </p:tgtEl>
                                    </p:cond>
                                  </p:endCondLst>
                                  <p:iterate type="wd">
                                    <p:tmPct val="10000"/>
                                  </p:iterate>
                                  <p:childTnLst>
                                    <p:animEffect transition="out" filter="fade">
                                      <p:cBhvr>
                                        <p:cTn id="6" dur="3000" tmFilter="0, 0; .2, .5; .8, .5; 1, 0"/>
                                        <p:tgtEl>
                                          <p:spTgt spid="4">
                                            <p:txEl>
                                              <p:pRg st="11" end="11"/>
                                            </p:txEl>
                                          </p:spTgt>
                                        </p:tgtEl>
                                      </p:cBhvr>
                                    </p:animEffect>
                                    <p:animScale>
                                      <p:cBhvr>
                                        <p:cTn id="7" dur="1500" autoRev="1" fill="hold"/>
                                        <p:tgtEl>
                                          <p:spTgt spid="4">
                                            <p:txEl>
                                              <p:pRg st="11" end="1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86916"/>
            <a:ext cx="8229600" cy="6771084"/>
          </a:xfrm>
          <a:prstGeom prst="rect">
            <a:avLst/>
          </a:prstGeom>
        </p:spPr>
        <p:txBody>
          <a:bodyPr wrap="square">
            <a:spAutoFit/>
          </a:bodyPr>
          <a:lstStyle/>
          <a:p>
            <a:r>
              <a:rPr lang="en-US" b="1" dirty="0">
                <a:highlight>
                  <a:srgbClr val="FFFF00"/>
                </a:highlight>
              </a:rPr>
              <a:t>FILE SELECTION AND SAMPLING</a:t>
            </a:r>
          </a:p>
          <a:p>
            <a:endParaRPr lang="en-US" b="1" dirty="0"/>
          </a:p>
          <a:p>
            <a:r>
              <a:rPr lang="en-US" dirty="0"/>
              <a:t>The </a:t>
            </a:r>
            <a:r>
              <a:rPr lang="en-US" dirty="0" err="1"/>
              <a:t>CoC</a:t>
            </a:r>
            <a:r>
              <a:rPr lang="en-US" dirty="0"/>
              <a:t> will email the project 24 hours before the site visit with a list of files we would like to review. Please make sure those files are ready to review at the time of the site visit.  (File selection will be made using a random selection)</a:t>
            </a:r>
          </a:p>
          <a:p>
            <a:r>
              <a:rPr lang="en-US" dirty="0"/>
              <a:t>Reviewers will consider the following factors when determining the specific files that will comprise the review sample:</a:t>
            </a:r>
          </a:p>
          <a:p>
            <a:endParaRPr lang="en-US" dirty="0"/>
          </a:p>
          <a:p>
            <a:pPr marL="342900" indent="-342900">
              <a:buAutoNum type="alphaUcPeriod"/>
            </a:pPr>
            <a:r>
              <a:rPr lang="en-US" dirty="0"/>
              <a:t>Where feasible, initial method. At least 3 files and up to 10% of the projects case load from the program. This could be from the start of the program to current day. </a:t>
            </a:r>
          </a:p>
          <a:p>
            <a:r>
              <a:rPr lang="en-US" dirty="0"/>
              <a:t> </a:t>
            </a:r>
          </a:p>
          <a:p>
            <a:r>
              <a:rPr lang="en-US" dirty="0"/>
              <a:t>B. The reviewers will consider adding more files to this selection in order to:</a:t>
            </a:r>
          </a:p>
          <a:p>
            <a:r>
              <a:rPr lang="en-US" dirty="0"/>
              <a:t> (Include a file or files from each staff person working in the respective program area being monitored) </a:t>
            </a:r>
          </a:p>
          <a:p>
            <a:endParaRPr lang="en-US" dirty="0"/>
          </a:p>
          <a:p>
            <a:r>
              <a:rPr lang="en-US" sz="1400" i="1" dirty="0"/>
              <a:t>Expand the sample, if necessary, to include additional files with the same characteristics, if indicated by the severity or nature of any problems(s) noted during the initial selection’s review (for example, same problem category, same staff person, same activities or other characteristics).  This expanded sampling aids in determining whether problems are isolated events or represent a systemic problem.</a:t>
            </a:r>
          </a:p>
          <a:p>
            <a:endParaRPr lang="en-US" dirty="0"/>
          </a:p>
          <a:p>
            <a:r>
              <a:rPr lang="en-US" dirty="0"/>
              <a:t>C.  The reviewers may also add files to the selection from any project that the </a:t>
            </a:r>
            <a:r>
              <a:rPr lang="en-US" dirty="0" err="1"/>
              <a:t>CoC</a:t>
            </a:r>
            <a:r>
              <a:rPr lang="en-US" dirty="0"/>
              <a:t> reviewers has reason to believe may have compliance problems or that is substantially different in terms of size, complexity, or other factors from other projects the recipient has funded.</a:t>
            </a:r>
          </a:p>
          <a:p>
            <a:endParaRPr lang="en-US" dirty="0"/>
          </a:p>
        </p:txBody>
      </p:sp>
    </p:spTree>
    <p:extLst>
      <p:ext uri="{BB962C8B-B14F-4D97-AF65-F5344CB8AC3E}">
        <p14:creationId xmlns:p14="http://schemas.microsoft.com/office/powerpoint/2010/main" val="1282540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C2B55-E97B-4DF2-9A9B-C05466E59E9C}"/>
              </a:ext>
            </a:extLst>
          </p:cNvPr>
          <p:cNvSpPr>
            <a:spLocks noGrp="1"/>
          </p:cNvSpPr>
          <p:nvPr>
            <p:ph type="title"/>
          </p:nvPr>
        </p:nvSpPr>
        <p:spPr/>
        <p:txBody>
          <a:bodyPr/>
          <a:lstStyle/>
          <a:p>
            <a:pPr algn="ctr"/>
            <a:r>
              <a:rPr lang="en-US" dirty="0"/>
              <a:t>Monitoring Form online </a:t>
            </a:r>
          </a:p>
        </p:txBody>
      </p:sp>
      <p:sp>
        <p:nvSpPr>
          <p:cNvPr id="3" name="Content Placeholder 2">
            <a:extLst>
              <a:ext uri="{FF2B5EF4-FFF2-40B4-BE49-F238E27FC236}">
                <a16:creationId xmlns:a16="http://schemas.microsoft.com/office/drawing/2014/main" id="{0EE33BFE-B9F9-4FCA-8578-650A69CEC2AA}"/>
              </a:ext>
            </a:extLst>
          </p:cNvPr>
          <p:cNvSpPr>
            <a:spLocks noGrp="1"/>
          </p:cNvSpPr>
          <p:nvPr>
            <p:ph idx="1"/>
          </p:nvPr>
        </p:nvSpPr>
        <p:spPr/>
        <p:txBody>
          <a:bodyPr/>
          <a:lstStyle/>
          <a:p>
            <a:pPr marL="114300" indent="0" algn="ctr">
              <a:buNone/>
            </a:pPr>
            <a:r>
              <a:rPr lang="en-US" dirty="0"/>
              <a:t>www. Rochomelesscoc.org</a:t>
            </a:r>
          </a:p>
        </p:txBody>
      </p:sp>
    </p:spTree>
    <p:extLst>
      <p:ext uri="{BB962C8B-B14F-4D97-AF65-F5344CB8AC3E}">
        <p14:creationId xmlns:p14="http://schemas.microsoft.com/office/powerpoint/2010/main" val="15932336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C6FB2F2-B3DC-47A1-9F28-46D6374CF67F}"/>
              </a:ext>
            </a:extLst>
          </p:cNvPr>
          <p:cNvPicPr>
            <a:picLocks noChangeAspect="1"/>
          </p:cNvPicPr>
          <p:nvPr/>
        </p:nvPicPr>
        <p:blipFill>
          <a:blip r:embed="rId2"/>
          <a:stretch>
            <a:fillRect/>
          </a:stretch>
        </p:blipFill>
        <p:spPr>
          <a:xfrm>
            <a:off x="1219200" y="152400"/>
            <a:ext cx="6705599" cy="6705600"/>
          </a:xfrm>
          <a:prstGeom prst="rect">
            <a:avLst/>
          </a:prstGeom>
        </p:spPr>
      </p:pic>
    </p:spTree>
    <p:extLst>
      <p:ext uri="{BB962C8B-B14F-4D97-AF65-F5344CB8AC3E}">
        <p14:creationId xmlns:p14="http://schemas.microsoft.com/office/powerpoint/2010/main" val="2478378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D79D6C9-7790-47F0-8862-EC6D8354CC18}"/>
              </a:ext>
            </a:extLst>
          </p:cNvPr>
          <p:cNvPicPr>
            <a:picLocks noChangeAspect="1"/>
          </p:cNvPicPr>
          <p:nvPr/>
        </p:nvPicPr>
        <p:blipFill>
          <a:blip r:embed="rId2"/>
          <a:stretch>
            <a:fillRect/>
          </a:stretch>
        </p:blipFill>
        <p:spPr>
          <a:xfrm>
            <a:off x="1295400" y="152400"/>
            <a:ext cx="6400800" cy="6705600"/>
          </a:xfrm>
          <a:prstGeom prst="rect">
            <a:avLst/>
          </a:prstGeom>
        </p:spPr>
      </p:pic>
    </p:spTree>
    <p:extLst>
      <p:ext uri="{BB962C8B-B14F-4D97-AF65-F5344CB8AC3E}">
        <p14:creationId xmlns:p14="http://schemas.microsoft.com/office/powerpoint/2010/main" val="3431851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C5C76D8-EF7C-4B9E-A64E-B1F5CD60BF17}"/>
              </a:ext>
            </a:extLst>
          </p:cNvPr>
          <p:cNvPicPr>
            <a:picLocks noChangeAspect="1"/>
          </p:cNvPicPr>
          <p:nvPr/>
        </p:nvPicPr>
        <p:blipFill>
          <a:blip r:embed="rId2"/>
          <a:stretch>
            <a:fillRect/>
          </a:stretch>
        </p:blipFill>
        <p:spPr>
          <a:xfrm>
            <a:off x="609600" y="283452"/>
            <a:ext cx="7467600" cy="6498348"/>
          </a:xfrm>
          <a:prstGeom prst="rect">
            <a:avLst/>
          </a:prstGeom>
        </p:spPr>
      </p:pic>
    </p:spTree>
    <p:extLst>
      <p:ext uri="{BB962C8B-B14F-4D97-AF65-F5344CB8AC3E}">
        <p14:creationId xmlns:p14="http://schemas.microsoft.com/office/powerpoint/2010/main" val="19389310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A7D2757-35DD-49B1-9EEE-44719E0C4F77}"/>
              </a:ext>
            </a:extLst>
          </p:cNvPr>
          <p:cNvPicPr>
            <a:picLocks noChangeAspect="1"/>
          </p:cNvPicPr>
          <p:nvPr/>
        </p:nvPicPr>
        <p:blipFill>
          <a:blip r:embed="rId2"/>
          <a:stretch>
            <a:fillRect/>
          </a:stretch>
        </p:blipFill>
        <p:spPr>
          <a:xfrm>
            <a:off x="990600" y="304800"/>
            <a:ext cx="7086599" cy="6553200"/>
          </a:xfrm>
          <a:prstGeom prst="rect">
            <a:avLst/>
          </a:prstGeom>
        </p:spPr>
      </p:pic>
    </p:spTree>
    <p:extLst>
      <p:ext uri="{BB962C8B-B14F-4D97-AF65-F5344CB8AC3E}">
        <p14:creationId xmlns:p14="http://schemas.microsoft.com/office/powerpoint/2010/main" val="1510684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CoC</a:t>
            </a:r>
            <a:r>
              <a:rPr lang="en-US" dirty="0"/>
              <a:t> Monitoring Team </a:t>
            </a:r>
          </a:p>
        </p:txBody>
      </p:sp>
      <p:sp>
        <p:nvSpPr>
          <p:cNvPr id="3" name="Content Placeholder 2"/>
          <p:cNvSpPr>
            <a:spLocks noGrp="1"/>
          </p:cNvSpPr>
          <p:nvPr>
            <p:ph idx="1"/>
          </p:nvPr>
        </p:nvSpPr>
        <p:spPr/>
        <p:txBody>
          <a:bodyPr>
            <a:normAutofit fontScale="70000" lnSpcReduction="20000"/>
          </a:bodyPr>
          <a:lstStyle/>
          <a:p>
            <a:r>
              <a:rPr lang="en-US" sz="2100" dirty="0"/>
              <a:t>Leanne Charlesworth – Nazareth College  </a:t>
            </a:r>
          </a:p>
          <a:p>
            <a:r>
              <a:rPr lang="en-US" sz="2100" dirty="0"/>
              <a:t>Amy Crosier –Community Member </a:t>
            </a:r>
          </a:p>
          <a:p>
            <a:r>
              <a:rPr lang="en-US" sz="2100" dirty="0"/>
              <a:t>Ivana Casilio  – Town of Greece #</a:t>
            </a:r>
          </a:p>
          <a:p>
            <a:r>
              <a:rPr lang="en-US" sz="2100" dirty="0"/>
              <a:t>Kim Hunt- </a:t>
            </a:r>
            <a:r>
              <a:rPr lang="en-US" sz="2100" dirty="0" err="1"/>
              <a:t>Uzelac</a:t>
            </a:r>
            <a:r>
              <a:rPr lang="en-US" sz="2100" dirty="0"/>
              <a:t> – RAIHN </a:t>
            </a:r>
          </a:p>
          <a:p>
            <a:r>
              <a:rPr lang="en-US" sz="2100" dirty="0"/>
              <a:t>David Fluellen –Hillside Children Center#</a:t>
            </a:r>
          </a:p>
          <a:p>
            <a:r>
              <a:rPr lang="en-US" sz="2100" dirty="0"/>
              <a:t>Steve Hammer – Breakthrough Leadership Group   </a:t>
            </a:r>
          </a:p>
          <a:p>
            <a:r>
              <a:rPr lang="en-US" sz="2100" dirty="0"/>
              <a:t>Dustie Huff – Regional Center for Independent Living </a:t>
            </a:r>
          </a:p>
          <a:p>
            <a:r>
              <a:rPr lang="en-US" sz="2100" dirty="0"/>
              <a:t>Craig Johnson – </a:t>
            </a:r>
            <a:r>
              <a:rPr lang="en-US" sz="2100" dirty="0" err="1"/>
              <a:t>Hulter</a:t>
            </a:r>
            <a:r>
              <a:rPr lang="en-US" sz="2100" dirty="0"/>
              <a:t> Doyle #</a:t>
            </a:r>
          </a:p>
          <a:p>
            <a:r>
              <a:rPr lang="en-US" sz="2100" dirty="0"/>
              <a:t>Jennifer Martinez - DHS</a:t>
            </a:r>
          </a:p>
          <a:p>
            <a:r>
              <a:rPr lang="en-US" sz="2100" dirty="0"/>
              <a:t>Becky Miglioratti – DHS #*</a:t>
            </a:r>
          </a:p>
          <a:p>
            <a:r>
              <a:rPr lang="en-US" sz="2100" dirty="0"/>
              <a:t>Gary Mink – HR Benefit Advisors #</a:t>
            </a:r>
          </a:p>
          <a:p>
            <a:r>
              <a:rPr lang="en-US" sz="2100" dirty="0"/>
              <a:t>Valerie Snipe- United Way </a:t>
            </a:r>
          </a:p>
          <a:p>
            <a:r>
              <a:rPr lang="en-US" sz="2100" dirty="0"/>
              <a:t>Greg Soehner – East House #</a:t>
            </a:r>
          </a:p>
          <a:p>
            <a:r>
              <a:rPr lang="en-US" sz="2100" dirty="0"/>
              <a:t>Amanda Rood – Veterans Administration</a:t>
            </a:r>
          </a:p>
          <a:p>
            <a:r>
              <a:rPr lang="en-US" sz="2100" dirty="0"/>
              <a:t>Michael Rood – Nazareth College  </a:t>
            </a:r>
          </a:p>
          <a:p>
            <a:r>
              <a:rPr lang="en-US" sz="2100" dirty="0"/>
              <a:t>Amber Wilk – Brockport College  </a:t>
            </a:r>
          </a:p>
          <a:p>
            <a:endParaRPr lang="en-US" sz="2100" dirty="0"/>
          </a:p>
          <a:p>
            <a:endParaRPr lang="en-US" sz="2100" dirty="0"/>
          </a:p>
          <a:p>
            <a:pPr marL="114300" indent="0">
              <a:buNone/>
            </a:pPr>
            <a:r>
              <a:rPr lang="en-US" sz="1900" dirty="0"/>
              <a:t>	    		  *Committee Chair</a:t>
            </a:r>
          </a:p>
          <a:p>
            <a:pPr marL="114300" indent="0" algn="ctr">
              <a:buNone/>
            </a:pPr>
            <a:r>
              <a:rPr lang="en-US" sz="1900" dirty="0"/>
              <a:t># </a:t>
            </a:r>
            <a:r>
              <a:rPr lang="en-US" sz="1900" dirty="0" err="1"/>
              <a:t>CoC</a:t>
            </a:r>
            <a:r>
              <a:rPr lang="en-US" sz="1900" dirty="0"/>
              <a:t> Board Member  </a:t>
            </a:r>
          </a:p>
          <a:p>
            <a:endParaRPr lang="en-US" dirty="0"/>
          </a:p>
        </p:txBody>
      </p:sp>
    </p:spTree>
    <p:extLst>
      <p:ext uri="{BB962C8B-B14F-4D97-AF65-F5344CB8AC3E}">
        <p14:creationId xmlns:p14="http://schemas.microsoft.com/office/powerpoint/2010/main" val="19091284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CDCB62A-131A-4DD7-BEE4-77997EADD749}"/>
              </a:ext>
            </a:extLst>
          </p:cNvPr>
          <p:cNvPicPr>
            <a:picLocks noChangeAspect="1"/>
          </p:cNvPicPr>
          <p:nvPr/>
        </p:nvPicPr>
        <p:blipFill>
          <a:blip r:embed="rId2"/>
          <a:stretch>
            <a:fillRect/>
          </a:stretch>
        </p:blipFill>
        <p:spPr>
          <a:xfrm>
            <a:off x="609600" y="228600"/>
            <a:ext cx="7467600" cy="6629400"/>
          </a:xfrm>
          <a:prstGeom prst="rect">
            <a:avLst/>
          </a:prstGeom>
        </p:spPr>
      </p:pic>
    </p:spTree>
    <p:extLst>
      <p:ext uri="{BB962C8B-B14F-4D97-AF65-F5344CB8AC3E}">
        <p14:creationId xmlns:p14="http://schemas.microsoft.com/office/powerpoint/2010/main" val="23382728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9C9691E-6E47-40E2-AB24-4C02A27816BD}"/>
              </a:ext>
            </a:extLst>
          </p:cNvPr>
          <p:cNvPicPr>
            <a:picLocks noChangeAspect="1"/>
          </p:cNvPicPr>
          <p:nvPr/>
        </p:nvPicPr>
        <p:blipFill>
          <a:blip r:embed="rId2"/>
          <a:stretch>
            <a:fillRect/>
          </a:stretch>
        </p:blipFill>
        <p:spPr>
          <a:xfrm>
            <a:off x="762000" y="609600"/>
            <a:ext cx="7315200" cy="4191000"/>
          </a:xfrm>
          <a:prstGeom prst="rect">
            <a:avLst/>
          </a:prstGeom>
        </p:spPr>
      </p:pic>
    </p:spTree>
    <p:extLst>
      <p:ext uri="{BB962C8B-B14F-4D97-AF65-F5344CB8AC3E}">
        <p14:creationId xmlns:p14="http://schemas.microsoft.com/office/powerpoint/2010/main" val="971340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4B6C5E72-1F7D-46DF-B15C-D459E6970414}"/>
              </a:ext>
            </a:extLst>
          </p:cNvPr>
          <p:cNvGraphicFramePr>
            <a:graphicFrameLocks noGrp="1"/>
          </p:cNvGraphicFramePr>
          <p:nvPr>
            <p:extLst>
              <p:ext uri="{D42A27DB-BD31-4B8C-83A1-F6EECF244321}">
                <p14:modId xmlns:p14="http://schemas.microsoft.com/office/powerpoint/2010/main" val="2589302298"/>
              </p:ext>
            </p:extLst>
          </p:nvPr>
        </p:nvGraphicFramePr>
        <p:xfrm>
          <a:off x="457199" y="762000"/>
          <a:ext cx="7620002" cy="5562599"/>
        </p:xfrm>
        <a:graphic>
          <a:graphicData uri="http://schemas.openxmlformats.org/drawingml/2006/table">
            <a:tbl>
              <a:tblPr firstRow="1" firstCol="1" bandRow="1"/>
              <a:tblGrid>
                <a:gridCol w="2158095">
                  <a:extLst>
                    <a:ext uri="{9D8B030D-6E8A-4147-A177-3AD203B41FA5}">
                      <a16:colId xmlns:a16="http://schemas.microsoft.com/office/drawing/2014/main" val="802862156"/>
                    </a:ext>
                  </a:extLst>
                </a:gridCol>
                <a:gridCol w="740213">
                  <a:extLst>
                    <a:ext uri="{9D8B030D-6E8A-4147-A177-3AD203B41FA5}">
                      <a16:colId xmlns:a16="http://schemas.microsoft.com/office/drawing/2014/main" val="2259376949"/>
                    </a:ext>
                  </a:extLst>
                </a:gridCol>
                <a:gridCol w="555332">
                  <a:extLst>
                    <a:ext uri="{9D8B030D-6E8A-4147-A177-3AD203B41FA5}">
                      <a16:colId xmlns:a16="http://schemas.microsoft.com/office/drawing/2014/main" val="200255160"/>
                    </a:ext>
                  </a:extLst>
                </a:gridCol>
                <a:gridCol w="617188">
                  <a:extLst>
                    <a:ext uri="{9D8B030D-6E8A-4147-A177-3AD203B41FA5}">
                      <a16:colId xmlns:a16="http://schemas.microsoft.com/office/drawing/2014/main" val="583411510"/>
                    </a:ext>
                  </a:extLst>
                </a:gridCol>
                <a:gridCol w="553957">
                  <a:extLst>
                    <a:ext uri="{9D8B030D-6E8A-4147-A177-3AD203B41FA5}">
                      <a16:colId xmlns:a16="http://schemas.microsoft.com/office/drawing/2014/main" val="515306070"/>
                    </a:ext>
                  </a:extLst>
                </a:gridCol>
                <a:gridCol w="864613">
                  <a:extLst>
                    <a:ext uri="{9D8B030D-6E8A-4147-A177-3AD203B41FA5}">
                      <a16:colId xmlns:a16="http://schemas.microsoft.com/office/drawing/2014/main" val="4227670093"/>
                    </a:ext>
                  </a:extLst>
                </a:gridCol>
                <a:gridCol w="27492">
                  <a:extLst>
                    <a:ext uri="{9D8B030D-6E8A-4147-A177-3AD203B41FA5}">
                      <a16:colId xmlns:a16="http://schemas.microsoft.com/office/drawing/2014/main" val="1417415370"/>
                    </a:ext>
                  </a:extLst>
                </a:gridCol>
                <a:gridCol w="2103112">
                  <a:extLst>
                    <a:ext uri="{9D8B030D-6E8A-4147-A177-3AD203B41FA5}">
                      <a16:colId xmlns:a16="http://schemas.microsoft.com/office/drawing/2014/main" val="1415481078"/>
                    </a:ext>
                  </a:extLst>
                </a:gridCol>
              </a:tblGrid>
              <a:tr h="536263">
                <a:tc>
                  <a:txBody>
                    <a:bodyPr/>
                    <a:lstStyle/>
                    <a:p>
                      <a:pPr marL="0" marR="0" algn="l">
                        <a:lnSpc>
                          <a:spcPct val="115000"/>
                        </a:lnSpc>
                        <a:spcBef>
                          <a:spcPts val="0"/>
                        </a:spcBef>
                        <a:spcAft>
                          <a:spcPts val="0"/>
                        </a:spcAft>
                      </a:pPr>
                      <a:r>
                        <a:rPr lang="en-US" sz="1000" b="1"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File Review section  </a:t>
                      </a:r>
                      <a:endParaRPr lang="en-US" sz="700" spc="-2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l">
                        <a:lnSpc>
                          <a:spcPct val="115000"/>
                        </a:lnSpc>
                        <a:spcBef>
                          <a:spcPts val="0"/>
                        </a:spcBef>
                        <a:spcAft>
                          <a:spcPts val="0"/>
                        </a:spcAft>
                      </a:pPr>
                      <a:r>
                        <a:rPr lang="en-US" sz="1000" b="1"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(total of 10 points)</a:t>
                      </a:r>
                      <a:endParaRPr lang="en-US" sz="7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7">
                  <a:txBody>
                    <a:bodyPr/>
                    <a:lstStyle/>
                    <a:p>
                      <a:pPr marL="0" marR="0">
                        <a:lnSpc>
                          <a:spcPct val="115000"/>
                        </a:lnSpc>
                        <a:spcBef>
                          <a:spcPts val="0"/>
                        </a:spcBef>
                        <a:spcAft>
                          <a:spcPts val="800"/>
                        </a:spcAft>
                      </a:pPr>
                      <a:r>
                        <a:rPr lang="en-US" sz="800" spc="20">
                          <a:effectLst/>
                          <a:latin typeface="Calibri" panose="020F0502020204030204" pitchFamily="34" charset="0"/>
                          <a:ea typeface="Times New Roman" panose="02020603050405020304" pitchFamily="18" charset="0"/>
                          <a:cs typeface="Times New Roman" panose="02020603050405020304" pitchFamily="18" charset="0"/>
                        </a:rPr>
                        <a:t> </a:t>
                      </a:r>
                    </a:p>
                  </a:txBody>
                  <a:tcPr marL="0" marR="0" marT="0" marB="0" anchor="ctr">
                    <a:lnL w="19050" cap="flat" cmpd="sng" algn="ctr">
                      <a:solidFill>
                        <a:srgbClr val="000000"/>
                      </a:solidFill>
                      <a:prstDash val="solid"/>
                      <a:round/>
                      <a:headEnd type="none" w="med" len="med"/>
                      <a:tailEnd type="none" w="med" len="med"/>
                    </a:lnL>
                    <a:lnR>
                      <a:noFill/>
                    </a:lnR>
                    <a:lnT>
                      <a:noFill/>
                    </a:lnT>
                    <a:lnB w="28575"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3988212"/>
                  </a:ext>
                </a:extLst>
              </a:tr>
              <a:tr h="568757">
                <a:tc>
                  <a:txBody>
                    <a:bodyPr/>
                    <a:lstStyle/>
                    <a:p>
                      <a:pPr marL="0" marR="0" algn="l">
                        <a:lnSpc>
                          <a:spcPct val="115000"/>
                        </a:lnSpc>
                        <a:spcBef>
                          <a:spcPts val="0"/>
                        </a:spcBef>
                        <a:spcAft>
                          <a:spcPts val="0"/>
                        </a:spcAft>
                      </a:pPr>
                      <a:r>
                        <a:rPr lang="en-US" sz="800" b="1"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Issues within HMIS Client HMIS Number (if checked not in HMIS) </a:t>
                      </a:r>
                      <a:endParaRPr lang="en-US" sz="7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b="1"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Entry date </a:t>
                      </a:r>
                      <a:endParaRPr lang="en-US" sz="7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b="1"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Housed date </a:t>
                      </a:r>
                      <a:endParaRPr lang="en-US" sz="7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700" b="1"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Annual Assessment </a:t>
                      </a:r>
                      <a:endParaRPr lang="en-US" sz="7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b="1"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Income </a:t>
                      </a:r>
                      <a:endParaRPr lang="en-US" sz="7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b="1"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Disability Documentation (PSH only)  </a:t>
                      </a:r>
                      <a:endParaRPr lang="en-US" sz="7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b="1"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en-US" sz="7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b="1"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Notes </a:t>
                      </a:r>
                      <a:endParaRPr lang="en-US" sz="7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6151272"/>
                  </a:ext>
                </a:extLst>
              </a:tr>
              <a:tr h="312752">
                <a:tc>
                  <a:txBody>
                    <a:bodyPr/>
                    <a:lstStyle/>
                    <a:p>
                      <a:pPr marL="342900" marR="0" lvl="0" indent="-342900">
                        <a:lnSpc>
                          <a:spcPct val="115000"/>
                        </a:lnSpc>
                        <a:spcBef>
                          <a:spcPts val="0"/>
                        </a:spcBef>
                        <a:spcAft>
                          <a:spcPts val="0"/>
                        </a:spcAft>
                        <a:buFont typeface="+mj-lt"/>
                        <a:buAutoNum type="arabicPeriod"/>
                      </a:pPr>
                      <a:r>
                        <a:rPr lang="en-US" sz="800"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1845675"/>
                  </a:ext>
                </a:extLst>
              </a:tr>
              <a:tr h="275221">
                <a:tc>
                  <a:txBody>
                    <a:bodyPr/>
                    <a:lstStyle/>
                    <a:p>
                      <a:pPr marL="342900" marR="0" lvl="0" indent="-342900">
                        <a:lnSpc>
                          <a:spcPct val="115000"/>
                        </a:lnSpc>
                        <a:spcBef>
                          <a:spcPts val="0"/>
                        </a:spcBef>
                        <a:spcAft>
                          <a:spcPts val="0"/>
                        </a:spcAft>
                        <a:buFont typeface="+mj-lt"/>
                        <a:buAutoNum type="arabicPeriod"/>
                      </a:pPr>
                      <a:r>
                        <a:rPr lang="en-US" sz="800"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1198295"/>
                  </a:ext>
                </a:extLst>
              </a:tr>
              <a:tr h="275221">
                <a:tc>
                  <a:txBody>
                    <a:bodyPr/>
                    <a:lstStyle/>
                    <a:p>
                      <a:pPr marL="342900" marR="0" lvl="0" indent="-342900">
                        <a:lnSpc>
                          <a:spcPct val="115000"/>
                        </a:lnSpc>
                        <a:spcBef>
                          <a:spcPts val="0"/>
                        </a:spcBef>
                        <a:spcAft>
                          <a:spcPts val="0"/>
                        </a:spcAft>
                        <a:buFont typeface="+mj-lt"/>
                        <a:buAutoNum type="arabicPeriod"/>
                      </a:pPr>
                      <a:r>
                        <a:rPr lang="en-US" sz="800"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0076896"/>
                  </a:ext>
                </a:extLst>
              </a:tr>
              <a:tr h="275221">
                <a:tc>
                  <a:txBody>
                    <a:bodyPr/>
                    <a:lstStyle/>
                    <a:p>
                      <a:pPr marL="342900" marR="0" lvl="0" indent="-342900">
                        <a:lnSpc>
                          <a:spcPct val="115000"/>
                        </a:lnSpc>
                        <a:spcBef>
                          <a:spcPts val="0"/>
                        </a:spcBef>
                        <a:spcAft>
                          <a:spcPts val="0"/>
                        </a:spcAft>
                        <a:buFont typeface="+mj-lt"/>
                        <a:buAutoNum type="arabicPeriod"/>
                      </a:pPr>
                      <a:r>
                        <a:rPr lang="en-US" sz="800"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6232638"/>
                  </a:ext>
                </a:extLst>
              </a:tr>
              <a:tr h="350281">
                <a:tc>
                  <a:txBody>
                    <a:bodyPr/>
                    <a:lstStyle/>
                    <a:p>
                      <a:pPr marL="342900" marR="0" lvl="0" indent="-342900">
                        <a:lnSpc>
                          <a:spcPct val="115000"/>
                        </a:lnSpc>
                        <a:spcBef>
                          <a:spcPts val="0"/>
                        </a:spcBef>
                        <a:spcAft>
                          <a:spcPts val="0"/>
                        </a:spcAft>
                        <a:buFont typeface="+mj-lt"/>
                        <a:buAutoNum type="arabicPeriod"/>
                      </a:pPr>
                      <a:r>
                        <a:rPr lang="en-US" sz="800"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073214"/>
                  </a:ext>
                </a:extLst>
              </a:tr>
              <a:tr h="275221">
                <a:tc>
                  <a:txBody>
                    <a:bodyPr/>
                    <a:lstStyle/>
                    <a:p>
                      <a:pPr marL="342900" marR="0" lvl="0" indent="-342900">
                        <a:lnSpc>
                          <a:spcPct val="115000"/>
                        </a:lnSpc>
                        <a:spcBef>
                          <a:spcPts val="0"/>
                        </a:spcBef>
                        <a:spcAft>
                          <a:spcPts val="0"/>
                        </a:spcAft>
                        <a:buFont typeface="+mj-lt"/>
                        <a:buAutoNum type="arabicPeriod"/>
                      </a:pPr>
                      <a:r>
                        <a:rPr lang="en-US" sz="800"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3825060"/>
                  </a:ext>
                </a:extLst>
              </a:tr>
              <a:tr h="350281">
                <a:tc>
                  <a:txBody>
                    <a:bodyPr/>
                    <a:lstStyle/>
                    <a:p>
                      <a:pPr marL="342900" marR="0" lvl="0" indent="-342900">
                        <a:lnSpc>
                          <a:spcPct val="115000"/>
                        </a:lnSpc>
                        <a:spcBef>
                          <a:spcPts val="0"/>
                        </a:spcBef>
                        <a:spcAft>
                          <a:spcPts val="0"/>
                        </a:spcAft>
                        <a:buFont typeface="+mj-lt"/>
                        <a:buAutoNum type="arabicPeriod"/>
                      </a:pPr>
                      <a:r>
                        <a:rPr lang="en-US" sz="800"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8234901"/>
                  </a:ext>
                </a:extLst>
              </a:tr>
              <a:tr h="350281">
                <a:tc>
                  <a:txBody>
                    <a:bodyPr/>
                    <a:lstStyle/>
                    <a:p>
                      <a:pPr marL="342900" marR="0" lvl="0" indent="-342900">
                        <a:lnSpc>
                          <a:spcPct val="115000"/>
                        </a:lnSpc>
                        <a:spcBef>
                          <a:spcPts val="0"/>
                        </a:spcBef>
                        <a:spcAft>
                          <a:spcPts val="0"/>
                        </a:spcAft>
                        <a:buFont typeface="+mj-lt"/>
                        <a:buAutoNum type="arabicPeriod"/>
                      </a:pPr>
                      <a:r>
                        <a:rPr lang="en-US" sz="800"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6572431"/>
                  </a:ext>
                </a:extLst>
              </a:tr>
              <a:tr h="275221">
                <a:tc>
                  <a:txBody>
                    <a:bodyPr/>
                    <a:lstStyle/>
                    <a:p>
                      <a:pPr marL="342900" marR="0" lvl="0" indent="-342900">
                        <a:lnSpc>
                          <a:spcPct val="115000"/>
                        </a:lnSpc>
                        <a:spcBef>
                          <a:spcPts val="0"/>
                        </a:spcBef>
                        <a:spcAft>
                          <a:spcPts val="0"/>
                        </a:spcAft>
                        <a:buFont typeface="+mj-lt"/>
                        <a:buAutoNum type="arabicPeriod"/>
                      </a:pPr>
                      <a:r>
                        <a:rPr lang="en-US" sz="800"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318913"/>
                  </a:ext>
                </a:extLst>
              </a:tr>
              <a:tr h="350281">
                <a:tc>
                  <a:txBody>
                    <a:bodyPr/>
                    <a:lstStyle/>
                    <a:p>
                      <a:pPr marL="342900" marR="0" lvl="0" indent="-342900">
                        <a:lnSpc>
                          <a:spcPct val="115000"/>
                        </a:lnSpc>
                        <a:spcBef>
                          <a:spcPts val="0"/>
                        </a:spcBef>
                        <a:spcAft>
                          <a:spcPts val="0"/>
                        </a:spcAft>
                        <a:buFont typeface="+mj-lt"/>
                        <a:buAutoNum type="arabicPeriod"/>
                      </a:pPr>
                      <a:r>
                        <a:rPr lang="en-US" sz="800"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728095"/>
                  </a:ext>
                </a:extLst>
              </a:tr>
              <a:tr h="1367598">
                <a:tc gridSpan="8">
                  <a:txBody>
                    <a:bodyPr/>
                    <a:lstStyle/>
                    <a:p>
                      <a:pPr marL="0" marR="0">
                        <a:lnSpc>
                          <a:spcPct val="115000"/>
                        </a:lnSpc>
                        <a:spcBef>
                          <a:spcPts val="0"/>
                        </a:spcBef>
                        <a:spcAft>
                          <a:spcPts val="0"/>
                        </a:spcAft>
                      </a:pPr>
                      <a:r>
                        <a:rPr lang="en-US" sz="800" spc="20" dirty="0">
                          <a:effectLst/>
                          <a:latin typeface="Calibri" panose="020F0502020204030204" pitchFamily="34" charset="0"/>
                          <a:ea typeface="Times New Roman" panose="02020603050405020304" pitchFamily="18" charset="0"/>
                          <a:cs typeface="Times New Roman" panose="02020603050405020304" pitchFamily="18" charset="0"/>
                        </a:rPr>
                        <a:t>Notes:</a:t>
                      </a:r>
                    </a:p>
                    <a:p>
                      <a:pPr marL="0" marR="0">
                        <a:lnSpc>
                          <a:spcPct val="115000"/>
                        </a:lnSpc>
                        <a:spcBef>
                          <a:spcPts val="0"/>
                        </a:spcBef>
                        <a:spcAft>
                          <a:spcPts val="0"/>
                        </a:spcAft>
                      </a:pPr>
                      <a:r>
                        <a:rPr lang="en-US" sz="800" spc="2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lnSpc>
                          <a:spcPct val="115000"/>
                        </a:lnSpc>
                        <a:spcBef>
                          <a:spcPts val="0"/>
                        </a:spcBef>
                        <a:spcAft>
                          <a:spcPts val="0"/>
                        </a:spcAft>
                      </a:pPr>
                      <a:r>
                        <a:rPr lang="en-US" sz="800" spc="2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lnSpc>
                          <a:spcPct val="115000"/>
                        </a:lnSpc>
                        <a:spcBef>
                          <a:spcPts val="0"/>
                        </a:spcBef>
                        <a:spcAft>
                          <a:spcPts val="0"/>
                        </a:spcAft>
                      </a:pPr>
                      <a:r>
                        <a:rPr lang="en-US" sz="800" spc="2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lnSpc>
                          <a:spcPct val="115000"/>
                        </a:lnSpc>
                        <a:spcBef>
                          <a:spcPts val="0"/>
                        </a:spcBef>
                        <a:spcAft>
                          <a:spcPts val="0"/>
                        </a:spcAft>
                      </a:pPr>
                      <a:r>
                        <a:rPr lang="en-US" sz="800" spc="2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lnSpc>
                          <a:spcPct val="115000"/>
                        </a:lnSpc>
                        <a:spcBef>
                          <a:spcPts val="0"/>
                        </a:spcBef>
                        <a:spcAft>
                          <a:spcPts val="0"/>
                        </a:spcAft>
                      </a:pPr>
                      <a:r>
                        <a:rPr lang="en-US" sz="800" spc="20" dirty="0">
                          <a:effectLst/>
                          <a:latin typeface="Calibri" panose="020F0502020204030204" pitchFamily="34" charset="0"/>
                          <a:ea typeface="Times New Roman" panose="02020603050405020304" pitchFamily="18" charset="0"/>
                          <a:cs typeface="Times New Roman" panose="02020603050405020304" pitchFamily="18" charset="0"/>
                        </a:rPr>
                        <a:t> </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91594438"/>
                  </a:ext>
                </a:extLst>
              </a:tr>
            </a:tbl>
          </a:graphicData>
        </a:graphic>
      </p:graphicFrame>
    </p:spTree>
    <p:extLst>
      <p:ext uri="{BB962C8B-B14F-4D97-AF65-F5344CB8AC3E}">
        <p14:creationId xmlns:p14="http://schemas.microsoft.com/office/powerpoint/2010/main" val="18850860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D32BC26-AE87-4861-8B91-2AC001F24870}"/>
              </a:ext>
            </a:extLst>
          </p:cNvPr>
          <p:cNvGraphicFramePr>
            <a:graphicFrameLocks noGrp="1"/>
          </p:cNvGraphicFramePr>
          <p:nvPr>
            <p:extLst>
              <p:ext uri="{D42A27DB-BD31-4B8C-83A1-F6EECF244321}">
                <p14:modId xmlns:p14="http://schemas.microsoft.com/office/powerpoint/2010/main" val="162143470"/>
              </p:ext>
            </p:extLst>
          </p:nvPr>
        </p:nvGraphicFramePr>
        <p:xfrm>
          <a:off x="304800" y="762000"/>
          <a:ext cx="7924800" cy="5638801"/>
        </p:xfrm>
        <a:graphic>
          <a:graphicData uri="http://schemas.openxmlformats.org/drawingml/2006/table">
            <a:tbl>
              <a:tblPr firstRow="1" firstCol="1" bandRow="1"/>
              <a:tblGrid>
                <a:gridCol w="2145953">
                  <a:extLst>
                    <a:ext uri="{9D8B030D-6E8A-4147-A177-3AD203B41FA5}">
                      <a16:colId xmlns:a16="http://schemas.microsoft.com/office/drawing/2014/main" val="3432100320"/>
                    </a:ext>
                  </a:extLst>
                </a:gridCol>
                <a:gridCol w="779358">
                  <a:extLst>
                    <a:ext uri="{9D8B030D-6E8A-4147-A177-3AD203B41FA5}">
                      <a16:colId xmlns:a16="http://schemas.microsoft.com/office/drawing/2014/main" val="3837481424"/>
                    </a:ext>
                  </a:extLst>
                </a:gridCol>
                <a:gridCol w="521263">
                  <a:extLst>
                    <a:ext uri="{9D8B030D-6E8A-4147-A177-3AD203B41FA5}">
                      <a16:colId xmlns:a16="http://schemas.microsoft.com/office/drawing/2014/main" val="1325111687"/>
                    </a:ext>
                  </a:extLst>
                </a:gridCol>
                <a:gridCol w="29000">
                  <a:extLst>
                    <a:ext uri="{9D8B030D-6E8A-4147-A177-3AD203B41FA5}">
                      <a16:colId xmlns:a16="http://schemas.microsoft.com/office/drawing/2014/main" val="3982985256"/>
                    </a:ext>
                  </a:extLst>
                </a:gridCol>
                <a:gridCol w="520537">
                  <a:extLst>
                    <a:ext uri="{9D8B030D-6E8A-4147-A177-3AD203B41FA5}">
                      <a16:colId xmlns:a16="http://schemas.microsoft.com/office/drawing/2014/main" val="2385577950"/>
                    </a:ext>
                  </a:extLst>
                </a:gridCol>
                <a:gridCol w="651036">
                  <a:extLst>
                    <a:ext uri="{9D8B030D-6E8A-4147-A177-3AD203B41FA5}">
                      <a16:colId xmlns:a16="http://schemas.microsoft.com/office/drawing/2014/main" val="3369786285"/>
                    </a:ext>
                  </a:extLst>
                </a:gridCol>
                <a:gridCol w="715559">
                  <a:extLst>
                    <a:ext uri="{9D8B030D-6E8A-4147-A177-3AD203B41FA5}">
                      <a16:colId xmlns:a16="http://schemas.microsoft.com/office/drawing/2014/main" val="42904721"/>
                    </a:ext>
                  </a:extLst>
                </a:gridCol>
                <a:gridCol w="608261">
                  <a:extLst>
                    <a:ext uri="{9D8B030D-6E8A-4147-A177-3AD203B41FA5}">
                      <a16:colId xmlns:a16="http://schemas.microsoft.com/office/drawing/2014/main" val="1728548164"/>
                    </a:ext>
                  </a:extLst>
                </a:gridCol>
                <a:gridCol w="780084">
                  <a:extLst>
                    <a:ext uri="{9D8B030D-6E8A-4147-A177-3AD203B41FA5}">
                      <a16:colId xmlns:a16="http://schemas.microsoft.com/office/drawing/2014/main" val="776736384"/>
                    </a:ext>
                  </a:extLst>
                </a:gridCol>
                <a:gridCol w="652486">
                  <a:extLst>
                    <a:ext uri="{9D8B030D-6E8A-4147-A177-3AD203B41FA5}">
                      <a16:colId xmlns:a16="http://schemas.microsoft.com/office/drawing/2014/main" val="3640599278"/>
                    </a:ext>
                  </a:extLst>
                </a:gridCol>
                <a:gridCol w="521263">
                  <a:extLst>
                    <a:ext uri="{9D8B030D-6E8A-4147-A177-3AD203B41FA5}">
                      <a16:colId xmlns:a16="http://schemas.microsoft.com/office/drawing/2014/main" val="2835550346"/>
                    </a:ext>
                  </a:extLst>
                </a:gridCol>
              </a:tblGrid>
              <a:tr h="210282">
                <a:tc gridSpan="11">
                  <a:txBody>
                    <a:bodyPr/>
                    <a:lstStyle/>
                    <a:p>
                      <a:pPr marL="0" marR="0" algn="l">
                        <a:lnSpc>
                          <a:spcPct val="115000"/>
                        </a:lnSpc>
                        <a:spcBef>
                          <a:spcPts val="0"/>
                        </a:spcBef>
                        <a:spcAft>
                          <a:spcPts val="0"/>
                        </a:spcAft>
                      </a:pPr>
                      <a:r>
                        <a:rPr lang="en-US" sz="1000" b="1"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File Review section continued (total of 10 points) </a:t>
                      </a:r>
                      <a:endParaRPr lang="en-US" sz="7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41255509"/>
                  </a:ext>
                </a:extLst>
              </a:tr>
              <a:tr h="483552">
                <a:tc>
                  <a:txBody>
                    <a:bodyPr/>
                    <a:lstStyle/>
                    <a:p>
                      <a:pPr marL="0" marR="0">
                        <a:lnSpc>
                          <a:spcPct val="115000"/>
                        </a:lnSpc>
                        <a:spcBef>
                          <a:spcPts val="0"/>
                        </a:spcBef>
                        <a:spcAft>
                          <a:spcPts val="0"/>
                        </a:spcAft>
                      </a:pPr>
                      <a:r>
                        <a:rPr lang="en-US" sz="700" b="1"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Client folder Check 10% of case load HMIS Number</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b="1"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Homelessness Documentation</a:t>
                      </a:r>
                      <a:endParaRPr lang="en-US" sz="7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700" b="1"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Disability Documentation (PSH only)</a:t>
                      </a:r>
                      <a:endParaRPr lang="en-US" sz="7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700" b="1"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Client’s Name matches lease</a:t>
                      </a:r>
                      <a:endParaRPr lang="en-US" sz="7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b="1"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Household composition</a:t>
                      </a:r>
                      <a:endParaRPr lang="en-US" sz="7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b="1"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Annual Assessment</a:t>
                      </a:r>
                      <a:endParaRPr lang="en-US" sz="7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b="1"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Tenant Rent Calculation</a:t>
                      </a:r>
                      <a:endParaRPr lang="en-US" sz="7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b="1"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Lease and Inspection</a:t>
                      </a:r>
                      <a:endParaRPr lang="en-US" sz="7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b="1"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Goals/ Service plan</a:t>
                      </a:r>
                      <a:endParaRPr lang="en-US" sz="7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b="1"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Case notes</a:t>
                      </a:r>
                      <a:endParaRPr lang="en-US" sz="7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5439166"/>
                  </a:ext>
                </a:extLst>
              </a:tr>
              <a:tr h="422855">
                <a:tc>
                  <a:txBody>
                    <a:bodyPr/>
                    <a:lstStyle/>
                    <a:p>
                      <a:pPr marL="342900" marR="0" lvl="0" indent="-342900">
                        <a:lnSpc>
                          <a:spcPct val="115000"/>
                        </a:lnSpc>
                        <a:spcBef>
                          <a:spcPts val="0"/>
                        </a:spcBef>
                        <a:spcAft>
                          <a:spcPts val="0"/>
                        </a:spcAft>
                        <a:buFont typeface="+mj-lt"/>
                        <a:buAutoNum type="arabicPeriod"/>
                      </a:pPr>
                      <a:r>
                        <a:rPr lang="en-US" sz="800"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40428"/>
                  </a:ext>
                </a:extLst>
              </a:tr>
              <a:tr h="255601">
                <a:tc>
                  <a:txBody>
                    <a:bodyPr/>
                    <a:lstStyle/>
                    <a:p>
                      <a:pPr marL="342900" marR="0" lvl="0" indent="-342900">
                        <a:lnSpc>
                          <a:spcPct val="115000"/>
                        </a:lnSpc>
                        <a:spcBef>
                          <a:spcPts val="0"/>
                        </a:spcBef>
                        <a:spcAft>
                          <a:spcPts val="0"/>
                        </a:spcAft>
                        <a:buFont typeface="+mj-lt"/>
                        <a:buAutoNum type="arabicPeriod"/>
                      </a:pPr>
                      <a:r>
                        <a:rPr lang="en-US" sz="800"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6518317"/>
                  </a:ext>
                </a:extLst>
              </a:tr>
              <a:tr h="313600">
                <a:tc>
                  <a:txBody>
                    <a:bodyPr/>
                    <a:lstStyle/>
                    <a:p>
                      <a:pPr marL="342900" marR="0" lvl="0" indent="-342900">
                        <a:lnSpc>
                          <a:spcPct val="115000"/>
                        </a:lnSpc>
                        <a:spcBef>
                          <a:spcPts val="0"/>
                        </a:spcBef>
                        <a:spcAft>
                          <a:spcPts val="0"/>
                        </a:spcAft>
                        <a:buFont typeface="+mj-lt"/>
                        <a:buAutoNum type="arabicPeriod"/>
                      </a:pPr>
                      <a:r>
                        <a:rPr lang="en-US" sz="800"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4284294"/>
                  </a:ext>
                </a:extLst>
              </a:tr>
              <a:tr h="404646">
                <a:tc>
                  <a:txBody>
                    <a:bodyPr/>
                    <a:lstStyle/>
                    <a:p>
                      <a:pPr marL="342900" marR="0" lvl="0" indent="-342900">
                        <a:lnSpc>
                          <a:spcPct val="115000"/>
                        </a:lnSpc>
                        <a:spcBef>
                          <a:spcPts val="0"/>
                        </a:spcBef>
                        <a:spcAft>
                          <a:spcPts val="0"/>
                        </a:spcAft>
                        <a:buFont typeface="+mj-lt"/>
                        <a:buAutoNum type="arabicPeriod"/>
                      </a:pPr>
                      <a:r>
                        <a:rPr lang="en-US" sz="800"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7099647"/>
                  </a:ext>
                </a:extLst>
              </a:tr>
              <a:tr h="343950">
                <a:tc>
                  <a:txBody>
                    <a:bodyPr/>
                    <a:lstStyle/>
                    <a:p>
                      <a:pPr marL="342900" marR="0" lvl="0" indent="-342900">
                        <a:lnSpc>
                          <a:spcPct val="115000"/>
                        </a:lnSpc>
                        <a:spcBef>
                          <a:spcPts val="0"/>
                        </a:spcBef>
                        <a:spcAft>
                          <a:spcPts val="0"/>
                        </a:spcAft>
                        <a:buFont typeface="+mj-lt"/>
                        <a:buAutoNum type="arabicPeriod"/>
                      </a:pPr>
                      <a:r>
                        <a:rPr lang="en-US" sz="800"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0481647"/>
                  </a:ext>
                </a:extLst>
              </a:tr>
              <a:tr h="362158">
                <a:tc>
                  <a:txBody>
                    <a:bodyPr/>
                    <a:lstStyle/>
                    <a:p>
                      <a:pPr marL="342900" marR="0" lvl="0" indent="-342900">
                        <a:lnSpc>
                          <a:spcPct val="115000"/>
                        </a:lnSpc>
                        <a:spcBef>
                          <a:spcPts val="0"/>
                        </a:spcBef>
                        <a:spcAft>
                          <a:spcPts val="0"/>
                        </a:spcAft>
                        <a:buFont typeface="+mj-lt"/>
                        <a:buAutoNum type="arabicPeriod"/>
                      </a:pPr>
                      <a:r>
                        <a:rPr lang="en-US" sz="800"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4954536"/>
                  </a:ext>
                </a:extLst>
              </a:tr>
              <a:tr h="204346">
                <a:tc>
                  <a:txBody>
                    <a:bodyPr/>
                    <a:lstStyle/>
                    <a:p>
                      <a:pPr marL="342900" marR="0" lvl="0" indent="-342900">
                        <a:lnSpc>
                          <a:spcPct val="115000"/>
                        </a:lnSpc>
                        <a:spcBef>
                          <a:spcPts val="0"/>
                        </a:spcBef>
                        <a:spcAft>
                          <a:spcPts val="0"/>
                        </a:spcAft>
                        <a:buFont typeface="+mj-lt"/>
                        <a:buAutoNum type="arabicPeriod"/>
                      </a:pPr>
                      <a:r>
                        <a:rPr lang="en-US" sz="800"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80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80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80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80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80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80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80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80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80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0419988"/>
                  </a:ext>
                </a:extLst>
              </a:tr>
              <a:tr h="222556">
                <a:tc>
                  <a:txBody>
                    <a:bodyPr/>
                    <a:lstStyle/>
                    <a:p>
                      <a:pPr marL="342900" marR="0" lvl="0" indent="-342900">
                        <a:lnSpc>
                          <a:spcPct val="115000"/>
                        </a:lnSpc>
                        <a:spcBef>
                          <a:spcPts val="0"/>
                        </a:spcBef>
                        <a:spcAft>
                          <a:spcPts val="0"/>
                        </a:spcAft>
                        <a:buFont typeface="+mj-lt"/>
                        <a:buAutoNum type="arabicPeriod"/>
                      </a:pPr>
                      <a:r>
                        <a:rPr lang="en-US" sz="800"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80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80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80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80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80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80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80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80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80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896559"/>
                  </a:ext>
                </a:extLst>
              </a:tr>
              <a:tr h="271113">
                <a:tc>
                  <a:txBody>
                    <a:bodyPr/>
                    <a:lstStyle/>
                    <a:p>
                      <a:pPr marL="342900" marR="0" lvl="0" indent="-342900">
                        <a:lnSpc>
                          <a:spcPct val="115000"/>
                        </a:lnSpc>
                        <a:spcBef>
                          <a:spcPts val="0"/>
                        </a:spcBef>
                        <a:spcAft>
                          <a:spcPts val="0"/>
                        </a:spcAft>
                        <a:buFont typeface="+mj-lt"/>
                        <a:buAutoNum type="arabicPeriod"/>
                      </a:pPr>
                      <a:r>
                        <a:rPr lang="en-US" sz="800"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80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80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80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80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80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80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80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80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80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2996178"/>
                  </a:ext>
                </a:extLst>
              </a:tr>
              <a:tr h="434995">
                <a:tc>
                  <a:txBody>
                    <a:bodyPr/>
                    <a:lstStyle/>
                    <a:p>
                      <a:pPr marL="342900" marR="0" lvl="0" indent="-342900">
                        <a:lnSpc>
                          <a:spcPct val="115000"/>
                        </a:lnSpc>
                        <a:spcBef>
                          <a:spcPts val="0"/>
                        </a:spcBef>
                        <a:spcAft>
                          <a:spcPts val="0"/>
                        </a:spcAft>
                        <a:buFont typeface="+mj-lt"/>
                        <a:buAutoNum type="arabicPeriod"/>
                      </a:pPr>
                      <a:r>
                        <a:rPr lang="en-US" sz="800" spc="2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80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80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80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80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80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80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80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80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800"/>
                        </a:spcAft>
                      </a:pPr>
                      <a:r>
                        <a:rPr lang="ja-JP" sz="800" spc="20">
                          <a:effectLst/>
                          <a:highlight>
                            <a:srgbClr val="FFFF00"/>
                          </a:highlight>
                          <a:latin typeface="Calibri" panose="020F0502020204030204" pitchFamily="34" charset="0"/>
                          <a:ea typeface="MS Gothic" panose="020B0609070205080204" pitchFamily="49" charset="-128"/>
                          <a:cs typeface="Times New Roman" panose="02020603050405020304" pitchFamily="18" charset="0"/>
                        </a:rPr>
                        <a:t>☐</a:t>
                      </a:r>
                      <a:endParaRPr lang="en-US" sz="800" spc="2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310959"/>
                  </a:ext>
                </a:extLst>
              </a:tr>
              <a:tr h="1709147">
                <a:tc gridSpan="11">
                  <a:txBody>
                    <a:bodyPr/>
                    <a:lstStyle/>
                    <a:p>
                      <a:pPr marL="0" marR="0">
                        <a:lnSpc>
                          <a:spcPct val="115000"/>
                        </a:lnSpc>
                        <a:spcBef>
                          <a:spcPts val="0"/>
                        </a:spcBef>
                        <a:spcAft>
                          <a:spcPts val="800"/>
                        </a:spcAft>
                      </a:pPr>
                      <a:r>
                        <a:rPr lang="en-US" sz="800" spc="20" dirty="0">
                          <a:effectLst/>
                          <a:latin typeface="Calibri" panose="020F0502020204030204" pitchFamily="34" charset="0"/>
                          <a:ea typeface="Times New Roman" panose="02020603050405020304" pitchFamily="18" charset="0"/>
                          <a:cs typeface="Times New Roman" panose="02020603050405020304" pitchFamily="18" charset="0"/>
                        </a:rPr>
                        <a:t>Notes about files:</a:t>
                      </a:r>
                    </a:p>
                    <a:p>
                      <a:pPr marL="0" marR="0">
                        <a:lnSpc>
                          <a:spcPct val="115000"/>
                        </a:lnSpc>
                        <a:spcBef>
                          <a:spcPts val="0"/>
                        </a:spcBef>
                        <a:spcAft>
                          <a:spcPts val="800"/>
                        </a:spcAft>
                      </a:pPr>
                      <a:r>
                        <a:rPr lang="en-US" sz="800" spc="2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lnSpc>
                          <a:spcPct val="115000"/>
                        </a:lnSpc>
                        <a:spcBef>
                          <a:spcPts val="0"/>
                        </a:spcBef>
                        <a:spcAft>
                          <a:spcPts val="800"/>
                        </a:spcAft>
                      </a:pPr>
                      <a:r>
                        <a:rPr lang="en-US" sz="800" spc="2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lnSpc>
                          <a:spcPct val="115000"/>
                        </a:lnSpc>
                        <a:spcBef>
                          <a:spcPts val="0"/>
                        </a:spcBef>
                        <a:spcAft>
                          <a:spcPts val="800"/>
                        </a:spcAft>
                      </a:pPr>
                      <a:r>
                        <a:rPr lang="en-US" sz="800" spc="2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lnSpc>
                          <a:spcPct val="115000"/>
                        </a:lnSpc>
                        <a:spcBef>
                          <a:spcPts val="0"/>
                        </a:spcBef>
                        <a:spcAft>
                          <a:spcPts val="800"/>
                        </a:spcAft>
                      </a:pPr>
                      <a:r>
                        <a:rPr lang="en-US" sz="800" spc="2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lnSpc>
                          <a:spcPct val="115000"/>
                        </a:lnSpc>
                        <a:spcBef>
                          <a:spcPts val="0"/>
                        </a:spcBef>
                        <a:spcAft>
                          <a:spcPts val="800"/>
                        </a:spcAft>
                      </a:pPr>
                      <a:r>
                        <a:rPr lang="en-US" sz="800" spc="20" dirty="0">
                          <a:effectLst/>
                          <a:latin typeface="Calibri" panose="020F0502020204030204" pitchFamily="34" charset="0"/>
                          <a:ea typeface="Times New Roman" panose="02020603050405020304" pitchFamily="18" charset="0"/>
                          <a:cs typeface="Times New Roman" panose="02020603050405020304" pitchFamily="18" charset="0"/>
                        </a:rPr>
                        <a:t> </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38989033"/>
                  </a:ext>
                </a:extLst>
              </a:tr>
            </a:tbl>
          </a:graphicData>
        </a:graphic>
      </p:graphicFrame>
    </p:spTree>
    <p:extLst>
      <p:ext uri="{BB962C8B-B14F-4D97-AF65-F5344CB8AC3E}">
        <p14:creationId xmlns:p14="http://schemas.microsoft.com/office/powerpoint/2010/main" val="16530836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8A39084-037F-48AF-992B-18F448529165}"/>
              </a:ext>
            </a:extLst>
          </p:cNvPr>
          <p:cNvPicPr>
            <a:picLocks noChangeAspect="1"/>
          </p:cNvPicPr>
          <p:nvPr/>
        </p:nvPicPr>
        <p:blipFill>
          <a:blip r:embed="rId2"/>
          <a:stretch>
            <a:fillRect/>
          </a:stretch>
        </p:blipFill>
        <p:spPr>
          <a:xfrm>
            <a:off x="1066800" y="228600"/>
            <a:ext cx="6781800" cy="5638800"/>
          </a:xfrm>
          <a:prstGeom prst="rect">
            <a:avLst/>
          </a:prstGeom>
        </p:spPr>
      </p:pic>
      <p:grpSp>
        <p:nvGrpSpPr>
          <p:cNvPr id="7" name="Group 4">
            <a:extLst>
              <a:ext uri="{FF2B5EF4-FFF2-40B4-BE49-F238E27FC236}">
                <a16:creationId xmlns:a16="http://schemas.microsoft.com/office/drawing/2014/main" id="{1DADDFF9-7CAE-41CC-B56D-A2B78F7B706C}"/>
              </a:ext>
            </a:extLst>
          </p:cNvPr>
          <p:cNvGrpSpPr>
            <a:grpSpLocks noChangeAspect="1"/>
          </p:cNvGrpSpPr>
          <p:nvPr/>
        </p:nvGrpSpPr>
        <p:grpSpPr bwMode="auto">
          <a:xfrm>
            <a:off x="1066800" y="5903916"/>
            <a:ext cx="6713538" cy="1019175"/>
            <a:chOff x="672" y="3719"/>
            <a:chExt cx="4229" cy="642"/>
          </a:xfrm>
        </p:grpSpPr>
        <p:sp>
          <p:nvSpPr>
            <p:cNvPr id="9" name="Rectangle 5">
              <a:extLst>
                <a:ext uri="{FF2B5EF4-FFF2-40B4-BE49-F238E27FC236}">
                  <a16:creationId xmlns:a16="http://schemas.microsoft.com/office/drawing/2014/main" id="{17AED186-8684-45FD-ACEE-0068D26ACFEF}"/>
                </a:ext>
              </a:extLst>
            </p:cNvPr>
            <p:cNvSpPr>
              <a:spLocks noChangeArrowheads="1"/>
            </p:cNvSpPr>
            <p:nvPr/>
          </p:nvSpPr>
          <p:spPr bwMode="auto">
            <a:xfrm>
              <a:off x="850" y="3731"/>
              <a:ext cx="125"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Calibri" panose="020F0502020204030204" pitchFamily="34" charset="0"/>
                </a:rPr>
                <a:t>10..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Rectangle 6">
              <a:extLst>
                <a:ext uri="{FF2B5EF4-FFF2-40B4-BE49-F238E27FC236}">
                  <a16:creationId xmlns:a16="http://schemas.microsoft.com/office/drawing/2014/main" id="{AA63C1E6-3756-4A46-93AC-F394A109342C}"/>
                </a:ext>
              </a:extLst>
            </p:cNvPr>
            <p:cNvSpPr>
              <a:spLocks noChangeArrowheads="1"/>
            </p:cNvSpPr>
            <p:nvPr/>
          </p:nvSpPr>
          <p:spPr bwMode="auto">
            <a:xfrm>
              <a:off x="920" y="3732"/>
              <a:ext cx="69"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Rectangle 7">
              <a:extLst>
                <a:ext uri="{FF2B5EF4-FFF2-40B4-BE49-F238E27FC236}">
                  <a16:creationId xmlns:a16="http://schemas.microsoft.com/office/drawing/2014/main" id="{65C98482-D3E8-4777-AF3B-67ED80CAA5EC}"/>
                </a:ext>
              </a:extLst>
            </p:cNvPr>
            <p:cNvSpPr>
              <a:spLocks noChangeArrowheads="1"/>
            </p:cNvSpPr>
            <p:nvPr/>
          </p:nvSpPr>
          <p:spPr bwMode="auto">
            <a:xfrm>
              <a:off x="1014" y="3731"/>
              <a:ext cx="1390"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The recipient has written policies to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Rectangle 8">
              <a:extLst>
                <a:ext uri="{FF2B5EF4-FFF2-40B4-BE49-F238E27FC236}">
                  <a16:creationId xmlns:a16="http://schemas.microsoft.com/office/drawing/2014/main" id="{11A13468-F99F-42C8-BD96-523F1A4CF870}"/>
                </a:ext>
              </a:extLst>
            </p:cNvPr>
            <p:cNvSpPr>
              <a:spLocks noChangeArrowheads="1"/>
            </p:cNvSpPr>
            <p:nvPr/>
          </p:nvSpPr>
          <p:spPr bwMode="auto">
            <a:xfrm>
              <a:off x="1014" y="3829"/>
              <a:ext cx="665"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comply with non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9">
              <a:extLst>
                <a:ext uri="{FF2B5EF4-FFF2-40B4-BE49-F238E27FC236}">
                  <a16:creationId xmlns:a16="http://schemas.microsoft.com/office/drawing/2014/main" id="{BE9ABEBC-18D0-427A-96CF-A868EDDBCC82}"/>
                </a:ext>
              </a:extLst>
            </p:cNvPr>
            <p:cNvSpPr>
              <a:spLocks noChangeArrowheads="1"/>
            </p:cNvSpPr>
            <p:nvPr/>
          </p:nvSpPr>
          <p:spPr bwMode="auto">
            <a:xfrm>
              <a:off x="1633" y="3829"/>
              <a:ext cx="75"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Rectangle 10">
              <a:extLst>
                <a:ext uri="{FF2B5EF4-FFF2-40B4-BE49-F238E27FC236}">
                  <a16:creationId xmlns:a16="http://schemas.microsoft.com/office/drawing/2014/main" id="{3118B7D3-5E6A-4FD8-BA88-F3DB4AC77098}"/>
                </a:ext>
              </a:extLst>
            </p:cNvPr>
            <p:cNvSpPr>
              <a:spLocks noChangeArrowheads="1"/>
            </p:cNvSpPr>
            <p:nvPr/>
          </p:nvSpPr>
          <p:spPr bwMode="auto">
            <a:xfrm>
              <a:off x="1660" y="3829"/>
              <a:ext cx="617"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discrimination,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Rectangle 11">
              <a:extLst>
                <a:ext uri="{FF2B5EF4-FFF2-40B4-BE49-F238E27FC236}">
                  <a16:creationId xmlns:a16="http://schemas.microsoft.com/office/drawing/2014/main" id="{09A26D9E-B009-4FCB-9F78-051C0592DDFC}"/>
                </a:ext>
              </a:extLst>
            </p:cNvPr>
            <p:cNvSpPr>
              <a:spLocks noChangeArrowheads="1"/>
            </p:cNvSpPr>
            <p:nvPr/>
          </p:nvSpPr>
          <p:spPr bwMode="auto">
            <a:xfrm>
              <a:off x="1014" y="3927"/>
              <a:ext cx="1310"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Equal Opportunity &amp; Fair Housing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Rectangle 12">
              <a:extLst>
                <a:ext uri="{FF2B5EF4-FFF2-40B4-BE49-F238E27FC236}">
                  <a16:creationId xmlns:a16="http://schemas.microsoft.com/office/drawing/2014/main" id="{8DC644D5-E5A5-458F-9E7E-9AD1B7C01759}"/>
                </a:ext>
              </a:extLst>
            </p:cNvPr>
            <p:cNvSpPr>
              <a:spLocks noChangeArrowheads="1"/>
            </p:cNvSpPr>
            <p:nvPr/>
          </p:nvSpPr>
          <p:spPr bwMode="auto">
            <a:xfrm>
              <a:off x="1014" y="4025"/>
              <a:ext cx="695"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regulations in the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Rectangle 13">
              <a:extLst>
                <a:ext uri="{FF2B5EF4-FFF2-40B4-BE49-F238E27FC236}">
                  <a16:creationId xmlns:a16="http://schemas.microsoft.com/office/drawing/2014/main" id="{E41B8938-94C6-4DCC-B3DB-CAE66D03EB11}"/>
                </a:ext>
              </a:extLst>
            </p:cNvPr>
            <p:cNvSpPr>
              <a:spLocks noChangeArrowheads="1"/>
            </p:cNvSpPr>
            <p:nvPr/>
          </p:nvSpPr>
          <p:spPr bwMode="auto">
            <a:xfrm>
              <a:off x="1662" y="4025"/>
              <a:ext cx="68"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Rectangle 14">
              <a:extLst>
                <a:ext uri="{FF2B5EF4-FFF2-40B4-BE49-F238E27FC236}">
                  <a16:creationId xmlns:a16="http://schemas.microsoft.com/office/drawing/2014/main" id="{1CFF828F-EE91-4B3F-A502-6CC452133FB2}"/>
                </a:ext>
              </a:extLst>
            </p:cNvPr>
            <p:cNvSpPr>
              <a:spLocks noChangeArrowheads="1"/>
            </p:cNvSpPr>
            <p:nvPr/>
          </p:nvSpPr>
          <p:spPr bwMode="auto">
            <a:xfrm>
              <a:off x="1683" y="4025"/>
              <a:ext cx="507"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provision of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Rectangle 15">
              <a:extLst>
                <a:ext uri="{FF2B5EF4-FFF2-40B4-BE49-F238E27FC236}">
                  <a16:creationId xmlns:a16="http://schemas.microsoft.com/office/drawing/2014/main" id="{90794961-3E6F-43E3-A806-445742EA1CA1}"/>
                </a:ext>
              </a:extLst>
            </p:cNvPr>
            <p:cNvSpPr>
              <a:spLocks noChangeArrowheads="1"/>
            </p:cNvSpPr>
            <p:nvPr/>
          </p:nvSpPr>
          <p:spPr bwMode="auto">
            <a:xfrm>
              <a:off x="1014" y="4129"/>
              <a:ext cx="430"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services?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Rectangle 16">
              <a:extLst>
                <a:ext uri="{FF2B5EF4-FFF2-40B4-BE49-F238E27FC236}">
                  <a16:creationId xmlns:a16="http://schemas.microsoft.com/office/drawing/2014/main" id="{8A04EDF6-DE7F-44F5-B02B-26E573CA2DD3}"/>
                </a:ext>
              </a:extLst>
            </p:cNvPr>
            <p:cNvSpPr>
              <a:spLocks noChangeArrowheads="1"/>
            </p:cNvSpPr>
            <p:nvPr/>
          </p:nvSpPr>
          <p:spPr bwMode="auto">
            <a:xfrm>
              <a:off x="1398" y="4121"/>
              <a:ext cx="83"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FF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Rectangle 17">
              <a:extLst>
                <a:ext uri="{FF2B5EF4-FFF2-40B4-BE49-F238E27FC236}">
                  <a16:creationId xmlns:a16="http://schemas.microsoft.com/office/drawing/2014/main" id="{791300A4-4C29-4C01-9481-787557858B1B}"/>
                </a:ext>
              </a:extLst>
            </p:cNvPr>
            <p:cNvSpPr>
              <a:spLocks noChangeArrowheads="1"/>
            </p:cNvSpPr>
            <p:nvPr/>
          </p:nvSpPr>
          <p:spPr bwMode="auto">
            <a:xfrm>
              <a:off x="1428" y="4121"/>
              <a:ext cx="341"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FF0000"/>
                  </a:solidFill>
                  <a:effectLst/>
                  <a:latin typeface="Calibri" panose="020F0502020204030204" pitchFamily="34" charset="0"/>
                </a:rPr>
                <a:t>1 Point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Rectangle 18">
              <a:extLst>
                <a:ext uri="{FF2B5EF4-FFF2-40B4-BE49-F238E27FC236}">
                  <a16:creationId xmlns:a16="http://schemas.microsoft.com/office/drawing/2014/main" id="{DB624E80-9A62-4634-AABF-7AA1AF20298A}"/>
                </a:ext>
              </a:extLst>
            </p:cNvPr>
            <p:cNvSpPr>
              <a:spLocks noChangeArrowheads="1"/>
            </p:cNvSpPr>
            <p:nvPr/>
          </p:nvSpPr>
          <p:spPr bwMode="auto">
            <a:xfrm>
              <a:off x="1718" y="4129"/>
              <a:ext cx="96"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Rectangle 19">
              <a:extLst>
                <a:ext uri="{FF2B5EF4-FFF2-40B4-BE49-F238E27FC236}">
                  <a16:creationId xmlns:a16="http://schemas.microsoft.com/office/drawing/2014/main" id="{F8A5D2CA-A7CB-4FD6-8DF8-389C2FF9C155}"/>
                </a:ext>
              </a:extLst>
            </p:cNvPr>
            <p:cNvSpPr>
              <a:spLocks noChangeArrowheads="1"/>
            </p:cNvSpPr>
            <p:nvPr/>
          </p:nvSpPr>
          <p:spPr bwMode="auto">
            <a:xfrm>
              <a:off x="1765" y="4129"/>
              <a:ext cx="69"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Rectangle 21">
              <a:extLst>
                <a:ext uri="{FF2B5EF4-FFF2-40B4-BE49-F238E27FC236}">
                  <a16:creationId xmlns:a16="http://schemas.microsoft.com/office/drawing/2014/main" id="{771A9F27-88A7-48F8-89AF-D1C19EAFFC6C}"/>
                </a:ext>
              </a:extLst>
            </p:cNvPr>
            <p:cNvSpPr>
              <a:spLocks noChangeArrowheads="1"/>
            </p:cNvSpPr>
            <p:nvPr/>
          </p:nvSpPr>
          <p:spPr bwMode="auto">
            <a:xfrm>
              <a:off x="2716" y="3933"/>
              <a:ext cx="68"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Rectangle 22">
              <a:extLst>
                <a:ext uri="{FF2B5EF4-FFF2-40B4-BE49-F238E27FC236}">
                  <a16:creationId xmlns:a16="http://schemas.microsoft.com/office/drawing/2014/main" id="{F0B50CB7-8997-4891-BB59-2C7E4896F29A}"/>
                </a:ext>
              </a:extLst>
            </p:cNvPr>
            <p:cNvSpPr>
              <a:spLocks noChangeArrowheads="1"/>
            </p:cNvSpPr>
            <p:nvPr/>
          </p:nvSpPr>
          <p:spPr bwMode="auto">
            <a:xfrm>
              <a:off x="3112" y="3940"/>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7" name="Rectangle 23">
              <a:extLst>
                <a:ext uri="{FF2B5EF4-FFF2-40B4-BE49-F238E27FC236}">
                  <a16:creationId xmlns:a16="http://schemas.microsoft.com/office/drawing/2014/main" id="{5B5196CA-5C85-45E0-BD11-955743D13352}"/>
                </a:ext>
              </a:extLst>
            </p:cNvPr>
            <p:cNvSpPr>
              <a:spLocks noChangeArrowheads="1"/>
            </p:cNvSpPr>
            <p:nvPr/>
          </p:nvSpPr>
          <p:spPr bwMode="auto">
            <a:xfrm>
              <a:off x="3205" y="3933"/>
              <a:ext cx="68"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Rectangle 24">
              <a:extLst>
                <a:ext uri="{FF2B5EF4-FFF2-40B4-BE49-F238E27FC236}">
                  <a16:creationId xmlns:a16="http://schemas.microsoft.com/office/drawing/2014/main" id="{6F62E12A-7F5F-48F2-965C-099CFCB4A4C3}"/>
                </a:ext>
              </a:extLst>
            </p:cNvPr>
            <p:cNvSpPr>
              <a:spLocks noChangeArrowheads="1"/>
            </p:cNvSpPr>
            <p:nvPr/>
          </p:nvSpPr>
          <p:spPr bwMode="auto">
            <a:xfrm>
              <a:off x="3599" y="3940"/>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9" name="Rectangle 25">
              <a:extLst>
                <a:ext uri="{FF2B5EF4-FFF2-40B4-BE49-F238E27FC236}">
                  <a16:creationId xmlns:a16="http://schemas.microsoft.com/office/drawing/2014/main" id="{20FE9F65-55A4-4ED3-B4D3-9E402768C0C3}"/>
                </a:ext>
              </a:extLst>
            </p:cNvPr>
            <p:cNvSpPr>
              <a:spLocks noChangeArrowheads="1"/>
            </p:cNvSpPr>
            <p:nvPr/>
          </p:nvSpPr>
          <p:spPr bwMode="auto">
            <a:xfrm>
              <a:off x="3692" y="3933"/>
              <a:ext cx="68"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Rectangle 26">
              <a:extLst>
                <a:ext uri="{FF2B5EF4-FFF2-40B4-BE49-F238E27FC236}">
                  <a16:creationId xmlns:a16="http://schemas.microsoft.com/office/drawing/2014/main" id="{EFD7A764-22DE-4D5E-BD14-3D929F820361}"/>
                </a:ext>
              </a:extLst>
            </p:cNvPr>
            <p:cNvSpPr>
              <a:spLocks noChangeArrowheads="1"/>
            </p:cNvSpPr>
            <p:nvPr/>
          </p:nvSpPr>
          <p:spPr bwMode="auto">
            <a:xfrm>
              <a:off x="4392" y="3932"/>
              <a:ext cx="68"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Rectangle 27">
              <a:extLst>
                <a:ext uri="{FF2B5EF4-FFF2-40B4-BE49-F238E27FC236}">
                  <a16:creationId xmlns:a16="http://schemas.microsoft.com/office/drawing/2014/main" id="{9B5D3CDA-007A-40C9-9F33-9E0C3CE2F668}"/>
                </a:ext>
              </a:extLst>
            </p:cNvPr>
            <p:cNvSpPr>
              <a:spLocks noChangeArrowheads="1"/>
            </p:cNvSpPr>
            <p:nvPr/>
          </p:nvSpPr>
          <p:spPr bwMode="auto">
            <a:xfrm>
              <a:off x="672" y="3719"/>
              <a:ext cx="13" cy="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Rectangle 28">
              <a:extLst>
                <a:ext uri="{FF2B5EF4-FFF2-40B4-BE49-F238E27FC236}">
                  <a16:creationId xmlns:a16="http://schemas.microsoft.com/office/drawing/2014/main" id="{C53A5B75-42E0-4AE8-89F9-3F233A4F80AF}"/>
                </a:ext>
              </a:extLst>
            </p:cNvPr>
            <p:cNvSpPr>
              <a:spLocks noChangeArrowheads="1"/>
            </p:cNvSpPr>
            <p:nvPr/>
          </p:nvSpPr>
          <p:spPr bwMode="auto">
            <a:xfrm>
              <a:off x="672" y="3719"/>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Rectangle 29">
              <a:extLst>
                <a:ext uri="{FF2B5EF4-FFF2-40B4-BE49-F238E27FC236}">
                  <a16:creationId xmlns:a16="http://schemas.microsoft.com/office/drawing/2014/main" id="{5D1597C4-56A5-42B7-9455-B6489C414231}"/>
                </a:ext>
              </a:extLst>
            </p:cNvPr>
            <p:cNvSpPr>
              <a:spLocks noChangeArrowheads="1"/>
            </p:cNvSpPr>
            <p:nvPr/>
          </p:nvSpPr>
          <p:spPr bwMode="auto">
            <a:xfrm>
              <a:off x="685" y="3719"/>
              <a:ext cx="1735"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Rectangle 30">
              <a:extLst>
                <a:ext uri="{FF2B5EF4-FFF2-40B4-BE49-F238E27FC236}">
                  <a16:creationId xmlns:a16="http://schemas.microsoft.com/office/drawing/2014/main" id="{DDD2D4C9-6282-48F8-A626-5E47680C9298}"/>
                </a:ext>
              </a:extLst>
            </p:cNvPr>
            <p:cNvSpPr>
              <a:spLocks noChangeArrowheads="1"/>
            </p:cNvSpPr>
            <p:nvPr/>
          </p:nvSpPr>
          <p:spPr bwMode="auto">
            <a:xfrm>
              <a:off x="2420" y="3731"/>
              <a:ext cx="13" cy="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Rectangle 31">
              <a:extLst>
                <a:ext uri="{FF2B5EF4-FFF2-40B4-BE49-F238E27FC236}">
                  <a16:creationId xmlns:a16="http://schemas.microsoft.com/office/drawing/2014/main" id="{439187D1-A4BD-4BD5-A196-583643700086}"/>
                </a:ext>
              </a:extLst>
            </p:cNvPr>
            <p:cNvSpPr>
              <a:spLocks noChangeArrowheads="1"/>
            </p:cNvSpPr>
            <p:nvPr/>
          </p:nvSpPr>
          <p:spPr bwMode="auto">
            <a:xfrm>
              <a:off x="2420" y="3719"/>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Rectangle 32">
              <a:extLst>
                <a:ext uri="{FF2B5EF4-FFF2-40B4-BE49-F238E27FC236}">
                  <a16:creationId xmlns:a16="http://schemas.microsoft.com/office/drawing/2014/main" id="{2E8D368C-1EEC-4572-BA55-C7077BF6F530}"/>
                </a:ext>
              </a:extLst>
            </p:cNvPr>
            <p:cNvSpPr>
              <a:spLocks noChangeArrowheads="1"/>
            </p:cNvSpPr>
            <p:nvPr/>
          </p:nvSpPr>
          <p:spPr bwMode="auto">
            <a:xfrm>
              <a:off x="2433" y="3719"/>
              <a:ext cx="475"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Rectangle 33">
              <a:extLst>
                <a:ext uri="{FF2B5EF4-FFF2-40B4-BE49-F238E27FC236}">
                  <a16:creationId xmlns:a16="http://schemas.microsoft.com/office/drawing/2014/main" id="{904AFE44-AFC1-4C1B-BE91-D241D871A074}"/>
                </a:ext>
              </a:extLst>
            </p:cNvPr>
            <p:cNvSpPr>
              <a:spLocks noChangeArrowheads="1"/>
            </p:cNvSpPr>
            <p:nvPr/>
          </p:nvSpPr>
          <p:spPr bwMode="auto">
            <a:xfrm>
              <a:off x="2908" y="3731"/>
              <a:ext cx="14" cy="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Rectangle 34">
              <a:extLst>
                <a:ext uri="{FF2B5EF4-FFF2-40B4-BE49-F238E27FC236}">
                  <a16:creationId xmlns:a16="http://schemas.microsoft.com/office/drawing/2014/main" id="{5283D3B0-7540-4C49-8CC2-DE40B0740B76}"/>
                </a:ext>
              </a:extLst>
            </p:cNvPr>
            <p:cNvSpPr>
              <a:spLocks noChangeArrowheads="1"/>
            </p:cNvSpPr>
            <p:nvPr/>
          </p:nvSpPr>
          <p:spPr bwMode="auto">
            <a:xfrm>
              <a:off x="2908" y="3719"/>
              <a:ext cx="1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Rectangle 35">
              <a:extLst>
                <a:ext uri="{FF2B5EF4-FFF2-40B4-BE49-F238E27FC236}">
                  <a16:creationId xmlns:a16="http://schemas.microsoft.com/office/drawing/2014/main" id="{ACD151C6-0514-4B32-B1F3-4B4BE34297AC}"/>
                </a:ext>
              </a:extLst>
            </p:cNvPr>
            <p:cNvSpPr>
              <a:spLocks noChangeArrowheads="1"/>
            </p:cNvSpPr>
            <p:nvPr/>
          </p:nvSpPr>
          <p:spPr bwMode="auto">
            <a:xfrm>
              <a:off x="2922" y="3719"/>
              <a:ext cx="47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Rectangle 36">
              <a:extLst>
                <a:ext uri="{FF2B5EF4-FFF2-40B4-BE49-F238E27FC236}">
                  <a16:creationId xmlns:a16="http://schemas.microsoft.com/office/drawing/2014/main" id="{551554DE-8EC9-4031-A225-4A33E7489C36}"/>
                </a:ext>
              </a:extLst>
            </p:cNvPr>
            <p:cNvSpPr>
              <a:spLocks noChangeArrowheads="1"/>
            </p:cNvSpPr>
            <p:nvPr/>
          </p:nvSpPr>
          <p:spPr bwMode="auto">
            <a:xfrm>
              <a:off x="3396" y="3731"/>
              <a:ext cx="13" cy="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Rectangle 37">
              <a:extLst>
                <a:ext uri="{FF2B5EF4-FFF2-40B4-BE49-F238E27FC236}">
                  <a16:creationId xmlns:a16="http://schemas.microsoft.com/office/drawing/2014/main" id="{AB923E55-82AE-4C1F-8968-A11EFBFE3024}"/>
                </a:ext>
              </a:extLst>
            </p:cNvPr>
            <p:cNvSpPr>
              <a:spLocks noChangeArrowheads="1"/>
            </p:cNvSpPr>
            <p:nvPr/>
          </p:nvSpPr>
          <p:spPr bwMode="auto">
            <a:xfrm>
              <a:off x="3396" y="3719"/>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Rectangle 38">
              <a:extLst>
                <a:ext uri="{FF2B5EF4-FFF2-40B4-BE49-F238E27FC236}">
                  <a16:creationId xmlns:a16="http://schemas.microsoft.com/office/drawing/2014/main" id="{1E2C84C5-DCFB-4388-8423-3E120A765034}"/>
                </a:ext>
              </a:extLst>
            </p:cNvPr>
            <p:cNvSpPr>
              <a:spLocks noChangeArrowheads="1"/>
            </p:cNvSpPr>
            <p:nvPr/>
          </p:nvSpPr>
          <p:spPr bwMode="auto">
            <a:xfrm>
              <a:off x="3409" y="3719"/>
              <a:ext cx="475"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Rectangle 39">
              <a:extLst>
                <a:ext uri="{FF2B5EF4-FFF2-40B4-BE49-F238E27FC236}">
                  <a16:creationId xmlns:a16="http://schemas.microsoft.com/office/drawing/2014/main" id="{6F48CC7C-45D4-4C5D-8FE3-C6EEF6EAEAAD}"/>
                </a:ext>
              </a:extLst>
            </p:cNvPr>
            <p:cNvSpPr>
              <a:spLocks noChangeArrowheads="1"/>
            </p:cNvSpPr>
            <p:nvPr/>
          </p:nvSpPr>
          <p:spPr bwMode="auto">
            <a:xfrm>
              <a:off x="3884" y="3731"/>
              <a:ext cx="13" cy="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Rectangle 40">
              <a:extLst>
                <a:ext uri="{FF2B5EF4-FFF2-40B4-BE49-F238E27FC236}">
                  <a16:creationId xmlns:a16="http://schemas.microsoft.com/office/drawing/2014/main" id="{BD3034F0-7BC9-479D-B129-58AC5B33A448}"/>
                </a:ext>
              </a:extLst>
            </p:cNvPr>
            <p:cNvSpPr>
              <a:spLocks noChangeArrowheads="1"/>
            </p:cNvSpPr>
            <p:nvPr/>
          </p:nvSpPr>
          <p:spPr bwMode="auto">
            <a:xfrm>
              <a:off x="3884" y="3719"/>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Rectangle 41">
              <a:extLst>
                <a:ext uri="{FF2B5EF4-FFF2-40B4-BE49-F238E27FC236}">
                  <a16:creationId xmlns:a16="http://schemas.microsoft.com/office/drawing/2014/main" id="{C3AD2824-0C4A-4015-B9A2-402A3E204FCA}"/>
                </a:ext>
              </a:extLst>
            </p:cNvPr>
            <p:cNvSpPr>
              <a:spLocks noChangeArrowheads="1"/>
            </p:cNvSpPr>
            <p:nvPr/>
          </p:nvSpPr>
          <p:spPr bwMode="auto">
            <a:xfrm>
              <a:off x="3897" y="3719"/>
              <a:ext cx="99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Rectangle 42">
              <a:extLst>
                <a:ext uri="{FF2B5EF4-FFF2-40B4-BE49-F238E27FC236}">
                  <a16:creationId xmlns:a16="http://schemas.microsoft.com/office/drawing/2014/main" id="{A5069D50-5F2A-4316-9DF1-37F02650317D}"/>
                </a:ext>
              </a:extLst>
            </p:cNvPr>
            <p:cNvSpPr>
              <a:spLocks noChangeArrowheads="1"/>
            </p:cNvSpPr>
            <p:nvPr/>
          </p:nvSpPr>
          <p:spPr bwMode="auto">
            <a:xfrm>
              <a:off x="4888" y="3719"/>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Rectangle 43">
              <a:extLst>
                <a:ext uri="{FF2B5EF4-FFF2-40B4-BE49-F238E27FC236}">
                  <a16:creationId xmlns:a16="http://schemas.microsoft.com/office/drawing/2014/main" id="{28753DA2-6422-42D9-9AC2-43F8ACDED787}"/>
                </a:ext>
              </a:extLst>
            </p:cNvPr>
            <p:cNvSpPr>
              <a:spLocks noChangeArrowheads="1"/>
            </p:cNvSpPr>
            <p:nvPr/>
          </p:nvSpPr>
          <p:spPr bwMode="auto">
            <a:xfrm>
              <a:off x="4888" y="3719"/>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Rectangle 44">
              <a:extLst>
                <a:ext uri="{FF2B5EF4-FFF2-40B4-BE49-F238E27FC236}">
                  <a16:creationId xmlns:a16="http://schemas.microsoft.com/office/drawing/2014/main" id="{F53E1B31-00A8-4C8E-899C-6DEAB451C7DA}"/>
                </a:ext>
              </a:extLst>
            </p:cNvPr>
            <p:cNvSpPr>
              <a:spLocks noChangeArrowheads="1"/>
            </p:cNvSpPr>
            <p:nvPr/>
          </p:nvSpPr>
          <p:spPr bwMode="auto">
            <a:xfrm>
              <a:off x="672" y="3731"/>
              <a:ext cx="13" cy="49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Rectangle 45">
              <a:extLst>
                <a:ext uri="{FF2B5EF4-FFF2-40B4-BE49-F238E27FC236}">
                  <a16:creationId xmlns:a16="http://schemas.microsoft.com/office/drawing/2014/main" id="{10A3620D-3C37-4E4F-BA12-8500814FBB71}"/>
                </a:ext>
              </a:extLst>
            </p:cNvPr>
            <p:cNvSpPr>
              <a:spLocks noChangeArrowheads="1"/>
            </p:cNvSpPr>
            <p:nvPr/>
          </p:nvSpPr>
          <p:spPr bwMode="auto">
            <a:xfrm>
              <a:off x="672" y="4229"/>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Rectangle 46">
              <a:extLst>
                <a:ext uri="{FF2B5EF4-FFF2-40B4-BE49-F238E27FC236}">
                  <a16:creationId xmlns:a16="http://schemas.microsoft.com/office/drawing/2014/main" id="{E2498EF2-A9C3-40B6-850E-D5AACA5B7DC5}"/>
                </a:ext>
              </a:extLst>
            </p:cNvPr>
            <p:cNvSpPr>
              <a:spLocks noChangeArrowheads="1"/>
            </p:cNvSpPr>
            <p:nvPr/>
          </p:nvSpPr>
          <p:spPr bwMode="auto">
            <a:xfrm>
              <a:off x="672" y="4229"/>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Rectangle 47">
              <a:extLst>
                <a:ext uri="{FF2B5EF4-FFF2-40B4-BE49-F238E27FC236}">
                  <a16:creationId xmlns:a16="http://schemas.microsoft.com/office/drawing/2014/main" id="{6615FC80-C369-499F-98C2-67BCED5AE771}"/>
                </a:ext>
              </a:extLst>
            </p:cNvPr>
            <p:cNvSpPr>
              <a:spLocks noChangeArrowheads="1"/>
            </p:cNvSpPr>
            <p:nvPr/>
          </p:nvSpPr>
          <p:spPr bwMode="auto">
            <a:xfrm>
              <a:off x="685" y="4229"/>
              <a:ext cx="1735"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Rectangle 48">
              <a:extLst>
                <a:ext uri="{FF2B5EF4-FFF2-40B4-BE49-F238E27FC236}">
                  <a16:creationId xmlns:a16="http://schemas.microsoft.com/office/drawing/2014/main" id="{E1ADA6D8-3ED2-4350-A7FD-E24964326BA3}"/>
                </a:ext>
              </a:extLst>
            </p:cNvPr>
            <p:cNvSpPr>
              <a:spLocks noChangeArrowheads="1"/>
            </p:cNvSpPr>
            <p:nvPr/>
          </p:nvSpPr>
          <p:spPr bwMode="auto">
            <a:xfrm>
              <a:off x="2420" y="3731"/>
              <a:ext cx="13" cy="49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Rectangle 49">
              <a:extLst>
                <a:ext uri="{FF2B5EF4-FFF2-40B4-BE49-F238E27FC236}">
                  <a16:creationId xmlns:a16="http://schemas.microsoft.com/office/drawing/2014/main" id="{C5099EA5-5548-4209-8B2A-FCC597DC8A0A}"/>
                </a:ext>
              </a:extLst>
            </p:cNvPr>
            <p:cNvSpPr>
              <a:spLocks noChangeArrowheads="1"/>
            </p:cNvSpPr>
            <p:nvPr/>
          </p:nvSpPr>
          <p:spPr bwMode="auto">
            <a:xfrm>
              <a:off x="2420" y="4229"/>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Rectangle 50">
              <a:extLst>
                <a:ext uri="{FF2B5EF4-FFF2-40B4-BE49-F238E27FC236}">
                  <a16:creationId xmlns:a16="http://schemas.microsoft.com/office/drawing/2014/main" id="{A6E894DE-6660-4B50-A54C-3F17FD8C3B00}"/>
                </a:ext>
              </a:extLst>
            </p:cNvPr>
            <p:cNvSpPr>
              <a:spLocks noChangeArrowheads="1"/>
            </p:cNvSpPr>
            <p:nvPr/>
          </p:nvSpPr>
          <p:spPr bwMode="auto">
            <a:xfrm>
              <a:off x="2433" y="4229"/>
              <a:ext cx="475"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Rectangle 51">
              <a:extLst>
                <a:ext uri="{FF2B5EF4-FFF2-40B4-BE49-F238E27FC236}">
                  <a16:creationId xmlns:a16="http://schemas.microsoft.com/office/drawing/2014/main" id="{65739D28-A16E-4236-B69A-24A347FBE56A}"/>
                </a:ext>
              </a:extLst>
            </p:cNvPr>
            <p:cNvSpPr>
              <a:spLocks noChangeArrowheads="1"/>
            </p:cNvSpPr>
            <p:nvPr/>
          </p:nvSpPr>
          <p:spPr bwMode="auto">
            <a:xfrm>
              <a:off x="2908" y="3731"/>
              <a:ext cx="14" cy="49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Rectangle 52">
              <a:extLst>
                <a:ext uri="{FF2B5EF4-FFF2-40B4-BE49-F238E27FC236}">
                  <a16:creationId xmlns:a16="http://schemas.microsoft.com/office/drawing/2014/main" id="{96B5801F-EE33-45A6-A0DF-0EB6602D03DE}"/>
                </a:ext>
              </a:extLst>
            </p:cNvPr>
            <p:cNvSpPr>
              <a:spLocks noChangeArrowheads="1"/>
            </p:cNvSpPr>
            <p:nvPr/>
          </p:nvSpPr>
          <p:spPr bwMode="auto">
            <a:xfrm>
              <a:off x="2908" y="4229"/>
              <a:ext cx="1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Rectangle 53">
              <a:extLst>
                <a:ext uri="{FF2B5EF4-FFF2-40B4-BE49-F238E27FC236}">
                  <a16:creationId xmlns:a16="http://schemas.microsoft.com/office/drawing/2014/main" id="{C497CF49-EDB5-4B32-8EA2-6F343A0805E7}"/>
                </a:ext>
              </a:extLst>
            </p:cNvPr>
            <p:cNvSpPr>
              <a:spLocks noChangeArrowheads="1"/>
            </p:cNvSpPr>
            <p:nvPr/>
          </p:nvSpPr>
          <p:spPr bwMode="auto">
            <a:xfrm>
              <a:off x="2922" y="4229"/>
              <a:ext cx="47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Rectangle 54">
              <a:extLst>
                <a:ext uri="{FF2B5EF4-FFF2-40B4-BE49-F238E27FC236}">
                  <a16:creationId xmlns:a16="http://schemas.microsoft.com/office/drawing/2014/main" id="{9618DA3D-CACC-45EF-8784-EEE4BE1F0BC3}"/>
                </a:ext>
              </a:extLst>
            </p:cNvPr>
            <p:cNvSpPr>
              <a:spLocks noChangeArrowheads="1"/>
            </p:cNvSpPr>
            <p:nvPr/>
          </p:nvSpPr>
          <p:spPr bwMode="auto">
            <a:xfrm>
              <a:off x="3396" y="3731"/>
              <a:ext cx="13" cy="49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Rectangle 55">
              <a:extLst>
                <a:ext uri="{FF2B5EF4-FFF2-40B4-BE49-F238E27FC236}">
                  <a16:creationId xmlns:a16="http://schemas.microsoft.com/office/drawing/2014/main" id="{6C9B414A-7278-4B38-92FD-7071667C930F}"/>
                </a:ext>
              </a:extLst>
            </p:cNvPr>
            <p:cNvSpPr>
              <a:spLocks noChangeArrowheads="1"/>
            </p:cNvSpPr>
            <p:nvPr/>
          </p:nvSpPr>
          <p:spPr bwMode="auto">
            <a:xfrm>
              <a:off x="3396" y="4229"/>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Rectangle 56">
              <a:extLst>
                <a:ext uri="{FF2B5EF4-FFF2-40B4-BE49-F238E27FC236}">
                  <a16:creationId xmlns:a16="http://schemas.microsoft.com/office/drawing/2014/main" id="{11E37B75-B283-48C7-BE1C-EAEFCC5CB8A8}"/>
                </a:ext>
              </a:extLst>
            </p:cNvPr>
            <p:cNvSpPr>
              <a:spLocks noChangeArrowheads="1"/>
            </p:cNvSpPr>
            <p:nvPr/>
          </p:nvSpPr>
          <p:spPr bwMode="auto">
            <a:xfrm>
              <a:off x="3409" y="4229"/>
              <a:ext cx="475"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Rectangle 57">
              <a:extLst>
                <a:ext uri="{FF2B5EF4-FFF2-40B4-BE49-F238E27FC236}">
                  <a16:creationId xmlns:a16="http://schemas.microsoft.com/office/drawing/2014/main" id="{E527629C-F6A9-4B54-A980-0635EEEAA811}"/>
                </a:ext>
              </a:extLst>
            </p:cNvPr>
            <p:cNvSpPr>
              <a:spLocks noChangeArrowheads="1"/>
            </p:cNvSpPr>
            <p:nvPr/>
          </p:nvSpPr>
          <p:spPr bwMode="auto">
            <a:xfrm>
              <a:off x="3884" y="3731"/>
              <a:ext cx="13" cy="49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Rectangle 58">
              <a:extLst>
                <a:ext uri="{FF2B5EF4-FFF2-40B4-BE49-F238E27FC236}">
                  <a16:creationId xmlns:a16="http://schemas.microsoft.com/office/drawing/2014/main" id="{A30C2BF2-5D56-4272-9AD9-AFFD4F3631D2}"/>
                </a:ext>
              </a:extLst>
            </p:cNvPr>
            <p:cNvSpPr>
              <a:spLocks noChangeArrowheads="1"/>
            </p:cNvSpPr>
            <p:nvPr/>
          </p:nvSpPr>
          <p:spPr bwMode="auto">
            <a:xfrm>
              <a:off x="3884" y="4229"/>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Rectangle 59">
              <a:extLst>
                <a:ext uri="{FF2B5EF4-FFF2-40B4-BE49-F238E27FC236}">
                  <a16:creationId xmlns:a16="http://schemas.microsoft.com/office/drawing/2014/main" id="{C540A533-88AF-44A0-9020-F68305731F11}"/>
                </a:ext>
              </a:extLst>
            </p:cNvPr>
            <p:cNvSpPr>
              <a:spLocks noChangeArrowheads="1"/>
            </p:cNvSpPr>
            <p:nvPr/>
          </p:nvSpPr>
          <p:spPr bwMode="auto">
            <a:xfrm>
              <a:off x="3897" y="4229"/>
              <a:ext cx="99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Rectangle 60">
              <a:extLst>
                <a:ext uri="{FF2B5EF4-FFF2-40B4-BE49-F238E27FC236}">
                  <a16:creationId xmlns:a16="http://schemas.microsoft.com/office/drawing/2014/main" id="{D58C497A-4109-437F-86D4-8CE55383009F}"/>
                </a:ext>
              </a:extLst>
            </p:cNvPr>
            <p:cNvSpPr>
              <a:spLocks noChangeArrowheads="1"/>
            </p:cNvSpPr>
            <p:nvPr/>
          </p:nvSpPr>
          <p:spPr bwMode="auto">
            <a:xfrm>
              <a:off x="4888" y="3731"/>
              <a:ext cx="13" cy="49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Rectangle 61">
              <a:extLst>
                <a:ext uri="{FF2B5EF4-FFF2-40B4-BE49-F238E27FC236}">
                  <a16:creationId xmlns:a16="http://schemas.microsoft.com/office/drawing/2014/main" id="{39F2BF23-0B6E-4B5A-AA12-078591D85549}"/>
                </a:ext>
              </a:extLst>
            </p:cNvPr>
            <p:cNvSpPr>
              <a:spLocks noChangeArrowheads="1"/>
            </p:cNvSpPr>
            <p:nvPr/>
          </p:nvSpPr>
          <p:spPr bwMode="auto">
            <a:xfrm>
              <a:off x="4888" y="4229"/>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Rectangle 62">
              <a:extLst>
                <a:ext uri="{FF2B5EF4-FFF2-40B4-BE49-F238E27FC236}">
                  <a16:creationId xmlns:a16="http://schemas.microsoft.com/office/drawing/2014/main" id="{549FD238-8F9E-45DE-9DEB-90A6456718AE}"/>
                </a:ext>
              </a:extLst>
            </p:cNvPr>
            <p:cNvSpPr>
              <a:spLocks noChangeArrowheads="1"/>
            </p:cNvSpPr>
            <p:nvPr/>
          </p:nvSpPr>
          <p:spPr bwMode="auto">
            <a:xfrm>
              <a:off x="4888" y="4229"/>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Rectangle 63">
              <a:extLst>
                <a:ext uri="{FF2B5EF4-FFF2-40B4-BE49-F238E27FC236}">
                  <a16:creationId xmlns:a16="http://schemas.microsoft.com/office/drawing/2014/main" id="{D7B535BB-E4C2-4E86-ADB0-3DB663E3D61E}"/>
                </a:ext>
              </a:extLst>
            </p:cNvPr>
            <p:cNvSpPr>
              <a:spLocks noChangeArrowheads="1"/>
            </p:cNvSpPr>
            <p:nvPr/>
          </p:nvSpPr>
          <p:spPr bwMode="auto">
            <a:xfrm>
              <a:off x="672" y="4243"/>
              <a:ext cx="68"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35658692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A2DBB50-7AF4-48CE-97F7-6F146D51F644}"/>
              </a:ext>
            </a:extLst>
          </p:cNvPr>
          <p:cNvPicPr>
            <a:picLocks noChangeAspect="1"/>
          </p:cNvPicPr>
          <p:nvPr/>
        </p:nvPicPr>
        <p:blipFill>
          <a:blip r:embed="rId2"/>
          <a:stretch>
            <a:fillRect/>
          </a:stretch>
        </p:blipFill>
        <p:spPr>
          <a:xfrm>
            <a:off x="762000" y="457200"/>
            <a:ext cx="7239000" cy="6400800"/>
          </a:xfrm>
          <a:prstGeom prst="rect">
            <a:avLst/>
          </a:prstGeom>
        </p:spPr>
      </p:pic>
    </p:spTree>
    <p:extLst>
      <p:ext uri="{BB962C8B-B14F-4D97-AF65-F5344CB8AC3E}">
        <p14:creationId xmlns:p14="http://schemas.microsoft.com/office/powerpoint/2010/main" val="71966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A08D16E-C103-4CAB-81F8-7CE4FCD38619}"/>
              </a:ext>
            </a:extLst>
          </p:cNvPr>
          <p:cNvPicPr>
            <a:picLocks noChangeAspect="1"/>
          </p:cNvPicPr>
          <p:nvPr/>
        </p:nvPicPr>
        <p:blipFill>
          <a:blip r:embed="rId2"/>
          <a:stretch>
            <a:fillRect/>
          </a:stretch>
        </p:blipFill>
        <p:spPr>
          <a:xfrm>
            <a:off x="685800" y="685800"/>
            <a:ext cx="7543800" cy="5638800"/>
          </a:xfrm>
          <a:prstGeom prst="rect">
            <a:avLst/>
          </a:prstGeom>
        </p:spPr>
      </p:pic>
    </p:spTree>
    <p:extLst>
      <p:ext uri="{BB962C8B-B14F-4D97-AF65-F5344CB8AC3E}">
        <p14:creationId xmlns:p14="http://schemas.microsoft.com/office/powerpoint/2010/main" val="42109485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D2026-69E1-409B-98E6-6B7ECAFE19B9}"/>
              </a:ext>
            </a:extLst>
          </p:cNvPr>
          <p:cNvSpPr>
            <a:spLocks noGrp="1"/>
          </p:cNvSpPr>
          <p:nvPr>
            <p:ph type="title"/>
          </p:nvPr>
        </p:nvSpPr>
        <p:spPr/>
        <p:txBody>
          <a:bodyPr/>
          <a:lstStyle/>
          <a:p>
            <a:r>
              <a:rPr lang="en-US" dirty="0"/>
              <a:t>Eric’s Notes </a:t>
            </a:r>
          </a:p>
        </p:txBody>
      </p:sp>
      <p:sp>
        <p:nvSpPr>
          <p:cNvPr id="3" name="Content Placeholder 2">
            <a:extLst>
              <a:ext uri="{FF2B5EF4-FFF2-40B4-BE49-F238E27FC236}">
                <a16:creationId xmlns:a16="http://schemas.microsoft.com/office/drawing/2014/main" id="{316A7DA3-6CED-4CAB-8550-D51CDD1A7189}"/>
              </a:ext>
            </a:extLst>
          </p:cNvPr>
          <p:cNvSpPr>
            <a:spLocks noGrp="1"/>
          </p:cNvSpPr>
          <p:nvPr>
            <p:ph idx="1"/>
          </p:nvPr>
        </p:nvSpPr>
        <p:spPr/>
        <p:txBody>
          <a:bodyPr>
            <a:normAutofit fontScale="77500" lnSpcReduction="20000"/>
          </a:bodyPr>
          <a:lstStyle/>
          <a:p>
            <a:endParaRPr lang="en-US" dirty="0"/>
          </a:p>
          <a:p>
            <a:r>
              <a:rPr lang="en-US" dirty="0"/>
              <a:t>*When calculating the percentage of slots uses, we divide the number of households served by the total number of HUD slots. This provides a measure of the total number of households served by a program across the program year. When calculating the Utilization rate, we first calculate the mean of the four PIT household numbers in the APR. We then divide this number by the total HUD slots to get a percentage. This provides a measure of how many HUD slots are being utilized on the average night for that program. These numbers may appear significantly different for some programs, particularly if they have higher rates of turnover. Programs with high turnover would have a high percentage of slots used but may have low utilization rates if they are not at capacity on the dates the PIT measures.</a:t>
            </a:r>
          </a:p>
          <a:p>
            <a:endParaRPr lang="en-US" dirty="0"/>
          </a:p>
          <a:p>
            <a:r>
              <a:rPr lang="en-US" dirty="0"/>
              <a:t>** Files will be pulled for either 3 clients or 10% of a program’s clients, whichever number is greater. These files will be randomly selected prior to the monitoring visit. Programs will be informed of which files to have prepared 24 hours prior to the visit. Where applicable, files will be compared to HMIS data. If files and HMIS data do not match, programs will not receive points for that item. Points will be awarded such that the percent of items which match HMIS or pass inspection is the percentage of the ten points the program receives. </a:t>
            </a:r>
          </a:p>
          <a:p>
            <a:endParaRPr lang="en-US" dirty="0"/>
          </a:p>
        </p:txBody>
      </p:sp>
    </p:spTree>
    <p:extLst>
      <p:ext uri="{BB962C8B-B14F-4D97-AF65-F5344CB8AC3E}">
        <p14:creationId xmlns:p14="http://schemas.microsoft.com/office/powerpoint/2010/main" val="5306145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BF146-EA0B-4838-9E20-C13247B0E4E8}"/>
              </a:ext>
            </a:extLst>
          </p:cNvPr>
          <p:cNvSpPr>
            <a:spLocks noGrp="1"/>
          </p:cNvSpPr>
          <p:nvPr>
            <p:ph type="title"/>
          </p:nvPr>
        </p:nvSpPr>
        <p:spPr/>
        <p:txBody>
          <a:bodyPr/>
          <a:lstStyle/>
          <a:p>
            <a:pPr algn="ctr"/>
            <a:r>
              <a:rPr lang="en-US" dirty="0">
                <a:highlight>
                  <a:srgbClr val="FFFF00"/>
                </a:highlight>
              </a:rPr>
              <a:t>What will the happen next? </a:t>
            </a:r>
          </a:p>
        </p:txBody>
      </p:sp>
      <p:sp>
        <p:nvSpPr>
          <p:cNvPr id="3" name="Content Placeholder 2">
            <a:extLst>
              <a:ext uri="{FF2B5EF4-FFF2-40B4-BE49-F238E27FC236}">
                <a16:creationId xmlns:a16="http://schemas.microsoft.com/office/drawing/2014/main" id="{30A309E5-A59B-477B-94D4-841D9B6950A2}"/>
              </a:ext>
            </a:extLst>
          </p:cNvPr>
          <p:cNvSpPr>
            <a:spLocks noGrp="1"/>
          </p:cNvSpPr>
          <p:nvPr>
            <p:ph idx="1"/>
          </p:nvPr>
        </p:nvSpPr>
        <p:spPr/>
        <p:txBody>
          <a:bodyPr>
            <a:normAutofit fontScale="77500" lnSpcReduction="20000"/>
          </a:bodyPr>
          <a:lstStyle/>
          <a:p>
            <a:r>
              <a:rPr lang="en-US" dirty="0"/>
              <a:t>Site visits will be scheduled between January and March 2019</a:t>
            </a:r>
          </a:p>
          <a:p>
            <a:r>
              <a:rPr lang="en-US" dirty="0"/>
              <a:t>You will be emailed to schedule the visit after the trainings are over. </a:t>
            </a:r>
          </a:p>
          <a:p>
            <a:pPr lvl="1"/>
            <a:r>
              <a:rPr lang="en-US" dirty="0"/>
              <a:t>3 projects are happening in a single week</a:t>
            </a:r>
          </a:p>
          <a:p>
            <a:r>
              <a:rPr lang="en-US" dirty="0"/>
              <a:t>You will be given 3 times the week of the visit. </a:t>
            </a:r>
          </a:p>
          <a:p>
            <a:pPr lvl="1"/>
            <a:r>
              <a:rPr lang="en-US" dirty="0"/>
              <a:t>The other 3 projects might get the same available time slots </a:t>
            </a:r>
          </a:p>
          <a:p>
            <a:pPr lvl="1"/>
            <a:r>
              <a:rPr lang="en-US" dirty="0"/>
              <a:t>Please pick the time that works best for you and your staff (first come, first served) </a:t>
            </a:r>
          </a:p>
          <a:p>
            <a:r>
              <a:rPr lang="en-US" dirty="0"/>
              <a:t>Any where from 2 to 4 monitors will show up to the visit (this is including Charles) </a:t>
            </a:r>
          </a:p>
          <a:p>
            <a:r>
              <a:rPr lang="en-US" dirty="0"/>
              <a:t> The site visit should take between 2 to 3 hours depending on amount of clients and apartments the team would like to visit. </a:t>
            </a:r>
          </a:p>
          <a:p>
            <a:r>
              <a:rPr lang="en-US" dirty="0"/>
              <a:t>Recipients are responsible for contacting </a:t>
            </a:r>
            <a:r>
              <a:rPr lang="en-US" dirty="0">
                <a:highlight>
                  <a:srgbClr val="FFFF00"/>
                </a:highlight>
              </a:rPr>
              <a:t>sub-recipients</a:t>
            </a:r>
            <a:r>
              <a:rPr lang="en-US" dirty="0"/>
              <a:t> about the upcoming site visit. </a:t>
            </a:r>
          </a:p>
          <a:p>
            <a:r>
              <a:rPr lang="en-US" dirty="0"/>
              <a:t>A week before will we request the following </a:t>
            </a:r>
            <a:r>
              <a:rPr lang="en-US" sz="1600" dirty="0"/>
              <a:t>(please have it back to me within 24 hours of request) </a:t>
            </a:r>
          </a:p>
          <a:p>
            <a:pPr lvl="1" indent="-342900"/>
            <a:r>
              <a:rPr lang="en-US" sz="1800" dirty="0"/>
              <a:t>Current to date active rent roll or program roster</a:t>
            </a:r>
          </a:p>
          <a:p>
            <a:pPr lvl="1" indent="-342900"/>
            <a:r>
              <a:rPr lang="en-US" sz="1800" dirty="0"/>
              <a:t>List of clients who entered from Coordinated Entry</a:t>
            </a:r>
          </a:p>
          <a:p>
            <a:pPr lvl="1" indent="-342900"/>
            <a:r>
              <a:rPr lang="en-US" sz="1800" dirty="0"/>
              <a:t>List of clients who exited the program with in the program year end in 2018 </a:t>
            </a:r>
            <a:endParaRPr lang="en-US" dirty="0"/>
          </a:p>
          <a:p>
            <a:r>
              <a:rPr lang="en-US" dirty="0"/>
              <a:t>24 hour before will we send out a list of files the team would like to review </a:t>
            </a:r>
          </a:p>
          <a:p>
            <a:r>
              <a:rPr lang="en-US" dirty="0"/>
              <a:t>FY18-19 site visits Fall review. </a:t>
            </a:r>
          </a:p>
        </p:txBody>
      </p:sp>
    </p:spTree>
    <p:extLst>
      <p:ext uri="{BB962C8B-B14F-4D97-AF65-F5344CB8AC3E}">
        <p14:creationId xmlns:p14="http://schemas.microsoft.com/office/powerpoint/2010/main" val="39610618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Questions </a:t>
            </a:r>
          </a:p>
        </p:txBody>
      </p:sp>
      <p:sp>
        <p:nvSpPr>
          <p:cNvPr id="3" name="Content Placeholder 2"/>
          <p:cNvSpPr>
            <a:spLocks noGrp="1"/>
          </p:cNvSpPr>
          <p:nvPr>
            <p:ph idx="1"/>
          </p:nvPr>
        </p:nvSpPr>
        <p:spPr/>
        <p:txBody>
          <a:bodyPr/>
          <a:lstStyle/>
          <a:p>
            <a:pPr marL="114300" indent="0">
              <a:buNone/>
            </a:pPr>
            <a:endParaRPr lang="en-US" dirty="0"/>
          </a:p>
        </p:txBody>
      </p:sp>
      <p:pic>
        <p:nvPicPr>
          <p:cNvPr id="4098" name="Picture 2" descr="C:\Users\Cbollinger\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524000"/>
            <a:ext cx="7696200" cy="510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3843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will we talk about today </a:t>
            </a:r>
          </a:p>
        </p:txBody>
      </p:sp>
      <p:sp>
        <p:nvSpPr>
          <p:cNvPr id="3" name="Content Placeholder 2"/>
          <p:cNvSpPr>
            <a:spLocks noGrp="1"/>
          </p:cNvSpPr>
          <p:nvPr>
            <p:ph idx="1"/>
          </p:nvPr>
        </p:nvSpPr>
        <p:spPr/>
        <p:txBody>
          <a:bodyPr>
            <a:normAutofit/>
          </a:bodyPr>
          <a:lstStyle/>
          <a:p>
            <a:r>
              <a:rPr lang="en-US" sz="3600" dirty="0"/>
              <a:t>Documentation</a:t>
            </a:r>
          </a:p>
          <a:p>
            <a:r>
              <a:rPr lang="en-US" sz="3600" dirty="0"/>
              <a:t>Preparing for Monitoring </a:t>
            </a:r>
          </a:p>
          <a:p>
            <a:r>
              <a:rPr lang="en-US" sz="3600" dirty="0"/>
              <a:t>Changes to the site visit check list </a:t>
            </a:r>
          </a:p>
          <a:p>
            <a:r>
              <a:rPr lang="en-US" sz="3600" dirty="0"/>
              <a:t>Schedule and responsibilities </a:t>
            </a:r>
          </a:p>
          <a:p>
            <a:pPr lvl="1"/>
            <a:r>
              <a:rPr lang="en-US" sz="2400" dirty="0"/>
              <a:t>(This going off of APR’s due dates)   </a:t>
            </a:r>
          </a:p>
        </p:txBody>
      </p:sp>
    </p:spTree>
    <p:extLst>
      <p:ext uri="{BB962C8B-B14F-4D97-AF65-F5344CB8AC3E}">
        <p14:creationId xmlns:p14="http://schemas.microsoft.com/office/powerpoint/2010/main" val="530415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p:cNvGraphicFramePr>
            <a:graphicFrameLocks noChangeAspect="1"/>
          </p:cNvGraphicFramePr>
          <p:nvPr>
            <p:extLst>
              <p:ext uri="{D42A27DB-BD31-4B8C-83A1-F6EECF244321}">
                <p14:modId xmlns:p14="http://schemas.microsoft.com/office/powerpoint/2010/main" val="1392110692"/>
              </p:ext>
            </p:extLst>
          </p:nvPr>
        </p:nvGraphicFramePr>
        <p:xfrm>
          <a:off x="304800" y="228599"/>
          <a:ext cx="7543800" cy="6197681"/>
        </p:xfrm>
        <a:graphic>
          <a:graphicData uri="http://schemas.openxmlformats.org/presentationml/2006/ole">
            <mc:AlternateContent xmlns:mc="http://schemas.openxmlformats.org/markup-compatibility/2006">
              <mc:Choice xmlns:v="urn:schemas-microsoft-com:vml" Requires="v">
                <p:oleObj spid="_x0000_s1114" name="Document" r:id="rId3" imgW="6795877" imgH="6908860" progId="Word.Document.12">
                  <p:embed/>
                </p:oleObj>
              </mc:Choice>
              <mc:Fallback>
                <p:oleObj name="Document" r:id="rId3" imgW="6795877" imgH="6908860" progId="Word.Document.12">
                  <p:embed/>
                  <p:pic>
                    <p:nvPicPr>
                      <p:cNvPr id="0" name=""/>
                      <p:cNvPicPr/>
                      <p:nvPr/>
                    </p:nvPicPr>
                    <p:blipFill>
                      <a:blip r:embed="rId4"/>
                      <a:stretch>
                        <a:fillRect/>
                      </a:stretch>
                    </p:blipFill>
                    <p:spPr>
                      <a:xfrm>
                        <a:off x="304800" y="228599"/>
                        <a:ext cx="7543800" cy="6197681"/>
                      </a:xfrm>
                      <a:prstGeom prst="rect">
                        <a:avLst/>
                      </a:prstGeom>
                    </p:spPr>
                  </p:pic>
                </p:oleObj>
              </mc:Fallback>
            </mc:AlternateContent>
          </a:graphicData>
        </a:graphic>
      </p:graphicFrame>
    </p:spTree>
    <p:extLst>
      <p:ext uri="{BB962C8B-B14F-4D97-AF65-F5344CB8AC3E}">
        <p14:creationId xmlns:p14="http://schemas.microsoft.com/office/powerpoint/2010/main" val="1896638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4034360776"/>
              </p:ext>
            </p:extLst>
          </p:nvPr>
        </p:nvGraphicFramePr>
        <p:xfrm>
          <a:off x="304800" y="304800"/>
          <a:ext cx="7543800" cy="6324600"/>
        </p:xfrm>
        <a:graphic>
          <a:graphicData uri="http://schemas.openxmlformats.org/presentationml/2006/ole">
            <mc:AlternateContent xmlns:mc="http://schemas.openxmlformats.org/markup-compatibility/2006">
              <mc:Choice xmlns:v="urn:schemas-microsoft-com:vml" Requires="v">
                <p:oleObj spid="_x0000_s2138" name="Document" r:id="rId3" imgW="6948836" imgH="8270045" progId="Word.Document.12">
                  <p:embed/>
                </p:oleObj>
              </mc:Choice>
              <mc:Fallback>
                <p:oleObj name="Document" r:id="rId3" imgW="6948836" imgH="8270045" progId="Word.Document.12">
                  <p:embed/>
                  <p:pic>
                    <p:nvPicPr>
                      <p:cNvPr id="0" name=""/>
                      <p:cNvPicPr/>
                      <p:nvPr/>
                    </p:nvPicPr>
                    <p:blipFill>
                      <a:blip r:embed="rId4"/>
                      <a:stretch>
                        <a:fillRect/>
                      </a:stretch>
                    </p:blipFill>
                    <p:spPr>
                      <a:xfrm>
                        <a:off x="304800" y="304800"/>
                        <a:ext cx="7543800" cy="6324600"/>
                      </a:xfrm>
                      <a:prstGeom prst="rect">
                        <a:avLst/>
                      </a:prstGeom>
                    </p:spPr>
                  </p:pic>
                </p:oleObj>
              </mc:Fallback>
            </mc:AlternateContent>
          </a:graphicData>
        </a:graphic>
      </p:graphicFrame>
    </p:spTree>
    <p:extLst>
      <p:ext uri="{BB962C8B-B14F-4D97-AF65-F5344CB8AC3E}">
        <p14:creationId xmlns:p14="http://schemas.microsoft.com/office/powerpoint/2010/main" val="1486937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a Disability </a:t>
            </a:r>
          </a:p>
        </p:txBody>
      </p:sp>
      <p:sp>
        <p:nvSpPr>
          <p:cNvPr id="3" name="Content Placeholder 2"/>
          <p:cNvSpPr>
            <a:spLocks noGrp="1"/>
          </p:cNvSpPr>
          <p:nvPr>
            <p:ph idx="1"/>
          </p:nvPr>
        </p:nvSpPr>
        <p:spPr>
          <a:xfrm>
            <a:off x="685800" y="1981200"/>
            <a:ext cx="7772400" cy="2895600"/>
          </a:xfrm>
        </p:spPr>
        <p:txBody>
          <a:bodyPr/>
          <a:lstStyle/>
          <a:p>
            <a:r>
              <a:rPr lang="en-US" sz="2400" dirty="0"/>
              <a:t>Physical, mental, or emotional impairment which is expected to be of long-continued and indefinite duration, substantially impedes the person’s ability to live independently, and is of such nature that such ability could be improved by more suitable housing conditions. Developmental Disability and HIV/AIDS have their own additional defining points </a:t>
            </a:r>
          </a:p>
        </p:txBody>
      </p:sp>
      <p:sp>
        <p:nvSpPr>
          <p:cNvPr id="5" name="TextBox 4"/>
          <p:cNvSpPr txBox="1"/>
          <p:nvPr/>
        </p:nvSpPr>
        <p:spPr>
          <a:xfrm>
            <a:off x="1190171" y="5239434"/>
            <a:ext cx="7239000" cy="646331"/>
          </a:xfrm>
          <a:prstGeom prst="rect">
            <a:avLst/>
          </a:prstGeom>
          <a:noFill/>
        </p:spPr>
        <p:txBody>
          <a:bodyPr wrap="square" rtlCol="0">
            <a:spAutoFit/>
          </a:bodyPr>
          <a:lstStyle/>
          <a:p>
            <a:r>
              <a:rPr lang="en-US" sz="1800" dirty="0"/>
              <a:t>https://www.hudexchange.info/resource/1953/determining-homeless-and-at-rish-status-income-and-disability-webinar/</a:t>
            </a:r>
          </a:p>
        </p:txBody>
      </p:sp>
    </p:spTree>
    <p:extLst>
      <p:ext uri="{BB962C8B-B14F-4D97-AF65-F5344CB8AC3E}">
        <p14:creationId xmlns:p14="http://schemas.microsoft.com/office/powerpoint/2010/main" val="3106851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Documenting a Disability </a:t>
            </a:r>
          </a:p>
        </p:txBody>
      </p:sp>
      <p:sp>
        <p:nvSpPr>
          <p:cNvPr id="3" name="Content Placeholder 2"/>
          <p:cNvSpPr>
            <a:spLocks noGrp="1"/>
          </p:cNvSpPr>
          <p:nvPr>
            <p:ph idx="1"/>
          </p:nvPr>
        </p:nvSpPr>
        <p:spPr/>
        <p:txBody>
          <a:bodyPr/>
          <a:lstStyle/>
          <a:p>
            <a:r>
              <a:rPr lang="en-US" sz="2400" dirty="0"/>
              <a:t>Client file must contain: </a:t>
            </a:r>
          </a:p>
          <a:p>
            <a:r>
              <a:rPr lang="en-US" sz="2400" dirty="0"/>
              <a:t>Written verification by a professional who is licensed to diagnose and treat disability. Must include certification that the disabling condition is expected to be long continuing/of indefinite duration, and substantially impedes the individuals' ability to live independently; or </a:t>
            </a:r>
          </a:p>
          <a:p>
            <a:r>
              <a:rPr lang="en-US" sz="2400" dirty="0"/>
              <a:t>Written verification from Social Security Administration or receipt of a disability check (SSDI/S, VA; or </a:t>
            </a:r>
          </a:p>
          <a:p>
            <a:r>
              <a:rPr lang="en-US" sz="2400" dirty="0"/>
              <a:t>Initial observation by intake staff with confirmation by professional no later than 45 days after client is accepted </a:t>
            </a:r>
          </a:p>
        </p:txBody>
      </p:sp>
    </p:spTree>
    <p:extLst>
      <p:ext uri="{BB962C8B-B14F-4D97-AF65-F5344CB8AC3E}">
        <p14:creationId xmlns:p14="http://schemas.microsoft.com/office/powerpoint/2010/main" val="236482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a:extLst>
              <a:ext uri="{FF2B5EF4-FFF2-40B4-BE49-F238E27FC236}">
                <a16:creationId xmlns:a16="http://schemas.microsoft.com/office/drawing/2014/main" id="{021D6A89-9066-4A52-BC53-6DECAC1365C4}"/>
              </a:ext>
            </a:extLst>
          </p:cNvPr>
          <p:cNvGraphicFramePr>
            <a:graphicFrameLocks noChangeAspect="1"/>
          </p:cNvGraphicFramePr>
          <p:nvPr>
            <p:extLst>
              <p:ext uri="{D42A27DB-BD31-4B8C-83A1-F6EECF244321}">
                <p14:modId xmlns:p14="http://schemas.microsoft.com/office/powerpoint/2010/main" val="2275676922"/>
              </p:ext>
            </p:extLst>
          </p:nvPr>
        </p:nvGraphicFramePr>
        <p:xfrm>
          <a:off x="228600" y="457200"/>
          <a:ext cx="8229600" cy="6156466"/>
        </p:xfrm>
        <a:graphic>
          <a:graphicData uri="http://schemas.openxmlformats.org/presentationml/2006/ole">
            <mc:AlternateContent xmlns:mc="http://schemas.openxmlformats.org/markup-compatibility/2006">
              <mc:Choice xmlns:v="urn:schemas-microsoft-com:vml" Requires="v">
                <p:oleObj spid="_x0000_s20517" name="Document" r:id="rId3" imgW="9141751" imgH="7034696" progId="Word.Document.12">
                  <p:embed/>
                </p:oleObj>
              </mc:Choice>
              <mc:Fallback>
                <p:oleObj name="Document" r:id="rId3" imgW="9141751" imgH="7034696" progId="Word.Document.12">
                  <p:embed/>
                  <p:pic>
                    <p:nvPicPr>
                      <p:cNvPr id="0" name=""/>
                      <p:cNvPicPr/>
                      <p:nvPr/>
                    </p:nvPicPr>
                    <p:blipFill>
                      <a:blip r:embed="rId4"/>
                      <a:stretch>
                        <a:fillRect/>
                      </a:stretch>
                    </p:blipFill>
                    <p:spPr>
                      <a:xfrm>
                        <a:off x="228600" y="457200"/>
                        <a:ext cx="8229600" cy="6156466"/>
                      </a:xfrm>
                      <a:prstGeom prst="rect">
                        <a:avLst/>
                      </a:prstGeom>
                    </p:spPr>
                  </p:pic>
                </p:oleObj>
              </mc:Fallback>
            </mc:AlternateContent>
          </a:graphicData>
        </a:graphic>
      </p:graphicFrame>
    </p:spTree>
    <p:extLst>
      <p:ext uri="{BB962C8B-B14F-4D97-AF65-F5344CB8AC3E}">
        <p14:creationId xmlns:p14="http://schemas.microsoft.com/office/powerpoint/2010/main" val="257851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228599"/>
            <a:ext cx="6858000" cy="6400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3224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21607</TotalTime>
  <Words>1702</Words>
  <Application>Microsoft Office PowerPoint</Application>
  <PresentationFormat>On-screen Show (4:3)</PresentationFormat>
  <Paragraphs>354</Paragraphs>
  <Slides>29</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8" baseType="lpstr">
      <vt:lpstr>MS Gothic</vt:lpstr>
      <vt:lpstr>ＭＳ Ｐゴシック</vt:lpstr>
      <vt:lpstr>Arial</vt:lpstr>
      <vt:lpstr>Calibri</vt:lpstr>
      <vt:lpstr>Cambria</vt:lpstr>
      <vt:lpstr>Tahoma</vt:lpstr>
      <vt:lpstr>Times New Roman</vt:lpstr>
      <vt:lpstr>Adjacency</vt:lpstr>
      <vt:lpstr>Document</vt:lpstr>
      <vt:lpstr>       Rochester/Monroe County Homeless Continuum of Care  Local Monitoring Training FY2018    Charles Bollinger III, CoC Coordinator Email: cbollinger@rochesterhomelesscoc.org  Phone : 585-319-5091 ext 101   </vt:lpstr>
      <vt:lpstr>CoC Monitoring Team </vt:lpstr>
      <vt:lpstr>What will we talk about today </vt:lpstr>
      <vt:lpstr>PowerPoint Presentation</vt:lpstr>
      <vt:lpstr>PowerPoint Presentation</vt:lpstr>
      <vt:lpstr>Defining a Disability </vt:lpstr>
      <vt:lpstr>Documenting a Disability </vt:lpstr>
      <vt:lpstr>PowerPoint Presentation</vt:lpstr>
      <vt:lpstr>PowerPoint Presentation</vt:lpstr>
      <vt:lpstr>Documentation </vt:lpstr>
      <vt:lpstr>Case Manager requirements </vt:lpstr>
      <vt:lpstr>PowerPoint Presentation</vt:lpstr>
      <vt:lpstr>PowerPoint Presentation</vt:lpstr>
      <vt:lpstr>PowerPoint Presentation</vt:lpstr>
      <vt:lpstr>Monitoring Form online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Eric’s Notes </vt:lpstr>
      <vt:lpstr>What will the happen next? </vt:lpstr>
      <vt:lpstr>Questions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CoC Local NOFA  Rochester/Monroe County Homeless Continuum of Care  Local NOFA Training    Amy M. D’Amico, Esq., Coordinator   Charles Bollinger III, Project Assistant</dc:title>
  <dc:creator>Charles Bollinger</dc:creator>
  <cp:lastModifiedBy>Charles Bollinger</cp:lastModifiedBy>
  <cp:revision>191</cp:revision>
  <cp:lastPrinted>2018-12-12T15:34:43Z</cp:lastPrinted>
  <dcterms:created xsi:type="dcterms:W3CDTF">2016-06-22T12:41:09Z</dcterms:created>
  <dcterms:modified xsi:type="dcterms:W3CDTF">2018-12-21T13:35:11Z</dcterms:modified>
</cp:coreProperties>
</file>