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58"/>
  </p:notesMasterIdLst>
  <p:sldIdLst>
    <p:sldId id="256" r:id="rId2"/>
    <p:sldId id="302" r:id="rId3"/>
    <p:sldId id="303" r:id="rId4"/>
    <p:sldId id="300" r:id="rId5"/>
    <p:sldId id="257" r:id="rId6"/>
    <p:sldId id="315" r:id="rId7"/>
    <p:sldId id="301" r:id="rId8"/>
    <p:sldId id="266" r:id="rId9"/>
    <p:sldId id="260" r:id="rId10"/>
    <p:sldId id="267" r:id="rId11"/>
    <p:sldId id="261" r:id="rId12"/>
    <p:sldId id="258" r:id="rId13"/>
    <p:sldId id="259" r:id="rId14"/>
    <p:sldId id="268" r:id="rId15"/>
    <p:sldId id="262" r:id="rId16"/>
    <p:sldId id="293" r:id="rId17"/>
    <p:sldId id="281" r:id="rId18"/>
    <p:sldId id="305" r:id="rId19"/>
    <p:sldId id="306" r:id="rId20"/>
    <p:sldId id="307" r:id="rId21"/>
    <p:sldId id="308" r:id="rId22"/>
    <p:sldId id="309" r:id="rId23"/>
    <p:sldId id="310" r:id="rId24"/>
    <p:sldId id="311" r:id="rId25"/>
    <p:sldId id="314" r:id="rId26"/>
    <p:sldId id="312" r:id="rId27"/>
    <p:sldId id="264" r:id="rId28"/>
    <p:sldId id="279" r:id="rId29"/>
    <p:sldId id="278" r:id="rId30"/>
    <p:sldId id="277" r:id="rId31"/>
    <p:sldId id="276" r:id="rId32"/>
    <p:sldId id="280" r:id="rId33"/>
    <p:sldId id="292" r:id="rId34"/>
    <p:sldId id="294" r:id="rId35"/>
    <p:sldId id="291" r:id="rId36"/>
    <p:sldId id="263" r:id="rId37"/>
    <p:sldId id="282" r:id="rId38"/>
    <p:sldId id="283" r:id="rId39"/>
    <p:sldId id="299" r:id="rId40"/>
    <p:sldId id="284" r:id="rId41"/>
    <p:sldId id="285" r:id="rId42"/>
    <p:sldId id="286" r:id="rId43"/>
    <p:sldId id="287" r:id="rId44"/>
    <p:sldId id="295" r:id="rId45"/>
    <p:sldId id="289" r:id="rId46"/>
    <p:sldId id="265" r:id="rId47"/>
    <p:sldId id="272" r:id="rId48"/>
    <p:sldId id="273" r:id="rId49"/>
    <p:sldId id="270" r:id="rId50"/>
    <p:sldId id="271" r:id="rId51"/>
    <p:sldId id="298" r:id="rId52"/>
    <p:sldId id="274" r:id="rId53"/>
    <p:sldId id="297" r:id="rId54"/>
    <p:sldId id="275" r:id="rId55"/>
    <p:sldId id="296" r:id="rId56"/>
    <p:sldId id="290"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97C139-E5B9-42F9-BCEB-4705F302D5EC}" type="datetimeFigureOut">
              <a:rPr lang="en-US" smtClean="0"/>
              <a:t>3/11/2019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FE06AC-EAE2-480A-AAA9-EDBA9A508A6F}" type="slidenum">
              <a:rPr lang="en-US" smtClean="0"/>
              <a:t>‹#›</a:t>
            </a:fld>
            <a:endParaRPr lang="en-US"/>
          </a:p>
        </p:txBody>
      </p:sp>
    </p:spTree>
    <p:extLst>
      <p:ext uri="{BB962C8B-B14F-4D97-AF65-F5344CB8AC3E}">
        <p14:creationId xmlns:p14="http://schemas.microsoft.com/office/powerpoint/2010/main" val="369302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Data is de-duplicated within service type</a:t>
            </a:r>
          </a:p>
          <a:p>
            <a:endParaRPr lang="en-US" dirty="0"/>
          </a:p>
        </p:txBody>
      </p:sp>
      <p:sp>
        <p:nvSpPr>
          <p:cNvPr id="4" name="Slide Number Placeholder 3"/>
          <p:cNvSpPr>
            <a:spLocks noGrp="1"/>
          </p:cNvSpPr>
          <p:nvPr>
            <p:ph type="sldNum" sz="quarter" idx="5"/>
          </p:nvPr>
        </p:nvSpPr>
        <p:spPr/>
        <p:txBody>
          <a:bodyPr/>
          <a:lstStyle/>
          <a:p>
            <a:fld id="{A0FE06AC-EAE2-480A-AAA9-EDBA9A508A6F}" type="slidenum">
              <a:rPr lang="en-US" smtClean="0"/>
              <a:t>7</a:t>
            </a:fld>
            <a:endParaRPr lang="en-US"/>
          </a:p>
        </p:txBody>
      </p:sp>
    </p:spTree>
    <p:extLst>
      <p:ext uri="{BB962C8B-B14F-4D97-AF65-F5344CB8AC3E}">
        <p14:creationId xmlns:p14="http://schemas.microsoft.com/office/powerpoint/2010/main" val="420037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C314-9365-4D7C-8A62-D6CD05EB3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FBC398-1B4C-445C-973F-874A40C2A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80AFF-1859-47B1-8E97-D1E31E0577FA}"/>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5" name="Footer Placeholder 4">
            <a:extLst>
              <a:ext uri="{FF2B5EF4-FFF2-40B4-BE49-F238E27FC236}">
                <a16:creationId xmlns:a16="http://schemas.microsoft.com/office/drawing/2014/main" id="{9876CBF2-954F-498F-93B4-27FFCAECA7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3C61BF-CD0D-480A-BDCB-3DEA962DB49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284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0B76-2ED2-432C-BF3E-81DC605BA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27A649-1616-4391-AD96-1C991E09E8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02FC6-E572-4CB8-9EA0-D2B11099866D}"/>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5" name="Footer Placeholder 4">
            <a:extLst>
              <a:ext uri="{FF2B5EF4-FFF2-40B4-BE49-F238E27FC236}">
                <a16:creationId xmlns:a16="http://schemas.microsoft.com/office/drawing/2014/main" id="{448B54A3-19E8-4EF9-BE38-335D1D5F8E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BC25A0-5A74-415A-85B6-A1B19F4B8A0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816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1FFF8-569A-4476-95CC-200E486DB7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5E616D-A32D-44D3-8AC1-848C82ECB4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EDDD8-E370-4042-B75C-54822E6E399D}"/>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5" name="Footer Placeholder 4">
            <a:extLst>
              <a:ext uri="{FF2B5EF4-FFF2-40B4-BE49-F238E27FC236}">
                <a16:creationId xmlns:a16="http://schemas.microsoft.com/office/drawing/2014/main" id="{87B5E5A5-13E5-4F44-BBFF-A57C12C7D8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D648EE-09B4-4180-AEC4-5261C13E2D0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180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3E2C-99A9-47FB-A8A4-26C6FE0A4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2F813-4798-4E42-9DBB-4760543DA8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9DAE9-CC55-47DC-9C15-9C28C3AA607D}"/>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5" name="Footer Placeholder 4">
            <a:extLst>
              <a:ext uri="{FF2B5EF4-FFF2-40B4-BE49-F238E27FC236}">
                <a16:creationId xmlns:a16="http://schemas.microsoft.com/office/drawing/2014/main" id="{95B210CF-E45B-46F6-9CD7-C564DDB2E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8EB5E7-140F-4CAA-A3AC-4D615773F0C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20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CE7F-21B8-48B4-AD9E-60941BD6D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AF7F0-E971-4E2A-8035-A6EF702BB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DAC207-05FA-46AF-B34B-0CD703FD9A73}"/>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5" name="Footer Placeholder 4">
            <a:extLst>
              <a:ext uri="{FF2B5EF4-FFF2-40B4-BE49-F238E27FC236}">
                <a16:creationId xmlns:a16="http://schemas.microsoft.com/office/drawing/2014/main" id="{9A436B89-6CD6-4021-A30E-F7CE56AFD9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619247-0320-4EBF-92DE-0123801280C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64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333A-4EC2-4150-BFEB-AD209A1A0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B024C-E22C-4EFE-9D9E-762C08D2E6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66F5C-7223-438F-96F8-5F23C00E97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70EAA-A40E-4822-93F8-40ED51FE899C}"/>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6" name="Footer Placeholder 5">
            <a:extLst>
              <a:ext uri="{FF2B5EF4-FFF2-40B4-BE49-F238E27FC236}">
                <a16:creationId xmlns:a16="http://schemas.microsoft.com/office/drawing/2014/main" id="{936D4BD7-2314-4994-BA58-74EB9508C4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DE62C3-220E-4168-863A-D1605ABE1AE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174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2D04-52FA-4FBC-9A2E-B19BB17803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6A8C0-BFF6-45B3-AA5C-0EEB7DCED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8F6BBC-D468-4EF8-A20F-69B9F34ED4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9B95CA-A162-4964-86A4-125ECB764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57BF38-A8DC-4FC2-AE4B-14428930C3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FBED0-886D-43CD-B5A1-23A7A1495201}"/>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8" name="Footer Placeholder 7">
            <a:extLst>
              <a:ext uri="{FF2B5EF4-FFF2-40B4-BE49-F238E27FC236}">
                <a16:creationId xmlns:a16="http://schemas.microsoft.com/office/drawing/2014/main" id="{609DABDD-2FE1-49F1-A674-CE0DA4EECA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A89C09-F887-4EC0-AB3C-1C591F4E276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489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2349-600F-4C45-AC95-4F1CC27562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EE5F11-999B-41C8-A9E4-F6DE2D1C0169}"/>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4" name="Footer Placeholder 3">
            <a:extLst>
              <a:ext uri="{FF2B5EF4-FFF2-40B4-BE49-F238E27FC236}">
                <a16:creationId xmlns:a16="http://schemas.microsoft.com/office/drawing/2014/main" id="{B6C8CE02-3EB2-4897-A960-51CCDA664FE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6FD029-4C60-45E8-8A08-F7C599D4930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369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77A3BD-1608-48E2-8289-146FA6630874}"/>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3" name="Footer Placeholder 2">
            <a:extLst>
              <a:ext uri="{FF2B5EF4-FFF2-40B4-BE49-F238E27FC236}">
                <a16:creationId xmlns:a16="http://schemas.microsoft.com/office/drawing/2014/main" id="{7B3ED936-CF43-4919-A903-49A46B429C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51F074D-5A09-4810-B798-E921DB8005A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672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3427-E53A-40A7-AF6F-982660C8B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85EBB5-A991-4CE4-8166-15290C975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8CD144-69E6-4878-9970-5692C335C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4A3636-0F6F-4670-855B-92D3C7AD0C20}"/>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6" name="Footer Placeholder 5">
            <a:extLst>
              <a:ext uri="{FF2B5EF4-FFF2-40B4-BE49-F238E27FC236}">
                <a16:creationId xmlns:a16="http://schemas.microsoft.com/office/drawing/2014/main" id="{88D3EC44-21D9-4D4A-A12B-95F5CED8C4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CFC029-FC95-4EE7-B597-4A4CE422E7A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576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11C-9ED6-44C7-A0C7-3A1FCB970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4CC93-B19E-4925-8E7B-A26931AE2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5C26B9-B6FF-4A1B-94F1-693EF022F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41EC86-4191-463B-AF1C-23870FEE0222}"/>
              </a:ext>
            </a:extLst>
          </p:cNvPr>
          <p:cNvSpPr>
            <a:spLocks noGrp="1"/>
          </p:cNvSpPr>
          <p:nvPr>
            <p:ph type="dt" sz="half" idx="10"/>
          </p:nvPr>
        </p:nvSpPr>
        <p:spPr/>
        <p:txBody>
          <a:bodyPr/>
          <a:lstStyle/>
          <a:p>
            <a:fld id="{48A87A34-81AB-432B-8DAE-1953F412C126}" type="datetimeFigureOut">
              <a:rPr lang="en-US" smtClean="0"/>
              <a:t>3/11/2019</a:t>
            </a:fld>
            <a:endParaRPr lang="en-US" dirty="0"/>
          </a:p>
        </p:txBody>
      </p:sp>
      <p:sp>
        <p:nvSpPr>
          <p:cNvPr id="6" name="Footer Placeholder 5">
            <a:extLst>
              <a:ext uri="{FF2B5EF4-FFF2-40B4-BE49-F238E27FC236}">
                <a16:creationId xmlns:a16="http://schemas.microsoft.com/office/drawing/2014/main" id="{E99BD38B-F9BF-41E9-B786-BA41A3EB87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D9846E-D9F3-476E-8286-A477DCE8218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39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E8644-04BF-403F-ABDF-2B1C56FDD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C5319A-DBB9-47CA-89C5-3FB15B83A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CE1D6-F783-4EBE-B6E1-4546AEFB9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3/11/2019</a:t>
            </a:fld>
            <a:endParaRPr lang="en-US" dirty="0"/>
          </a:p>
        </p:txBody>
      </p:sp>
      <p:sp>
        <p:nvSpPr>
          <p:cNvPr id="5" name="Footer Placeholder 4">
            <a:extLst>
              <a:ext uri="{FF2B5EF4-FFF2-40B4-BE49-F238E27FC236}">
                <a16:creationId xmlns:a16="http://schemas.microsoft.com/office/drawing/2014/main" id="{20EA4D76-EF17-4589-87F8-A6CB0FA53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BB6585-D8C0-409A-8E38-4290F12E5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43434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05F2-C67C-4B53-BF9B-4BBA134548E8}"/>
              </a:ext>
            </a:extLst>
          </p:cNvPr>
          <p:cNvSpPr>
            <a:spLocks noGrp="1"/>
          </p:cNvSpPr>
          <p:nvPr>
            <p:ph type="ctrTitle"/>
          </p:nvPr>
        </p:nvSpPr>
        <p:spPr>
          <a:xfrm>
            <a:off x="1524000" y="1122362"/>
            <a:ext cx="9144000" cy="4355160"/>
          </a:xfrm>
        </p:spPr>
        <p:txBody>
          <a:bodyPr>
            <a:normAutofit fontScale="90000"/>
          </a:bodyPr>
          <a:lstStyle/>
          <a:p>
            <a:br>
              <a:rPr lang="en-US" b="1" dirty="0"/>
            </a:br>
            <a:br>
              <a:rPr lang="en-US" b="1" dirty="0"/>
            </a:br>
            <a:br>
              <a:rPr lang="en-US" b="1" dirty="0"/>
            </a:br>
            <a:r>
              <a:rPr lang="en-US" b="1" dirty="0">
                <a:latin typeface="Arial Black" panose="020B0A04020102020204" pitchFamily="34" charset="0"/>
              </a:rPr>
              <a:t>Homelessness in Monroe County </a:t>
            </a:r>
            <a:br>
              <a:rPr lang="en-US" b="1" dirty="0">
                <a:latin typeface="Arial Black" panose="020B0A04020102020204" pitchFamily="34" charset="0"/>
              </a:rPr>
            </a:br>
            <a:r>
              <a:rPr lang="en-US" b="1" dirty="0">
                <a:latin typeface="Arial Black" panose="020B0A04020102020204" pitchFamily="34" charset="0"/>
              </a:rPr>
              <a:t>Annual Report</a:t>
            </a:r>
            <a:br>
              <a:rPr lang="en-US" b="1" dirty="0">
                <a:latin typeface="Arial Black" panose="020B0A04020102020204" pitchFamily="34" charset="0"/>
              </a:rPr>
            </a:br>
            <a:br>
              <a:rPr lang="en-US" b="1" dirty="0">
                <a:latin typeface="Arial Black" panose="020B0A04020102020204" pitchFamily="34" charset="0"/>
              </a:rPr>
            </a:br>
            <a:r>
              <a:rPr lang="en-US" sz="4900" b="1" dirty="0">
                <a:latin typeface="Arial Black" panose="020B0A04020102020204" pitchFamily="34" charset="0"/>
              </a:rPr>
              <a:t>October 2017 – September 2018</a:t>
            </a:r>
          </a:p>
        </p:txBody>
      </p:sp>
    </p:spTree>
    <p:extLst>
      <p:ext uri="{BB962C8B-B14F-4D97-AF65-F5344CB8AC3E}">
        <p14:creationId xmlns:p14="http://schemas.microsoft.com/office/powerpoint/2010/main" val="3440945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AD18-A542-4D90-B630-78C4D6D3F512}"/>
              </a:ext>
            </a:extLst>
          </p:cNvPr>
          <p:cNvSpPr>
            <a:spLocks noGrp="1"/>
          </p:cNvSpPr>
          <p:nvPr>
            <p:ph type="title"/>
          </p:nvPr>
        </p:nvSpPr>
        <p:spPr/>
        <p:txBody>
          <a:bodyPr/>
          <a:lstStyle/>
          <a:p>
            <a:pPr algn="ctr"/>
            <a:r>
              <a:rPr lang="en-US" b="1" dirty="0">
                <a:latin typeface="Arial Black" panose="020B0A04020102020204" pitchFamily="34" charset="0"/>
              </a:rPr>
              <a:t>Length of Stay in Programs</a:t>
            </a:r>
          </a:p>
        </p:txBody>
      </p:sp>
      <p:sp>
        <p:nvSpPr>
          <p:cNvPr id="3" name="Content Placeholder 2">
            <a:extLst>
              <a:ext uri="{FF2B5EF4-FFF2-40B4-BE49-F238E27FC236}">
                <a16:creationId xmlns:a16="http://schemas.microsoft.com/office/drawing/2014/main" id="{A5C87BBB-D52A-43D2-B05A-62B75C946377}"/>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The average length of stay at Emergency Shelters was  25.4 days</a:t>
            </a:r>
          </a:p>
          <a:p>
            <a:r>
              <a:rPr lang="en-US" dirty="0">
                <a:latin typeface="Arial" panose="020B0604020202020204" pitchFamily="34" charset="0"/>
                <a:cs typeface="Arial" panose="020B0604020202020204" pitchFamily="34" charset="0"/>
              </a:rPr>
              <a:t>The average length of stay in Transitional Housing is 107.9 days (approximately 3.5 months)</a:t>
            </a:r>
          </a:p>
          <a:p>
            <a:r>
              <a:rPr lang="en-US" dirty="0">
                <a:latin typeface="Arial" panose="020B0604020202020204" pitchFamily="34" charset="0"/>
                <a:cs typeface="Arial" panose="020B0604020202020204" pitchFamily="34" charset="0"/>
              </a:rPr>
              <a:t>The average length of stay in Rapid Rehousing is 221.7 days (approximately 7.2 months)</a:t>
            </a:r>
          </a:p>
          <a:p>
            <a:r>
              <a:rPr lang="en-US" dirty="0">
                <a:latin typeface="Arial" panose="020B0604020202020204" pitchFamily="34" charset="0"/>
                <a:cs typeface="Arial" panose="020B0604020202020204" pitchFamily="34" charset="0"/>
              </a:rPr>
              <a:t>The average length of stay in Permanent Supportive Housing is 1,600.2 days (approximately 4.4 years)</a:t>
            </a:r>
          </a:p>
          <a:p>
            <a:r>
              <a:rPr lang="en-US" dirty="0">
                <a:latin typeface="Arial" panose="020B0604020202020204" pitchFamily="34" charset="0"/>
                <a:cs typeface="Arial" panose="020B0604020202020204" pitchFamily="34" charset="0"/>
              </a:rPr>
              <a:t>Across all programs, the average length of stay was 466.2 days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48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2EC6-56A5-4D18-BCA6-15A013C389CC}"/>
              </a:ext>
            </a:extLst>
          </p:cNvPr>
          <p:cNvSpPr>
            <a:spLocks noGrp="1"/>
          </p:cNvSpPr>
          <p:nvPr>
            <p:ph type="title"/>
          </p:nvPr>
        </p:nvSpPr>
        <p:spPr/>
        <p:txBody>
          <a:bodyPr/>
          <a:lstStyle/>
          <a:p>
            <a:pPr algn="ctr"/>
            <a:r>
              <a:rPr lang="en-US" dirty="0">
                <a:latin typeface="Arial Black" panose="020B0A04020102020204" pitchFamily="34" charset="0"/>
              </a:rPr>
              <a:t>Length of Stay in Programs</a:t>
            </a:r>
          </a:p>
        </p:txBody>
      </p:sp>
      <p:pic>
        <p:nvPicPr>
          <p:cNvPr id="4" name="Picture 3">
            <a:extLst>
              <a:ext uri="{FF2B5EF4-FFF2-40B4-BE49-F238E27FC236}">
                <a16:creationId xmlns:a16="http://schemas.microsoft.com/office/drawing/2014/main" id="{6A4AFAC1-9CE1-4F95-A877-74C78FBA490E}"/>
              </a:ext>
            </a:extLst>
          </p:cNvPr>
          <p:cNvPicPr>
            <a:picLocks noChangeAspect="1"/>
          </p:cNvPicPr>
          <p:nvPr/>
        </p:nvPicPr>
        <p:blipFill>
          <a:blip r:embed="rId2"/>
          <a:stretch>
            <a:fillRect/>
          </a:stretch>
        </p:blipFill>
        <p:spPr>
          <a:xfrm>
            <a:off x="2485814" y="1913637"/>
            <a:ext cx="7218290" cy="4523624"/>
          </a:xfrm>
          <a:prstGeom prst="rect">
            <a:avLst/>
          </a:prstGeom>
        </p:spPr>
      </p:pic>
    </p:spTree>
    <p:extLst>
      <p:ext uri="{BB962C8B-B14F-4D97-AF65-F5344CB8AC3E}">
        <p14:creationId xmlns:p14="http://schemas.microsoft.com/office/powerpoint/2010/main" val="213905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B1D8-1037-4DC6-9831-B0E619AD0CE9}"/>
              </a:ext>
            </a:extLst>
          </p:cNvPr>
          <p:cNvSpPr>
            <a:spLocks noGrp="1"/>
          </p:cNvSpPr>
          <p:nvPr>
            <p:ph type="title"/>
          </p:nvPr>
        </p:nvSpPr>
        <p:spPr/>
        <p:txBody>
          <a:bodyPr/>
          <a:lstStyle/>
          <a:p>
            <a:pPr algn="ctr"/>
            <a:r>
              <a:rPr lang="en-US" dirty="0">
                <a:latin typeface="Arial Black" panose="020B0A04020102020204" pitchFamily="34" charset="0"/>
              </a:rPr>
              <a:t>Participant Demographics: Race</a:t>
            </a:r>
          </a:p>
        </p:txBody>
      </p:sp>
      <p:pic>
        <p:nvPicPr>
          <p:cNvPr id="4" name="Picture 3">
            <a:extLst>
              <a:ext uri="{FF2B5EF4-FFF2-40B4-BE49-F238E27FC236}">
                <a16:creationId xmlns:a16="http://schemas.microsoft.com/office/drawing/2014/main" id="{E9D773EE-54AA-404C-98C8-A60F0286E57A}"/>
              </a:ext>
            </a:extLst>
          </p:cNvPr>
          <p:cNvPicPr>
            <a:picLocks noChangeAspect="1"/>
          </p:cNvPicPr>
          <p:nvPr/>
        </p:nvPicPr>
        <p:blipFill>
          <a:blip r:embed="rId2"/>
          <a:stretch>
            <a:fillRect/>
          </a:stretch>
        </p:blipFill>
        <p:spPr>
          <a:xfrm>
            <a:off x="1650219" y="1936224"/>
            <a:ext cx="8443692" cy="4730906"/>
          </a:xfrm>
          <a:prstGeom prst="rect">
            <a:avLst/>
          </a:prstGeom>
        </p:spPr>
      </p:pic>
    </p:spTree>
    <p:extLst>
      <p:ext uri="{BB962C8B-B14F-4D97-AF65-F5344CB8AC3E}">
        <p14:creationId xmlns:p14="http://schemas.microsoft.com/office/powerpoint/2010/main" val="264605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2C7D-7832-4F1A-8638-507B34691897}"/>
              </a:ext>
            </a:extLst>
          </p:cNvPr>
          <p:cNvSpPr>
            <a:spLocks noGrp="1"/>
          </p:cNvSpPr>
          <p:nvPr>
            <p:ph type="title"/>
          </p:nvPr>
        </p:nvSpPr>
        <p:spPr/>
        <p:txBody>
          <a:bodyPr/>
          <a:lstStyle/>
          <a:p>
            <a:r>
              <a:rPr lang="en-US" dirty="0">
                <a:latin typeface="Arial Black" panose="020B0A04020102020204" pitchFamily="34" charset="0"/>
              </a:rPr>
              <a:t>Participant Demographics: Sub-Population</a:t>
            </a:r>
          </a:p>
        </p:txBody>
      </p:sp>
      <p:pic>
        <p:nvPicPr>
          <p:cNvPr id="4" name="Picture 3">
            <a:extLst>
              <a:ext uri="{FF2B5EF4-FFF2-40B4-BE49-F238E27FC236}">
                <a16:creationId xmlns:a16="http://schemas.microsoft.com/office/drawing/2014/main" id="{FEFA2C5D-ACD4-42E7-92CA-ABCD13EDE832}"/>
              </a:ext>
            </a:extLst>
          </p:cNvPr>
          <p:cNvPicPr>
            <a:picLocks noChangeAspect="1"/>
          </p:cNvPicPr>
          <p:nvPr/>
        </p:nvPicPr>
        <p:blipFill>
          <a:blip r:embed="rId2"/>
          <a:stretch>
            <a:fillRect/>
          </a:stretch>
        </p:blipFill>
        <p:spPr>
          <a:xfrm>
            <a:off x="2699192" y="2050200"/>
            <a:ext cx="6791533" cy="4523624"/>
          </a:xfrm>
          <a:prstGeom prst="rect">
            <a:avLst/>
          </a:prstGeom>
        </p:spPr>
      </p:pic>
    </p:spTree>
    <p:extLst>
      <p:ext uri="{BB962C8B-B14F-4D97-AF65-F5344CB8AC3E}">
        <p14:creationId xmlns:p14="http://schemas.microsoft.com/office/powerpoint/2010/main" val="150551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D1FD-7EDC-4942-9C96-29A278D5E083}"/>
              </a:ext>
            </a:extLst>
          </p:cNvPr>
          <p:cNvSpPr>
            <a:spLocks noGrp="1"/>
          </p:cNvSpPr>
          <p:nvPr>
            <p:ph type="title"/>
          </p:nvPr>
        </p:nvSpPr>
        <p:spPr/>
        <p:txBody>
          <a:bodyPr/>
          <a:lstStyle/>
          <a:p>
            <a:pPr algn="ctr"/>
            <a:r>
              <a:rPr lang="en-US" dirty="0">
                <a:latin typeface="Arial Black" panose="020B0A04020102020204" pitchFamily="34" charset="0"/>
              </a:rPr>
              <a:t>Disability</a:t>
            </a:r>
          </a:p>
        </p:txBody>
      </p:sp>
      <p:sp>
        <p:nvSpPr>
          <p:cNvPr id="3" name="Content Placeholder 2">
            <a:extLst>
              <a:ext uri="{FF2B5EF4-FFF2-40B4-BE49-F238E27FC236}">
                <a16:creationId xmlns:a16="http://schemas.microsoft.com/office/drawing/2014/main" id="{76F37372-98A1-4935-A85A-E33D680BE14C}"/>
              </a:ext>
            </a:extLst>
          </p:cNvPr>
          <p:cNvSpPr>
            <a:spLocks noGrp="1"/>
          </p:cNvSpPr>
          <p:nvPr>
            <p:ph idx="1"/>
          </p:nvPr>
        </p:nvSpPr>
        <p:spPr/>
        <p:txBody>
          <a:bodyPr/>
          <a:lstStyle/>
          <a:p>
            <a:r>
              <a:rPr lang="en-US" dirty="0"/>
              <a:t>Participation in Permanent Supportive Housing requires a HUD-defined disability which significantly impacts an individual’s ability to obtain and maintain housing</a:t>
            </a:r>
          </a:p>
          <a:p>
            <a:pPr lvl="1"/>
            <a:r>
              <a:rPr lang="en-US" dirty="0"/>
              <a:t>Only one member of the household is required to have a disability</a:t>
            </a:r>
          </a:p>
          <a:p>
            <a:r>
              <a:rPr lang="en-US" dirty="0"/>
              <a:t>Most homeless persons do not have a disability (4,618 persons)</a:t>
            </a:r>
          </a:p>
          <a:p>
            <a:r>
              <a:rPr lang="en-US" dirty="0"/>
              <a:t>The next most common number of disabilities is 3 or more (1,161 persons)</a:t>
            </a:r>
          </a:p>
          <a:p>
            <a:pPr lvl="1"/>
            <a:r>
              <a:rPr lang="en-US" dirty="0"/>
              <a:t>28.5% of Permanent Supportive Housing participants live with 3 or more disabilities</a:t>
            </a:r>
          </a:p>
          <a:p>
            <a:endParaRPr lang="en-US" dirty="0"/>
          </a:p>
        </p:txBody>
      </p:sp>
    </p:spTree>
    <p:extLst>
      <p:ext uri="{BB962C8B-B14F-4D97-AF65-F5344CB8AC3E}">
        <p14:creationId xmlns:p14="http://schemas.microsoft.com/office/powerpoint/2010/main" val="417159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4756-01E6-4891-BC3C-95C8D886C824}"/>
              </a:ext>
            </a:extLst>
          </p:cNvPr>
          <p:cNvSpPr>
            <a:spLocks noGrp="1"/>
          </p:cNvSpPr>
          <p:nvPr>
            <p:ph type="title"/>
          </p:nvPr>
        </p:nvSpPr>
        <p:spPr/>
        <p:txBody>
          <a:bodyPr/>
          <a:lstStyle/>
          <a:p>
            <a:pPr algn="ctr"/>
            <a:r>
              <a:rPr lang="en-US" dirty="0">
                <a:latin typeface="Arial Black" panose="020B0A04020102020204" pitchFamily="34" charset="0"/>
              </a:rPr>
              <a:t>Program Participants - Disabilities</a:t>
            </a:r>
          </a:p>
        </p:txBody>
      </p:sp>
      <p:pic>
        <p:nvPicPr>
          <p:cNvPr id="4" name="Picture 3">
            <a:extLst>
              <a:ext uri="{FF2B5EF4-FFF2-40B4-BE49-F238E27FC236}">
                <a16:creationId xmlns:a16="http://schemas.microsoft.com/office/drawing/2014/main" id="{634E4742-D8DD-40CD-B7DF-59A2BF4739E8}"/>
              </a:ext>
            </a:extLst>
          </p:cNvPr>
          <p:cNvPicPr>
            <a:picLocks noChangeAspect="1"/>
          </p:cNvPicPr>
          <p:nvPr/>
        </p:nvPicPr>
        <p:blipFill>
          <a:blip r:embed="rId2"/>
          <a:stretch>
            <a:fillRect/>
          </a:stretch>
        </p:blipFill>
        <p:spPr>
          <a:xfrm>
            <a:off x="2354739" y="2202218"/>
            <a:ext cx="7480440" cy="4151736"/>
          </a:xfrm>
          <a:prstGeom prst="rect">
            <a:avLst/>
          </a:prstGeom>
        </p:spPr>
      </p:pic>
    </p:spTree>
    <p:extLst>
      <p:ext uri="{BB962C8B-B14F-4D97-AF65-F5344CB8AC3E}">
        <p14:creationId xmlns:p14="http://schemas.microsoft.com/office/powerpoint/2010/main" val="66090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F7E0-937E-4625-B0A2-AA1A1D4CDF99}"/>
              </a:ext>
            </a:extLst>
          </p:cNvPr>
          <p:cNvSpPr>
            <a:spLocks noGrp="1"/>
          </p:cNvSpPr>
          <p:nvPr>
            <p:ph type="title"/>
          </p:nvPr>
        </p:nvSpPr>
        <p:spPr/>
        <p:txBody>
          <a:bodyPr/>
          <a:lstStyle/>
          <a:p>
            <a:pPr algn="ctr"/>
            <a:r>
              <a:rPr lang="en-US" dirty="0">
                <a:latin typeface="Arial Black" panose="020B0A04020102020204" pitchFamily="34" charset="0"/>
              </a:rPr>
              <a:t>Exit Destination of Program Participants</a:t>
            </a:r>
          </a:p>
        </p:txBody>
      </p:sp>
      <p:sp>
        <p:nvSpPr>
          <p:cNvPr id="3" name="Content Placeholder 2">
            <a:extLst>
              <a:ext uri="{FF2B5EF4-FFF2-40B4-BE49-F238E27FC236}">
                <a16:creationId xmlns:a16="http://schemas.microsoft.com/office/drawing/2014/main" id="{634D5219-EF54-4D04-A620-4D011FD4EE6E}"/>
              </a:ext>
            </a:extLst>
          </p:cNvPr>
          <p:cNvSpPr>
            <a:spLocks noGrp="1"/>
          </p:cNvSpPr>
          <p:nvPr>
            <p:ph idx="1"/>
          </p:nvPr>
        </p:nvSpPr>
        <p:spPr/>
        <p:txBody>
          <a:bodyPr/>
          <a:lstStyle/>
          <a:p>
            <a:endParaRPr lang="en-US" dirty="0"/>
          </a:p>
          <a:p>
            <a:pPr lvl="1"/>
            <a:r>
              <a:rPr lang="en-US" dirty="0">
                <a:latin typeface="Arial" panose="020B0604020202020204" pitchFamily="34" charset="0"/>
                <a:cs typeface="Arial" panose="020B0604020202020204" pitchFamily="34" charset="0"/>
              </a:rPr>
              <a:t>5,016 persons exited HMIS-participating programs</a:t>
            </a:r>
          </a:p>
          <a:p>
            <a:pPr lvl="2">
              <a:buFont typeface="Wingdings" panose="05000000000000000000" pitchFamily="2" charset="2"/>
              <a:buChar char="ü"/>
            </a:pPr>
            <a:r>
              <a:rPr lang="en-US" sz="2400" dirty="0">
                <a:latin typeface="Arial" panose="020B0604020202020204" pitchFamily="34" charset="0"/>
                <a:cs typeface="Arial" panose="020B0604020202020204" pitchFamily="34" charset="0"/>
              </a:rPr>
              <a:t>48.6% Exited to Permanent Housing Destinations</a:t>
            </a:r>
          </a:p>
          <a:p>
            <a:pPr lvl="1"/>
            <a:r>
              <a:rPr lang="en-US" dirty="0">
                <a:latin typeface="Arial" panose="020B0604020202020204" pitchFamily="34" charset="0"/>
                <a:cs typeface="Arial" panose="020B0604020202020204" pitchFamily="34" charset="0"/>
              </a:rPr>
              <a:t>533 persons exited Permanent Supportive Housing</a:t>
            </a:r>
          </a:p>
          <a:p>
            <a:pPr lvl="2">
              <a:buFont typeface="Wingdings" panose="05000000000000000000" pitchFamily="2" charset="2"/>
              <a:buChar char="ü"/>
            </a:pPr>
            <a:r>
              <a:rPr lang="en-US" sz="2400" dirty="0">
                <a:latin typeface="Arial" panose="020B0604020202020204" pitchFamily="34" charset="0"/>
                <a:cs typeface="Arial" panose="020B0604020202020204" pitchFamily="34" charset="0"/>
              </a:rPr>
              <a:t>80% Exited to Permanent Housing Destinations</a:t>
            </a:r>
          </a:p>
          <a:p>
            <a:pPr lvl="1"/>
            <a:r>
              <a:rPr lang="en-US" dirty="0">
                <a:latin typeface="Arial" panose="020B0604020202020204" pitchFamily="34" charset="0"/>
                <a:cs typeface="Arial" panose="020B0604020202020204" pitchFamily="34" charset="0"/>
              </a:rPr>
              <a:t>791 persons exited Rapid Rehousing</a:t>
            </a:r>
          </a:p>
          <a:p>
            <a:pPr lvl="2">
              <a:buFont typeface="Wingdings" panose="05000000000000000000" pitchFamily="2" charset="2"/>
              <a:buChar char="ü"/>
            </a:pPr>
            <a:r>
              <a:rPr lang="en-US" sz="2400" dirty="0">
                <a:latin typeface="Arial" panose="020B0604020202020204" pitchFamily="34" charset="0"/>
                <a:cs typeface="Arial" panose="020B0604020202020204" pitchFamily="34" charset="0"/>
              </a:rPr>
              <a:t>58.7% Exited to Permanent Housing Destinations</a:t>
            </a:r>
          </a:p>
          <a:p>
            <a:pPr lvl="1"/>
            <a:r>
              <a:rPr lang="en-US" dirty="0">
                <a:latin typeface="Arial" panose="020B0604020202020204" pitchFamily="34" charset="0"/>
                <a:cs typeface="Arial" panose="020B0604020202020204" pitchFamily="34" charset="0"/>
              </a:rPr>
              <a:t>332 persons Exited Transitional Housing</a:t>
            </a:r>
          </a:p>
          <a:p>
            <a:pPr lvl="2">
              <a:buFont typeface="Wingdings" panose="05000000000000000000" pitchFamily="2" charset="2"/>
              <a:buChar char="ü"/>
            </a:pPr>
            <a:r>
              <a:rPr lang="en-US" sz="2400" dirty="0">
                <a:latin typeface="Arial" panose="020B0604020202020204" pitchFamily="34" charset="0"/>
                <a:cs typeface="Arial" panose="020B0604020202020204" pitchFamily="34" charset="0"/>
              </a:rPr>
              <a:t>49% Exited to Permanent Housing Destinations</a:t>
            </a:r>
          </a:p>
          <a:p>
            <a:pPr lvl="1"/>
            <a:endParaRPr lang="en-US" dirty="0"/>
          </a:p>
          <a:p>
            <a:pPr lvl="1"/>
            <a:endParaRPr lang="en-US" dirty="0"/>
          </a:p>
        </p:txBody>
      </p:sp>
    </p:spTree>
    <p:extLst>
      <p:ext uri="{BB962C8B-B14F-4D97-AF65-F5344CB8AC3E}">
        <p14:creationId xmlns:p14="http://schemas.microsoft.com/office/powerpoint/2010/main" val="1288345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2996-6B6B-4169-AE2D-A0EFE9A7D6C3}"/>
              </a:ext>
            </a:extLst>
          </p:cNvPr>
          <p:cNvSpPr>
            <a:spLocks noGrp="1"/>
          </p:cNvSpPr>
          <p:nvPr>
            <p:ph type="title"/>
          </p:nvPr>
        </p:nvSpPr>
        <p:spPr/>
        <p:txBody>
          <a:bodyPr/>
          <a:lstStyle/>
          <a:p>
            <a:pPr algn="ctr"/>
            <a:r>
              <a:rPr lang="en-US" dirty="0">
                <a:latin typeface="Arial Black" panose="020B0A04020102020204" pitchFamily="34" charset="0"/>
              </a:rPr>
              <a:t>Destination of Program Participants</a:t>
            </a:r>
          </a:p>
        </p:txBody>
      </p:sp>
      <p:pic>
        <p:nvPicPr>
          <p:cNvPr id="4" name="Picture 3">
            <a:extLst>
              <a:ext uri="{FF2B5EF4-FFF2-40B4-BE49-F238E27FC236}">
                <a16:creationId xmlns:a16="http://schemas.microsoft.com/office/drawing/2014/main" id="{4EE12CF9-3D9E-4BEC-9C4F-99E5F4BEA7E0}"/>
              </a:ext>
            </a:extLst>
          </p:cNvPr>
          <p:cNvPicPr>
            <a:picLocks noChangeAspect="1"/>
          </p:cNvPicPr>
          <p:nvPr/>
        </p:nvPicPr>
        <p:blipFill>
          <a:blip r:embed="rId2"/>
          <a:stretch>
            <a:fillRect/>
          </a:stretch>
        </p:blipFill>
        <p:spPr>
          <a:xfrm>
            <a:off x="2381604" y="1933674"/>
            <a:ext cx="7428792" cy="4773324"/>
          </a:xfrm>
          <a:prstGeom prst="rect">
            <a:avLst/>
          </a:prstGeom>
        </p:spPr>
      </p:pic>
    </p:spTree>
    <p:extLst>
      <p:ext uri="{BB962C8B-B14F-4D97-AF65-F5344CB8AC3E}">
        <p14:creationId xmlns:p14="http://schemas.microsoft.com/office/powerpoint/2010/main" val="2163622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A231-D1C3-42C3-902B-8FEF8E52C308}"/>
              </a:ext>
            </a:extLst>
          </p:cNvPr>
          <p:cNvSpPr>
            <a:spLocks noGrp="1"/>
          </p:cNvSpPr>
          <p:nvPr>
            <p:ph type="ctrTitle"/>
          </p:nvPr>
        </p:nvSpPr>
        <p:spPr>
          <a:xfrm>
            <a:off x="1524000" y="2112885"/>
            <a:ext cx="9144000" cy="2396970"/>
          </a:xfrm>
        </p:spPr>
        <p:txBody>
          <a:bodyPr/>
          <a:lstStyle/>
          <a:p>
            <a:r>
              <a:rPr lang="en-US" b="1" dirty="0">
                <a:latin typeface="Arial Black" panose="020B0A04020102020204" pitchFamily="34" charset="0"/>
              </a:rPr>
              <a:t>Emergency Housing (EH) Programs</a:t>
            </a:r>
          </a:p>
        </p:txBody>
      </p:sp>
    </p:spTree>
    <p:extLst>
      <p:ext uri="{BB962C8B-B14F-4D97-AF65-F5344CB8AC3E}">
        <p14:creationId xmlns:p14="http://schemas.microsoft.com/office/powerpoint/2010/main" val="1578624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E98C-010D-46C3-8F5F-EB5C381C964B}"/>
              </a:ext>
            </a:extLst>
          </p:cNvPr>
          <p:cNvSpPr>
            <a:spLocks noGrp="1"/>
          </p:cNvSpPr>
          <p:nvPr>
            <p:ph type="title"/>
          </p:nvPr>
        </p:nvSpPr>
        <p:spPr/>
        <p:txBody>
          <a:bodyPr/>
          <a:lstStyle/>
          <a:p>
            <a:pPr algn="ctr"/>
            <a:r>
              <a:rPr lang="en-US" dirty="0">
                <a:latin typeface="Arial Black" panose="020B0A04020102020204" pitchFamily="34" charset="0"/>
              </a:rPr>
              <a:t>Primary Race of EH Participants</a:t>
            </a:r>
          </a:p>
        </p:txBody>
      </p:sp>
      <p:pic>
        <p:nvPicPr>
          <p:cNvPr id="4" name="Picture 3">
            <a:extLst>
              <a:ext uri="{FF2B5EF4-FFF2-40B4-BE49-F238E27FC236}">
                <a16:creationId xmlns:a16="http://schemas.microsoft.com/office/drawing/2014/main" id="{1CCFF9DA-3EC0-4A55-8D57-C5AD41958489}"/>
              </a:ext>
            </a:extLst>
          </p:cNvPr>
          <p:cNvPicPr>
            <a:picLocks noChangeAspect="1"/>
          </p:cNvPicPr>
          <p:nvPr/>
        </p:nvPicPr>
        <p:blipFill>
          <a:blip r:embed="rId2"/>
          <a:stretch>
            <a:fillRect/>
          </a:stretch>
        </p:blipFill>
        <p:spPr>
          <a:xfrm>
            <a:off x="2149876" y="1517958"/>
            <a:ext cx="7892248" cy="5076930"/>
          </a:xfrm>
          <a:prstGeom prst="rect">
            <a:avLst/>
          </a:prstGeom>
        </p:spPr>
      </p:pic>
    </p:spTree>
    <p:extLst>
      <p:ext uri="{BB962C8B-B14F-4D97-AF65-F5344CB8AC3E}">
        <p14:creationId xmlns:p14="http://schemas.microsoft.com/office/powerpoint/2010/main" val="138060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04EF-0559-45DC-A65C-F3A0D41F00C5}"/>
              </a:ext>
            </a:extLst>
          </p:cNvPr>
          <p:cNvSpPr>
            <a:spLocks noGrp="1"/>
          </p:cNvSpPr>
          <p:nvPr>
            <p:ph type="title"/>
          </p:nvPr>
        </p:nvSpPr>
        <p:spPr>
          <a:xfrm>
            <a:off x="838200" y="365125"/>
            <a:ext cx="10515600" cy="931015"/>
          </a:xfrm>
        </p:spPr>
        <p:txBody>
          <a:bodyPr/>
          <a:lstStyle/>
          <a:p>
            <a:pPr algn="ctr"/>
            <a:r>
              <a:rPr lang="en-US" dirty="0">
                <a:latin typeface="Arial Black" panose="020B0A04020102020204" pitchFamily="34" charset="0"/>
              </a:rPr>
              <a:t>Introduction</a:t>
            </a:r>
          </a:p>
        </p:txBody>
      </p:sp>
      <p:sp>
        <p:nvSpPr>
          <p:cNvPr id="3" name="Content Placeholder 2">
            <a:extLst>
              <a:ext uri="{FF2B5EF4-FFF2-40B4-BE49-F238E27FC236}">
                <a16:creationId xmlns:a16="http://schemas.microsoft.com/office/drawing/2014/main" id="{F60BD78D-A69B-4D8C-BAE4-020BA0D16776}"/>
              </a:ext>
            </a:extLst>
          </p:cNvPr>
          <p:cNvSpPr>
            <a:spLocks noGrp="1"/>
          </p:cNvSpPr>
          <p:nvPr>
            <p:ph idx="1"/>
          </p:nvPr>
        </p:nvSpPr>
        <p:spPr>
          <a:xfrm>
            <a:off x="838200" y="1367161"/>
            <a:ext cx="10515600" cy="4809802"/>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This report provides an overview of homelessness in Monroe County for the time period:  10/1/2107 – 09/30/2018.  The time period selected is the federal fiscal year and is the same time period that HUD requires CoCs to submit annual reports. The report includes data from organizations that participate in the Homeless Management Information System (HMIS).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Permanent Supportive Housing and Rapid ReHousing programs are also included in this report – they are the largest component of the CoC funded projects.  However, permanent housing program participants are not included in the homeless numbers that follow. </a:t>
            </a:r>
          </a:p>
        </p:txBody>
      </p:sp>
    </p:spTree>
    <p:extLst>
      <p:ext uri="{BB962C8B-B14F-4D97-AF65-F5344CB8AC3E}">
        <p14:creationId xmlns:p14="http://schemas.microsoft.com/office/powerpoint/2010/main" val="9163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AF69-D9EE-4A7B-9E45-DA8ED2C9A521}"/>
              </a:ext>
            </a:extLst>
          </p:cNvPr>
          <p:cNvSpPr>
            <a:spLocks noGrp="1"/>
          </p:cNvSpPr>
          <p:nvPr>
            <p:ph type="title"/>
          </p:nvPr>
        </p:nvSpPr>
        <p:spPr/>
        <p:txBody>
          <a:bodyPr/>
          <a:lstStyle/>
          <a:p>
            <a:pPr algn="ctr"/>
            <a:r>
              <a:rPr lang="en-US" b="1" dirty="0">
                <a:latin typeface="Arial Black" panose="020B0A04020102020204" pitchFamily="34" charset="0"/>
              </a:rPr>
              <a:t>Ethnicity of Emergency Housing Participants</a:t>
            </a:r>
          </a:p>
        </p:txBody>
      </p:sp>
      <p:pic>
        <p:nvPicPr>
          <p:cNvPr id="4" name="Picture 3">
            <a:extLst>
              <a:ext uri="{FF2B5EF4-FFF2-40B4-BE49-F238E27FC236}">
                <a16:creationId xmlns:a16="http://schemas.microsoft.com/office/drawing/2014/main" id="{0CB13508-67BD-482E-AE04-BBAC3A597F61}"/>
              </a:ext>
            </a:extLst>
          </p:cNvPr>
          <p:cNvPicPr>
            <a:picLocks noChangeAspect="1"/>
          </p:cNvPicPr>
          <p:nvPr/>
        </p:nvPicPr>
        <p:blipFill>
          <a:blip r:embed="rId2"/>
          <a:stretch>
            <a:fillRect/>
          </a:stretch>
        </p:blipFill>
        <p:spPr>
          <a:xfrm>
            <a:off x="2767295" y="2075695"/>
            <a:ext cx="6657409" cy="3913971"/>
          </a:xfrm>
          <a:prstGeom prst="rect">
            <a:avLst/>
          </a:prstGeom>
        </p:spPr>
      </p:pic>
    </p:spTree>
    <p:extLst>
      <p:ext uri="{BB962C8B-B14F-4D97-AF65-F5344CB8AC3E}">
        <p14:creationId xmlns:p14="http://schemas.microsoft.com/office/powerpoint/2010/main" val="856733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C6A6-C343-46CF-B640-0B5198B2930F}"/>
              </a:ext>
            </a:extLst>
          </p:cNvPr>
          <p:cNvSpPr>
            <a:spLocks noGrp="1"/>
          </p:cNvSpPr>
          <p:nvPr>
            <p:ph type="title"/>
          </p:nvPr>
        </p:nvSpPr>
        <p:spPr/>
        <p:txBody>
          <a:bodyPr/>
          <a:lstStyle/>
          <a:p>
            <a:pPr algn="ctr"/>
            <a:r>
              <a:rPr lang="en-US" b="1" dirty="0">
                <a:latin typeface="Arial Black" panose="020B0A04020102020204" pitchFamily="34" charset="0"/>
              </a:rPr>
              <a:t>Number of Disabilities of EH Participants</a:t>
            </a:r>
          </a:p>
        </p:txBody>
      </p:sp>
      <p:pic>
        <p:nvPicPr>
          <p:cNvPr id="4" name="Picture 3">
            <a:extLst>
              <a:ext uri="{FF2B5EF4-FFF2-40B4-BE49-F238E27FC236}">
                <a16:creationId xmlns:a16="http://schemas.microsoft.com/office/drawing/2014/main" id="{88DE145D-3071-41DA-9279-7D5BC23EF942}"/>
              </a:ext>
            </a:extLst>
          </p:cNvPr>
          <p:cNvPicPr>
            <a:picLocks noChangeAspect="1"/>
          </p:cNvPicPr>
          <p:nvPr/>
        </p:nvPicPr>
        <p:blipFill>
          <a:blip r:embed="rId2"/>
          <a:stretch>
            <a:fillRect/>
          </a:stretch>
        </p:blipFill>
        <p:spPr>
          <a:xfrm>
            <a:off x="2595966" y="1837678"/>
            <a:ext cx="7000067" cy="4554245"/>
          </a:xfrm>
          <a:prstGeom prst="rect">
            <a:avLst/>
          </a:prstGeom>
        </p:spPr>
      </p:pic>
    </p:spTree>
    <p:extLst>
      <p:ext uri="{BB962C8B-B14F-4D97-AF65-F5344CB8AC3E}">
        <p14:creationId xmlns:p14="http://schemas.microsoft.com/office/powerpoint/2010/main" val="1018888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EE34-EB7B-4A8A-B26E-8F89264EBA14}"/>
              </a:ext>
            </a:extLst>
          </p:cNvPr>
          <p:cNvSpPr>
            <a:spLocks noGrp="1"/>
          </p:cNvSpPr>
          <p:nvPr>
            <p:ph type="title"/>
          </p:nvPr>
        </p:nvSpPr>
        <p:spPr/>
        <p:txBody>
          <a:bodyPr/>
          <a:lstStyle/>
          <a:p>
            <a:pPr algn="ctr"/>
            <a:r>
              <a:rPr lang="en-US" dirty="0">
                <a:latin typeface="Arial Black" panose="020B0A04020102020204" pitchFamily="34" charset="0"/>
              </a:rPr>
              <a:t>Disability Types of EH Participants</a:t>
            </a:r>
          </a:p>
        </p:txBody>
      </p:sp>
      <p:pic>
        <p:nvPicPr>
          <p:cNvPr id="4" name="Picture 3">
            <a:extLst>
              <a:ext uri="{FF2B5EF4-FFF2-40B4-BE49-F238E27FC236}">
                <a16:creationId xmlns:a16="http://schemas.microsoft.com/office/drawing/2014/main" id="{1400F9C8-E09F-4493-91AA-D45178E29625}"/>
              </a:ext>
            </a:extLst>
          </p:cNvPr>
          <p:cNvPicPr>
            <a:picLocks noChangeAspect="1"/>
          </p:cNvPicPr>
          <p:nvPr/>
        </p:nvPicPr>
        <p:blipFill>
          <a:blip r:embed="rId2"/>
          <a:stretch>
            <a:fillRect/>
          </a:stretch>
        </p:blipFill>
        <p:spPr>
          <a:xfrm>
            <a:off x="2596592" y="1780235"/>
            <a:ext cx="6998815" cy="4895512"/>
          </a:xfrm>
          <a:prstGeom prst="rect">
            <a:avLst/>
          </a:prstGeom>
        </p:spPr>
      </p:pic>
    </p:spTree>
    <p:extLst>
      <p:ext uri="{BB962C8B-B14F-4D97-AF65-F5344CB8AC3E}">
        <p14:creationId xmlns:p14="http://schemas.microsoft.com/office/powerpoint/2010/main" val="2374760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1FC7-F17B-4007-BF9B-41CC25109454}"/>
              </a:ext>
            </a:extLst>
          </p:cNvPr>
          <p:cNvSpPr>
            <a:spLocks noGrp="1"/>
          </p:cNvSpPr>
          <p:nvPr>
            <p:ph type="title"/>
          </p:nvPr>
        </p:nvSpPr>
        <p:spPr/>
        <p:txBody>
          <a:bodyPr/>
          <a:lstStyle/>
          <a:p>
            <a:pPr algn="ctr"/>
            <a:r>
              <a:rPr lang="en-US" dirty="0">
                <a:latin typeface="Arial Black" panose="020B0A04020102020204" pitchFamily="34" charset="0"/>
              </a:rPr>
              <a:t>Previous Living Situation of EH Participants</a:t>
            </a:r>
          </a:p>
        </p:txBody>
      </p:sp>
      <p:pic>
        <p:nvPicPr>
          <p:cNvPr id="4" name="Picture 3">
            <a:extLst>
              <a:ext uri="{FF2B5EF4-FFF2-40B4-BE49-F238E27FC236}">
                <a16:creationId xmlns:a16="http://schemas.microsoft.com/office/drawing/2014/main" id="{1F31B0BA-B6CB-4418-999A-CF4D37E65D46}"/>
              </a:ext>
            </a:extLst>
          </p:cNvPr>
          <p:cNvPicPr>
            <a:picLocks noChangeAspect="1"/>
          </p:cNvPicPr>
          <p:nvPr/>
        </p:nvPicPr>
        <p:blipFill>
          <a:blip r:embed="rId2"/>
          <a:stretch>
            <a:fillRect/>
          </a:stretch>
        </p:blipFill>
        <p:spPr>
          <a:xfrm>
            <a:off x="2724089" y="1690688"/>
            <a:ext cx="6743821" cy="5045585"/>
          </a:xfrm>
          <a:prstGeom prst="rect">
            <a:avLst/>
          </a:prstGeom>
        </p:spPr>
      </p:pic>
    </p:spTree>
    <p:extLst>
      <p:ext uri="{BB962C8B-B14F-4D97-AF65-F5344CB8AC3E}">
        <p14:creationId xmlns:p14="http://schemas.microsoft.com/office/powerpoint/2010/main" val="343086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1A58-5955-4FDC-9F71-5C4F24801645}"/>
              </a:ext>
            </a:extLst>
          </p:cNvPr>
          <p:cNvSpPr>
            <a:spLocks noGrp="1"/>
          </p:cNvSpPr>
          <p:nvPr>
            <p:ph type="title"/>
          </p:nvPr>
        </p:nvSpPr>
        <p:spPr/>
        <p:txBody>
          <a:bodyPr/>
          <a:lstStyle/>
          <a:p>
            <a:pPr algn="ctr"/>
            <a:r>
              <a:rPr lang="en-US" b="1" dirty="0">
                <a:latin typeface="Arial Black" panose="020B0A04020102020204" pitchFamily="34" charset="0"/>
              </a:rPr>
              <a:t>Sources of Income for EH Participants</a:t>
            </a:r>
          </a:p>
        </p:txBody>
      </p:sp>
      <p:pic>
        <p:nvPicPr>
          <p:cNvPr id="4" name="Picture 3">
            <a:extLst>
              <a:ext uri="{FF2B5EF4-FFF2-40B4-BE49-F238E27FC236}">
                <a16:creationId xmlns:a16="http://schemas.microsoft.com/office/drawing/2014/main" id="{43D8C704-85CA-4357-A46D-CBE441D0F36F}"/>
              </a:ext>
            </a:extLst>
          </p:cNvPr>
          <p:cNvPicPr>
            <a:picLocks noChangeAspect="1"/>
          </p:cNvPicPr>
          <p:nvPr/>
        </p:nvPicPr>
        <p:blipFill>
          <a:blip r:embed="rId2"/>
          <a:stretch>
            <a:fillRect/>
          </a:stretch>
        </p:blipFill>
        <p:spPr>
          <a:xfrm>
            <a:off x="2147830" y="1544747"/>
            <a:ext cx="7896339" cy="5063537"/>
          </a:xfrm>
          <a:prstGeom prst="rect">
            <a:avLst/>
          </a:prstGeom>
        </p:spPr>
      </p:pic>
    </p:spTree>
    <p:extLst>
      <p:ext uri="{BB962C8B-B14F-4D97-AF65-F5344CB8AC3E}">
        <p14:creationId xmlns:p14="http://schemas.microsoft.com/office/powerpoint/2010/main" val="1172551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DBE0-C075-4A30-A761-2994DC0F8EDA}"/>
              </a:ext>
            </a:extLst>
          </p:cNvPr>
          <p:cNvSpPr>
            <a:spLocks noGrp="1"/>
          </p:cNvSpPr>
          <p:nvPr>
            <p:ph type="title"/>
          </p:nvPr>
        </p:nvSpPr>
        <p:spPr/>
        <p:txBody>
          <a:bodyPr/>
          <a:lstStyle/>
          <a:p>
            <a:pPr algn="ctr"/>
            <a:r>
              <a:rPr lang="en-US" dirty="0">
                <a:latin typeface="Arial Black" panose="020B0A04020102020204" pitchFamily="34" charset="0"/>
              </a:rPr>
              <a:t>Exit Destination of EH Participants</a:t>
            </a:r>
          </a:p>
        </p:txBody>
      </p:sp>
      <p:sp>
        <p:nvSpPr>
          <p:cNvPr id="3" name="Content Placeholder 2">
            <a:extLst>
              <a:ext uri="{FF2B5EF4-FFF2-40B4-BE49-F238E27FC236}">
                <a16:creationId xmlns:a16="http://schemas.microsoft.com/office/drawing/2014/main" id="{FBA9D210-4157-4263-968E-FA4E3A3B9506}"/>
              </a:ext>
            </a:extLst>
          </p:cNvPr>
          <p:cNvSpPr>
            <a:spLocks noGrp="1"/>
          </p:cNvSpPr>
          <p:nvPr>
            <p:ph idx="1"/>
          </p:nvPr>
        </p:nvSpPr>
        <p:spPr/>
        <p:txBody>
          <a:bodyPr>
            <a:normAutofit/>
          </a:bodyPr>
          <a:lstStyle/>
          <a:p>
            <a:r>
              <a:rPr lang="en-US" sz="4000" dirty="0">
                <a:latin typeface="Arial" panose="020B0604020202020204" pitchFamily="34" charset="0"/>
                <a:cs typeface="Arial" panose="020B0604020202020204" pitchFamily="34" charset="0"/>
              </a:rPr>
              <a:t>4,467 Participants exited Emergency Housing Programs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23% Exited to Temporary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2% Exited to Institutional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29% Exited to Other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47% Exited to Permanent Destinations</a:t>
            </a:r>
          </a:p>
        </p:txBody>
      </p:sp>
    </p:spTree>
    <p:extLst>
      <p:ext uri="{BB962C8B-B14F-4D97-AF65-F5344CB8AC3E}">
        <p14:creationId xmlns:p14="http://schemas.microsoft.com/office/powerpoint/2010/main" val="339271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8117-CDFB-4A49-B6D7-5E017B0A534D}"/>
              </a:ext>
            </a:extLst>
          </p:cNvPr>
          <p:cNvSpPr>
            <a:spLocks noGrp="1"/>
          </p:cNvSpPr>
          <p:nvPr>
            <p:ph type="title"/>
          </p:nvPr>
        </p:nvSpPr>
        <p:spPr/>
        <p:txBody>
          <a:bodyPr/>
          <a:lstStyle/>
          <a:p>
            <a:r>
              <a:rPr lang="en-US" b="1" dirty="0"/>
              <a:t>Exit Destination of EH Participants</a:t>
            </a:r>
          </a:p>
        </p:txBody>
      </p:sp>
      <p:pic>
        <p:nvPicPr>
          <p:cNvPr id="4" name="Picture 3">
            <a:extLst>
              <a:ext uri="{FF2B5EF4-FFF2-40B4-BE49-F238E27FC236}">
                <a16:creationId xmlns:a16="http://schemas.microsoft.com/office/drawing/2014/main" id="{BA08095B-AEAF-4D45-A3C5-49703A034E70}"/>
              </a:ext>
            </a:extLst>
          </p:cNvPr>
          <p:cNvPicPr>
            <a:picLocks noChangeAspect="1"/>
          </p:cNvPicPr>
          <p:nvPr/>
        </p:nvPicPr>
        <p:blipFill>
          <a:blip r:embed="rId2"/>
          <a:stretch>
            <a:fillRect/>
          </a:stretch>
        </p:blipFill>
        <p:spPr>
          <a:xfrm>
            <a:off x="2534586" y="1581924"/>
            <a:ext cx="7122827" cy="5096624"/>
          </a:xfrm>
          <a:prstGeom prst="rect">
            <a:avLst/>
          </a:prstGeom>
        </p:spPr>
      </p:pic>
    </p:spTree>
    <p:extLst>
      <p:ext uri="{BB962C8B-B14F-4D97-AF65-F5344CB8AC3E}">
        <p14:creationId xmlns:p14="http://schemas.microsoft.com/office/powerpoint/2010/main" val="267077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CB88-109A-457F-8961-920F9675745A}"/>
              </a:ext>
            </a:extLst>
          </p:cNvPr>
          <p:cNvSpPr>
            <a:spLocks noGrp="1"/>
          </p:cNvSpPr>
          <p:nvPr>
            <p:ph type="title"/>
          </p:nvPr>
        </p:nvSpPr>
        <p:spPr>
          <a:xfrm>
            <a:off x="838200" y="365125"/>
            <a:ext cx="10515600" cy="5440871"/>
          </a:xfrm>
        </p:spPr>
        <p:txBody>
          <a:bodyPr>
            <a:normAutofit/>
          </a:bodyPr>
          <a:lstStyle/>
          <a:p>
            <a:pPr algn="ctr"/>
            <a:r>
              <a:rPr lang="en-US" sz="5400" b="1" dirty="0">
                <a:latin typeface="Arial Black" panose="020B0A04020102020204" pitchFamily="34" charset="0"/>
              </a:rPr>
              <a:t>Transitional Housing (TH) Programs</a:t>
            </a:r>
          </a:p>
        </p:txBody>
      </p:sp>
    </p:spTree>
    <p:extLst>
      <p:ext uri="{BB962C8B-B14F-4D97-AF65-F5344CB8AC3E}">
        <p14:creationId xmlns:p14="http://schemas.microsoft.com/office/powerpoint/2010/main" val="2901527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ACB8-4D4E-40F7-B129-27DA8C16ACC3}"/>
              </a:ext>
            </a:extLst>
          </p:cNvPr>
          <p:cNvSpPr>
            <a:spLocks noGrp="1"/>
          </p:cNvSpPr>
          <p:nvPr>
            <p:ph type="title"/>
          </p:nvPr>
        </p:nvSpPr>
        <p:spPr/>
        <p:txBody>
          <a:bodyPr/>
          <a:lstStyle/>
          <a:p>
            <a:pPr algn="ctr"/>
            <a:r>
              <a:rPr lang="en-US" dirty="0">
                <a:latin typeface="Arial Black" panose="020B0A04020102020204" pitchFamily="34" charset="0"/>
              </a:rPr>
              <a:t>Primary Race of TH Participants</a:t>
            </a:r>
          </a:p>
        </p:txBody>
      </p:sp>
      <p:pic>
        <p:nvPicPr>
          <p:cNvPr id="3" name="Picture 2">
            <a:extLst>
              <a:ext uri="{FF2B5EF4-FFF2-40B4-BE49-F238E27FC236}">
                <a16:creationId xmlns:a16="http://schemas.microsoft.com/office/drawing/2014/main" id="{CAFA1F12-45B4-41FC-8B1A-8F74D532FB4F}"/>
              </a:ext>
            </a:extLst>
          </p:cNvPr>
          <p:cNvPicPr>
            <a:picLocks noChangeAspect="1"/>
          </p:cNvPicPr>
          <p:nvPr/>
        </p:nvPicPr>
        <p:blipFill>
          <a:blip r:embed="rId2"/>
          <a:stretch>
            <a:fillRect/>
          </a:stretch>
        </p:blipFill>
        <p:spPr>
          <a:xfrm>
            <a:off x="2532579" y="1957058"/>
            <a:ext cx="7126842" cy="4535817"/>
          </a:xfrm>
          <a:prstGeom prst="rect">
            <a:avLst/>
          </a:prstGeom>
        </p:spPr>
      </p:pic>
    </p:spTree>
    <p:extLst>
      <p:ext uri="{BB962C8B-B14F-4D97-AF65-F5344CB8AC3E}">
        <p14:creationId xmlns:p14="http://schemas.microsoft.com/office/powerpoint/2010/main" val="3968983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7183-FD10-49E5-9CF6-E8E413258AE9}"/>
              </a:ext>
            </a:extLst>
          </p:cNvPr>
          <p:cNvSpPr>
            <a:spLocks noGrp="1"/>
          </p:cNvSpPr>
          <p:nvPr>
            <p:ph type="title"/>
          </p:nvPr>
        </p:nvSpPr>
        <p:spPr/>
        <p:txBody>
          <a:bodyPr/>
          <a:lstStyle/>
          <a:p>
            <a:pPr algn="ctr"/>
            <a:r>
              <a:rPr lang="en-US" dirty="0">
                <a:latin typeface="Arial Black" panose="020B0A04020102020204" pitchFamily="34" charset="0"/>
              </a:rPr>
              <a:t>Ethnicity of TH Participants</a:t>
            </a:r>
          </a:p>
        </p:txBody>
      </p:sp>
      <p:pic>
        <p:nvPicPr>
          <p:cNvPr id="4" name="Picture 3">
            <a:extLst>
              <a:ext uri="{FF2B5EF4-FFF2-40B4-BE49-F238E27FC236}">
                <a16:creationId xmlns:a16="http://schemas.microsoft.com/office/drawing/2014/main" id="{C62B92D0-0529-45EF-B55A-70BE71621EC9}"/>
              </a:ext>
            </a:extLst>
          </p:cNvPr>
          <p:cNvPicPr>
            <a:picLocks noChangeAspect="1"/>
          </p:cNvPicPr>
          <p:nvPr/>
        </p:nvPicPr>
        <p:blipFill>
          <a:blip r:embed="rId2"/>
          <a:stretch>
            <a:fillRect/>
          </a:stretch>
        </p:blipFill>
        <p:spPr>
          <a:xfrm>
            <a:off x="2332763" y="2051184"/>
            <a:ext cx="7524391" cy="4522640"/>
          </a:xfrm>
          <a:prstGeom prst="rect">
            <a:avLst/>
          </a:prstGeom>
        </p:spPr>
      </p:pic>
    </p:spTree>
    <p:extLst>
      <p:ext uri="{BB962C8B-B14F-4D97-AF65-F5344CB8AC3E}">
        <p14:creationId xmlns:p14="http://schemas.microsoft.com/office/powerpoint/2010/main" val="157260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3CA5-2E3C-418F-AA4D-6F56494B83F8}"/>
              </a:ext>
            </a:extLst>
          </p:cNvPr>
          <p:cNvSpPr>
            <a:spLocks noGrp="1"/>
          </p:cNvSpPr>
          <p:nvPr>
            <p:ph type="title"/>
          </p:nvPr>
        </p:nvSpPr>
        <p:spPr/>
        <p:txBody>
          <a:bodyPr/>
          <a:lstStyle/>
          <a:p>
            <a:pPr algn="ctr"/>
            <a:r>
              <a:rPr lang="en-US" b="1" dirty="0">
                <a:latin typeface="Arial Black" panose="020B0A04020102020204" pitchFamily="34" charset="0"/>
              </a:rPr>
              <a:t>Unduplicated Number of Homeless</a:t>
            </a:r>
            <a:endParaRPr lang="en-US" dirty="0"/>
          </a:p>
        </p:txBody>
      </p:sp>
      <p:sp>
        <p:nvSpPr>
          <p:cNvPr id="3" name="Content Placeholder 2">
            <a:extLst>
              <a:ext uri="{FF2B5EF4-FFF2-40B4-BE49-F238E27FC236}">
                <a16:creationId xmlns:a16="http://schemas.microsoft.com/office/drawing/2014/main" id="{ED11D21A-F6A5-4E37-B8EA-62851B192A7A}"/>
              </a:ext>
            </a:extLst>
          </p:cNvPr>
          <p:cNvSpPr>
            <a:spLocks noGrp="1"/>
          </p:cNvSpPr>
          <p:nvPr>
            <p:ph idx="1"/>
          </p:nvPr>
        </p:nvSpPr>
        <p:spPr/>
        <p:txBody>
          <a:bodyPr>
            <a:normAutofit/>
          </a:bodyPr>
          <a:lstStyle/>
          <a:p>
            <a:pPr marL="0" indent="0">
              <a:buNone/>
            </a:pPr>
            <a:r>
              <a:rPr lang="en-US" dirty="0"/>
              <a:t>The number of programs participating in HMIS has increased over the years.  There are only three emergency shelters, and two transitional housing programs who do not enter data into HMIS.  Willow Domestic Violence Center is not allowed to participate in HMIS by statute.</a:t>
            </a:r>
          </a:p>
          <a:p>
            <a:pPr marL="0" indent="0">
              <a:buNone/>
            </a:pPr>
            <a:r>
              <a:rPr lang="en-US" dirty="0"/>
              <a:t>Therefore, the unduplicated number of homeless using just HMIS does represent somewhat of an undercount of homeless persons.  Assuming that the shelter beds in non-HMIS participating programs have similar utilization rates and taking into account that is fairly common for homeless persons to be in more than one program in a year, the CoC is able to estimate a total unduplicated count of 6,191 persons.  </a:t>
            </a:r>
          </a:p>
        </p:txBody>
      </p:sp>
    </p:spTree>
    <p:extLst>
      <p:ext uri="{BB962C8B-B14F-4D97-AF65-F5344CB8AC3E}">
        <p14:creationId xmlns:p14="http://schemas.microsoft.com/office/powerpoint/2010/main" val="1707968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8835-8DB9-4849-B184-BC8C2A97BA08}"/>
              </a:ext>
            </a:extLst>
          </p:cNvPr>
          <p:cNvSpPr>
            <a:spLocks noGrp="1"/>
          </p:cNvSpPr>
          <p:nvPr>
            <p:ph type="title"/>
          </p:nvPr>
        </p:nvSpPr>
        <p:spPr/>
        <p:txBody>
          <a:bodyPr/>
          <a:lstStyle/>
          <a:p>
            <a:pPr algn="ctr"/>
            <a:r>
              <a:rPr lang="en-US" dirty="0">
                <a:latin typeface="Arial Black" panose="020B0A04020102020204" pitchFamily="34" charset="0"/>
              </a:rPr>
              <a:t>Number of Disabilities of TH Participants</a:t>
            </a:r>
          </a:p>
        </p:txBody>
      </p:sp>
      <p:pic>
        <p:nvPicPr>
          <p:cNvPr id="4" name="Picture 3">
            <a:extLst>
              <a:ext uri="{FF2B5EF4-FFF2-40B4-BE49-F238E27FC236}">
                <a16:creationId xmlns:a16="http://schemas.microsoft.com/office/drawing/2014/main" id="{29A53D26-880D-4BCF-9989-3CBB9C4790FE}"/>
              </a:ext>
            </a:extLst>
          </p:cNvPr>
          <p:cNvPicPr>
            <a:picLocks noChangeAspect="1"/>
          </p:cNvPicPr>
          <p:nvPr/>
        </p:nvPicPr>
        <p:blipFill>
          <a:blip r:embed="rId2"/>
          <a:stretch>
            <a:fillRect/>
          </a:stretch>
        </p:blipFill>
        <p:spPr>
          <a:xfrm>
            <a:off x="2322700" y="2037835"/>
            <a:ext cx="7546600" cy="4535989"/>
          </a:xfrm>
          <a:prstGeom prst="rect">
            <a:avLst/>
          </a:prstGeom>
        </p:spPr>
      </p:pic>
    </p:spTree>
    <p:extLst>
      <p:ext uri="{BB962C8B-B14F-4D97-AF65-F5344CB8AC3E}">
        <p14:creationId xmlns:p14="http://schemas.microsoft.com/office/powerpoint/2010/main" val="156075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023E-7BEF-4080-B605-9D403AE4CD06}"/>
              </a:ext>
            </a:extLst>
          </p:cNvPr>
          <p:cNvSpPr>
            <a:spLocks noGrp="1"/>
          </p:cNvSpPr>
          <p:nvPr>
            <p:ph type="title"/>
          </p:nvPr>
        </p:nvSpPr>
        <p:spPr/>
        <p:txBody>
          <a:bodyPr/>
          <a:lstStyle/>
          <a:p>
            <a:pPr algn="ctr"/>
            <a:r>
              <a:rPr lang="en-US" dirty="0">
                <a:latin typeface="Arial Black" panose="020B0A04020102020204" pitchFamily="34" charset="0"/>
              </a:rPr>
              <a:t>Disability Types of TH Participants</a:t>
            </a:r>
          </a:p>
        </p:txBody>
      </p:sp>
      <p:pic>
        <p:nvPicPr>
          <p:cNvPr id="4" name="Picture 3">
            <a:extLst>
              <a:ext uri="{FF2B5EF4-FFF2-40B4-BE49-F238E27FC236}">
                <a16:creationId xmlns:a16="http://schemas.microsoft.com/office/drawing/2014/main" id="{F1827E38-3837-4DE2-AE18-62B42E24D2AE}"/>
              </a:ext>
            </a:extLst>
          </p:cNvPr>
          <p:cNvPicPr>
            <a:picLocks noChangeAspect="1"/>
          </p:cNvPicPr>
          <p:nvPr/>
        </p:nvPicPr>
        <p:blipFill>
          <a:blip r:embed="rId2"/>
          <a:stretch>
            <a:fillRect/>
          </a:stretch>
        </p:blipFill>
        <p:spPr>
          <a:xfrm>
            <a:off x="2389812" y="2118512"/>
            <a:ext cx="7412376" cy="4455312"/>
          </a:xfrm>
          <a:prstGeom prst="rect">
            <a:avLst/>
          </a:prstGeom>
        </p:spPr>
      </p:pic>
    </p:spTree>
    <p:extLst>
      <p:ext uri="{BB962C8B-B14F-4D97-AF65-F5344CB8AC3E}">
        <p14:creationId xmlns:p14="http://schemas.microsoft.com/office/powerpoint/2010/main" val="1922808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8B77-92DC-4493-B0C6-18C9278AAA6C}"/>
              </a:ext>
            </a:extLst>
          </p:cNvPr>
          <p:cNvSpPr>
            <a:spLocks noGrp="1"/>
          </p:cNvSpPr>
          <p:nvPr>
            <p:ph type="title"/>
          </p:nvPr>
        </p:nvSpPr>
        <p:spPr/>
        <p:txBody>
          <a:bodyPr/>
          <a:lstStyle/>
          <a:p>
            <a:pPr algn="ctr"/>
            <a:r>
              <a:rPr lang="en-US" dirty="0">
                <a:latin typeface="Arial Black" panose="020B0A04020102020204" pitchFamily="34" charset="0"/>
              </a:rPr>
              <a:t>Previous Living Situation of TH Participants</a:t>
            </a:r>
          </a:p>
        </p:txBody>
      </p:sp>
      <p:pic>
        <p:nvPicPr>
          <p:cNvPr id="4" name="Picture 3">
            <a:extLst>
              <a:ext uri="{FF2B5EF4-FFF2-40B4-BE49-F238E27FC236}">
                <a16:creationId xmlns:a16="http://schemas.microsoft.com/office/drawing/2014/main" id="{74EA47D8-8C91-429A-9A3C-EE1AE93C8A3D}"/>
              </a:ext>
            </a:extLst>
          </p:cNvPr>
          <p:cNvPicPr>
            <a:picLocks noChangeAspect="1"/>
          </p:cNvPicPr>
          <p:nvPr/>
        </p:nvPicPr>
        <p:blipFill>
          <a:blip r:embed="rId2"/>
          <a:stretch>
            <a:fillRect/>
          </a:stretch>
        </p:blipFill>
        <p:spPr>
          <a:xfrm>
            <a:off x="2333804" y="2185408"/>
            <a:ext cx="7524391" cy="4522640"/>
          </a:xfrm>
          <a:prstGeom prst="rect">
            <a:avLst/>
          </a:prstGeom>
        </p:spPr>
      </p:pic>
    </p:spTree>
    <p:extLst>
      <p:ext uri="{BB962C8B-B14F-4D97-AF65-F5344CB8AC3E}">
        <p14:creationId xmlns:p14="http://schemas.microsoft.com/office/powerpoint/2010/main" val="1940314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A6E4-F214-457F-AA11-85EFDCE3A5B3}"/>
              </a:ext>
            </a:extLst>
          </p:cNvPr>
          <p:cNvSpPr>
            <a:spLocks noGrp="1"/>
          </p:cNvSpPr>
          <p:nvPr>
            <p:ph type="title"/>
          </p:nvPr>
        </p:nvSpPr>
        <p:spPr/>
        <p:txBody>
          <a:bodyPr/>
          <a:lstStyle/>
          <a:p>
            <a:pPr algn="ctr"/>
            <a:r>
              <a:rPr lang="en-US" dirty="0">
                <a:latin typeface="Arial Black" panose="020B0A04020102020204" pitchFamily="34" charset="0"/>
              </a:rPr>
              <a:t>Sources of Income for TH Participants</a:t>
            </a:r>
          </a:p>
        </p:txBody>
      </p:sp>
      <p:pic>
        <p:nvPicPr>
          <p:cNvPr id="4" name="Picture 3">
            <a:extLst>
              <a:ext uri="{FF2B5EF4-FFF2-40B4-BE49-F238E27FC236}">
                <a16:creationId xmlns:a16="http://schemas.microsoft.com/office/drawing/2014/main" id="{2BE160F2-4E96-4FDF-AF83-4EE7A011D0C4}"/>
              </a:ext>
            </a:extLst>
          </p:cNvPr>
          <p:cNvPicPr>
            <a:picLocks noChangeAspect="1"/>
          </p:cNvPicPr>
          <p:nvPr/>
        </p:nvPicPr>
        <p:blipFill>
          <a:blip r:embed="rId2"/>
          <a:stretch>
            <a:fillRect/>
          </a:stretch>
        </p:blipFill>
        <p:spPr>
          <a:xfrm>
            <a:off x="2364289" y="1979802"/>
            <a:ext cx="7463422" cy="4669523"/>
          </a:xfrm>
          <a:prstGeom prst="rect">
            <a:avLst/>
          </a:prstGeom>
        </p:spPr>
      </p:pic>
    </p:spTree>
    <p:extLst>
      <p:ext uri="{BB962C8B-B14F-4D97-AF65-F5344CB8AC3E}">
        <p14:creationId xmlns:p14="http://schemas.microsoft.com/office/powerpoint/2010/main" val="2207562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DBE0-C075-4A30-A761-2994DC0F8EDA}"/>
              </a:ext>
            </a:extLst>
          </p:cNvPr>
          <p:cNvSpPr>
            <a:spLocks noGrp="1"/>
          </p:cNvSpPr>
          <p:nvPr>
            <p:ph type="title"/>
          </p:nvPr>
        </p:nvSpPr>
        <p:spPr/>
        <p:txBody>
          <a:bodyPr/>
          <a:lstStyle/>
          <a:p>
            <a:pPr algn="ctr"/>
            <a:r>
              <a:rPr lang="en-US" dirty="0">
                <a:latin typeface="Arial Black" panose="020B0A04020102020204" pitchFamily="34" charset="0"/>
              </a:rPr>
              <a:t>Exit Destination of TH Participants</a:t>
            </a:r>
          </a:p>
        </p:txBody>
      </p:sp>
      <p:sp>
        <p:nvSpPr>
          <p:cNvPr id="3" name="Content Placeholder 2">
            <a:extLst>
              <a:ext uri="{FF2B5EF4-FFF2-40B4-BE49-F238E27FC236}">
                <a16:creationId xmlns:a16="http://schemas.microsoft.com/office/drawing/2014/main" id="{FBA9D210-4157-4263-968E-FA4E3A3B9506}"/>
              </a:ext>
            </a:extLst>
          </p:cNvPr>
          <p:cNvSpPr>
            <a:spLocks noGrp="1"/>
          </p:cNvSpPr>
          <p:nvPr>
            <p:ph idx="1"/>
          </p:nvPr>
        </p:nvSpPr>
        <p:spPr/>
        <p:txBody>
          <a:bodyPr>
            <a:normAutofit/>
          </a:bodyPr>
          <a:lstStyle/>
          <a:p>
            <a:r>
              <a:rPr lang="en-US" sz="4000" dirty="0">
                <a:latin typeface="Arial" panose="020B0604020202020204" pitchFamily="34" charset="0"/>
                <a:cs typeface="Arial" panose="020B0604020202020204" pitchFamily="34" charset="0"/>
              </a:rPr>
              <a:t>332 Participants exited Transitional Housing Programs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28.6% Exited to Temporary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7% Exited to Institutional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15% Exited to Other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49% Exited to Permanent Destinations</a:t>
            </a:r>
          </a:p>
        </p:txBody>
      </p:sp>
    </p:spTree>
    <p:extLst>
      <p:ext uri="{BB962C8B-B14F-4D97-AF65-F5344CB8AC3E}">
        <p14:creationId xmlns:p14="http://schemas.microsoft.com/office/powerpoint/2010/main" val="2175245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5542-0426-45C3-A727-A4B3522AC3B9}"/>
              </a:ext>
            </a:extLst>
          </p:cNvPr>
          <p:cNvSpPr>
            <a:spLocks noGrp="1"/>
          </p:cNvSpPr>
          <p:nvPr>
            <p:ph type="title"/>
          </p:nvPr>
        </p:nvSpPr>
        <p:spPr/>
        <p:txBody>
          <a:bodyPr/>
          <a:lstStyle/>
          <a:p>
            <a:pPr algn="ctr"/>
            <a:r>
              <a:rPr lang="en-US" dirty="0">
                <a:latin typeface="Arial Black" panose="020B0A04020102020204" pitchFamily="34" charset="0"/>
              </a:rPr>
              <a:t>Exit Destination of TH Participants</a:t>
            </a:r>
          </a:p>
        </p:txBody>
      </p:sp>
      <p:pic>
        <p:nvPicPr>
          <p:cNvPr id="4" name="Picture 3">
            <a:extLst>
              <a:ext uri="{FF2B5EF4-FFF2-40B4-BE49-F238E27FC236}">
                <a16:creationId xmlns:a16="http://schemas.microsoft.com/office/drawing/2014/main" id="{8FC11F27-A336-4E75-8009-DF89AFB40644}"/>
              </a:ext>
            </a:extLst>
          </p:cNvPr>
          <p:cNvPicPr>
            <a:picLocks noChangeAspect="1"/>
          </p:cNvPicPr>
          <p:nvPr/>
        </p:nvPicPr>
        <p:blipFill>
          <a:blip r:embed="rId2"/>
          <a:stretch>
            <a:fillRect/>
          </a:stretch>
        </p:blipFill>
        <p:spPr>
          <a:xfrm>
            <a:off x="2333804" y="2109907"/>
            <a:ext cx="7524391" cy="4522640"/>
          </a:xfrm>
          <a:prstGeom prst="rect">
            <a:avLst/>
          </a:prstGeom>
        </p:spPr>
      </p:pic>
    </p:spTree>
    <p:extLst>
      <p:ext uri="{BB962C8B-B14F-4D97-AF65-F5344CB8AC3E}">
        <p14:creationId xmlns:p14="http://schemas.microsoft.com/office/powerpoint/2010/main" val="4169305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3A05FC-494E-4CBB-B438-2AFF184E1858}"/>
              </a:ext>
            </a:extLst>
          </p:cNvPr>
          <p:cNvSpPr>
            <a:spLocks noGrp="1"/>
          </p:cNvSpPr>
          <p:nvPr>
            <p:ph type="title"/>
          </p:nvPr>
        </p:nvSpPr>
        <p:spPr>
          <a:xfrm>
            <a:off x="838200" y="365125"/>
            <a:ext cx="10515600" cy="5298828"/>
          </a:xfrm>
        </p:spPr>
        <p:txBody>
          <a:bodyPr/>
          <a:lstStyle/>
          <a:p>
            <a:pPr algn="ctr"/>
            <a:r>
              <a:rPr lang="en-US" dirty="0">
                <a:latin typeface="Arial Black" panose="020B0A04020102020204" pitchFamily="34" charset="0"/>
              </a:rPr>
              <a:t>Rapid ReHousing Programs (RRH)</a:t>
            </a:r>
          </a:p>
        </p:txBody>
      </p:sp>
    </p:spTree>
    <p:extLst>
      <p:ext uri="{BB962C8B-B14F-4D97-AF65-F5344CB8AC3E}">
        <p14:creationId xmlns:p14="http://schemas.microsoft.com/office/powerpoint/2010/main" val="2805597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E6F6-C971-49DA-97F3-B7EFC71E527F}"/>
              </a:ext>
            </a:extLst>
          </p:cNvPr>
          <p:cNvSpPr>
            <a:spLocks noGrp="1"/>
          </p:cNvSpPr>
          <p:nvPr>
            <p:ph type="title"/>
          </p:nvPr>
        </p:nvSpPr>
        <p:spPr/>
        <p:txBody>
          <a:bodyPr/>
          <a:lstStyle/>
          <a:p>
            <a:pPr algn="ctr"/>
            <a:r>
              <a:rPr lang="en-US" dirty="0">
                <a:latin typeface="Arial Black" panose="020B0A04020102020204" pitchFamily="34" charset="0"/>
              </a:rPr>
              <a:t>Primary Race of RRH Participants</a:t>
            </a:r>
          </a:p>
        </p:txBody>
      </p:sp>
      <p:pic>
        <p:nvPicPr>
          <p:cNvPr id="3" name="Picture 2">
            <a:extLst>
              <a:ext uri="{FF2B5EF4-FFF2-40B4-BE49-F238E27FC236}">
                <a16:creationId xmlns:a16="http://schemas.microsoft.com/office/drawing/2014/main" id="{2C317B6D-10AB-4CBC-979D-B66291168B93}"/>
              </a:ext>
            </a:extLst>
          </p:cNvPr>
          <p:cNvPicPr>
            <a:picLocks noChangeAspect="1"/>
          </p:cNvPicPr>
          <p:nvPr/>
        </p:nvPicPr>
        <p:blipFill>
          <a:blip r:embed="rId2"/>
          <a:stretch>
            <a:fillRect/>
          </a:stretch>
        </p:blipFill>
        <p:spPr>
          <a:xfrm>
            <a:off x="1727837" y="1690688"/>
            <a:ext cx="8736325" cy="4834547"/>
          </a:xfrm>
          <a:prstGeom prst="rect">
            <a:avLst/>
          </a:prstGeom>
        </p:spPr>
      </p:pic>
    </p:spTree>
    <p:extLst>
      <p:ext uri="{BB962C8B-B14F-4D97-AF65-F5344CB8AC3E}">
        <p14:creationId xmlns:p14="http://schemas.microsoft.com/office/powerpoint/2010/main" val="1659993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D140-0822-44B6-A8F6-60E0AE72946B}"/>
              </a:ext>
            </a:extLst>
          </p:cNvPr>
          <p:cNvSpPr>
            <a:spLocks noGrp="1"/>
          </p:cNvSpPr>
          <p:nvPr>
            <p:ph type="title"/>
          </p:nvPr>
        </p:nvSpPr>
        <p:spPr/>
        <p:txBody>
          <a:bodyPr/>
          <a:lstStyle/>
          <a:p>
            <a:pPr algn="ctr"/>
            <a:r>
              <a:rPr lang="en-US" dirty="0">
                <a:latin typeface="Arial Black" panose="020B0A04020102020204" pitchFamily="34" charset="0"/>
              </a:rPr>
              <a:t>Ethnicity of RRH Participants</a:t>
            </a:r>
          </a:p>
        </p:txBody>
      </p:sp>
      <p:pic>
        <p:nvPicPr>
          <p:cNvPr id="4" name="Picture 3">
            <a:extLst>
              <a:ext uri="{FF2B5EF4-FFF2-40B4-BE49-F238E27FC236}">
                <a16:creationId xmlns:a16="http://schemas.microsoft.com/office/drawing/2014/main" id="{45C757CA-8831-418C-8EBB-491439C6BA07}"/>
              </a:ext>
            </a:extLst>
          </p:cNvPr>
          <p:cNvPicPr>
            <a:picLocks noChangeAspect="1"/>
          </p:cNvPicPr>
          <p:nvPr/>
        </p:nvPicPr>
        <p:blipFill>
          <a:blip r:embed="rId2"/>
          <a:stretch>
            <a:fillRect/>
          </a:stretch>
        </p:blipFill>
        <p:spPr>
          <a:xfrm>
            <a:off x="2173708" y="1921079"/>
            <a:ext cx="7844583" cy="4586168"/>
          </a:xfrm>
          <a:prstGeom prst="rect">
            <a:avLst/>
          </a:prstGeom>
        </p:spPr>
      </p:pic>
    </p:spTree>
    <p:extLst>
      <p:ext uri="{BB962C8B-B14F-4D97-AF65-F5344CB8AC3E}">
        <p14:creationId xmlns:p14="http://schemas.microsoft.com/office/powerpoint/2010/main" val="2607331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6FF2-4F78-44C1-9D8B-EF84C515249E}"/>
              </a:ext>
            </a:extLst>
          </p:cNvPr>
          <p:cNvSpPr>
            <a:spLocks noGrp="1"/>
          </p:cNvSpPr>
          <p:nvPr>
            <p:ph type="title"/>
          </p:nvPr>
        </p:nvSpPr>
        <p:spPr/>
        <p:txBody>
          <a:bodyPr/>
          <a:lstStyle/>
          <a:p>
            <a:pPr algn="ctr"/>
            <a:r>
              <a:rPr lang="en-US" dirty="0">
                <a:latin typeface="Arial Black" panose="020B0A04020102020204" pitchFamily="34" charset="0"/>
              </a:rPr>
              <a:t>Number of Disabilities of RRH Participants</a:t>
            </a:r>
          </a:p>
        </p:txBody>
      </p:sp>
      <p:sp>
        <p:nvSpPr>
          <p:cNvPr id="3" name="Content Placeholder 2">
            <a:extLst>
              <a:ext uri="{FF2B5EF4-FFF2-40B4-BE49-F238E27FC236}">
                <a16:creationId xmlns:a16="http://schemas.microsoft.com/office/drawing/2014/main" id="{DFFBD33B-D63F-4AC5-9D8C-F66D26E2ECE3}"/>
              </a:ext>
            </a:extLst>
          </p:cNvPr>
          <p:cNvSpPr>
            <a:spLocks noGrp="1"/>
          </p:cNvSpPr>
          <p:nvPr>
            <p:ph idx="1"/>
          </p:nvPr>
        </p:nvSpPr>
        <p:spPr/>
        <p:txBody>
          <a:bodyPr/>
          <a:lstStyle/>
          <a:p>
            <a:r>
              <a:rPr lang="en-US" dirty="0"/>
              <a:t>1,686 persons participated in Rapid Rehousing Programs in FY 2017-2018</a:t>
            </a:r>
          </a:p>
          <a:p>
            <a:r>
              <a:rPr lang="en-US" dirty="0"/>
              <a:t>The majority of participants (75%) did not have a HUD-defined disability</a:t>
            </a:r>
          </a:p>
          <a:p>
            <a:r>
              <a:rPr lang="en-US" dirty="0"/>
              <a:t>10.4% of participants had 1 disability</a:t>
            </a:r>
          </a:p>
          <a:p>
            <a:r>
              <a:rPr lang="en-US" dirty="0"/>
              <a:t>6.6% of participants had 2 disabilities</a:t>
            </a:r>
          </a:p>
          <a:p>
            <a:r>
              <a:rPr lang="en-US" dirty="0"/>
              <a:t>7.9% had 3 or more disabilities</a:t>
            </a:r>
          </a:p>
          <a:p>
            <a:endParaRPr lang="en-US" dirty="0"/>
          </a:p>
          <a:p>
            <a:endParaRPr lang="en-US" dirty="0"/>
          </a:p>
        </p:txBody>
      </p:sp>
    </p:spTree>
    <p:extLst>
      <p:ext uri="{BB962C8B-B14F-4D97-AF65-F5344CB8AC3E}">
        <p14:creationId xmlns:p14="http://schemas.microsoft.com/office/powerpoint/2010/main" val="71184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6332-6D1E-4132-9EBB-20D858E7E4B6}"/>
              </a:ext>
            </a:extLst>
          </p:cNvPr>
          <p:cNvSpPr>
            <a:spLocks noGrp="1"/>
          </p:cNvSpPr>
          <p:nvPr>
            <p:ph type="title"/>
          </p:nvPr>
        </p:nvSpPr>
        <p:spPr/>
        <p:txBody>
          <a:bodyPr/>
          <a:lstStyle/>
          <a:p>
            <a:pPr algn="ctr"/>
            <a:r>
              <a:rPr lang="en-US" b="1" dirty="0">
                <a:latin typeface="Arial Black" panose="020B0A04020102020204" pitchFamily="34" charset="0"/>
              </a:rPr>
              <a:t>HMIS - Unduplicated Number of Homeless</a:t>
            </a:r>
          </a:p>
        </p:txBody>
      </p:sp>
      <p:pic>
        <p:nvPicPr>
          <p:cNvPr id="3" name="Picture 2">
            <a:extLst>
              <a:ext uri="{FF2B5EF4-FFF2-40B4-BE49-F238E27FC236}">
                <a16:creationId xmlns:a16="http://schemas.microsoft.com/office/drawing/2014/main" id="{BEF5633A-A10D-4E83-A427-4A71A17AD76C}"/>
              </a:ext>
            </a:extLst>
          </p:cNvPr>
          <p:cNvPicPr>
            <a:picLocks noChangeAspect="1"/>
          </p:cNvPicPr>
          <p:nvPr/>
        </p:nvPicPr>
        <p:blipFill>
          <a:blip r:embed="rId2"/>
          <a:stretch>
            <a:fillRect/>
          </a:stretch>
        </p:blipFill>
        <p:spPr>
          <a:xfrm>
            <a:off x="2610035" y="1610991"/>
            <a:ext cx="5690586" cy="3174073"/>
          </a:xfrm>
          <a:prstGeom prst="rect">
            <a:avLst/>
          </a:prstGeom>
        </p:spPr>
      </p:pic>
      <p:sp>
        <p:nvSpPr>
          <p:cNvPr id="4" name="TextBox 3">
            <a:extLst>
              <a:ext uri="{FF2B5EF4-FFF2-40B4-BE49-F238E27FC236}">
                <a16:creationId xmlns:a16="http://schemas.microsoft.com/office/drawing/2014/main" id="{03E9FC6A-7702-4FE1-98F6-B9030A4ED3D9}"/>
              </a:ext>
            </a:extLst>
          </p:cNvPr>
          <p:cNvSpPr txBox="1"/>
          <p:nvPr/>
        </p:nvSpPr>
        <p:spPr>
          <a:xfrm>
            <a:off x="362125" y="4956497"/>
            <a:ext cx="1146775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5,581 unduplicated persons experienced homelessness for at least one night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2,449 persons received continuing services after moving into permanent housing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Persons who went to supported housing are represented in both slices of the graph.</a:t>
            </a:r>
          </a:p>
        </p:txBody>
      </p:sp>
    </p:spTree>
    <p:extLst>
      <p:ext uri="{BB962C8B-B14F-4D97-AF65-F5344CB8AC3E}">
        <p14:creationId xmlns:p14="http://schemas.microsoft.com/office/powerpoint/2010/main" val="3004668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D727-AB14-4A25-A284-514AB59E699B}"/>
              </a:ext>
            </a:extLst>
          </p:cNvPr>
          <p:cNvSpPr>
            <a:spLocks noGrp="1"/>
          </p:cNvSpPr>
          <p:nvPr>
            <p:ph type="title"/>
          </p:nvPr>
        </p:nvSpPr>
        <p:spPr/>
        <p:txBody>
          <a:bodyPr/>
          <a:lstStyle/>
          <a:p>
            <a:pPr algn="ctr"/>
            <a:r>
              <a:rPr lang="en-US" dirty="0">
                <a:latin typeface="Arial Black" panose="020B0A04020102020204" pitchFamily="34" charset="0"/>
              </a:rPr>
              <a:t>Number of Disabilities of RRH Participants</a:t>
            </a:r>
          </a:p>
        </p:txBody>
      </p:sp>
      <p:pic>
        <p:nvPicPr>
          <p:cNvPr id="4" name="Picture 3">
            <a:extLst>
              <a:ext uri="{FF2B5EF4-FFF2-40B4-BE49-F238E27FC236}">
                <a16:creationId xmlns:a16="http://schemas.microsoft.com/office/drawing/2014/main" id="{7F58D0A1-7392-408B-9E34-A13225A38792}"/>
              </a:ext>
            </a:extLst>
          </p:cNvPr>
          <p:cNvPicPr>
            <a:picLocks noChangeAspect="1"/>
          </p:cNvPicPr>
          <p:nvPr/>
        </p:nvPicPr>
        <p:blipFill>
          <a:blip r:embed="rId2"/>
          <a:stretch>
            <a:fillRect/>
          </a:stretch>
        </p:blipFill>
        <p:spPr>
          <a:xfrm>
            <a:off x="2359809" y="2078188"/>
            <a:ext cx="7470300" cy="4247111"/>
          </a:xfrm>
          <a:prstGeom prst="rect">
            <a:avLst/>
          </a:prstGeom>
        </p:spPr>
      </p:pic>
    </p:spTree>
    <p:extLst>
      <p:ext uri="{BB962C8B-B14F-4D97-AF65-F5344CB8AC3E}">
        <p14:creationId xmlns:p14="http://schemas.microsoft.com/office/powerpoint/2010/main" val="407017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76CD-F7A5-4AC3-B4C2-12465EE270B7}"/>
              </a:ext>
            </a:extLst>
          </p:cNvPr>
          <p:cNvSpPr>
            <a:spLocks noGrp="1"/>
          </p:cNvSpPr>
          <p:nvPr>
            <p:ph type="title"/>
          </p:nvPr>
        </p:nvSpPr>
        <p:spPr/>
        <p:txBody>
          <a:bodyPr/>
          <a:lstStyle/>
          <a:p>
            <a:pPr algn="ctr"/>
            <a:r>
              <a:rPr lang="en-US" dirty="0">
                <a:latin typeface="Arial Black" panose="020B0A04020102020204" pitchFamily="34" charset="0"/>
              </a:rPr>
              <a:t>Disability Types of RRH Participants</a:t>
            </a:r>
          </a:p>
        </p:txBody>
      </p:sp>
      <p:pic>
        <p:nvPicPr>
          <p:cNvPr id="4" name="Picture 3">
            <a:extLst>
              <a:ext uri="{FF2B5EF4-FFF2-40B4-BE49-F238E27FC236}">
                <a16:creationId xmlns:a16="http://schemas.microsoft.com/office/drawing/2014/main" id="{CA2FE9BD-F110-4662-A42D-52AD8D54F334}"/>
              </a:ext>
            </a:extLst>
          </p:cNvPr>
          <p:cNvPicPr>
            <a:picLocks noChangeAspect="1"/>
          </p:cNvPicPr>
          <p:nvPr/>
        </p:nvPicPr>
        <p:blipFill>
          <a:blip r:embed="rId2"/>
          <a:stretch>
            <a:fillRect/>
          </a:stretch>
        </p:blipFill>
        <p:spPr>
          <a:xfrm>
            <a:off x="2180613" y="2080470"/>
            <a:ext cx="7830774" cy="4588778"/>
          </a:xfrm>
          <a:prstGeom prst="rect">
            <a:avLst/>
          </a:prstGeom>
        </p:spPr>
      </p:pic>
    </p:spTree>
    <p:extLst>
      <p:ext uri="{BB962C8B-B14F-4D97-AF65-F5344CB8AC3E}">
        <p14:creationId xmlns:p14="http://schemas.microsoft.com/office/powerpoint/2010/main" val="4024821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4B6A-89F7-44C8-89B2-31F850E3CFFC}"/>
              </a:ext>
            </a:extLst>
          </p:cNvPr>
          <p:cNvSpPr>
            <a:spLocks noGrp="1"/>
          </p:cNvSpPr>
          <p:nvPr>
            <p:ph type="title"/>
          </p:nvPr>
        </p:nvSpPr>
        <p:spPr>
          <a:xfrm>
            <a:off x="376561" y="284176"/>
            <a:ext cx="10515600" cy="1325563"/>
          </a:xfrm>
        </p:spPr>
        <p:txBody>
          <a:bodyPr/>
          <a:lstStyle/>
          <a:p>
            <a:pPr algn="ctr"/>
            <a:r>
              <a:rPr lang="en-US" dirty="0">
                <a:latin typeface="Arial Black" panose="020B0A04020102020204" pitchFamily="34" charset="0"/>
              </a:rPr>
              <a:t>Previous Living Situation of RRH Participants</a:t>
            </a:r>
          </a:p>
        </p:txBody>
      </p:sp>
      <p:pic>
        <p:nvPicPr>
          <p:cNvPr id="4" name="Picture 3">
            <a:extLst>
              <a:ext uri="{FF2B5EF4-FFF2-40B4-BE49-F238E27FC236}">
                <a16:creationId xmlns:a16="http://schemas.microsoft.com/office/drawing/2014/main" id="{607EB3E6-4A2C-44A4-AF36-E1570FD03440}"/>
              </a:ext>
            </a:extLst>
          </p:cNvPr>
          <p:cNvPicPr>
            <a:picLocks noChangeAspect="1"/>
          </p:cNvPicPr>
          <p:nvPr/>
        </p:nvPicPr>
        <p:blipFill>
          <a:blip r:embed="rId2"/>
          <a:stretch>
            <a:fillRect/>
          </a:stretch>
        </p:blipFill>
        <p:spPr>
          <a:xfrm>
            <a:off x="2066833" y="1987547"/>
            <a:ext cx="8058333" cy="4586277"/>
          </a:xfrm>
          <a:prstGeom prst="rect">
            <a:avLst/>
          </a:prstGeom>
        </p:spPr>
      </p:pic>
    </p:spTree>
    <p:extLst>
      <p:ext uri="{BB962C8B-B14F-4D97-AF65-F5344CB8AC3E}">
        <p14:creationId xmlns:p14="http://schemas.microsoft.com/office/powerpoint/2010/main" val="3913483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E75D-5877-46D2-B119-8D2FD59E4CFC}"/>
              </a:ext>
            </a:extLst>
          </p:cNvPr>
          <p:cNvSpPr>
            <a:spLocks noGrp="1"/>
          </p:cNvSpPr>
          <p:nvPr>
            <p:ph type="title"/>
          </p:nvPr>
        </p:nvSpPr>
        <p:spPr/>
        <p:txBody>
          <a:bodyPr/>
          <a:lstStyle/>
          <a:p>
            <a:pPr algn="ctr"/>
            <a:r>
              <a:rPr lang="en-US" b="1" dirty="0">
                <a:latin typeface="Arial Black" panose="020B0A04020102020204" pitchFamily="34" charset="0"/>
              </a:rPr>
              <a:t>Sources of Income for RRH Participants</a:t>
            </a:r>
          </a:p>
        </p:txBody>
      </p:sp>
      <p:pic>
        <p:nvPicPr>
          <p:cNvPr id="4" name="Picture 3">
            <a:extLst>
              <a:ext uri="{FF2B5EF4-FFF2-40B4-BE49-F238E27FC236}">
                <a16:creationId xmlns:a16="http://schemas.microsoft.com/office/drawing/2014/main" id="{D58121D5-7BE5-44C8-97BD-6069AB66A8F3}"/>
              </a:ext>
            </a:extLst>
          </p:cNvPr>
          <p:cNvPicPr>
            <a:picLocks noChangeAspect="1"/>
          </p:cNvPicPr>
          <p:nvPr/>
        </p:nvPicPr>
        <p:blipFill>
          <a:blip r:embed="rId2"/>
          <a:stretch>
            <a:fillRect/>
          </a:stretch>
        </p:blipFill>
        <p:spPr>
          <a:xfrm>
            <a:off x="2424841" y="1908141"/>
            <a:ext cx="7342317" cy="4726271"/>
          </a:xfrm>
          <a:prstGeom prst="rect">
            <a:avLst/>
          </a:prstGeom>
        </p:spPr>
      </p:pic>
    </p:spTree>
    <p:extLst>
      <p:ext uri="{BB962C8B-B14F-4D97-AF65-F5344CB8AC3E}">
        <p14:creationId xmlns:p14="http://schemas.microsoft.com/office/powerpoint/2010/main" val="3017611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F97B-8E50-4DA3-9EF6-E4B2BACD1898}"/>
              </a:ext>
            </a:extLst>
          </p:cNvPr>
          <p:cNvSpPr>
            <a:spLocks noGrp="1"/>
          </p:cNvSpPr>
          <p:nvPr>
            <p:ph type="title"/>
          </p:nvPr>
        </p:nvSpPr>
        <p:spPr/>
        <p:txBody>
          <a:bodyPr/>
          <a:lstStyle/>
          <a:p>
            <a:pPr algn="ctr"/>
            <a:r>
              <a:rPr lang="en-US" dirty="0">
                <a:latin typeface="Arial Black" panose="020B0A04020102020204" pitchFamily="34" charset="0"/>
              </a:rPr>
              <a:t>Exit Destinations of RRH Participants</a:t>
            </a:r>
          </a:p>
        </p:txBody>
      </p:sp>
      <p:sp>
        <p:nvSpPr>
          <p:cNvPr id="3" name="Content Placeholder 2">
            <a:extLst>
              <a:ext uri="{FF2B5EF4-FFF2-40B4-BE49-F238E27FC236}">
                <a16:creationId xmlns:a16="http://schemas.microsoft.com/office/drawing/2014/main" id="{EDC6104F-054E-4164-94F8-42BD60FC11E1}"/>
              </a:ext>
            </a:extLst>
          </p:cNvPr>
          <p:cNvSpPr>
            <a:spLocks noGrp="1"/>
          </p:cNvSpPr>
          <p:nvPr>
            <p:ph idx="1"/>
          </p:nvPr>
        </p:nvSpPr>
        <p:spPr/>
        <p:txBody>
          <a:bodyPr>
            <a:normAutofit/>
          </a:bodyPr>
          <a:lstStyle/>
          <a:p>
            <a:r>
              <a:rPr lang="en-US" sz="4000" dirty="0">
                <a:latin typeface="Arial" panose="020B0604020202020204" pitchFamily="34" charset="0"/>
                <a:cs typeface="Arial" panose="020B0604020202020204" pitchFamily="34" charset="0"/>
              </a:rPr>
              <a:t>791 persons exited RRH Programs </a:t>
            </a:r>
          </a:p>
          <a:p>
            <a:pPr lvl="1">
              <a:buFont typeface="Wingdings" panose="05000000000000000000" pitchFamily="2" charset="2"/>
              <a:buChar char="ü"/>
            </a:pPr>
            <a:r>
              <a:rPr lang="en-US" sz="3600" dirty="0">
                <a:latin typeface="Arial" panose="020B0604020202020204" pitchFamily="34" charset="0"/>
                <a:cs typeface="Arial" panose="020B0604020202020204" pitchFamily="34" charset="0"/>
              </a:rPr>
              <a:t>16.6% Exited to Temporary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1% Exited to Institutional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23.8% Exited to Other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58.7% Exited to Permanent Housing Destinations </a:t>
            </a:r>
          </a:p>
        </p:txBody>
      </p:sp>
    </p:spTree>
    <p:extLst>
      <p:ext uri="{BB962C8B-B14F-4D97-AF65-F5344CB8AC3E}">
        <p14:creationId xmlns:p14="http://schemas.microsoft.com/office/powerpoint/2010/main" val="211830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56A8-3DC1-4892-9B28-D37C6A11F794}"/>
              </a:ext>
            </a:extLst>
          </p:cNvPr>
          <p:cNvSpPr>
            <a:spLocks noGrp="1"/>
          </p:cNvSpPr>
          <p:nvPr>
            <p:ph type="title"/>
          </p:nvPr>
        </p:nvSpPr>
        <p:spPr/>
        <p:txBody>
          <a:bodyPr/>
          <a:lstStyle/>
          <a:p>
            <a:pPr algn="ctr"/>
            <a:r>
              <a:rPr lang="en-US" dirty="0">
                <a:latin typeface="Arial Black" panose="020B0A04020102020204" pitchFamily="34" charset="0"/>
              </a:rPr>
              <a:t>Exit Destination of RRH Participants</a:t>
            </a:r>
          </a:p>
        </p:txBody>
      </p:sp>
      <p:pic>
        <p:nvPicPr>
          <p:cNvPr id="4" name="Picture 3">
            <a:extLst>
              <a:ext uri="{FF2B5EF4-FFF2-40B4-BE49-F238E27FC236}">
                <a16:creationId xmlns:a16="http://schemas.microsoft.com/office/drawing/2014/main" id="{A3D270FF-19B3-4D9E-AA9F-36F4EB8E4AB9}"/>
              </a:ext>
            </a:extLst>
          </p:cNvPr>
          <p:cNvPicPr>
            <a:picLocks noChangeAspect="1"/>
          </p:cNvPicPr>
          <p:nvPr/>
        </p:nvPicPr>
        <p:blipFill>
          <a:blip r:embed="rId2"/>
          <a:stretch>
            <a:fillRect/>
          </a:stretch>
        </p:blipFill>
        <p:spPr>
          <a:xfrm>
            <a:off x="2519606" y="2168630"/>
            <a:ext cx="7152787" cy="4299282"/>
          </a:xfrm>
          <a:prstGeom prst="rect">
            <a:avLst/>
          </a:prstGeom>
        </p:spPr>
      </p:pic>
    </p:spTree>
    <p:extLst>
      <p:ext uri="{BB962C8B-B14F-4D97-AF65-F5344CB8AC3E}">
        <p14:creationId xmlns:p14="http://schemas.microsoft.com/office/powerpoint/2010/main" val="3668857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2A56-8C99-4544-B4D4-7295AD7FD522}"/>
              </a:ext>
            </a:extLst>
          </p:cNvPr>
          <p:cNvSpPr>
            <a:spLocks noGrp="1"/>
          </p:cNvSpPr>
          <p:nvPr>
            <p:ph type="title"/>
          </p:nvPr>
        </p:nvSpPr>
        <p:spPr>
          <a:xfrm>
            <a:off x="838200" y="365125"/>
            <a:ext cx="10515600" cy="4837190"/>
          </a:xfrm>
        </p:spPr>
        <p:txBody>
          <a:bodyPr/>
          <a:lstStyle/>
          <a:p>
            <a:pPr algn="ctr"/>
            <a:r>
              <a:rPr lang="en-US" b="1" dirty="0">
                <a:latin typeface="Arial Black" panose="020B0A04020102020204" pitchFamily="34" charset="0"/>
              </a:rPr>
              <a:t>Permanent Supportive Housing (PSH) Programs</a:t>
            </a:r>
          </a:p>
        </p:txBody>
      </p:sp>
    </p:spTree>
    <p:extLst>
      <p:ext uri="{BB962C8B-B14F-4D97-AF65-F5344CB8AC3E}">
        <p14:creationId xmlns:p14="http://schemas.microsoft.com/office/powerpoint/2010/main" val="1798535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13F8-4AEA-44A3-80FE-7CFA5A6E2E99}"/>
              </a:ext>
            </a:extLst>
          </p:cNvPr>
          <p:cNvSpPr>
            <a:spLocks noGrp="1"/>
          </p:cNvSpPr>
          <p:nvPr>
            <p:ph type="title"/>
          </p:nvPr>
        </p:nvSpPr>
        <p:spPr/>
        <p:txBody>
          <a:bodyPr/>
          <a:lstStyle/>
          <a:p>
            <a:r>
              <a:rPr lang="en-US" dirty="0">
                <a:latin typeface="Arial Black" panose="020B0A04020102020204" pitchFamily="34" charset="0"/>
              </a:rPr>
              <a:t>Primary Race of PSH Participants</a:t>
            </a:r>
          </a:p>
        </p:txBody>
      </p:sp>
      <p:pic>
        <p:nvPicPr>
          <p:cNvPr id="3" name="Picture 2">
            <a:extLst>
              <a:ext uri="{FF2B5EF4-FFF2-40B4-BE49-F238E27FC236}">
                <a16:creationId xmlns:a16="http://schemas.microsoft.com/office/drawing/2014/main" id="{4612F142-6008-479D-AB16-6F19FD245D9B}"/>
              </a:ext>
            </a:extLst>
          </p:cNvPr>
          <p:cNvPicPr>
            <a:picLocks noChangeAspect="1"/>
          </p:cNvPicPr>
          <p:nvPr/>
        </p:nvPicPr>
        <p:blipFill>
          <a:blip r:embed="rId2"/>
          <a:stretch>
            <a:fillRect/>
          </a:stretch>
        </p:blipFill>
        <p:spPr>
          <a:xfrm>
            <a:off x="1547385" y="1994561"/>
            <a:ext cx="9097229" cy="4498314"/>
          </a:xfrm>
          <a:prstGeom prst="rect">
            <a:avLst/>
          </a:prstGeom>
        </p:spPr>
      </p:pic>
    </p:spTree>
    <p:extLst>
      <p:ext uri="{BB962C8B-B14F-4D97-AF65-F5344CB8AC3E}">
        <p14:creationId xmlns:p14="http://schemas.microsoft.com/office/powerpoint/2010/main" val="2960094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4211-969F-4A7B-A464-9EECC0D7AA6B}"/>
              </a:ext>
            </a:extLst>
          </p:cNvPr>
          <p:cNvSpPr>
            <a:spLocks noGrp="1"/>
          </p:cNvSpPr>
          <p:nvPr>
            <p:ph type="title"/>
          </p:nvPr>
        </p:nvSpPr>
        <p:spPr/>
        <p:txBody>
          <a:bodyPr/>
          <a:lstStyle/>
          <a:p>
            <a:pPr algn="ctr"/>
            <a:r>
              <a:rPr lang="en-US" dirty="0">
                <a:latin typeface="Arial Black" panose="020B0A04020102020204" pitchFamily="34" charset="0"/>
              </a:rPr>
              <a:t>Ethnicity of PSH Participants</a:t>
            </a:r>
          </a:p>
        </p:txBody>
      </p:sp>
      <p:pic>
        <p:nvPicPr>
          <p:cNvPr id="4" name="Picture 3">
            <a:extLst>
              <a:ext uri="{FF2B5EF4-FFF2-40B4-BE49-F238E27FC236}">
                <a16:creationId xmlns:a16="http://schemas.microsoft.com/office/drawing/2014/main" id="{7A708EDF-6C79-4FD2-9A47-D8DB3755ACF3}"/>
              </a:ext>
            </a:extLst>
          </p:cNvPr>
          <p:cNvPicPr>
            <a:picLocks noChangeAspect="1"/>
          </p:cNvPicPr>
          <p:nvPr/>
        </p:nvPicPr>
        <p:blipFill>
          <a:blip r:embed="rId2"/>
          <a:stretch>
            <a:fillRect/>
          </a:stretch>
        </p:blipFill>
        <p:spPr>
          <a:xfrm>
            <a:off x="2333804" y="2051184"/>
            <a:ext cx="7524391" cy="4522640"/>
          </a:xfrm>
          <a:prstGeom prst="rect">
            <a:avLst/>
          </a:prstGeom>
        </p:spPr>
      </p:pic>
    </p:spTree>
    <p:extLst>
      <p:ext uri="{BB962C8B-B14F-4D97-AF65-F5344CB8AC3E}">
        <p14:creationId xmlns:p14="http://schemas.microsoft.com/office/powerpoint/2010/main" val="3924056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F959-E314-4A71-A65C-4EC1AB53A9EB}"/>
              </a:ext>
            </a:extLst>
          </p:cNvPr>
          <p:cNvSpPr>
            <a:spLocks noGrp="1"/>
          </p:cNvSpPr>
          <p:nvPr>
            <p:ph type="title"/>
          </p:nvPr>
        </p:nvSpPr>
        <p:spPr/>
        <p:txBody>
          <a:bodyPr>
            <a:normAutofit fontScale="90000"/>
          </a:bodyPr>
          <a:lstStyle/>
          <a:p>
            <a:r>
              <a:rPr lang="en-US" dirty="0">
                <a:latin typeface="Arial Black" panose="020B0A04020102020204" pitchFamily="34" charset="0"/>
              </a:rPr>
              <a:t>Number of Disabilities of PSH Participants</a:t>
            </a:r>
            <a:br>
              <a:rPr lang="en-US" dirty="0">
                <a:latin typeface="Arial Black" panose="020B0A04020102020204" pitchFamily="34" charset="0"/>
              </a:rPr>
            </a:br>
            <a:r>
              <a:rPr lang="en-US" sz="2400" b="1" dirty="0">
                <a:latin typeface="Arial" panose="020B0604020202020204" pitchFamily="34" charset="0"/>
                <a:cs typeface="Arial" panose="020B0604020202020204" pitchFamily="34" charset="0"/>
              </a:rPr>
              <a:t>(Note: The 710 participants with “No Condition” are predominantly children)</a:t>
            </a: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9D603F8-58C0-4652-8F24-A001140BEEBF}"/>
              </a:ext>
            </a:extLst>
          </p:cNvPr>
          <p:cNvPicPr>
            <a:picLocks noChangeAspect="1"/>
          </p:cNvPicPr>
          <p:nvPr/>
        </p:nvPicPr>
        <p:blipFill>
          <a:blip r:embed="rId2"/>
          <a:stretch>
            <a:fillRect/>
          </a:stretch>
        </p:blipFill>
        <p:spPr>
          <a:xfrm>
            <a:off x="2807736" y="2681056"/>
            <a:ext cx="6416728" cy="3737499"/>
          </a:xfrm>
          <a:prstGeom prst="rect">
            <a:avLst/>
          </a:prstGeom>
        </p:spPr>
      </p:pic>
    </p:spTree>
    <p:extLst>
      <p:ext uri="{BB962C8B-B14F-4D97-AF65-F5344CB8AC3E}">
        <p14:creationId xmlns:p14="http://schemas.microsoft.com/office/powerpoint/2010/main" val="94519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FFF-FD67-4B3A-9160-8C79E448C08C}"/>
              </a:ext>
            </a:extLst>
          </p:cNvPr>
          <p:cNvSpPr>
            <a:spLocks noGrp="1"/>
          </p:cNvSpPr>
          <p:nvPr>
            <p:ph type="title"/>
          </p:nvPr>
        </p:nvSpPr>
        <p:spPr/>
        <p:txBody>
          <a:bodyPr/>
          <a:lstStyle/>
          <a:p>
            <a:pPr algn="ctr"/>
            <a:r>
              <a:rPr lang="en-US" b="1" dirty="0">
                <a:latin typeface="Arial Black" panose="020B0A04020102020204" pitchFamily="34" charset="0"/>
              </a:rPr>
              <a:t>Persons Served by Program Type</a:t>
            </a:r>
          </a:p>
        </p:txBody>
      </p:sp>
      <p:sp>
        <p:nvSpPr>
          <p:cNvPr id="3" name="Content Placeholder 2">
            <a:extLst>
              <a:ext uri="{FF2B5EF4-FFF2-40B4-BE49-F238E27FC236}">
                <a16:creationId xmlns:a16="http://schemas.microsoft.com/office/drawing/2014/main" id="{46494C8C-793A-4B47-A951-9D213BAB18EF}"/>
              </a:ext>
            </a:extLst>
          </p:cNvPr>
          <p:cNvSpPr>
            <a:spLocks noGrp="1"/>
          </p:cNvSpPr>
          <p:nvPr>
            <p:ph idx="1"/>
          </p:nvPr>
        </p:nvSpPr>
        <p:spPr>
          <a:xfrm>
            <a:off x="1202919" y="4832058"/>
            <a:ext cx="9784080" cy="1829999"/>
          </a:xfrm>
        </p:spPr>
        <p:txBody>
          <a:bodyPr>
            <a:normAutofit/>
          </a:bodyPr>
          <a:lstStyle/>
          <a:p>
            <a:r>
              <a:rPr lang="en-US" b="1" dirty="0">
                <a:latin typeface="Arial" panose="020B0604020202020204" pitchFamily="34" charset="0"/>
                <a:cs typeface="Arial" panose="020B0604020202020204" pitchFamily="34" charset="0"/>
              </a:rPr>
              <a:t>Homeless services programs served 7,771 persons in 5,081 Households. </a:t>
            </a:r>
          </a:p>
          <a:p>
            <a:r>
              <a:rPr lang="en-US" b="1" dirty="0">
                <a:latin typeface="Arial" panose="020B0604020202020204" pitchFamily="34" charset="0"/>
                <a:cs typeface="Arial" panose="020B0604020202020204" pitchFamily="34" charset="0"/>
              </a:rPr>
              <a:t>CoC Funded Programs served 2,903 persons in 1,987 Households.</a:t>
            </a:r>
          </a:p>
          <a:p>
            <a:pPr marL="0" indent="0">
              <a:buNone/>
            </a:pPr>
            <a:endParaRPr lang="en-US" dirty="0"/>
          </a:p>
        </p:txBody>
      </p:sp>
      <p:pic>
        <p:nvPicPr>
          <p:cNvPr id="4" name="Picture 3">
            <a:extLst>
              <a:ext uri="{FF2B5EF4-FFF2-40B4-BE49-F238E27FC236}">
                <a16:creationId xmlns:a16="http://schemas.microsoft.com/office/drawing/2014/main" id="{C42DFE33-FF05-47EA-A4C6-6C7526225155}"/>
              </a:ext>
            </a:extLst>
          </p:cNvPr>
          <p:cNvPicPr>
            <a:picLocks noChangeAspect="1"/>
          </p:cNvPicPr>
          <p:nvPr/>
        </p:nvPicPr>
        <p:blipFill>
          <a:blip r:embed="rId2"/>
          <a:stretch>
            <a:fillRect/>
          </a:stretch>
        </p:blipFill>
        <p:spPr>
          <a:xfrm>
            <a:off x="838200" y="1899535"/>
            <a:ext cx="4578493" cy="2755631"/>
          </a:xfrm>
          <a:prstGeom prst="rect">
            <a:avLst/>
          </a:prstGeom>
        </p:spPr>
      </p:pic>
      <p:pic>
        <p:nvPicPr>
          <p:cNvPr id="6" name="Picture 5">
            <a:extLst>
              <a:ext uri="{FF2B5EF4-FFF2-40B4-BE49-F238E27FC236}">
                <a16:creationId xmlns:a16="http://schemas.microsoft.com/office/drawing/2014/main" id="{E1AD0A80-F45F-4510-BEDB-57400D9CDF8D}"/>
              </a:ext>
            </a:extLst>
          </p:cNvPr>
          <p:cNvPicPr>
            <a:picLocks noChangeAspect="1"/>
          </p:cNvPicPr>
          <p:nvPr/>
        </p:nvPicPr>
        <p:blipFill>
          <a:blip r:embed="rId3"/>
          <a:stretch>
            <a:fillRect/>
          </a:stretch>
        </p:blipFill>
        <p:spPr>
          <a:xfrm>
            <a:off x="6775309" y="1899535"/>
            <a:ext cx="4584589" cy="2755631"/>
          </a:xfrm>
          <a:prstGeom prst="rect">
            <a:avLst/>
          </a:prstGeom>
        </p:spPr>
      </p:pic>
    </p:spTree>
    <p:extLst>
      <p:ext uri="{BB962C8B-B14F-4D97-AF65-F5344CB8AC3E}">
        <p14:creationId xmlns:p14="http://schemas.microsoft.com/office/powerpoint/2010/main" val="1410121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771D-609A-474E-8A69-7806D98D195E}"/>
              </a:ext>
            </a:extLst>
          </p:cNvPr>
          <p:cNvSpPr>
            <a:spLocks noGrp="1"/>
          </p:cNvSpPr>
          <p:nvPr>
            <p:ph type="title"/>
          </p:nvPr>
        </p:nvSpPr>
        <p:spPr/>
        <p:txBody>
          <a:bodyPr/>
          <a:lstStyle/>
          <a:p>
            <a:pPr algn="ctr"/>
            <a:r>
              <a:rPr lang="en-US" dirty="0">
                <a:latin typeface="Arial Black" panose="020B0A04020102020204" pitchFamily="34" charset="0"/>
              </a:rPr>
              <a:t>Disability Types of PSH Participants</a:t>
            </a:r>
          </a:p>
        </p:txBody>
      </p:sp>
      <p:pic>
        <p:nvPicPr>
          <p:cNvPr id="4" name="Picture 3">
            <a:extLst>
              <a:ext uri="{FF2B5EF4-FFF2-40B4-BE49-F238E27FC236}">
                <a16:creationId xmlns:a16="http://schemas.microsoft.com/office/drawing/2014/main" id="{19F9985F-C7F7-4710-85E2-715570B1A72E}"/>
              </a:ext>
            </a:extLst>
          </p:cNvPr>
          <p:cNvPicPr>
            <a:picLocks noChangeAspect="1"/>
          </p:cNvPicPr>
          <p:nvPr/>
        </p:nvPicPr>
        <p:blipFill>
          <a:blip r:embed="rId2"/>
          <a:stretch>
            <a:fillRect/>
          </a:stretch>
        </p:blipFill>
        <p:spPr>
          <a:xfrm>
            <a:off x="2509812" y="2097248"/>
            <a:ext cx="7170293" cy="4543688"/>
          </a:xfrm>
          <a:prstGeom prst="rect">
            <a:avLst/>
          </a:prstGeom>
        </p:spPr>
      </p:pic>
    </p:spTree>
    <p:extLst>
      <p:ext uri="{BB962C8B-B14F-4D97-AF65-F5344CB8AC3E}">
        <p14:creationId xmlns:p14="http://schemas.microsoft.com/office/powerpoint/2010/main" val="388199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E2B3-0CAF-45A9-A2E5-F9EC7761D3FF}"/>
              </a:ext>
            </a:extLst>
          </p:cNvPr>
          <p:cNvSpPr>
            <a:spLocks noGrp="1"/>
          </p:cNvSpPr>
          <p:nvPr>
            <p:ph type="title"/>
          </p:nvPr>
        </p:nvSpPr>
        <p:spPr/>
        <p:txBody>
          <a:bodyPr>
            <a:normAutofit/>
          </a:bodyPr>
          <a:lstStyle/>
          <a:p>
            <a:pPr algn="ctr"/>
            <a:r>
              <a:rPr lang="en-US" dirty="0">
                <a:latin typeface="Arial Black" panose="020B0A04020102020204" pitchFamily="34" charset="0"/>
              </a:rPr>
              <a:t>Previous Living Situation of PSH Participants</a:t>
            </a:r>
          </a:p>
        </p:txBody>
      </p:sp>
      <p:sp>
        <p:nvSpPr>
          <p:cNvPr id="3" name="Content Placeholder 2">
            <a:extLst>
              <a:ext uri="{FF2B5EF4-FFF2-40B4-BE49-F238E27FC236}">
                <a16:creationId xmlns:a16="http://schemas.microsoft.com/office/drawing/2014/main" id="{23C59AF0-33FB-43DD-B92D-53F20F4BF844}"/>
              </a:ext>
            </a:extLst>
          </p:cNvPr>
          <p:cNvSpPr>
            <a:spLocks noGrp="1"/>
          </p:cNvSpPr>
          <p:nvPr>
            <p:ph idx="1"/>
          </p:nvPr>
        </p:nvSpPr>
        <p:spPr/>
        <p:txBody>
          <a:bodyPr/>
          <a:lstStyle/>
          <a:p>
            <a:r>
              <a:rPr lang="en-US" sz="3600" dirty="0">
                <a:latin typeface="Arial" panose="020B0604020202020204" pitchFamily="34" charset="0"/>
                <a:cs typeface="Arial" panose="020B0604020202020204" pitchFamily="34" charset="0"/>
              </a:rPr>
              <a:t>68.4% of Permanent Supportive Housing Participants entered from a shelter or a place not meant for habitation</a:t>
            </a:r>
          </a:p>
          <a:p>
            <a:r>
              <a:rPr lang="en-US" sz="3600" dirty="0">
                <a:latin typeface="Arial" panose="020B0604020202020204" pitchFamily="34" charset="0"/>
                <a:cs typeface="Arial" panose="020B0604020202020204" pitchFamily="34" charset="0"/>
              </a:rPr>
              <a:t>6.1% of Permanent Supportive Housing Participants entered from Institutional Settings</a:t>
            </a:r>
          </a:p>
          <a:p>
            <a:r>
              <a:rPr lang="en-US" sz="3600" dirty="0">
                <a:latin typeface="Arial" panose="020B0604020202020204" pitchFamily="34" charset="0"/>
                <a:cs typeface="Arial" panose="020B0604020202020204" pitchFamily="34" charset="0"/>
              </a:rPr>
              <a:t>25.4% of Permanent Supportive Housing Participants entered from Other Locations</a:t>
            </a:r>
          </a:p>
          <a:p>
            <a:endParaRPr lang="en-US" dirty="0"/>
          </a:p>
        </p:txBody>
      </p:sp>
    </p:spTree>
    <p:extLst>
      <p:ext uri="{BB962C8B-B14F-4D97-AF65-F5344CB8AC3E}">
        <p14:creationId xmlns:p14="http://schemas.microsoft.com/office/powerpoint/2010/main" val="834580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8D0F-8EA1-4C19-8CFC-8FB24F942554}"/>
              </a:ext>
            </a:extLst>
          </p:cNvPr>
          <p:cNvSpPr>
            <a:spLocks noGrp="1"/>
          </p:cNvSpPr>
          <p:nvPr>
            <p:ph type="title"/>
          </p:nvPr>
        </p:nvSpPr>
        <p:spPr/>
        <p:txBody>
          <a:bodyPr>
            <a:normAutofit/>
          </a:bodyPr>
          <a:lstStyle/>
          <a:p>
            <a:pPr algn="ctr"/>
            <a:r>
              <a:rPr lang="en-US" dirty="0">
                <a:latin typeface="Arial Black" panose="020B0A04020102020204" pitchFamily="34" charset="0"/>
              </a:rPr>
              <a:t>Previous Living Situation of PSH Participants</a:t>
            </a:r>
          </a:p>
        </p:txBody>
      </p:sp>
      <p:pic>
        <p:nvPicPr>
          <p:cNvPr id="4" name="Picture 3">
            <a:extLst>
              <a:ext uri="{FF2B5EF4-FFF2-40B4-BE49-F238E27FC236}">
                <a16:creationId xmlns:a16="http://schemas.microsoft.com/office/drawing/2014/main" id="{1A6BD315-48E2-494E-8985-0C82CC8A7BD8}"/>
              </a:ext>
            </a:extLst>
          </p:cNvPr>
          <p:cNvPicPr>
            <a:picLocks noChangeAspect="1"/>
          </p:cNvPicPr>
          <p:nvPr/>
        </p:nvPicPr>
        <p:blipFill>
          <a:blip r:embed="rId2"/>
          <a:stretch>
            <a:fillRect/>
          </a:stretch>
        </p:blipFill>
        <p:spPr>
          <a:xfrm>
            <a:off x="2323576" y="2025536"/>
            <a:ext cx="7544847" cy="4461839"/>
          </a:xfrm>
          <a:prstGeom prst="rect">
            <a:avLst/>
          </a:prstGeom>
        </p:spPr>
      </p:pic>
    </p:spTree>
    <p:extLst>
      <p:ext uri="{BB962C8B-B14F-4D97-AF65-F5344CB8AC3E}">
        <p14:creationId xmlns:p14="http://schemas.microsoft.com/office/powerpoint/2010/main" val="1178496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574-E32D-43E9-9C33-5A08F380A1B4}"/>
              </a:ext>
            </a:extLst>
          </p:cNvPr>
          <p:cNvSpPr>
            <a:spLocks noGrp="1"/>
          </p:cNvSpPr>
          <p:nvPr>
            <p:ph type="title"/>
          </p:nvPr>
        </p:nvSpPr>
        <p:spPr/>
        <p:txBody>
          <a:bodyPr/>
          <a:lstStyle/>
          <a:p>
            <a:pPr algn="ctr"/>
            <a:r>
              <a:rPr lang="en-US" dirty="0">
                <a:latin typeface="Arial Black" panose="020B0A04020102020204" pitchFamily="34" charset="0"/>
              </a:rPr>
              <a:t>Income Sources of PSH Participants</a:t>
            </a:r>
          </a:p>
        </p:txBody>
      </p:sp>
      <p:sp>
        <p:nvSpPr>
          <p:cNvPr id="3" name="Content Placeholder 2">
            <a:extLst>
              <a:ext uri="{FF2B5EF4-FFF2-40B4-BE49-F238E27FC236}">
                <a16:creationId xmlns:a16="http://schemas.microsoft.com/office/drawing/2014/main" id="{0D7A9AA6-42F7-420E-8230-E4CA31518F40}"/>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81.2% of Households in PSH have some form of income</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The most common form of income is non-employment income only, which 57.6% of households have</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12.7% of households have both employment and non-employment sources of income</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5.1% of households have only employment income</a:t>
            </a:r>
          </a:p>
          <a:p>
            <a:pPr marL="0" indent="0">
              <a:buNone/>
            </a:pPr>
            <a:endParaRPr lang="en-US" sz="3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49887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BBB6-71FE-40F9-95A4-7DE708DE5BC3}"/>
              </a:ext>
            </a:extLst>
          </p:cNvPr>
          <p:cNvSpPr>
            <a:spLocks noGrp="1"/>
          </p:cNvSpPr>
          <p:nvPr>
            <p:ph type="title"/>
          </p:nvPr>
        </p:nvSpPr>
        <p:spPr/>
        <p:txBody>
          <a:bodyPr/>
          <a:lstStyle/>
          <a:p>
            <a:pPr algn="ctr"/>
            <a:r>
              <a:rPr lang="en-US" dirty="0">
                <a:latin typeface="Arial Black" panose="020B0A04020102020204" pitchFamily="34" charset="0"/>
              </a:rPr>
              <a:t>Income Sources of PSH Participants</a:t>
            </a:r>
          </a:p>
        </p:txBody>
      </p:sp>
      <p:pic>
        <p:nvPicPr>
          <p:cNvPr id="5" name="Picture 4">
            <a:extLst>
              <a:ext uri="{FF2B5EF4-FFF2-40B4-BE49-F238E27FC236}">
                <a16:creationId xmlns:a16="http://schemas.microsoft.com/office/drawing/2014/main" id="{A4D7DF59-1B11-43CC-BA7C-5D0DE12C27BB}"/>
              </a:ext>
            </a:extLst>
          </p:cNvPr>
          <p:cNvPicPr>
            <a:picLocks noChangeAspect="1"/>
          </p:cNvPicPr>
          <p:nvPr/>
        </p:nvPicPr>
        <p:blipFill>
          <a:blip r:embed="rId2"/>
          <a:stretch>
            <a:fillRect/>
          </a:stretch>
        </p:blipFill>
        <p:spPr>
          <a:xfrm>
            <a:off x="2286674" y="1985005"/>
            <a:ext cx="7618652" cy="4495580"/>
          </a:xfrm>
          <a:prstGeom prst="rect">
            <a:avLst/>
          </a:prstGeom>
        </p:spPr>
      </p:pic>
    </p:spTree>
    <p:extLst>
      <p:ext uri="{BB962C8B-B14F-4D97-AF65-F5344CB8AC3E}">
        <p14:creationId xmlns:p14="http://schemas.microsoft.com/office/powerpoint/2010/main" val="407687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1DFE-E414-4989-9409-ECDC27DDE252}"/>
              </a:ext>
            </a:extLst>
          </p:cNvPr>
          <p:cNvSpPr>
            <a:spLocks noGrp="1"/>
          </p:cNvSpPr>
          <p:nvPr>
            <p:ph type="title"/>
          </p:nvPr>
        </p:nvSpPr>
        <p:spPr/>
        <p:txBody>
          <a:bodyPr/>
          <a:lstStyle/>
          <a:p>
            <a:pPr algn="ctr"/>
            <a:r>
              <a:rPr lang="en-US" dirty="0">
                <a:latin typeface="Arial Black" panose="020B0A04020102020204" pitchFamily="34" charset="0"/>
              </a:rPr>
              <a:t>Exit Destination of PSH  Participants</a:t>
            </a:r>
          </a:p>
        </p:txBody>
      </p:sp>
      <p:sp>
        <p:nvSpPr>
          <p:cNvPr id="3" name="Content Placeholder 2">
            <a:extLst>
              <a:ext uri="{FF2B5EF4-FFF2-40B4-BE49-F238E27FC236}">
                <a16:creationId xmlns:a16="http://schemas.microsoft.com/office/drawing/2014/main" id="{2ADBF715-7292-4FBC-9344-859B4C27F042}"/>
              </a:ext>
            </a:extLst>
          </p:cNvPr>
          <p:cNvSpPr>
            <a:spLocks noGrp="1"/>
          </p:cNvSpPr>
          <p:nvPr>
            <p:ph idx="1"/>
          </p:nvPr>
        </p:nvSpPr>
        <p:spPr/>
        <p:txBody>
          <a:bodyPr>
            <a:normAutofit/>
          </a:bodyPr>
          <a:lstStyle/>
          <a:p>
            <a:r>
              <a:rPr lang="en-US" sz="4000" dirty="0"/>
              <a:t>533 persons exited Permanent Supportive Housing in FY 2017-2018</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2% Exited to Temporary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2.6% Exited to Institutional Settings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15% Exited to Other Destinations</a:t>
            </a:r>
          </a:p>
          <a:p>
            <a:pPr lvl="1">
              <a:buFont typeface="Wingdings" panose="05000000000000000000" pitchFamily="2" charset="2"/>
              <a:buChar char="ü"/>
            </a:pPr>
            <a:r>
              <a:rPr lang="en-US" sz="4000" dirty="0">
                <a:latin typeface="Arial" panose="020B0604020202020204" pitchFamily="34" charset="0"/>
                <a:cs typeface="Arial" panose="020B0604020202020204" pitchFamily="34" charset="0"/>
              </a:rPr>
              <a:t>80% Exited to Permanent Destinations</a:t>
            </a:r>
          </a:p>
        </p:txBody>
      </p:sp>
    </p:spTree>
    <p:extLst>
      <p:ext uri="{BB962C8B-B14F-4D97-AF65-F5344CB8AC3E}">
        <p14:creationId xmlns:p14="http://schemas.microsoft.com/office/powerpoint/2010/main" val="3878793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90E2-5718-4320-B939-427491FB0C9F}"/>
              </a:ext>
            </a:extLst>
          </p:cNvPr>
          <p:cNvSpPr>
            <a:spLocks noGrp="1"/>
          </p:cNvSpPr>
          <p:nvPr>
            <p:ph type="title"/>
          </p:nvPr>
        </p:nvSpPr>
        <p:spPr/>
        <p:txBody>
          <a:bodyPr/>
          <a:lstStyle/>
          <a:p>
            <a:pPr algn="ctr"/>
            <a:r>
              <a:rPr lang="en-US" dirty="0">
                <a:latin typeface="Arial Black" panose="020B0A04020102020204" pitchFamily="34" charset="0"/>
              </a:rPr>
              <a:t>Exit Destination of PSH Participants</a:t>
            </a:r>
          </a:p>
        </p:txBody>
      </p:sp>
      <p:pic>
        <p:nvPicPr>
          <p:cNvPr id="4" name="Picture 3">
            <a:extLst>
              <a:ext uri="{FF2B5EF4-FFF2-40B4-BE49-F238E27FC236}">
                <a16:creationId xmlns:a16="http://schemas.microsoft.com/office/drawing/2014/main" id="{23544B14-3E12-4C93-81A8-D25729AD3FF6}"/>
              </a:ext>
            </a:extLst>
          </p:cNvPr>
          <p:cNvPicPr>
            <a:picLocks noChangeAspect="1"/>
          </p:cNvPicPr>
          <p:nvPr/>
        </p:nvPicPr>
        <p:blipFill>
          <a:blip r:embed="rId2"/>
          <a:stretch>
            <a:fillRect/>
          </a:stretch>
        </p:blipFill>
        <p:spPr>
          <a:xfrm>
            <a:off x="2332763" y="2051184"/>
            <a:ext cx="7524391" cy="4522640"/>
          </a:xfrm>
          <a:prstGeom prst="rect">
            <a:avLst/>
          </a:prstGeom>
        </p:spPr>
      </p:pic>
    </p:spTree>
    <p:extLst>
      <p:ext uri="{BB962C8B-B14F-4D97-AF65-F5344CB8AC3E}">
        <p14:creationId xmlns:p14="http://schemas.microsoft.com/office/powerpoint/2010/main" val="263966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E78D-9668-4E77-8045-2B73D9614497}"/>
              </a:ext>
            </a:extLst>
          </p:cNvPr>
          <p:cNvSpPr>
            <a:spLocks noGrp="1"/>
          </p:cNvSpPr>
          <p:nvPr>
            <p:ph type="title"/>
          </p:nvPr>
        </p:nvSpPr>
        <p:spPr/>
        <p:txBody>
          <a:bodyPr/>
          <a:lstStyle/>
          <a:p>
            <a:pPr algn="ctr"/>
            <a:r>
              <a:rPr lang="en-US" dirty="0">
                <a:latin typeface="Arial Black" panose="020B0A04020102020204" pitchFamily="34" charset="0"/>
              </a:rPr>
              <a:t>System Flow</a:t>
            </a:r>
          </a:p>
        </p:txBody>
      </p:sp>
      <p:sp>
        <p:nvSpPr>
          <p:cNvPr id="3" name="Content Placeholder 2">
            <a:extLst>
              <a:ext uri="{FF2B5EF4-FFF2-40B4-BE49-F238E27FC236}">
                <a16:creationId xmlns:a16="http://schemas.microsoft.com/office/drawing/2014/main" id="{E4049280-BF7A-4AD6-A50D-A26BA09DD68F}"/>
              </a:ext>
            </a:extLst>
          </p:cNvPr>
          <p:cNvSpPr>
            <a:spLocks noGrp="1"/>
          </p:cNvSpPr>
          <p:nvPr>
            <p:ph idx="1"/>
          </p:nvPr>
        </p:nvSpPr>
        <p:spPr/>
        <p:txBody>
          <a:bodyPr>
            <a:normAutofit/>
          </a:bodyPr>
          <a:lstStyle/>
          <a:p>
            <a:r>
              <a:rPr lang="en-US" sz="4000" dirty="0">
                <a:latin typeface="Arial" panose="020B0604020202020204" pitchFamily="34" charset="0"/>
                <a:cs typeface="Arial" panose="020B0604020202020204" pitchFamily="34" charset="0"/>
              </a:rPr>
              <a:t>The following Sankey Diagram shows how participants journey through the system.  </a:t>
            </a:r>
          </a:p>
          <a:p>
            <a:r>
              <a:rPr lang="en-US" sz="4000" dirty="0">
                <a:latin typeface="Arial" panose="020B0604020202020204" pitchFamily="34" charset="0"/>
                <a:cs typeface="Arial" panose="020B0604020202020204" pitchFamily="34" charset="0"/>
              </a:rPr>
              <a:t>Numbers of persons are de-duplicated within program type. </a:t>
            </a:r>
          </a:p>
          <a:p>
            <a:r>
              <a:rPr lang="en-US" sz="4000" dirty="0">
                <a:latin typeface="Arial" panose="020B0604020202020204" pitchFamily="34" charset="0"/>
                <a:cs typeface="Arial" panose="020B0604020202020204" pitchFamily="34" charset="0"/>
              </a:rPr>
              <a:t>If participant utilized more than one type they are counted in each type</a:t>
            </a:r>
          </a:p>
        </p:txBody>
      </p:sp>
    </p:spTree>
    <p:extLst>
      <p:ext uri="{BB962C8B-B14F-4D97-AF65-F5344CB8AC3E}">
        <p14:creationId xmlns:p14="http://schemas.microsoft.com/office/powerpoint/2010/main" val="408092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91DAB9-D16B-4C1A-9BEB-33060A5D676C}"/>
              </a:ext>
            </a:extLst>
          </p:cNvPr>
          <p:cNvPicPr>
            <a:picLocks noChangeAspect="1"/>
          </p:cNvPicPr>
          <p:nvPr/>
        </p:nvPicPr>
        <p:blipFill>
          <a:blip r:embed="rId3"/>
          <a:stretch>
            <a:fillRect/>
          </a:stretch>
        </p:blipFill>
        <p:spPr>
          <a:xfrm>
            <a:off x="2818002" y="439722"/>
            <a:ext cx="6351165" cy="6351165"/>
          </a:xfrm>
          <a:prstGeom prst="rect">
            <a:avLst/>
          </a:prstGeom>
        </p:spPr>
      </p:pic>
      <p:sp>
        <p:nvSpPr>
          <p:cNvPr id="5" name="TextBox 4">
            <a:extLst>
              <a:ext uri="{FF2B5EF4-FFF2-40B4-BE49-F238E27FC236}">
                <a16:creationId xmlns:a16="http://schemas.microsoft.com/office/drawing/2014/main" id="{B9BD55BC-3C18-4433-9973-9F3394C9C466}"/>
              </a:ext>
            </a:extLst>
          </p:cNvPr>
          <p:cNvSpPr txBox="1"/>
          <p:nvPr/>
        </p:nvSpPr>
        <p:spPr>
          <a:xfrm>
            <a:off x="2139193" y="25169"/>
            <a:ext cx="2332139" cy="646331"/>
          </a:xfrm>
          <a:prstGeom prst="rect">
            <a:avLst/>
          </a:prstGeom>
          <a:noFill/>
        </p:spPr>
        <p:txBody>
          <a:bodyPr wrap="square" rtlCol="0">
            <a:spAutoFit/>
          </a:bodyPr>
          <a:lstStyle/>
          <a:p>
            <a:r>
              <a:rPr lang="en-US" b="1" dirty="0"/>
              <a:t>Previous Living Situation</a:t>
            </a:r>
          </a:p>
        </p:txBody>
      </p:sp>
      <p:sp>
        <p:nvSpPr>
          <p:cNvPr id="6" name="TextBox 5">
            <a:extLst>
              <a:ext uri="{FF2B5EF4-FFF2-40B4-BE49-F238E27FC236}">
                <a16:creationId xmlns:a16="http://schemas.microsoft.com/office/drawing/2014/main" id="{79E79BC2-CF64-4E94-BD7E-92FECE9B1E18}"/>
              </a:ext>
            </a:extLst>
          </p:cNvPr>
          <p:cNvSpPr txBox="1"/>
          <p:nvPr/>
        </p:nvSpPr>
        <p:spPr>
          <a:xfrm>
            <a:off x="5050173" y="8389"/>
            <a:ext cx="2491530" cy="646331"/>
          </a:xfrm>
          <a:prstGeom prst="rect">
            <a:avLst/>
          </a:prstGeom>
          <a:noFill/>
        </p:spPr>
        <p:txBody>
          <a:bodyPr wrap="square" rtlCol="0">
            <a:spAutoFit/>
          </a:bodyPr>
          <a:lstStyle/>
          <a:p>
            <a:r>
              <a:rPr lang="en-US" b="1" dirty="0"/>
              <a:t>Entry Into Homeless Services</a:t>
            </a:r>
          </a:p>
        </p:txBody>
      </p:sp>
      <p:sp>
        <p:nvSpPr>
          <p:cNvPr id="7" name="TextBox 6">
            <a:extLst>
              <a:ext uri="{FF2B5EF4-FFF2-40B4-BE49-F238E27FC236}">
                <a16:creationId xmlns:a16="http://schemas.microsoft.com/office/drawing/2014/main" id="{28357771-CCAB-4E7F-8975-7A792CAAFD21}"/>
              </a:ext>
            </a:extLst>
          </p:cNvPr>
          <p:cNvSpPr txBox="1"/>
          <p:nvPr/>
        </p:nvSpPr>
        <p:spPr>
          <a:xfrm>
            <a:off x="8372213" y="16778"/>
            <a:ext cx="1610686" cy="646331"/>
          </a:xfrm>
          <a:prstGeom prst="rect">
            <a:avLst/>
          </a:prstGeom>
          <a:noFill/>
        </p:spPr>
        <p:txBody>
          <a:bodyPr wrap="square" rtlCol="0">
            <a:spAutoFit/>
          </a:bodyPr>
          <a:lstStyle/>
          <a:p>
            <a:r>
              <a:rPr lang="en-US" b="1" dirty="0"/>
              <a:t>Exit Destination</a:t>
            </a:r>
          </a:p>
        </p:txBody>
      </p:sp>
    </p:spTree>
    <p:extLst>
      <p:ext uri="{BB962C8B-B14F-4D97-AF65-F5344CB8AC3E}">
        <p14:creationId xmlns:p14="http://schemas.microsoft.com/office/powerpoint/2010/main" val="238090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73DB-EE39-4C9D-A801-202DD8C1BDF1}"/>
              </a:ext>
            </a:extLst>
          </p:cNvPr>
          <p:cNvSpPr>
            <a:spLocks noGrp="1"/>
          </p:cNvSpPr>
          <p:nvPr>
            <p:ph type="title"/>
          </p:nvPr>
        </p:nvSpPr>
        <p:spPr/>
        <p:txBody>
          <a:bodyPr/>
          <a:lstStyle/>
          <a:p>
            <a:pPr algn="ctr"/>
            <a:r>
              <a:rPr lang="en-US" dirty="0">
                <a:latin typeface="Arial Black" panose="020B0A04020102020204" pitchFamily="34" charset="0"/>
              </a:rPr>
              <a:t>Households Served on an Average Night</a:t>
            </a:r>
          </a:p>
        </p:txBody>
      </p:sp>
      <p:sp>
        <p:nvSpPr>
          <p:cNvPr id="3" name="Content Placeholder 2">
            <a:extLst>
              <a:ext uri="{FF2B5EF4-FFF2-40B4-BE49-F238E27FC236}">
                <a16:creationId xmlns:a16="http://schemas.microsoft.com/office/drawing/2014/main" id="{276D307E-6DCD-45DA-9DEA-FDC87F1A8AE2}"/>
              </a:ext>
            </a:extLst>
          </p:cNvPr>
          <p:cNvSpPr>
            <a:spLocks noGrp="1"/>
          </p:cNvSpPr>
          <p:nvPr>
            <p:ph idx="1"/>
          </p:nvPr>
        </p:nvSpPr>
        <p:spPr/>
        <p:txBody>
          <a:bodyPr/>
          <a:lstStyle/>
          <a:p>
            <a:r>
              <a:rPr lang="en-US" dirty="0"/>
              <a:t>Average night utilization was calculated by taking the average utilization across four point-in-time dates</a:t>
            </a:r>
          </a:p>
          <a:p>
            <a:r>
              <a:rPr lang="en-US" dirty="0"/>
              <a:t>On an average night, 1,711 Households are receiving services</a:t>
            </a:r>
          </a:p>
          <a:p>
            <a:pPr lvl="1"/>
            <a:r>
              <a:rPr lang="en-US" dirty="0"/>
              <a:t>267 Households are in Emergency Shelters</a:t>
            </a:r>
          </a:p>
          <a:p>
            <a:r>
              <a:rPr lang="en-US" dirty="0"/>
              <a:t>On an average night, 1,347 Households are receiving services from CoC funded programs</a:t>
            </a:r>
          </a:p>
          <a:p>
            <a:pPr lvl="1"/>
            <a:r>
              <a:rPr lang="en-US" dirty="0"/>
              <a:t>1,144 of these Households are being served in Permanent Supportive Housing Programs</a:t>
            </a:r>
          </a:p>
          <a:p>
            <a:pPr lvl="1"/>
            <a:r>
              <a:rPr lang="en-US" dirty="0"/>
              <a:t>312 of these Households are being served by Rapid Rehousing Programs</a:t>
            </a:r>
          </a:p>
          <a:p>
            <a:pPr lvl="1"/>
            <a:r>
              <a:rPr lang="en-US" dirty="0"/>
              <a:t>112 of these Households are being served by Transitional Housing</a:t>
            </a:r>
          </a:p>
          <a:p>
            <a:pPr marL="228600" lvl="1" indent="0">
              <a:buNone/>
            </a:pPr>
            <a:endParaRPr lang="en-US" dirty="0"/>
          </a:p>
          <a:p>
            <a:pPr lvl="1"/>
            <a:endParaRPr lang="en-US" dirty="0"/>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93721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F300-19D8-48CC-AA6C-BEED7CAEDA7A}"/>
              </a:ext>
            </a:extLst>
          </p:cNvPr>
          <p:cNvSpPr>
            <a:spLocks noGrp="1"/>
          </p:cNvSpPr>
          <p:nvPr>
            <p:ph type="title"/>
          </p:nvPr>
        </p:nvSpPr>
        <p:spPr/>
        <p:txBody>
          <a:bodyPr/>
          <a:lstStyle/>
          <a:p>
            <a:pPr algn="ctr"/>
            <a:r>
              <a:rPr lang="en-US" dirty="0">
                <a:latin typeface="Arial Black" panose="020B0A04020102020204" pitchFamily="34" charset="0"/>
              </a:rPr>
              <a:t>Households Served on an Average Night</a:t>
            </a:r>
          </a:p>
        </p:txBody>
      </p:sp>
      <p:pic>
        <p:nvPicPr>
          <p:cNvPr id="4" name="Picture 3">
            <a:extLst>
              <a:ext uri="{FF2B5EF4-FFF2-40B4-BE49-F238E27FC236}">
                <a16:creationId xmlns:a16="http://schemas.microsoft.com/office/drawing/2014/main" id="{80606D70-C153-4012-A566-EB3BF4494620}"/>
              </a:ext>
            </a:extLst>
          </p:cNvPr>
          <p:cNvPicPr>
            <a:picLocks noChangeAspect="1"/>
          </p:cNvPicPr>
          <p:nvPr/>
        </p:nvPicPr>
        <p:blipFill>
          <a:blip r:embed="rId2"/>
          <a:stretch>
            <a:fillRect/>
          </a:stretch>
        </p:blipFill>
        <p:spPr>
          <a:xfrm>
            <a:off x="2519128" y="1869645"/>
            <a:ext cx="7816014" cy="4704179"/>
          </a:xfrm>
          <a:prstGeom prst="rect">
            <a:avLst/>
          </a:prstGeom>
        </p:spPr>
      </p:pic>
    </p:spTree>
    <p:extLst>
      <p:ext uri="{BB962C8B-B14F-4D97-AF65-F5344CB8AC3E}">
        <p14:creationId xmlns:p14="http://schemas.microsoft.com/office/powerpoint/2010/main" val="338508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15365</TotalTime>
  <Words>1119</Words>
  <Application>Microsoft Office PowerPoint</Application>
  <PresentationFormat>Widescreen</PresentationFormat>
  <Paragraphs>134</Paragraphs>
  <Slides>56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Arial Black</vt:lpstr>
      <vt:lpstr>Calibri</vt:lpstr>
      <vt:lpstr>Calibri Light</vt:lpstr>
      <vt:lpstr>Wingdings</vt:lpstr>
      <vt:lpstr>Office Theme</vt:lpstr>
      <vt:lpstr>   Homelessness in Monroe County  Annual Report  October 2017 – September 2018</vt:lpstr>
      <vt:lpstr>Introduction</vt:lpstr>
      <vt:lpstr>Unduplicated Number of Homeless</vt:lpstr>
      <vt:lpstr>HMIS - Unduplicated Number of Homeless</vt:lpstr>
      <vt:lpstr>Persons Served by Program Type</vt:lpstr>
      <vt:lpstr>System Flow</vt:lpstr>
      <vt:lpstr>PowerPoint Presentation</vt:lpstr>
      <vt:lpstr>Households Served on an Average Night</vt:lpstr>
      <vt:lpstr>Households Served on an Average Night</vt:lpstr>
      <vt:lpstr>Length of Stay in Programs</vt:lpstr>
      <vt:lpstr>Length of Stay in Programs</vt:lpstr>
      <vt:lpstr>Participant Demographics: Race</vt:lpstr>
      <vt:lpstr>Participant Demographics: Sub-Population</vt:lpstr>
      <vt:lpstr>Disability</vt:lpstr>
      <vt:lpstr>Program Participants - Disabilities</vt:lpstr>
      <vt:lpstr>Exit Destination of Program Participants</vt:lpstr>
      <vt:lpstr>Destination of Program Participants</vt:lpstr>
      <vt:lpstr>Emergency Housing (EH) Programs</vt:lpstr>
      <vt:lpstr>Primary Race of EH Participants</vt:lpstr>
      <vt:lpstr>Ethnicity of Emergency Housing Participants</vt:lpstr>
      <vt:lpstr>Number of Disabilities of EH Participants</vt:lpstr>
      <vt:lpstr>Disability Types of EH Participants</vt:lpstr>
      <vt:lpstr>Previous Living Situation of EH Participants</vt:lpstr>
      <vt:lpstr>Sources of Income for EH Participants</vt:lpstr>
      <vt:lpstr>Exit Destination of EH Participants</vt:lpstr>
      <vt:lpstr>Exit Destination of EH Participants</vt:lpstr>
      <vt:lpstr>Transitional Housing (TH) Programs</vt:lpstr>
      <vt:lpstr>Primary Race of TH Participants</vt:lpstr>
      <vt:lpstr>Ethnicity of TH Participants</vt:lpstr>
      <vt:lpstr>Number of Disabilities of TH Participants</vt:lpstr>
      <vt:lpstr>Disability Types of TH Participants</vt:lpstr>
      <vt:lpstr>Previous Living Situation of TH Participants</vt:lpstr>
      <vt:lpstr>Sources of Income for TH Participants</vt:lpstr>
      <vt:lpstr>Exit Destination of TH Participants</vt:lpstr>
      <vt:lpstr>Exit Destination of TH Participants</vt:lpstr>
      <vt:lpstr>Rapid ReHousing Programs (RRH)</vt:lpstr>
      <vt:lpstr>Primary Race of RRH Participants</vt:lpstr>
      <vt:lpstr>Ethnicity of RRH Participants</vt:lpstr>
      <vt:lpstr>Number of Disabilities of RRH Participants</vt:lpstr>
      <vt:lpstr>Number of Disabilities of RRH Participants</vt:lpstr>
      <vt:lpstr>Disability Types of RRH Participants</vt:lpstr>
      <vt:lpstr>Previous Living Situation of RRH Participants</vt:lpstr>
      <vt:lpstr>Sources of Income for RRH Participants</vt:lpstr>
      <vt:lpstr>Exit Destinations of RRH Participants</vt:lpstr>
      <vt:lpstr>Exit Destination of RRH Participants</vt:lpstr>
      <vt:lpstr>Permanent Supportive Housing (PSH) Programs</vt:lpstr>
      <vt:lpstr>Primary Race of PSH Participants</vt:lpstr>
      <vt:lpstr>Ethnicity of PSH Participants</vt:lpstr>
      <vt:lpstr>Number of Disabilities of PSH Participants (Note: The 710 participants with “No Condition” are predominantly children)</vt:lpstr>
      <vt:lpstr>Disability Types of PSH Participants</vt:lpstr>
      <vt:lpstr>Previous Living Situation of PSH Participants</vt:lpstr>
      <vt:lpstr>Previous Living Situation of PSH Participants</vt:lpstr>
      <vt:lpstr>Income Sources of PSH Participants</vt:lpstr>
      <vt:lpstr>Income Sources of PSH Participants</vt:lpstr>
      <vt:lpstr>Exit Destination of PSH  Participants</vt:lpstr>
      <vt:lpstr>Exit Destination of PSH Participants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Rochester/Monroe County FY 2017-2018 Annual Report</dc:title>
  <dc:creator>Eric Haak</dc:creator>
  <cp:lastModifiedBy>Connie Sanderson</cp:lastModifiedBy>
  <cp:revision>71</cp:revision>
  <dcterms:created xsi:type="dcterms:W3CDTF">2018-10-29T17:37:44Z</dcterms:created>
  <dcterms:modified xsi:type="dcterms:W3CDTF">2019-03-11T19:09:23Z</dcterms:modified>
</cp:coreProperties>
</file>