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55"/>
  </p:notesMasterIdLst>
  <p:handoutMasterIdLst>
    <p:handoutMasterId r:id="rId56"/>
  </p:handoutMasterIdLst>
  <p:sldIdLst>
    <p:sldId id="486" r:id="rId3"/>
    <p:sldId id="826" r:id="rId4"/>
    <p:sldId id="401" r:id="rId5"/>
    <p:sldId id="801" r:id="rId6"/>
    <p:sldId id="816" r:id="rId7"/>
    <p:sldId id="487" r:id="rId8"/>
    <p:sldId id="465" r:id="rId9"/>
    <p:sldId id="488" r:id="rId10"/>
    <p:sldId id="467" r:id="rId11"/>
    <p:sldId id="817" r:id="rId12"/>
    <p:sldId id="478" r:id="rId13"/>
    <p:sldId id="479" r:id="rId14"/>
    <p:sldId id="480" r:id="rId15"/>
    <p:sldId id="481" r:id="rId16"/>
    <p:sldId id="482" r:id="rId17"/>
    <p:sldId id="484" r:id="rId18"/>
    <p:sldId id="818" r:id="rId19"/>
    <p:sldId id="470" r:id="rId20"/>
    <p:sldId id="405" r:id="rId21"/>
    <p:sldId id="362" r:id="rId22"/>
    <p:sldId id="495" r:id="rId23"/>
    <p:sldId id="496" r:id="rId24"/>
    <p:sldId id="494" r:id="rId25"/>
    <p:sldId id="363" r:id="rId26"/>
    <p:sldId id="502" r:id="rId27"/>
    <p:sldId id="364" r:id="rId28"/>
    <p:sldId id="367" r:id="rId29"/>
    <p:sldId id="366" r:id="rId30"/>
    <p:sldId id="819" r:id="rId31"/>
    <p:sldId id="746" r:id="rId32"/>
    <p:sldId id="426" r:id="rId33"/>
    <p:sldId id="427" r:id="rId34"/>
    <p:sldId id="428" r:id="rId35"/>
    <p:sldId id="473" r:id="rId36"/>
    <p:sldId id="499" r:id="rId37"/>
    <p:sldId id="501" r:id="rId38"/>
    <p:sldId id="429" r:id="rId39"/>
    <p:sldId id="431" r:id="rId40"/>
    <p:sldId id="430" r:id="rId41"/>
    <p:sldId id="792" r:id="rId42"/>
    <p:sldId id="797" r:id="rId43"/>
    <p:sldId id="799" r:id="rId44"/>
    <p:sldId id="824" r:id="rId45"/>
    <p:sldId id="373" r:id="rId46"/>
    <p:sldId id="825" r:id="rId47"/>
    <p:sldId id="503" r:id="rId48"/>
    <p:sldId id="504" r:id="rId49"/>
    <p:sldId id="821" r:id="rId50"/>
    <p:sldId id="814" r:id="rId51"/>
    <p:sldId id="823" r:id="rId52"/>
    <p:sldId id="477" r:id="rId53"/>
    <p:sldId id="493" r:id="rId54"/>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70" autoAdjust="0"/>
  </p:normalViewPr>
  <p:slideViewPr>
    <p:cSldViewPr>
      <p:cViewPr varScale="1">
        <p:scale>
          <a:sx n="114" d="100"/>
          <a:sy n="114" d="100"/>
        </p:scale>
        <p:origin x="150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0" hangingPunct="0">
              <a:defRPr sz="1200"/>
            </a:lvl1pPr>
          </a:lstStyle>
          <a:p>
            <a:endParaRPr lang="en-US"/>
          </a:p>
        </p:txBody>
      </p:sp>
      <p:sp>
        <p:nvSpPr>
          <p:cNvPr id="17411" name="Rectangle 3"/>
          <p:cNvSpPr>
            <a:spLocks noGrp="1" noChangeArrowheads="1"/>
          </p:cNvSpPr>
          <p:nvPr>
            <p:ph type="dt" sz="quarter" idx="1"/>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0" hangingPunct="0">
              <a:defRPr sz="1200"/>
            </a:lvl1pPr>
          </a:lstStyle>
          <a:p>
            <a:endParaRPr lang="en-US"/>
          </a:p>
        </p:txBody>
      </p:sp>
      <p:sp>
        <p:nvSpPr>
          <p:cNvPr id="17412" name="Rectangle 4"/>
          <p:cNvSpPr>
            <a:spLocks noGrp="1" noChangeArrowheads="1"/>
          </p:cNvSpPr>
          <p:nvPr>
            <p:ph type="ftr" sz="quarter" idx="2"/>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0" hangingPunct="0">
              <a:defRPr sz="1200"/>
            </a:lvl1pPr>
          </a:lstStyle>
          <a:p>
            <a:endParaRPr lang="en-US"/>
          </a:p>
        </p:txBody>
      </p:sp>
      <p:sp>
        <p:nvSpPr>
          <p:cNvPr id="17413" name="Rectangle 5"/>
          <p:cNvSpPr>
            <a:spLocks noGrp="1" noChangeArrowheads="1"/>
          </p:cNvSpPr>
          <p:nvPr>
            <p:ph type="sldNum" sz="quarter" idx="3"/>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0" hangingPunct="0">
              <a:defRPr sz="1200"/>
            </a:lvl1pPr>
          </a:lstStyle>
          <a:p>
            <a:fld id="{B86B488C-1273-4F46-A528-C4B9A09DBEDC}" type="slidenum">
              <a:rPr lang="en-US"/>
              <a:pPr/>
              <a:t>‹#›</a:t>
            </a:fld>
            <a:endParaRPr lang="en-US"/>
          </a:p>
        </p:txBody>
      </p:sp>
    </p:spTree>
    <p:extLst>
      <p:ext uri="{BB962C8B-B14F-4D97-AF65-F5344CB8AC3E}">
        <p14:creationId xmlns:p14="http://schemas.microsoft.com/office/powerpoint/2010/main" val="23335184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2" name="Rectangle 4"/>
          <p:cNvSpPr>
            <a:spLocks noGrp="1" noRot="1" noChangeAspect="1" noChangeArrowheads="1"/>
          </p:cNvSpPr>
          <p:nvPr>
            <p:ph type="sldImg" idx="2"/>
          </p:nvPr>
        </p:nvSpPr>
        <p:spPr bwMode="auto">
          <a:xfrm>
            <a:off x="1181100" y="696913"/>
            <a:ext cx="4648200" cy="3486150"/>
          </a:xfrm>
          <a:prstGeom prst="rect">
            <a:avLst/>
          </a:prstGeom>
          <a:noFill/>
          <a:ln w="12700" cap="sq">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53" name="Rectangle 5"/>
          <p:cNvSpPr>
            <a:spLocks noGrp="1" noChangeArrowheads="1"/>
          </p:cNvSpPr>
          <p:nvPr>
            <p:ph type="body" sz="quarter" idx="3"/>
          </p:nvPr>
        </p:nvSpPr>
        <p:spPr bwMode="auto">
          <a:xfrm>
            <a:off x="934720" y="4415790"/>
            <a:ext cx="514096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824" tIns="46913" rIns="93824" bIns="4691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6" name="Rectangle 8"/>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0" hangingPunct="0">
              <a:defRPr sz="1200"/>
            </a:lvl1pPr>
          </a:lstStyle>
          <a:p>
            <a:endParaRPr lang="en-US"/>
          </a:p>
        </p:txBody>
      </p:sp>
      <p:sp>
        <p:nvSpPr>
          <p:cNvPr id="2057" name="Rectangle 9"/>
          <p:cNvSpPr>
            <a:spLocks noGrp="1" noChangeArrowheads="1"/>
          </p:cNvSpPr>
          <p:nvPr>
            <p:ph type="dt" idx="1"/>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0" hangingPunct="0">
              <a:defRPr sz="1200"/>
            </a:lvl1pPr>
          </a:lstStyle>
          <a:p>
            <a:endParaRPr lang="en-US"/>
          </a:p>
        </p:txBody>
      </p:sp>
      <p:sp>
        <p:nvSpPr>
          <p:cNvPr id="2058" name="Rectangle 10"/>
          <p:cNvSpPr>
            <a:spLocks noGrp="1" noChangeArrowheads="1"/>
          </p:cNvSpPr>
          <p:nvPr>
            <p:ph type="ftr" sz="quarter" idx="4"/>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0" hangingPunct="0">
              <a:defRPr sz="1200"/>
            </a:lvl1pPr>
          </a:lstStyle>
          <a:p>
            <a:endParaRPr lang="en-US"/>
          </a:p>
        </p:txBody>
      </p:sp>
      <p:sp>
        <p:nvSpPr>
          <p:cNvPr id="2059" name="Rectangle 11"/>
          <p:cNvSpPr>
            <a:spLocks noGrp="1" noChangeArrowheads="1"/>
          </p:cNvSpPr>
          <p:nvPr>
            <p:ph type="sldNum" sz="quarter" idx="5"/>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0" hangingPunct="0">
              <a:defRPr sz="1200"/>
            </a:lvl1pPr>
          </a:lstStyle>
          <a:p>
            <a:fld id="{CEC76FE6-18FF-4904-A79F-D11B604C1BF0}" type="slidenum">
              <a:rPr lang="en-US"/>
              <a:pPr/>
              <a:t>‹#›</a:t>
            </a:fld>
            <a:endParaRPr lang="en-US"/>
          </a:p>
        </p:txBody>
      </p:sp>
    </p:spTree>
    <p:extLst>
      <p:ext uri="{BB962C8B-B14F-4D97-AF65-F5344CB8AC3E}">
        <p14:creationId xmlns:p14="http://schemas.microsoft.com/office/powerpoint/2010/main" val="36240360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616CA9D-C9ED-4341-B805-6492B02A394F}" type="slidenum">
              <a:rPr lang="en-US" smtClean="0"/>
              <a:pPr/>
              <a:t>1</a:t>
            </a:fld>
            <a:endParaRPr lang="en-US"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6271711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15F8FDD-CE34-4E47-99F7-A4140C6269EF}" type="slidenum">
              <a:rPr lang="en-US" smtClean="0"/>
              <a:pPr>
                <a:defRPr/>
              </a:pPr>
              <a:t>14</a:t>
            </a:fld>
            <a:endParaRPr lang="en-US" dirty="0"/>
          </a:p>
        </p:txBody>
      </p:sp>
    </p:spTree>
    <p:extLst>
      <p:ext uri="{BB962C8B-B14F-4D97-AF65-F5344CB8AC3E}">
        <p14:creationId xmlns:p14="http://schemas.microsoft.com/office/powerpoint/2010/main" val="10136010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15F8FDD-CE34-4E47-99F7-A4140C6269EF}" type="slidenum">
              <a:rPr lang="en-US" smtClean="0"/>
              <a:pPr>
                <a:defRPr/>
              </a:pPr>
              <a:t>15</a:t>
            </a:fld>
            <a:endParaRPr lang="en-US" dirty="0"/>
          </a:p>
        </p:txBody>
      </p:sp>
    </p:spTree>
    <p:extLst>
      <p:ext uri="{BB962C8B-B14F-4D97-AF65-F5344CB8AC3E}">
        <p14:creationId xmlns:p14="http://schemas.microsoft.com/office/powerpoint/2010/main" val="802076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15F8FDD-CE34-4E47-99F7-A4140C6269EF}" type="slidenum">
              <a:rPr lang="en-US" smtClean="0"/>
              <a:pPr>
                <a:defRPr/>
              </a:pPr>
              <a:t>16</a:t>
            </a:fld>
            <a:endParaRPr lang="en-US" dirty="0"/>
          </a:p>
        </p:txBody>
      </p:sp>
    </p:spTree>
    <p:extLst>
      <p:ext uri="{BB962C8B-B14F-4D97-AF65-F5344CB8AC3E}">
        <p14:creationId xmlns:p14="http://schemas.microsoft.com/office/powerpoint/2010/main" val="2946603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616CA9D-C9ED-4341-B805-6492B02A394F}" type="slidenum">
              <a:rPr lang="en-US" smtClean="0"/>
              <a:pPr/>
              <a:t>18</a:t>
            </a:fld>
            <a:endParaRPr lang="en-US"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5211644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616CA9D-C9ED-4341-B805-6492B02A394F}" type="slidenum">
              <a:rPr lang="en-US" smtClean="0"/>
              <a:pPr/>
              <a:t>19</a:t>
            </a:fld>
            <a:endParaRPr lang="en-US"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5869407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616CA9D-C9ED-4341-B805-6492B02A394F}" type="slidenum">
              <a:rPr lang="en-US" smtClean="0"/>
              <a:pPr/>
              <a:t>20</a:t>
            </a:fld>
            <a:endParaRPr lang="en-US"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3347656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616CA9D-C9ED-4341-B805-6492B02A394F}" type="slidenum">
              <a:rPr lang="en-US" smtClean="0"/>
              <a:pPr/>
              <a:t>24</a:t>
            </a:fld>
            <a:endParaRPr lang="en-US"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0360054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616CA9D-C9ED-4341-B805-6492B02A394F}" type="slidenum">
              <a:rPr lang="en-US" smtClean="0"/>
              <a:pPr/>
              <a:t>25</a:t>
            </a:fld>
            <a:endParaRPr lang="en-US"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1044526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616CA9D-C9ED-4341-B805-6492B02A394F}" type="slidenum">
              <a:rPr lang="en-US" smtClean="0"/>
              <a:pPr/>
              <a:t>26</a:t>
            </a:fld>
            <a:endParaRPr lang="en-US"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0735918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616CA9D-C9ED-4341-B805-6492B02A394F}" type="slidenum">
              <a:rPr lang="en-US" smtClean="0"/>
              <a:pPr/>
              <a:t>27</a:t>
            </a:fld>
            <a:endParaRPr lang="en-US"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753455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616CA9D-C9ED-4341-B805-6492B02A394F}" type="slidenum">
              <a:rPr lang="en-US" smtClean="0"/>
              <a:pPr/>
              <a:t>3</a:t>
            </a:fld>
            <a:endParaRPr lang="en-US"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dirty="0"/>
              <a:t>Q: What is the Regulation</a:t>
            </a:r>
            <a:r>
              <a:rPr lang="en-US" baseline="0" dirty="0"/>
              <a:t> that the CoC depends on for guidance? </a:t>
            </a:r>
            <a:r>
              <a:rPr lang="en-US" b="1" baseline="0" dirty="0"/>
              <a:t>The HEARTH ACT, as interpreted by the Interim Rule.</a:t>
            </a:r>
          </a:p>
          <a:p>
            <a:r>
              <a:rPr lang="en-US" b="1" dirty="0">
                <a:latin typeface="Arial" charset="0"/>
                <a:ea typeface="ＭＳ Ｐゴシック" pitchFamily="-48" charset="-128"/>
              </a:rPr>
              <a:t>Homeless Emergency Assistance and Rapid Transition to Housing Act</a:t>
            </a:r>
          </a:p>
          <a:p>
            <a:br>
              <a:rPr lang="en-US" dirty="0"/>
            </a:br>
            <a:endParaRPr lang="en-US" b="1" dirty="0"/>
          </a:p>
        </p:txBody>
      </p:sp>
    </p:spTree>
    <p:extLst>
      <p:ext uri="{BB962C8B-B14F-4D97-AF65-F5344CB8AC3E}">
        <p14:creationId xmlns:p14="http://schemas.microsoft.com/office/powerpoint/2010/main" val="37732805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616CA9D-C9ED-4341-B805-6492B02A394F}" type="slidenum">
              <a:rPr lang="en-US" smtClean="0"/>
              <a:pPr/>
              <a:t>28</a:t>
            </a:fld>
            <a:endParaRPr lang="en-US"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2910685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75705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943522C8-EDD9-41B9-BD3C-699BF3D579FA}" type="slidenum">
              <a:rPr lang="en-US" smtClean="0"/>
              <a:pPr/>
              <a:t>31</a:t>
            </a:fld>
            <a:endParaRPr lang="en-US" dirty="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4972302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B40DD4E6-93C7-4E61-A007-D0E572E4BC5D}" type="slidenum">
              <a:rPr lang="en-US" smtClean="0"/>
              <a:pPr/>
              <a:t>32</a:t>
            </a:fld>
            <a:endParaRPr lang="en-US" dirty="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8969109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9191658-03E3-4C3A-B388-A92DDE8B437F}" type="slidenum">
              <a:rPr lang="en-US" smtClean="0"/>
              <a:pPr/>
              <a:t>33</a:t>
            </a:fld>
            <a:endParaRPr lang="en-US" dirty="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622287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02144EF0-F15B-4592-85B4-F7D2040B7DAB}" type="slidenum">
              <a:rPr lang="en-US" smtClean="0"/>
              <a:pPr/>
              <a:t>34</a:t>
            </a:fld>
            <a:endParaRPr lang="en-US" dirty="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dirty="0"/>
              <a:t>Explain</a:t>
            </a:r>
            <a:r>
              <a:rPr lang="en-US" baseline="0" dirty="0"/>
              <a:t> the differences between Prioritized vs dedicated CH bed and that CH individuals are first served with turn over beds </a:t>
            </a:r>
            <a:endParaRPr lang="en-US" dirty="0"/>
          </a:p>
        </p:txBody>
      </p:sp>
    </p:spTree>
    <p:extLst>
      <p:ext uri="{BB962C8B-B14F-4D97-AF65-F5344CB8AC3E}">
        <p14:creationId xmlns:p14="http://schemas.microsoft.com/office/powerpoint/2010/main" val="34220628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9191658-03E3-4C3A-B388-A92DDE8B437F}" type="slidenum">
              <a:rPr lang="en-US" smtClean="0"/>
              <a:pPr/>
              <a:t>35</a:t>
            </a:fld>
            <a:endParaRPr lang="en-US" dirty="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9212545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9191658-03E3-4C3A-B388-A92DDE8B437F}" type="slidenum">
              <a:rPr lang="en-US" smtClean="0"/>
              <a:pPr/>
              <a:t>36</a:t>
            </a:fld>
            <a:endParaRPr lang="en-US" dirty="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850316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8F0D5656-15DB-456C-A8EF-520BF6083100}" type="slidenum">
              <a:rPr lang="en-US" smtClean="0"/>
              <a:pPr/>
              <a:t>37</a:t>
            </a:fld>
            <a:endParaRPr lang="en-US"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3599790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02144EF0-F15B-4592-85B4-F7D2040B7DAB}" type="slidenum">
              <a:rPr lang="en-US" smtClean="0"/>
              <a:pPr/>
              <a:t>38</a:t>
            </a:fld>
            <a:endParaRPr lang="en-US" dirty="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564581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616CA9D-C9ED-4341-B805-6492B02A394F}" type="slidenum">
              <a:rPr lang="en-US" smtClean="0"/>
              <a:pPr/>
              <a:t>6</a:t>
            </a:fld>
            <a:endParaRPr lang="en-US"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dirty="0"/>
              <a:t>The HUD COC program is </a:t>
            </a:r>
            <a:r>
              <a:rPr lang="en-US" dirty="0" err="1"/>
              <a:t>distinguisted</a:t>
            </a:r>
            <a:r>
              <a:rPr lang="en-US" dirty="0"/>
              <a:t> from the “the </a:t>
            </a:r>
            <a:r>
              <a:rPr lang="en-US" dirty="0" err="1"/>
              <a:t>CoC</a:t>
            </a:r>
            <a:r>
              <a:rPr lang="en-US" dirty="0"/>
              <a:t>” because here it indicates only the HUD funding stream and it’s purpose there in.</a:t>
            </a:r>
            <a:r>
              <a:rPr lang="en-US" baseline="0" dirty="0"/>
              <a:t> </a:t>
            </a:r>
            <a:endParaRPr lang="en-US" dirty="0"/>
          </a:p>
        </p:txBody>
      </p:sp>
    </p:spTree>
    <p:extLst>
      <p:ext uri="{BB962C8B-B14F-4D97-AF65-F5344CB8AC3E}">
        <p14:creationId xmlns:p14="http://schemas.microsoft.com/office/powerpoint/2010/main" val="24215249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B06C4772-C057-4CEC-9A4B-80C35DAF9A77}" type="slidenum">
              <a:rPr lang="en-US" smtClean="0"/>
              <a:pPr/>
              <a:t>39</a:t>
            </a:fld>
            <a:endParaRPr lang="en-US" dirty="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732825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402694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Notes Placeholder 3"/>
          <p:cNvSpPr>
            <a:spLocks noGrp="1"/>
          </p:cNvSpPr>
          <p:nvPr>
            <p:ph type="body" sz="quarter" idx="10"/>
          </p:nvPr>
        </p:nvSpPr>
        <p:spPr/>
        <p:txBody>
          <a:bodyPr/>
          <a:lstStyle/>
          <a:p>
            <a:endParaRPr lang="en-US" b="1" dirty="0"/>
          </a:p>
        </p:txBody>
      </p:sp>
    </p:spTree>
    <p:extLst>
      <p:ext uri="{BB962C8B-B14F-4D97-AF65-F5344CB8AC3E}">
        <p14:creationId xmlns:p14="http://schemas.microsoft.com/office/powerpoint/2010/main" val="40763006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Notes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446658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Slide Image Placeholder 1"/>
          <p:cNvSpPr>
            <a:spLocks noGrp="1" noRot="1" noChangeAspect="1"/>
          </p:cNvSpPr>
          <p:nvPr>
            <p:ph type="sldImg"/>
          </p:nvPr>
        </p:nvSpPr>
        <p:spPr bwMode="auto">
          <a:xfrm>
            <a:off x="1184275" y="695325"/>
            <a:ext cx="4656138" cy="3492500"/>
          </a:xfrm>
          <a:noFill/>
          <a:ln>
            <a:solidFill>
              <a:srgbClr val="000000"/>
            </a:solidFill>
            <a:miter lim="800000"/>
            <a:headEnd/>
            <a:tailEnd/>
          </a:ln>
        </p:spPr>
      </p:sp>
      <p:sp>
        <p:nvSpPr>
          <p:cNvPr id="3" name="Notes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19929780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02144EF0-F15B-4592-85B4-F7D2040B7DAB}" type="slidenum">
              <a:rPr lang="en-US" smtClean="0"/>
              <a:pPr/>
              <a:t>46</a:t>
            </a:fld>
            <a:endParaRPr lang="en-US" dirty="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5518093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02144EF0-F15B-4592-85B4-F7D2040B7DAB}" type="slidenum">
              <a:rPr lang="en-US" smtClean="0"/>
              <a:pPr/>
              <a:t>47</a:t>
            </a:fld>
            <a:endParaRPr lang="en-US" dirty="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04109948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15F8FDD-CE34-4E47-99F7-A4140C6269EF}" type="slidenum">
              <a:rPr lang="en-US" smtClean="0"/>
              <a:pPr>
                <a:defRPr/>
              </a:pPr>
              <a:t>51</a:t>
            </a:fld>
            <a:endParaRPr lang="en-US" dirty="0"/>
          </a:p>
        </p:txBody>
      </p:sp>
    </p:spTree>
    <p:extLst>
      <p:ext uri="{BB962C8B-B14F-4D97-AF65-F5344CB8AC3E}">
        <p14:creationId xmlns:p14="http://schemas.microsoft.com/office/powerpoint/2010/main" val="412478926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15F8FDD-CE34-4E47-99F7-A4140C6269EF}" type="slidenum">
              <a:rPr lang="en-US" smtClean="0"/>
              <a:pPr>
                <a:defRPr/>
              </a:pPr>
              <a:t>52</a:t>
            </a:fld>
            <a:endParaRPr lang="en-US" dirty="0"/>
          </a:p>
        </p:txBody>
      </p:sp>
    </p:spTree>
    <p:extLst>
      <p:ext uri="{BB962C8B-B14F-4D97-AF65-F5344CB8AC3E}">
        <p14:creationId xmlns:p14="http://schemas.microsoft.com/office/powerpoint/2010/main" val="3045862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15F8FDD-CE34-4E47-99F7-A4140C6269EF}" type="slidenum">
              <a:rPr lang="en-US" smtClean="0"/>
              <a:pPr>
                <a:defRPr/>
              </a:pPr>
              <a:t>7</a:t>
            </a:fld>
            <a:endParaRPr lang="en-US" dirty="0"/>
          </a:p>
        </p:txBody>
      </p:sp>
    </p:spTree>
    <p:extLst>
      <p:ext uri="{BB962C8B-B14F-4D97-AF65-F5344CB8AC3E}">
        <p14:creationId xmlns:p14="http://schemas.microsoft.com/office/powerpoint/2010/main" val="1175256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15F8FDD-CE34-4E47-99F7-A4140C6269EF}" type="slidenum">
              <a:rPr lang="en-US" smtClean="0"/>
              <a:pPr>
                <a:defRPr/>
              </a:pPr>
              <a:t>8</a:t>
            </a:fld>
            <a:endParaRPr lang="en-US" dirty="0"/>
          </a:p>
        </p:txBody>
      </p:sp>
    </p:spTree>
    <p:extLst>
      <p:ext uri="{BB962C8B-B14F-4D97-AF65-F5344CB8AC3E}">
        <p14:creationId xmlns:p14="http://schemas.microsoft.com/office/powerpoint/2010/main" val="666865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15F8FDD-CE34-4E47-99F7-A4140C6269EF}" type="slidenum">
              <a:rPr lang="en-US" smtClean="0"/>
              <a:pPr>
                <a:defRPr/>
              </a:pPr>
              <a:t>9</a:t>
            </a:fld>
            <a:endParaRPr lang="en-US" dirty="0"/>
          </a:p>
        </p:txBody>
      </p:sp>
    </p:spTree>
    <p:extLst>
      <p:ext uri="{BB962C8B-B14F-4D97-AF65-F5344CB8AC3E}">
        <p14:creationId xmlns:p14="http://schemas.microsoft.com/office/powerpoint/2010/main" val="1774345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important:</a:t>
            </a:r>
            <a:r>
              <a:rPr lang="en-US" baseline="0" dirty="0"/>
              <a:t> What are the HUD acronyms? </a:t>
            </a:r>
            <a:endParaRPr lang="en-US" dirty="0"/>
          </a:p>
        </p:txBody>
      </p:sp>
      <p:sp>
        <p:nvSpPr>
          <p:cNvPr id="4" name="Slide Number Placeholder 3"/>
          <p:cNvSpPr>
            <a:spLocks noGrp="1"/>
          </p:cNvSpPr>
          <p:nvPr>
            <p:ph type="sldNum" sz="quarter" idx="10"/>
          </p:nvPr>
        </p:nvSpPr>
        <p:spPr/>
        <p:txBody>
          <a:bodyPr/>
          <a:lstStyle/>
          <a:p>
            <a:pPr>
              <a:defRPr/>
            </a:pPr>
            <a:fld id="{E15F8FDD-CE34-4E47-99F7-A4140C6269EF}" type="slidenum">
              <a:rPr lang="en-US" smtClean="0"/>
              <a:pPr>
                <a:defRPr/>
              </a:pPr>
              <a:t>11</a:t>
            </a:fld>
            <a:endParaRPr lang="en-US" dirty="0"/>
          </a:p>
        </p:txBody>
      </p:sp>
    </p:spTree>
    <p:extLst>
      <p:ext uri="{BB962C8B-B14F-4D97-AF65-F5344CB8AC3E}">
        <p14:creationId xmlns:p14="http://schemas.microsoft.com/office/powerpoint/2010/main" val="451147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15F8FDD-CE34-4E47-99F7-A4140C6269EF}" type="slidenum">
              <a:rPr lang="en-US" smtClean="0"/>
              <a:pPr>
                <a:defRPr/>
              </a:pPr>
              <a:t>12</a:t>
            </a:fld>
            <a:endParaRPr lang="en-US" dirty="0"/>
          </a:p>
        </p:txBody>
      </p:sp>
    </p:spTree>
    <p:extLst>
      <p:ext uri="{BB962C8B-B14F-4D97-AF65-F5344CB8AC3E}">
        <p14:creationId xmlns:p14="http://schemas.microsoft.com/office/powerpoint/2010/main" val="30368259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15F8FDD-CE34-4E47-99F7-A4140C6269EF}" type="slidenum">
              <a:rPr lang="en-US" smtClean="0"/>
              <a:pPr>
                <a:defRPr/>
              </a:pPr>
              <a:t>13</a:t>
            </a:fld>
            <a:endParaRPr lang="en-US" dirty="0"/>
          </a:p>
        </p:txBody>
      </p:sp>
    </p:spTree>
    <p:extLst>
      <p:ext uri="{BB962C8B-B14F-4D97-AF65-F5344CB8AC3E}">
        <p14:creationId xmlns:p14="http://schemas.microsoft.com/office/powerpoint/2010/main" val="3591717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104" name="Rectangle 32"/>
          <p:cNvSpPr>
            <a:spLocks noGrp="1" noChangeArrowheads="1"/>
          </p:cNvSpPr>
          <p:nvPr>
            <p:ph type="ctrTitle" sz="quarter"/>
          </p:nvPr>
        </p:nvSpPr>
        <p:spPr>
          <a:xfrm>
            <a:off x="2362200" y="1143000"/>
            <a:ext cx="5638800" cy="2438400"/>
          </a:xfrm>
        </p:spPr>
        <p:txBody>
          <a:bodyPr/>
          <a:lstStyle>
            <a:lvl1pPr>
              <a:defRPr sz="4400"/>
            </a:lvl1pPr>
          </a:lstStyle>
          <a:p>
            <a:pPr lvl="0"/>
            <a:r>
              <a:rPr lang="en-US" noProof="0"/>
              <a:t>Click to edit Master title style</a:t>
            </a:r>
            <a:endParaRPr lang="en-US" noProof="0" dirty="0"/>
          </a:p>
        </p:txBody>
      </p:sp>
      <p:sp>
        <p:nvSpPr>
          <p:cNvPr id="3105" name="Rectangle 33"/>
          <p:cNvSpPr>
            <a:spLocks noGrp="1" noChangeArrowheads="1"/>
          </p:cNvSpPr>
          <p:nvPr>
            <p:ph type="subTitle" sz="quarter" idx="1"/>
          </p:nvPr>
        </p:nvSpPr>
        <p:spPr>
          <a:xfrm>
            <a:off x="2667000" y="3886200"/>
            <a:ext cx="5334000" cy="1285875"/>
          </a:xfrm>
        </p:spPr>
        <p:txBody>
          <a:bodyPr/>
          <a:lstStyle>
            <a:lvl1pPr marL="0" indent="0">
              <a:buFont typeface="Wingdings" pitchFamily="2" charset="2"/>
              <a:buNone/>
              <a:defRPr sz="1800"/>
            </a:lvl1pPr>
          </a:lstStyle>
          <a:p>
            <a:pPr lvl="0"/>
            <a:r>
              <a:rPr lang="en-US" noProof="0"/>
              <a:t>Click to edit Master subtitle style</a:t>
            </a:r>
            <a:endParaRPr lang="en-US" noProof="0" dirty="0"/>
          </a:p>
        </p:txBody>
      </p:sp>
      <p:sp>
        <p:nvSpPr>
          <p:cNvPr id="3166" name="Rectangle 94"/>
          <p:cNvSpPr>
            <a:spLocks noGrp="1" noChangeArrowheads="1"/>
          </p:cNvSpPr>
          <p:nvPr>
            <p:ph type="dt" sz="quarter" idx="2"/>
          </p:nvPr>
        </p:nvSpPr>
        <p:spPr/>
        <p:txBody>
          <a:bodyPr/>
          <a:lstStyle>
            <a:lvl1pPr>
              <a:defRPr/>
            </a:lvl1pPr>
          </a:lstStyle>
          <a:p>
            <a:endParaRPr lang="en-US" dirty="0"/>
          </a:p>
        </p:txBody>
      </p:sp>
      <p:sp>
        <p:nvSpPr>
          <p:cNvPr id="3167" name="Rectangle 95"/>
          <p:cNvSpPr>
            <a:spLocks noGrp="1" noChangeArrowheads="1"/>
          </p:cNvSpPr>
          <p:nvPr>
            <p:ph type="ftr" sz="quarter" idx="3"/>
          </p:nvPr>
        </p:nvSpPr>
        <p:spPr/>
        <p:txBody>
          <a:bodyPr/>
          <a:lstStyle>
            <a:lvl1pPr>
              <a:defRPr/>
            </a:lvl1pPr>
          </a:lstStyle>
          <a:p>
            <a:endParaRPr lang="en-US"/>
          </a:p>
        </p:txBody>
      </p:sp>
      <p:sp>
        <p:nvSpPr>
          <p:cNvPr id="3168" name="Rectangle 96"/>
          <p:cNvSpPr>
            <a:spLocks noGrp="1" noChangeArrowheads="1"/>
          </p:cNvSpPr>
          <p:nvPr>
            <p:ph type="sldNum" sz="quarter" idx="4"/>
          </p:nvPr>
        </p:nvSpPr>
        <p:spPr/>
        <p:txBody>
          <a:bodyPr/>
          <a:lstStyle>
            <a:lvl1pPr>
              <a:defRPr/>
            </a:lvl1pPr>
          </a:lstStyle>
          <a:p>
            <a:fld id="{0C7BE582-C6D6-42C1-9349-E2A84CC8A27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0FB647-AD83-4603-B7BF-FFAD3CBD6D3D}" type="slidenum">
              <a:rPr lang="en-US"/>
              <a:pPr/>
              <a:t>‹#›</a:t>
            </a:fld>
            <a:endParaRPr lang="en-US"/>
          </a:p>
        </p:txBody>
      </p:sp>
    </p:spTree>
    <p:extLst>
      <p:ext uri="{BB962C8B-B14F-4D97-AF65-F5344CB8AC3E}">
        <p14:creationId xmlns:p14="http://schemas.microsoft.com/office/powerpoint/2010/main" val="307027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228600"/>
            <a:ext cx="163830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81200" y="228600"/>
            <a:ext cx="4762500" cy="59436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11A3655-1E44-4424-9E39-7DA470DC4A68}" type="slidenum">
              <a:rPr lang="en-US"/>
              <a:pPr/>
              <a:t>‹#›</a:t>
            </a:fld>
            <a:endParaRPr lang="en-US"/>
          </a:p>
        </p:txBody>
      </p:sp>
    </p:spTree>
    <p:extLst>
      <p:ext uri="{BB962C8B-B14F-4D97-AF65-F5344CB8AC3E}">
        <p14:creationId xmlns:p14="http://schemas.microsoft.com/office/powerpoint/2010/main" val="504745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3506361-70C8-432A-93F0-141DC7F2B02C}" type="slidenum">
              <a:rPr lang="en-US"/>
              <a:pPr/>
              <a:t>‹#›</a:t>
            </a:fld>
            <a:endParaRPr lang="en-US"/>
          </a:p>
        </p:txBody>
      </p:sp>
    </p:spTree>
    <p:extLst>
      <p:ext uri="{BB962C8B-B14F-4D97-AF65-F5344CB8AC3E}">
        <p14:creationId xmlns:p14="http://schemas.microsoft.com/office/powerpoint/2010/main" val="1630385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7799" y="4406900"/>
            <a:ext cx="7046913"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1447799" y="2906713"/>
            <a:ext cx="704691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FDD7405-60FD-4A25-B3DD-05BF605EA69D}" type="slidenum">
              <a:rPr lang="en-US"/>
              <a:pPr/>
              <a:t>‹#›</a:t>
            </a:fld>
            <a:endParaRPr lang="en-US"/>
          </a:p>
        </p:txBody>
      </p:sp>
    </p:spTree>
    <p:extLst>
      <p:ext uri="{BB962C8B-B14F-4D97-AF65-F5344CB8AC3E}">
        <p14:creationId xmlns:p14="http://schemas.microsoft.com/office/powerpoint/2010/main" val="1239131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0" y="1371600"/>
            <a:ext cx="3048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86400" y="1371600"/>
            <a:ext cx="3048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quarter"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90DF076-3FBF-4A8F-80EC-28CA0F9DD5C6}" type="slidenum">
              <a:rPr lang="en-US"/>
              <a:pPr/>
              <a:t>‹#›</a:t>
            </a:fld>
            <a:endParaRPr lang="en-US"/>
          </a:p>
        </p:txBody>
      </p:sp>
    </p:spTree>
    <p:extLst>
      <p:ext uri="{BB962C8B-B14F-4D97-AF65-F5344CB8AC3E}">
        <p14:creationId xmlns:p14="http://schemas.microsoft.com/office/powerpoint/2010/main" val="2418641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2390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47800" y="1535113"/>
            <a:ext cx="3429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800" y="2174875"/>
            <a:ext cx="34290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05400" y="1535113"/>
            <a:ext cx="3581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05400" y="2174875"/>
            <a:ext cx="3581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quarter"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53291BC-C0BE-4454-B6FD-E10313E72F5B}" type="slidenum">
              <a:rPr lang="en-US"/>
              <a:pPr/>
              <a:t>‹#›</a:t>
            </a:fld>
            <a:endParaRPr lang="en-US"/>
          </a:p>
        </p:txBody>
      </p:sp>
    </p:spTree>
    <p:extLst>
      <p:ext uri="{BB962C8B-B14F-4D97-AF65-F5344CB8AC3E}">
        <p14:creationId xmlns:p14="http://schemas.microsoft.com/office/powerpoint/2010/main" val="2522128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quarter"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734675C-63F2-4474-8BB9-0E7CEB072ADD}" type="slidenum">
              <a:rPr lang="en-US"/>
              <a:pPr/>
              <a:t>‹#›</a:t>
            </a:fld>
            <a:endParaRPr lang="en-US"/>
          </a:p>
        </p:txBody>
      </p:sp>
    </p:spTree>
    <p:extLst>
      <p:ext uri="{BB962C8B-B14F-4D97-AF65-F5344CB8AC3E}">
        <p14:creationId xmlns:p14="http://schemas.microsoft.com/office/powerpoint/2010/main" val="236187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E733C3B-11B0-46D4-8DAE-F9DF6935FAA3}" type="slidenum">
              <a:rPr lang="en-US"/>
              <a:pPr/>
              <a:t>‹#›</a:t>
            </a:fld>
            <a:endParaRPr lang="en-US"/>
          </a:p>
        </p:txBody>
      </p:sp>
    </p:spTree>
    <p:extLst>
      <p:ext uri="{BB962C8B-B14F-4D97-AF65-F5344CB8AC3E}">
        <p14:creationId xmlns:p14="http://schemas.microsoft.com/office/powerpoint/2010/main" val="686959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11287" y="273050"/>
            <a:ext cx="27797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267200" y="273050"/>
            <a:ext cx="44196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11287" y="1435100"/>
            <a:ext cx="27797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quarter"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B713750-4AB4-48A8-B763-37883CEE0791}" type="slidenum">
              <a:rPr lang="en-US"/>
              <a:pPr/>
              <a:t>‹#›</a:t>
            </a:fld>
            <a:endParaRPr lang="en-US"/>
          </a:p>
        </p:txBody>
      </p:sp>
    </p:spTree>
    <p:extLst>
      <p:ext uri="{BB962C8B-B14F-4D97-AF65-F5344CB8AC3E}">
        <p14:creationId xmlns:p14="http://schemas.microsoft.com/office/powerpoint/2010/main" val="2053517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quarter"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C7C3572-32B7-45E0-9C7C-9AB15D44FCF2}" type="slidenum">
              <a:rPr lang="en-US"/>
              <a:pPr/>
              <a:t>‹#›</a:t>
            </a:fld>
            <a:endParaRPr lang="en-US"/>
          </a:p>
        </p:txBody>
      </p:sp>
    </p:spTree>
    <p:extLst>
      <p:ext uri="{BB962C8B-B14F-4D97-AF65-F5344CB8AC3E}">
        <p14:creationId xmlns:p14="http://schemas.microsoft.com/office/powerpoint/2010/main" val="859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56" name="Rectangle 32"/>
          <p:cNvSpPr>
            <a:spLocks noGrp="1" noChangeArrowheads="1"/>
          </p:cNvSpPr>
          <p:nvPr>
            <p:ph type="title"/>
          </p:nvPr>
        </p:nvSpPr>
        <p:spPr bwMode="auto">
          <a:xfrm>
            <a:off x="1981200" y="228600"/>
            <a:ext cx="65532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b" anchorCtr="0" compatLnSpc="1">
            <a:prstTxWarp prst="textNoShape">
              <a:avLst/>
            </a:prstTxWarp>
          </a:bodyPr>
          <a:lstStyle/>
          <a:p>
            <a:pPr lvl="0"/>
            <a:r>
              <a:rPr lang="en-US"/>
              <a:t>Click to edit Master title style</a:t>
            </a:r>
            <a:endParaRPr lang="en-US" dirty="0"/>
          </a:p>
        </p:txBody>
      </p:sp>
      <p:sp>
        <p:nvSpPr>
          <p:cNvPr id="1057" name="Rectangle 33"/>
          <p:cNvSpPr>
            <a:spLocks noGrp="1" noChangeArrowheads="1"/>
          </p:cNvSpPr>
          <p:nvPr>
            <p:ph type="body" idx="1"/>
          </p:nvPr>
        </p:nvSpPr>
        <p:spPr bwMode="auto">
          <a:xfrm>
            <a:off x="2286000" y="1371600"/>
            <a:ext cx="62484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68" name="Rectangle 44"/>
          <p:cNvSpPr>
            <a:spLocks noGrp="1" noChangeArrowheads="1"/>
          </p:cNvSpPr>
          <p:nvPr>
            <p:ph type="dt" sz="quarter" idx="2"/>
          </p:nvPr>
        </p:nvSpPr>
        <p:spPr bwMode="auto">
          <a:xfrm>
            <a:off x="1524000" y="6324600"/>
            <a:ext cx="137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000">
                <a:latin typeface="+mn-lt"/>
              </a:defRPr>
            </a:lvl1pPr>
          </a:lstStyle>
          <a:p>
            <a:endParaRPr lang="en-US"/>
          </a:p>
        </p:txBody>
      </p:sp>
      <p:sp>
        <p:nvSpPr>
          <p:cNvPr id="1069" name="Rectangle 45"/>
          <p:cNvSpPr>
            <a:spLocks noGrp="1" noChangeArrowheads="1"/>
          </p:cNvSpPr>
          <p:nvPr>
            <p:ph type="ftr" sz="quarter" idx="3"/>
          </p:nvPr>
        </p:nvSpPr>
        <p:spPr bwMode="auto">
          <a:xfrm>
            <a:off x="3048000" y="6324600"/>
            <a:ext cx="4267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lvl1pPr algn="ctr">
              <a:defRPr sz="1000">
                <a:latin typeface="+mn-lt"/>
              </a:defRPr>
            </a:lvl1pPr>
          </a:lstStyle>
          <a:p>
            <a:endParaRPr lang="en-US" dirty="0"/>
          </a:p>
        </p:txBody>
      </p:sp>
      <p:sp>
        <p:nvSpPr>
          <p:cNvPr id="1070" name="Rectangle 46"/>
          <p:cNvSpPr>
            <a:spLocks noGrp="1" noChangeArrowheads="1"/>
          </p:cNvSpPr>
          <p:nvPr>
            <p:ph type="sldNum" sz="quarter" idx="4"/>
          </p:nvPr>
        </p:nvSpPr>
        <p:spPr bwMode="auto">
          <a:xfrm>
            <a:off x="7467600" y="6324600"/>
            <a:ext cx="1066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000">
                <a:latin typeface="+mn-lt"/>
              </a:defRPr>
            </a:lvl1pPr>
          </a:lstStyle>
          <a:p>
            <a:fld id="{95C5CA75-96F3-42DA-8C73-E2B32B310B9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Verdana" pitchFamily="34" charset="0"/>
        </a:defRPr>
      </a:lvl2pPr>
      <a:lvl3pPr algn="l" rtl="0" eaLnBrk="1" fontAlgn="base" hangingPunct="1">
        <a:spcBef>
          <a:spcPct val="0"/>
        </a:spcBef>
        <a:spcAft>
          <a:spcPct val="0"/>
        </a:spcAft>
        <a:defRPr sz="3200" b="1">
          <a:solidFill>
            <a:schemeClr val="tx2"/>
          </a:solidFill>
          <a:latin typeface="Verdana" pitchFamily="34" charset="0"/>
        </a:defRPr>
      </a:lvl3pPr>
      <a:lvl4pPr algn="l" rtl="0" eaLnBrk="1" fontAlgn="base" hangingPunct="1">
        <a:spcBef>
          <a:spcPct val="0"/>
        </a:spcBef>
        <a:spcAft>
          <a:spcPct val="0"/>
        </a:spcAft>
        <a:defRPr sz="3200" b="1">
          <a:solidFill>
            <a:schemeClr val="tx2"/>
          </a:solidFill>
          <a:latin typeface="Verdana" pitchFamily="34" charset="0"/>
        </a:defRPr>
      </a:lvl4pPr>
      <a:lvl5pPr algn="l" rtl="0" eaLnBrk="1" fontAlgn="base" hangingPunct="1">
        <a:spcBef>
          <a:spcPct val="0"/>
        </a:spcBef>
        <a:spcAft>
          <a:spcPct val="0"/>
        </a:spcAft>
        <a:defRPr sz="3200" b="1">
          <a:solidFill>
            <a:schemeClr val="tx2"/>
          </a:solidFill>
          <a:latin typeface="Verdana" pitchFamily="34" charset="0"/>
        </a:defRPr>
      </a:lvl5pPr>
      <a:lvl6pPr marL="457200" algn="l" rtl="0" eaLnBrk="1" fontAlgn="base" hangingPunct="1">
        <a:spcBef>
          <a:spcPct val="0"/>
        </a:spcBef>
        <a:spcAft>
          <a:spcPct val="0"/>
        </a:spcAft>
        <a:defRPr sz="3200" b="1">
          <a:solidFill>
            <a:schemeClr val="tx2"/>
          </a:solidFill>
          <a:latin typeface="Verdana" pitchFamily="34" charset="0"/>
        </a:defRPr>
      </a:lvl6pPr>
      <a:lvl7pPr marL="914400" algn="l" rtl="0" eaLnBrk="1" fontAlgn="base" hangingPunct="1">
        <a:spcBef>
          <a:spcPct val="0"/>
        </a:spcBef>
        <a:spcAft>
          <a:spcPct val="0"/>
        </a:spcAft>
        <a:defRPr sz="3200" b="1">
          <a:solidFill>
            <a:schemeClr val="tx2"/>
          </a:solidFill>
          <a:latin typeface="Verdana" pitchFamily="34" charset="0"/>
        </a:defRPr>
      </a:lvl7pPr>
      <a:lvl8pPr marL="1371600" algn="l" rtl="0" eaLnBrk="1" fontAlgn="base" hangingPunct="1">
        <a:spcBef>
          <a:spcPct val="0"/>
        </a:spcBef>
        <a:spcAft>
          <a:spcPct val="0"/>
        </a:spcAft>
        <a:defRPr sz="3200" b="1">
          <a:solidFill>
            <a:schemeClr val="tx2"/>
          </a:solidFill>
          <a:latin typeface="Verdana" pitchFamily="34" charset="0"/>
        </a:defRPr>
      </a:lvl8pPr>
      <a:lvl9pPr marL="1828800" algn="l" rtl="0" eaLnBrk="1" fontAlgn="base" hangingPunct="1">
        <a:spcBef>
          <a:spcPct val="0"/>
        </a:spcBef>
        <a:spcAft>
          <a:spcPct val="0"/>
        </a:spcAft>
        <a:defRPr sz="3200" b="1">
          <a:solidFill>
            <a:schemeClr val="tx2"/>
          </a:solidFill>
          <a:latin typeface="Verdana" pitchFamily="34" charset="0"/>
        </a:defRPr>
      </a:lvl9pPr>
    </p:titleStyle>
    <p:bodyStyle>
      <a:lvl1pPr marL="342900" indent="-342900" algn="l" rtl="0" eaLnBrk="1" fontAlgn="base" hangingPunct="1">
        <a:spcBef>
          <a:spcPct val="100000"/>
        </a:spcBef>
        <a:spcAft>
          <a:spcPct val="0"/>
        </a:spcAft>
        <a:buClr>
          <a:schemeClr val="tx1"/>
        </a:buClr>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Font typeface="Verdana" pitchFamily="34" charset="0"/>
        <a:buChar char="−"/>
        <a:defRPr sz="2200">
          <a:solidFill>
            <a:schemeClr val="tx1"/>
          </a:solidFill>
          <a:latin typeface="+mn-lt"/>
        </a:defRPr>
      </a:lvl2pPr>
      <a:lvl3pPr marL="1143000" indent="-228600" algn="l" rtl="0" eaLnBrk="1" fontAlgn="base" hangingPunct="1">
        <a:spcBef>
          <a:spcPct val="20000"/>
        </a:spcBef>
        <a:spcAft>
          <a:spcPct val="0"/>
        </a:spcAft>
        <a:buClr>
          <a:schemeClr val="tx1"/>
        </a:buClr>
        <a:buFont typeface="Wingdings" pitchFamily="2" charset="2"/>
        <a:buChar char="§"/>
        <a:defRPr sz="2000">
          <a:solidFill>
            <a:schemeClr val="tx1"/>
          </a:solidFill>
          <a:latin typeface="+mn-lt"/>
        </a:defRPr>
      </a:lvl3pPr>
      <a:lvl4pPr marL="1600200" indent="-228600" algn="l" rtl="0" eaLnBrk="1" fontAlgn="base" hangingPunct="1">
        <a:spcBef>
          <a:spcPct val="20000"/>
        </a:spcBef>
        <a:spcAft>
          <a:spcPct val="0"/>
        </a:spcAft>
        <a:buClr>
          <a:schemeClr val="tx1"/>
        </a:buClr>
        <a:buFont typeface="Verdana" pitchFamily="34" charset="0"/>
        <a:buChar char="−"/>
        <a:defRPr>
          <a:solidFill>
            <a:schemeClr val="tx1"/>
          </a:solidFill>
          <a:latin typeface="+mn-lt"/>
        </a:defRPr>
      </a:lvl4pPr>
      <a:lvl5pPr marL="20574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defRPr>
      </a:lvl5pPr>
      <a:lvl6pPr marL="25146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defRPr>
      </a:lvl6pPr>
      <a:lvl7pPr marL="29718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defRPr>
      </a:lvl7pPr>
      <a:lvl8pPr marL="34290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defRPr>
      </a:lvl8pPr>
      <a:lvl9pPr marL="38862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bwMode="auto">
          <a:xfrm>
            <a:off x="1447800" y="1676400"/>
            <a:ext cx="7086600" cy="4648200"/>
          </a:xfrm>
          <a:prstGeom prst="rect">
            <a:avLst/>
          </a:prstGeom>
          <a:noFill/>
          <a:ln w="9525">
            <a:noFill/>
            <a:miter lim="800000"/>
            <a:headEnd/>
            <a:tailEnd/>
          </a:ln>
        </p:spPr>
        <p:txBody>
          <a:bodyPr>
            <a:normAutofit/>
          </a:bodyPr>
          <a:lstStyle/>
          <a:p>
            <a:pPr marL="788670" lvl="1" indent="-514350" eaLnBrk="1" fontAlgn="auto" hangingPunct="1">
              <a:lnSpc>
                <a:spcPct val="120000"/>
              </a:lnSpc>
              <a:spcBef>
                <a:spcPts val="0"/>
              </a:spcBef>
              <a:spcAft>
                <a:spcPts val="0"/>
              </a:spcAft>
              <a:buClr>
                <a:srgbClr val="D34817">
                  <a:tint val="60000"/>
                </a:srgbClr>
              </a:buClr>
              <a:buSzPct val="85000"/>
            </a:pPr>
            <a:endParaRPr lang="en-US" sz="3200" dirty="0">
              <a:solidFill>
                <a:srgbClr val="002060"/>
              </a:solidFill>
              <a:latin typeface="+mn-lt"/>
              <a:ea typeface="+mn-ea"/>
              <a:cs typeface="Tahoma" pitchFamily="34" charset="0"/>
            </a:endParaRPr>
          </a:p>
          <a:p>
            <a:pPr marL="788670" lvl="1" indent="-514350" eaLnBrk="1" fontAlgn="auto" hangingPunct="1">
              <a:lnSpc>
                <a:spcPct val="120000"/>
              </a:lnSpc>
              <a:spcBef>
                <a:spcPts val="0"/>
              </a:spcBef>
              <a:spcAft>
                <a:spcPts val="0"/>
              </a:spcAft>
              <a:buClr>
                <a:srgbClr val="D34817">
                  <a:tint val="60000"/>
                </a:srgbClr>
              </a:buClr>
              <a:buSzPct val="85000"/>
              <a:buAutoNum type="arabicPeriod"/>
            </a:pPr>
            <a:endParaRPr lang="en-US" sz="2000" dirty="0">
              <a:solidFill>
                <a:srgbClr val="002060"/>
              </a:solidFill>
              <a:latin typeface="+mn-lt"/>
              <a:ea typeface="+mn-ea"/>
              <a:cs typeface="Tahoma" pitchFamily="34" charset="0"/>
            </a:endParaRPr>
          </a:p>
        </p:txBody>
      </p:sp>
      <p:sp>
        <p:nvSpPr>
          <p:cNvPr id="6" name="TextBox 5"/>
          <p:cNvSpPr txBox="1"/>
          <p:nvPr/>
        </p:nvSpPr>
        <p:spPr>
          <a:xfrm>
            <a:off x="1447800" y="1143000"/>
            <a:ext cx="7086600" cy="3886200"/>
          </a:xfrm>
          <a:prstGeom prst="rect">
            <a:avLst/>
          </a:prstGeom>
          <a:noFill/>
        </p:spPr>
        <p:txBody>
          <a:bodyPr wrap="square" rtlCol="0">
            <a:normAutofit lnSpcReduction="10000"/>
          </a:bodyPr>
          <a:lstStyle/>
          <a:p>
            <a:pPr algn="ctr">
              <a:spcBef>
                <a:spcPts val="0"/>
              </a:spcBef>
            </a:pPr>
            <a:r>
              <a:rPr lang="en-US" sz="6400" b="1" dirty="0">
                <a:solidFill>
                  <a:srgbClr val="336699"/>
                </a:solidFill>
                <a:ea typeface="Tahoma" pitchFamily="34" charset="0"/>
                <a:cs typeface="Tahoma" pitchFamily="34" charset="0"/>
              </a:rPr>
              <a:t>C</a:t>
            </a:r>
            <a:r>
              <a:rPr lang="en-US" sz="6600" b="1" dirty="0">
                <a:solidFill>
                  <a:srgbClr val="336699"/>
                </a:solidFill>
                <a:ea typeface="Tahoma" pitchFamily="34" charset="0"/>
                <a:cs typeface="Tahoma" pitchFamily="34" charset="0"/>
              </a:rPr>
              <a:t>ontinuum</a:t>
            </a:r>
            <a:endParaRPr lang="en-US" sz="6400" b="1" dirty="0">
              <a:solidFill>
                <a:srgbClr val="336699"/>
              </a:solidFill>
              <a:ea typeface="Tahoma" pitchFamily="34" charset="0"/>
              <a:cs typeface="Tahoma" pitchFamily="34" charset="0"/>
            </a:endParaRPr>
          </a:p>
          <a:p>
            <a:pPr algn="ctr">
              <a:spcBef>
                <a:spcPts val="0"/>
              </a:spcBef>
            </a:pPr>
            <a:r>
              <a:rPr lang="en-US" sz="6400" b="1" dirty="0">
                <a:solidFill>
                  <a:srgbClr val="336699"/>
                </a:solidFill>
                <a:ea typeface="Tahoma" pitchFamily="34" charset="0"/>
                <a:cs typeface="Tahoma" pitchFamily="34" charset="0"/>
              </a:rPr>
              <a:t>Of </a:t>
            </a:r>
          </a:p>
          <a:p>
            <a:pPr algn="ctr">
              <a:spcBef>
                <a:spcPts val="0"/>
              </a:spcBef>
            </a:pPr>
            <a:r>
              <a:rPr lang="en-US" sz="6400" b="1" dirty="0">
                <a:solidFill>
                  <a:srgbClr val="336699"/>
                </a:solidFill>
                <a:ea typeface="Tahoma" pitchFamily="34" charset="0"/>
                <a:cs typeface="Tahoma" pitchFamily="34" charset="0"/>
              </a:rPr>
              <a:t>C</a:t>
            </a:r>
            <a:r>
              <a:rPr lang="en-US" sz="6600" b="1" dirty="0">
                <a:solidFill>
                  <a:srgbClr val="336699"/>
                </a:solidFill>
                <a:ea typeface="Tahoma" pitchFamily="34" charset="0"/>
                <a:cs typeface="Tahoma" pitchFamily="34" charset="0"/>
              </a:rPr>
              <a:t>are</a:t>
            </a:r>
            <a:r>
              <a:rPr lang="en-US" sz="6400" b="1" dirty="0">
                <a:solidFill>
                  <a:srgbClr val="336699"/>
                </a:solidFill>
                <a:ea typeface="Tahoma" pitchFamily="34" charset="0"/>
                <a:cs typeface="Tahoma" pitchFamily="34" charset="0"/>
              </a:rPr>
              <a:t> </a:t>
            </a:r>
          </a:p>
          <a:p>
            <a:pPr algn="ctr">
              <a:spcBef>
                <a:spcPts val="0"/>
              </a:spcBef>
            </a:pPr>
            <a:r>
              <a:rPr lang="en-US" sz="6400" b="1" dirty="0">
                <a:solidFill>
                  <a:srgbClr val="336699"/>
                </a:solidFill>
                <a:ea typeface="Tahoma" pitchFamily="34" charset="0"/>
                <a:cs typeface="Tahoma" pitchFamily="34" charset="0"/>
              </a:rPr>
              <a:t>101</a:t>
            </a:r>
          </a:p>
          <a:p>
            <a:pPr>
              <a:spcBef>
                <a:spcPts val="0"/>
              </a:spcBef>
            </a:pPr>
            <a:endParaRPr lang="en-US" sz="4000" b="1" dirty="0">
              <a:solidFill>
                <a:srgbClr val="336699"/>
              </a:solidFill>
              <a:ea typeface="Tahoma" pitchFamily="34" charset="0"/>
              <a:cs typeface="Tahoma" pitchFamily="34" charset="0"/>
            </a:endParaRPr>
          </a:p>
        </p:txBody>
      </p:sp>
    </p:spTree>
    <p:extLst>
      <p:ext uri="{BB962C8B-B14F-4D97-AF65-F5344CB8AC3E}">
        <p14:creationId xmlns:p14="http://schemas.microsoft.com/office/powerpoint/2010/main" val="3174256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86DD0-7757-4DDE-BD6F-8685FEA3D5D1}"/>
              </a:ext>
            </a:extLst>
          </p:cNvPr>
          <p:cNvSpPr>
            <a:spLocks noGrp="1"/>
          </p:cNvSpPr>
          <p:nvPr>
            <p:ph type="title"/>
          </p:nvPr>
        </p:nvSpPr>
        <p:spPr>
          <a:xfrm>
            <a:off x="1524000" y="2362200"/>
            <a:ext cx="6553200" cy="990600"/>
          </a:xfrm>
        </p:spPr>
        <p:txBody>
          <a:bodyPr/>
          <a:lstStyle/>
          <a:p>
            <a:pPr algn="ctr"/>
            <a:r>
              <a:rPr lang="en-US" dirty="0" err="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C.o.C</a:t>
            </a:r>
            <a:r>
              <a:rPr lang="en-US"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Acronyms and Terms </a:t>
            </a:r>
            <a:endParaRPr lang="en-US" dirty="0">
              <a:solidFill>
                <a:srgbClr val="002060"/>
              </a:solidFill>
            </a:endParaRPr>
          </a:p>
        </p:txBody>
      </p:sp>
    </p:spTree>
    <p:extLst>
      <p:ext uri="{BB962C8B-B14F-4D97-AF65-F5344CB8AC3E}">
        <p14:creationId xmlns:p14="http://schemas.microsoft.com/office/powerpoint/2010/main" val="1228067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76400" y="1749415"/>
            <a:ext cx="6858000" cy="3785652"/>
          </a:xfrm>
          <a:prstGeom prst="rect">
            <a:avLst/>
          </a:prstGeom>
        </p:spPr>
        <p:txBody>
          <a:bodyPr wrap="square">
            <a:spAutoFit/>
          </a:bodyPr>
          <a:lstStyle/>
          <a:p>
            <a:r>
              <a:rPr lang="en-US" dirty="0"/>
              <a:t>Annual Homeless Assessment Report (AHAR) </a:t>
            </a:r>
          </a:p>
          <a:p>
            <a:r>
              <a:rPr lang="en-US" dirty="0"/>
              <a:t>Annual Performance Report (APR) </a:t>
            </a:r>
          </a:p>
          <a:p>
            <a:r>
              <a:rPr lang="en-US" dirty="0"/>
              <a:t>Consolidated Annual Performance and Evaluation Report  (CAPER)</a:t>
            </a:r>
          </a:p>
          <a:p>
            <a:r>
              <a:rPr lang="en-US" dirty="0"/>
              <a:t>Department of Housing and Urban Development (HUD)</a:t>
            </a:r>
          </a:p>
          <a:p>
            <a:r>
              <a:rPr lang="en-US" dirty="0"/>
              <a:t>Homeless Management Information System (HMIS) </a:t>
            </a:r>
          </a:p>
          <a:p>
            <a:r>
              <a:rPr lang="en-US" dirty="0"/>
              <a:t>Housing Inventory Count (HIC) </a:t>
            </a:r>
          </a:p>
          <a:p>
            <a:endParaRPr lang="en-US" dirty="0"/>
          </a:p>
        </p:txBody>
      </p:sp>
      <p:sp>
        <p:nvSpPr>
          <p:cNvPr id="6" name="Rectangle 5"/>
          <p:cNvSpPr/>
          <p:nvPr/>
        </p:nvSpPr>
        <p:spPr>
          <a:xfrm>
            <a:off x="3774383" y="737191"/>
            <a:ext cx="2894382" cy="461665"/>
          </a:xfrm>
          <a:prstGeom prst="rect">
            <a:avLst/>
          </a:prstGeom>
        </p:spPr>
        <p:txBody>
          <a:bodyPr wrap="none">
            <a:spAutoFit/>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HUD  ~  Acronyms  </a:t>
            </a:r>
            <a:endParaRPr lang="en-US" dirty="0"/>
          </a:p>
        </p:txBody>
      </p:sp>
    </p:spTree>
    <p:extLst>
      <p:ext uri="{BB962C8B-B14F-4D97-AF65-F5344CB8AC3E}">
        <p14:creationId xmlns:p14="http://schemas.microsoft.com/office/powerpoint/2010/main" val="258953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43200" y="838200"/>
            <a:ext cx="4953000" cy="461665"/>
          </a:xfrm>
          <a:prstGeom prst="rect">
            <a:avLst/>
          </a:prstGeom>
        </p:spPr>
        <p:txBody>
          <a:bodyPr wrap="square">
            <a:spAutoFit/>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HUD  ~  Acronyms  Continued </a:t>
            </a:r>
            <a:endParaRPr lang="en-US" dirty="0"/>
          </a:p>
        </p:txBody>
      </p:sp>
      <p:sp>
        <p:nvSpPr>
          <p:cNvPr id="6" name="Rectangle 5"/>
          <p:cNvSpPr/>
          <p:nvPr/>
        </p:nvSpPr>
        <p:spPr>
          <a:xfrm>
            <a:off x="1524000" y="1905000"/>
            <a:ext cx="7162800" cy="4524315"/>
          </a:xfrm>
          <a:prstGeom prst="rect">
            <a:avLst/>
          </a:prstGeom>
        </p:spPr>
        <p:txBody>
          <a:bodyPr wrap="square">
            <a:spAutoFit/>
          </a:bodyPr>
          <a:lstStyle/>
          <a:p>
            <a:r>
              <a:rPr lang="en-US" dirty="0"/>
              <a:t>Permanent Housing (PH)</a:t>
            </a:r>
          </a:p>
          <a:p>
            <a:r>
              <a:rPr lang="en-US" dirty="0"/>
              <a:t>Permanent Supportive Housing (PSH)</a:t>
            </a:r>
          </a:p>
          <a:p>
            <a:r>
              <a:rPr lang="en-US" dirty="0"/>
              <a:t>Point-in-Time</a:t>
            </a:r>
            <a:r>
              <a:rPr lang="en-US" b="1" dirty="0"/>
              <a:t> </a:t>
            </a:r>
            <a:r>
              <a:rPr lang="en-US" dirty="0"/>
              <a:t>(PIT) </a:t>
            </a:r>
          </a:p>
          <a:p>
            <a:r>
              <a:rPr lang="en-US" dirty="0"/>
              <a:t>Rapid Re-Housing  (RRH)</a:t>
            </a:r>
          </a:p>
          <a:p>
            <a:r>
              <a:rPr lang="en-US" dirty="0"/>
              <a:t>Transitional Housing-Rapid Re-Housing(TH-RRH) </a:t>
            </a:r>
          </a:p>
          <a:p>
            <a:r>
              <a:rPr lang="en-US" dirty="0"/>
              <a:t>Request for Proposal (RFP)</a:t>
            </a:r>
          </a:p>
          <a:p>
            <a:r>
              <a:rPr lang="en-US" dirty="0"/>
              <a:t>Runaway and Homeless Youth (RHY) </a:t>
            </a:r>
          </a:p>
          <a:p>
            <a:r>
              <a:rPr lang="en-US" dirty="0"/>
              <a:t>Support Services Only (SSO)</a:t>
            </a:r>
          </a:p>
          <a:p>
            <a:r>
              <a:rPr lang="en-US" dirty="0"/>
              <a:t>Transitional Housing (TH)</a:t>
            </a:r>
          </a:p>
          <a:p>
            <a:r>
              <a:rPr lang="en-US" dirty="0"/>
              <a:t>Vulnerability Index &amp; Service Prioritization Decision Assistance Tool (VI-SPDAT) </a:t>
            </a:r>
          </a:p>
          <a:p>
            <a:endParaRPr lang="en-US" dirty="0"/>
          </a:p>
        </p:txBody>
      </p:sp>
    </p:spTree>
    <p:extLst>
      <p:ext uri="{BB962C8B-B14F-4D97-AF65-F5344CB8AC3E}">
        <p14:creationId xmlns:p14="http://schemas.microsoft.com/office/powerpoint/2010/main" val="2526764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76600" y="626860"/>
            <a:ext cx="2374753" cy="461665"/>
          </a:xfrm>
          <a:prstGeom prst="rect">
            <a:avLst/>
          </a:prstGeom>
        </p:spPr>
        <p:txBody>
          <a:bodyPr wrap="none">
            <a:spAutoFit/>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HUD  ~  Terms </a:t>
            </a:r>
            <a:endParaRPr lang="en-US" dirty="0"/>
          </a:p>
        </p:txBody>
      </p:sp>
      <p:sp>
        <p:nvSpPr>
          <p:cNvPr id="6" name="Rectangle 5"/>
          <p:cNvSpPr/>
          <p:nvPr/>
        </p:nvSpPr>
        <p:spPr>
          <a:xfrm>
            <a:off x="1477926" y="6002179"/>
            <a:ext cx="6629400" cy="246221"/>
          </a:xfrm>
          <a:prstGeom prst="rect">
            <a:avLst/>
          </a:prstGeom>
        </p:spPr>
        <p:txBody>
          <a:bodyPr wrap="square">
            <a:spAutoFit/>
          </a:bodyPr>
          <a:lstStyle/>
          <a:p>
            <a:r>
              <a:rPr lang="en-US" sz="1000" dirty="0"/>
              <a:t>http://www.huduser.org/portal/glossary/glossary_s.html</a:t>
            </a:r>
          </a:p>
        </p:txBody>
      </p:sp>
      <p:sp>
        <p:nvSpPr>
          <p:cNvPr id="7" name="Rectangle 6"/>
          <p:cNvSpPr/>
          <p:nvPr/>
        </p:nvSpPr>
        <p:spPr>
          <a:xfrm>
            <a:off x="1422991" y="6248400"/>
            <a:ext cx="6934200" cy="246221"/>
          </a:xfrm>
          <a:prstGeom prst="rect">
            <a:avLst/>
          </a:prstGeom>
        </p:spPr>
        <p:txBody>
          <a:bodyPr wrap="square">
            <a:spAutoFit/>
          </a:bodyPr>
          <a:lstStyle/>
          <a:p>
            <a:r>
              <a:rPr lang="en-US" sz="1000" dirty="0"/>
              <a:t>https://www.hudexchange.info/coc/coc-program-eligibility-requirements/</a:t>
            </a:r>
          </a:p>
        </p:txBody>
      </p:sp>
      <p:sp>
        <p:nvSpPr>
          <p:cNvPr id="2" name="TextBox 1">
            <a:extLst>
              <a:ext uri="{FF2B5EF4-FFF2-40B4-BE49-F238E27FC236}">
                <a16:creationId xmlns:a16="http://schemas.microsoft.com/office/drawing/2014/main" id="{F0C42612-278E-4528-8E25-8487E6C63BD8}"/>
              </a:ext>
            </a:extLst>
          </p:cNvPr>
          <p:cNvSpPr txBox="1"/>
          <p:nvPr/>
        </p:nvSpPr>
        <p:spPr>
          <a:xfrm>
            <a:off x="1446492" y="1271236"/>
            <a:ext cx="7322323" cy="1015663"/>
          </a:xfrm>
          <a:prstGeom prst="rect">
            <a:avLst/>
          </a:prstGeom>
          <a:noFill/>
        </p:spPr>
        <p:txBody>
          <a:bodyPr wrap="square" rtlCol="0">
            <a:spAutoFit/>
          </a:bodyPr>
          <a:lstStyle/>
          <a:p>
            <a:r>
              <a:rPr lang="en-US" sz="1200" b="1" dirty="0"/>
              <a:t>Annual Homeless Assessment Report (AHAR) </a:t>
            </a:r>
            <a:r>
              <a:rPr lang="en-US" sz="1200" dirty="0"/>
              <a:t>is a HUD report to the U.S. Congress that provides nationwide estimated of homelessness, including information about the Demographic characteristics of homeless person, services as patterns and the capacity to house homeless person. The report is based primarily on Homeless Management Information System (HMIS) data about person who experience homelessness during a 12-month period.  </a:t>
            </a:r>
          </a:p>
        </p:txBody>
      </p:sp>
      <p:sp>
        <p:nvSpPr>
          <p:cNvPr id="3" name="TextBox 2">
            <a:extLst>
              <a:ext uri="{FF2B5EF4-FFF2-40B4-BE49-F238E27FC236}">
                <a16:creationId xmlns:a16="http://schemas.microsoft.com/office/drawing/2014/main" id="{B7B09BD5-6213-4D85-9862-C4B62BB415A3}"/>
              </a:ext>
            </a:extLst>
          </p:cNvPr>
          <p:cNvSpPr txBox="1"/>
          <p:nvPr/>
        </p:nvSpPr>
        <p:spPr>
          <a:xfrm>
            <a:off x="1446492" y="2360926"/>
            <a:ext cx="6705600" cy="646331"/>
          </a:xfrm>
          <a:prstGeom prst="rect">
            <a:avLst/>
          </a:prstGeom>
          <a:noFill/>
        </p:spPr>
        <p:txBody>
          <a:bodyPr wrap="square" rtlCol="0">
            <a:spAutoFit/>
          </a:bodyPr>
          <a:lstStyle/>
          <a:p>
            <a:r>
              <a:rPr lang="en-US" sz="1200" b="1" dirty="0"/>
              <a:t>Annual Performance Report (ARP) </a:t>
            </a:r>
            <a:r>
              <a:rPr lang="en-US" sz="1200" dirty="0"/>
              <a:t>Recipients of HUD funding thought the homeless grant competition are required to submit an Annual Performance Report (APR) electronically to HUD, via SAGE every operating year. The APR is required of projects funded with HUD </a:t>
            </a:r>
            <a:r>
              <a:rPr lang="en-US" sz="1200" dirty="0" err="1"/>
              <a:t>CoC</a:t>
            </a:r>
            <a:r>
              <a:rPr lang="en-US" sz="1200" dirty="0"/>
              <a:t> grant funding.  </a:t>
            </a:r>
          </a:p>
        </p:txBody>
      </p:sp>
      <p:sp>
        <p:nvSpPr>
          <p:cNvPr id="4" name="TextBox 3">
            <a:extLst>
              <a:ext uri="{FF2B5EF4-FFF2-40B4-BE49-F238E27FC236}">
                <a16:creationId xmlns:a16="http://schemas.microsoft.com/office/drawing/2014/main" id="{6DCA1682-F58A-48A8-A196-C830CA45CB6D}"/>
              </a:ext>
            </a:extLst>
          </p:cNvPr>
          <p:cNvSpPr txBox="1"/>
          <p:nvPr/>
        </p:nvSpPr>
        <p:spPr>
          <a:xfrm>
            <a:off x="1477214" y="3219993"/>
            <a:ext cx="6629400" cy="1015663"/>
          </a:xfrm>
          <a:prstGeom prst="rect">
            <a:avLst/>
          </a:prstGeom>
          <a:noFill/>
        </p:spPr>
        <p:txBody>
          <a:bodyPr wrap="square" rtlCol="0">
            <a:spAutoFit/>
          </a:bodyPr>
          <a:lstStyle/>
          <a:p>
            <a:r>
              <a:rPr lang="en-US" sz="1200" b="1" dirty="0"/>
              <a:t>Consolidated Annual Performance and Evaluations Report </a:t>
            </a:r>
            <a:r>
              <a:rPr lang="en-US" sz="1200" dirty="0"/>
              <a:t>(CAPER) the consolidated Plan is carried out thought Annual Action Plans, which provides a concise summary of the actions, activities, and the specific federal and non-federal recourses that will be used each year to address the priority needs and specific goals identified by the Consolidated Plan. Grantees report on </a:t>
            </a:r>
            <a:r>
              <a:rPr lang="en-US" sz="1200" dirty="0" err="1"/>
              <a:t>accomlishmetns</a:t>
            </a:r>
            <a:r>
              <a:rPr lang="en-US" sz="1200" dirty="0"/>
              <a:t> and program towards Consolidated Plan goals in the </a:t>
            </a:r>
            <a:r>
              <a:rPr lang="en-US" sz="1200" dirty="0" err="1"/>
              <a:t>Consolidateded</a:t>
            </a:r>
            <a:r>
              <a:rPr lang="en-US" sz="1200" dirty="0"/>
              <a:t> Annual Performance and Evaluation Report. </a:t>
            </a:r>
          </a:p>
        </p:txBody>
      </p:sp>
      <p:sp>
        <p:nvSpPr>
          <p:cNvPr id="8" name="TextBox 7">
            <a:extLst>
              <a:ext uri="{FF2B5EF4-FFF2-40B4-BE49-F238E27FC236}">
                <a16:creationId xmlns:a16="http://schemas.microsoft.com/office/drawing/2014/main" id="{9D4BE9DE-FE76-4829-99BC-A5B4BAD5F9FF}"/>
              </a:ext>
            </a:extLst>
          </p:cNvPr>
          <p:cNvSpPr txBox="1"/>
          <p:nvPr/>
        </p:nvSpPr>
        <p:spPr>
          <a:xfrm>
            <a:off x="1487896" y="4454455"/>
            <a:ext cx="7075620" cy="1015663"/>
          </a:xfrm>
          <a:prstGeom prst="rect">
            <a:avLst/>
          </a:prstGeom>
          <a:noFill/>
        </p:spPr>
        <p:txBody>
          <a:bodyPr wrap="square" rtlCol="0">
            <a:spAutoFit/>
          </a:bodyPr>
          <a:lstStyle/>
          <a:p>
            <a:r>
              <a:rPr lang="en-US" sz="1200" b="1" dirty="0"/>
              <a:t>Department of Housing and Urban Development (HUD) </a:t>
            </a:r>
            <a:r>
              <a:rPr lang="en-US" sz="1200" dirty="0"/>
              <a:t>established in 1965, HUD’s mission is to increase homeownership, support community development, and increase access to affordable housing free from discrimination. To fulfill this mission, HUD will embrace high standards of ethics, management and accountability and forge new partnerships-particularly with faith-based and community organization-that leverage resources and improve HUD’s ability to be effective on the community level.  </a:t>
            </a:r>
          </a:p>
        </p:txBody>
      </p:sp>
    </p:spTree>
    <p:extLst>
      <p:ext uri="{BB962C8B-B14F-4D97-AF65-F5344CB8AC3E}">
        <p14:creationId xmlns:p14="http://schemas.microsoft.com/office/powerpoint/2010/main" val="3081972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44812" y="533400"/>
            <a:ext cx="3760788" cy="461665"/>
          </a:xfrm>
          <a:prstGeom prst="rect">
            <a:avLst/>
          </a:prstGeom>
        </p:spPr>
        <p:txBody>
          <a:bodyPr wrap="square">
            <a:spAutoFit/>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HUD  ~  Terms Continued</a:t>
            </a:r>
            <a:endParaRPr lang="en-US" dirty="0"/>
          </a:p>
        </p:txBody>
      </p:sp>
      <p:sp>
        <p:nvSpPr>
          <p:cNvPr id="6" name="Rectangle 5"/>
          <p:cNvSpPr/>
          <p:nvPr/>
        </p:nvSpPr>
        <p:spPr>
          <a:xfrm>
            <a:off x="1477926" y="6002179"/>
            <a:ext cx="6629400" cy="246221"/>
          </a:xfrm>
          <a:prstGeom prst="rect">
            <a:avLst/>
          </a:prstGeom>
        </p:spPr>
        <p:txBody>
          <a:bodyPr wrap="square">
            <a:spAutoFit/>
          </a:bodyPr>
          <a:lstStyle/>
          <a:p>
            <a:r>
              <a:rPr lang="en-US" sz="1000" dirty="0"/>
              <a:t>http://www.huduser.org/portal/glossary/glossary_s.html</a:t>
            </a:r>
          </a:p>
        </p:txBody>
      </p:sp>
      <p:sp>
        <p:nvSpPr>
          <p:cNvPr id="7" name="Rectangle 6"/>
          <p:cNvSpPr/>
          <p:nvPr/>
        </p:nvSpPr>
        <p:spPr>
          <a:xfrm>
            <a:off x="1422991" y="6248400"/>
            <a:ext cx="6934200" cy="246221"/>
          </a:xfrm>
          <a:prstGeom prst="rect">
            <a:avLst/>
          </a:prstGeom>
        </p:spPr>
        <p:txBody>
          <a:bodyPr wrap="square">
            <a:spAutoFit/>
          </a:bodyPr>
          <a:lstStyle/>
          <a:p>
            <a:r>
              <a:rPr lang="en-US" sz="1000" dirty="0"/>
              <a:t>https://www.hudexchange.info/coc/coc-program-eligibility-requirements/</a:t>
            </a:r>
          </a:p>
        </p:txBody>
      </p:sp>
      <p:sp>
        <p:nvSpPr>
          <p:cNvPr id="2" name="TextBox 1">
            <a:extLst>
              <a:ext uri="{FF2B5EF4-FFF2-40B4-BE49-F238E27FC236}">
                <a16:creationId xmlns:a16="http://schemas.microsoft.com/office/drawing/2014/main" id="{67343E5D-79BA-4526-902E-19891D6EE2B0}"/>
              </a:ext>
            </a:extLst>
          </p:cNvPr>
          <p:cNvSpPr txBox="1"/>
          <p:nvPr/>
        </p:nvSpPr>
        <p:spPr>
          <a:xfrm>
            <a:off x="1603673" y="2312878"/>
            <a:ext cx="7145171" cy="1754326"/>
          </a:xfrm>
          <a:prstGeom prst="rect">
            <a:avLst/>
          </a:prstGeom>
          <a:noFill/>
        </p:spPr>
        <p:txBody>
          <a:bodyPr wrap="square" rtlCol="0">
            <a:spAutoFit/>
          </a:bodyPr>
          <a:lstStyle/>
          <a:p>
            <a:r>
              <a:rPr lang="en-US" sz="1800" b="1" dirty="0"/>
              <a:t>Homeless Management information System (HMIS) </a:t>
            </a:r>
            <a:r>
              <a:rPr lang="en-US" sz="1800" dirty="0"/>
              <a:t>is a local information technology system used to collect client-level data and data on provision of housing and services to homeless individuals and families and person at risk of homelessness. Each Continuum of Care is responsible for selecting an HMIS software solution that complies with HUD’s data collection management, and reporting standards </a:t>
            </a:r>
          </a:p>
        </p:txBody>
      </p:sp>
      <p:sp>
        <p:nvSpPr>
          <p:cNvPr id="4" name="TextBox 3">
            <a:extLst>
              <a:ext uri="{FF2B5EF4-FFF2-40B4-BE49-F238E27FC236}">
                <a16:creationId xmlns:a16="http://schemas.microsoft.com/office/drawing/2014/main" id="{7E0EB2B8-88C6-4035-B1E2-AA0D50CB1BE0}"/>
              </a:ext>
            </a:extLst>
          </p:cNvPr>
          <p:cNvSpPr txBox="1"/>
          <p:nvPr/>
        </p:nvSpPr>
        <p:spPr>
          <a:xfrm>
            <a:off x="1638299" y="1317129"/>
            <a:ext cx="7145171" cy="830997"/>
          </a:xfrm>
          <a:prstGeom prst="rect">
            <a:avLst/>
          </a:prstGeom>
          <a:noFill/>
        </p:spPr>
        <p:txBody>
          <a:bodyPr wrap="square" rtlCol="0">
            <a:spAutoFit/>
          </a:bodyPr>
          <a:lstStyle/>
          <a:p>
            <a:r>
              <a:rPr lang="en-US" sz="1600" b="1" dirty="0"/>
              <a:t>The Housing inventory Count (HIC) </a:t>
            </a:r>
            <a:r>
              <a:rPr lang="en-US" sz="1600" dirty="0"/>
              <a:t>is a comprehensive inventory for all housing that is dedicated to serving homeless and formerly homeless individuals and families within a </a:t>
            </a:r>
            <a:r>
              <a:rPr lang="en-US" sz="1600" dirty="0" err="1"/>
              <a:t>CoC</a:t>
            </a:r>
            <a:r>
              <a:rPr lang="en-US" sz="1600" dirty="0"/>
              <a:t>. All year-round held/units should be counted   </a:t>
            </a:r>
          </a:p>
        </p:txBody>
      </p:sp>
      <p:sp>
        <p:nvSpPr>
          <p:cNvPr id="8" name="TextBox 7">
            <a:extLst>
              <a:ext uri="{FF2B5EF4-FFF2-40B4-BE49-F238E27FC236}">
                <a16:creationId xmlns:a16="http://schemas.microsoft.com/office/drawing/2014/main" id="{825550D5-FBF4-40E1-9329-092462D4E335}"/>
              </a:ext>
            </a:extLst>
          </p:cNvPr>
          <p:cNvSpPr txBox="1"/>
          <p:nvPr/>
        </p:nvSpPr>
        <p:spPr>
          <a:xfrm>
            <a:off x="1666262" y="4273725"/>
            <a:ext cx="6629400" cy="1200329"/>
          </a:xfrm>
          <a:prstGeom prst="rect">
            <a:avLst/>
          </a:prstGeom>
          <a:noFill/>
        </p:spPr>
        <p:txBody>
          <a:bodyPr wrap="square" rtlCol="0">
            <a:spAutoFit/>
          </a:bodyPr>
          <a:lstStyle/>
          <a:p>
            <a:r>
              <a:rPr lang="en-US" sz="1800" b="1" dirty="0"/>
              <a:t>The HUD-Veterans Affairs Supportive Housing (HUD-VASH) </a:t>
            </a:r>
            <a:r>
              <a:rPr lang="en-US" sz="1800" dirty="0"/>
              <a:t>program combines Housing Choice Voucher (HVC) rental assistance for homeless Veterans with Case management and clinical services provided by the Department of Veterans Affairs (VA) </a:t>
            </a:r>
          </a:p>
        </p:txBody>
      </p:sp>
    </p:spTree>
    <p:extLst>
      <p:ext uri="{BB962C8B-B14F-4D97-AF65-F5344CB8AC3E}">
        <p14:creationId xmlns:p14="http://schemas.microsoft.com/office/powerpoint/2010/main" val="3799217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38400" y="506082"/>
            <a:ext cx="5029200" cy="830997"/>
          </a:xfrm>
          <a:prstGeom prst="rect">
            <a:avLst/>
          </a:prstGeom>
        </p:spPr>
        <p:txBody>
          <a:bodyPr wrap="square">
            <a:spAutoFit/>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HUD  ~  Terms Continued</a:t>
            </a:r>
            <a:endParaRPr lang="en-US" dirty="0"/>
          </a:p>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dirty="0"/>
          </a:p>
        </p:txBody>
      </p:sp>
      <p:sp>
        <p:nvSpPr>
          <p:cNvPr id="6" name="Rectangle 5"/>
          <p:cNvSpPr/>
          <p:nvPr/>
        </p:nvSpPr>
        <p:spPr>
          <a:xfrm>
            <a:off x="1477926" y="6002179"/>
            <a:ext cx="6629400" cy="246221"/>
          </a:xfrm>
          <a:prstGeom prst="rect">
            <a:avLst/>
          </a:prstGeom>
        </p:spPr>
        <p:txBody>
          <a:bodyPr wrap="square">
            <a:spAutoFit/>
          </a:bodyPr>
          <a:lstStyle/>
          <a:p>
            <a:r>
              <a:rPr lang="en-US" sz="1000" dirty="0"/>
              <a:t>http://www.huduser.org/portal/glossary/glossary_s.html</a:t>
            </a:r>
          </a:p>
        </p:txBody>
      </p:sp>
      <p:sp>
        <p:nvSpPr>
          <p:cNvPr id="7" name="Rectangle 6"/>
          <p:cNvSpPr/>
          <p:nvPr/>
        </p:nvSpPr>
        <p:spPr>
          <a:xfrm>
            <a:off x="1422991" y="6248400"/>
            <a:ext cx="6934200" cy="246221"/>
          </a:xfrm>
          <a:prstGeom prst="rect">
            <a:avLst/>
          </a:prstGeom>
        </p:spPr>
        <p:txBody>
          <a:bodyPr wrap="square">
            <a:spAutoFit/>
          </a:bodyPr>
          <a:lstStyle/>
          <a:p>
            <a:r>
              <a:rPr lang="en-US" sz="1000" dirty="0"/>
              <a:t>https://www.hudexchange.info/coc/coc-program-eligibility-requirements/</a:t>
            </a:r>
          </a:p>
        </p:txBody>
      </p:sp>
      <p:sp>
        <p:nvSpPr>
          <p:cNvPr id="3" name="Rectangle 2">
            <a:extLst>
              <a:ext uri="{FF2B5EF4-FFF2-40B4-BE49-F238E27FC236}">
                <a16:creationId xmlns:a16="http://schemas.microsoft.com/office/drawing/2014/main" id="{8C9A10A4-40F1-43E1-9E5A-D7D75D4578D0}"/>
              </a:ext>
            </a:extLst>
          </p:cNvPr>
          <p:cNvSpPr/>
          <p:nvPr/>
        </p:nvSpPr>
        <p:spPr>
          <a:xfrm>
            <a:off x="1208882" y="5200860"/>
            <a:ext cx="7215318" cy="677108"/>
          </a:xfrm>
          <a:prstGeom prst="rect">
            <a:avLst/>
          </a:prstGeom>
        </p:spPr>
        <p:txBody>
          <a:bodyPr wrap="square">
            <a:spAutoFit/>
          </a:bodyPr>
          <a:lstStyle/>
          <a:p>
            <a:pPr lvl="0"/>
            <a:r>
              <a:rPr lang="en-US" sz="1200" b="1" dirty="0">
                <a:solidFill>
                  <a:srgbClr val="000000"/>
                </a:solidFill>
                <a:latin typeface="Times New Roman" panose="02020603050405020304" pitchFamily="18" charset="0"/>
                <a:cs typeface="Times New Roman" panose="02020603050405020304" pitchFamily="18" charset="0"/>
              </a:rPr>
              <a:t>Transitional Housing to Rapid Re-Housing (TH- RRH) </a:t>
            </a:r>
            <a:r>
              <a:rPr lang="en-US" sz="1200" dirty="0">
                <a:solidFill>
                  <a:srgbClr val="000000"/>
                </a:solidFill>
                <a:latin typeface="Times New Roman" panose="02020603050405020304" pitchFamily="18" charset="0"/>
                <a:cs typeface="Times New Roman" panose="02020603050405020304" pitchFamily="18" charset="0"/>
              </a:rPr>
              <a:t>Component project is a new project type in the established in 2017 which includes two existing program components–TH and PH-RRH–in a single project to serve individuals and families experiencing homelessness</a:t>
            </a:r>
            <a:r>
              <a:rPr lang="en-US" sz="1400" dirty="0">
                <a:solidFill>
                  <a:srgbClr val="000000"/>
                </a:solidFill>
                <a:latin typeface="Times New Roman" panose="02020603050405020304" pitchFamily="18" charset="0"/>
                <a:cs typeface="Times New Roman" panose="02020603050405020304" pitchFamily="18" charset="0"/>
              </a:rPr>
              <a:t>. </a:t>
            </a:r>
          </a:p>
        </p:txBody>
      </p:sp>
      <p:sp>
        <p:nvSpPr>
          <p:cNvPr id="2" name="TextBox 1">
            <a:extLst>
              <a:ext uri="{FF2B5EF4-FFF2-40B4-BE49-F238E27FC236}">
                <a16:creationId xmlns:a16="http://schemas.microsoft.com/office/drawing/2014/main" id="{A6471EFC-0D10-41D0-822F-21AC54CD1291}"/>
              </a:ext>
            </a:extLst>
          </p:cNvPr>
          <p:cNvSpPr txBox="1"/>
          <p:nvPr/>
        </p:nvSpPr>
        <p:spPr>
          <a:xfrm>
            <a:off x="1258766" y="1075394"/>
            <a:ext cx="7504234" cy="830997"/>
          </a:xfrm>
          <a:prstGeom prst="rect">
            <a:avLst/>
          </a:prstGeom>
          <a:noFill/>
        </p:spPr>
        <p:txBody>
          <a:bodyPr wrap="square" rtlCol="0">
            <a:spAutoFit/>
          </a:bodyPr>
          <a:lstStyle/>
          <a:p>
            <a:r>
              <a:rPr lang="en-US" sz="1200" b="1" dirty="0"/>
              <a:t>Permanent housing (PH) </a:t>
            </a:r>
            <a:r>
              <a:rPr lang="en-US" sz="1200" dirty="0"/>
              <a:t>is defined as community –based housing without a designated length of that in which formerly homeless individuals and families live as independently as possible. Under PH, a program participant must be the tenant on a lease (or sublease) for the an initial term of at least one year that is renewable and is terminable only for cause. Further, lease (or sub-lease) must be renewable for a minimum term of one month. </a:t>
            </a:r>
          </a:p>
        </p:txBody>
      </p:sp>
      <p:sp>
        <p:nvSpPr>
          <p:cNvPr id="4" name="TextBox 3">
            <a:extLst>
              <a:ext uri="{FF2B5EF4-FFF2-40B4-BE49-F238E27FC236}">
                <a16:creationId xmlns:a16="http://schemas.microsoft.com/office/drawing/2014/main" id="{9DB36B35-AA88-444E-BFB1-0A77AD9E1FAA}"/>
              </a:ext>
            </a:extLst>
          </p:cNvPr>
          <p:cNvSpPr txBox="1"/>
          <p:nvPr/>
        </p:nvSpPr>
        <p:spPr>
          <a:xfrm>
            <a:off x="1220956" y="2175708"/>
            <a:ext cx="7132674" cy="830997"/>
          </a:xfrm>
          <a:prstGeom prst="rect">
            <a:avLst/>
          </a:prstGeom>
          <a:noFill/>
        </p:spPr>
        <p:txBody>
          <a:bodyPr wrap="square" rtlCol="0">
            <a:spAutoFit/>
          </a:bodyPr>
          <a:lstStyle/>
          <a:p>
            <a:r>
              <a:rPr lang="en-US" sz="1200" b="1" dirty="0"/>
              <a:t>Permanent Supportive Housing (PSH)- </a:t>
            </a:r>
            <a:r>
              <a:rPr lang="en-US" sz="1200" dirty="0"/>
              <a:t>Long term, community –based housing that has supportive services for homeless persons with disabilities. This type of supportive housing enables the special needs populations to live independently as possible in a permanent setting. Permanent </a:t>
            </a:r>
            <a:r>
              <a:rPr lang="en-US" sz="1200" dirty="0" err="1"/>
              <a:t>Houisng</a:t>
            </a:r>
            <a:r>
              <a:rPr lang="en-US" sz="1200" dirty="0"/>
              <a:t> can be provided in one structure or in several structures at one site or in multiple structures at scattered sites. </a:t>
            </a:r>
          </a:p>
        </p:txBody>
      </p:sp>
      <p:sp>
        <p:nvSpPr>
          <p:cNvPr id="8" name="TextBox 7">
            <a:extLst>
              <a:ext uri="{FF2B5EF4-FFF2-40B4-BE49-F238E27FC236}">
                <a16:creationId xmlns:a16="http://schemas.microsoft.com/office/drawing/2014/main" id="{40DACE4F-3FA6-4BF0-8F65-4808CCB37829}"/>
              </a:ext>
            </a:extLst>
          </p:cNvPr>
          <p:cNvSpPr txBox="1"/>
          <p:nvPr/>
        </p:nvSpPr>
        <p:spPr>
          <a:xfrm>
            <a:off x="1220956" y="3122204"/>
            <a:ext cx="6528391" cy="646331"/>
          </a:xfrm>
          <a:prstGeom prst="rect">
            <a:avLst/>
          </a:prstGeom>
          <a:noFill/>
        </p:spPr>
        <p:txBody>
          <a:bodyPr wrap="square" rtlCol="0">
            <a:spAutoFit/>
          </a:bodyPr>
          <a:lstStyle/>
          <a:p>
            <a:r>
              <a:rPr lang="en-US" sz="1200" b="1" dirty="0"/>
              <a:t>Point in Time (PIT) </a:t>
            </a:r>
            <a:r>
              <a:rPr lang="en-US" sz="1200" dirty="0"/>
              <a:t>a snapshot of the homeless population taken on a given day Since 2005 HUD requires all </a:t>
            </a:r>
            <a:r>
              <a:rPr lang="en-US" sz="1200" dirty="0" err="1"/>
              <a:t>CoC</a:t>
            </a:r>
            <a:r>
              <a:rPr lang="en-US" sz="1200" dirty="0"/>
              <a:t> applicants to complete this count every year in the last week of January. This count includes a street count in addition to a count of all clients in emergency and transitional beds.  </a:t>
            </a:r>
          </a:p>
        </p:txBody>
      </p:sp>
      <p:sp>
        <p:nvSpPr>
          <p:cNvPr id="9" name="TextBox 8">
            <a:extLst>
              <a:ext uri="{FF2B5EF4-FFF2-40B4-BE49-F238E27FC236}">
                <a16:creationId xmlns:a16="http://schemas.microsoft.com/office/drawing/2014/main" id="{C58BB300-1AED-44B3-B2D1-E16318F06D93}"/>
              </a:ext>
            </a:extLst>
          </p:cNvPr>
          <p:cNvSpPr txBox="1"/>
          <p:nvPr/>
        </p:nvSpPr>
        <p:spPr>
          <a:xfrm>
            <a:off x="1220956" y="3884533"/>
            <a:ext cx="7191170" cy="1200329"/>
          </a:xfrm>
          <a:prstGeom prst="rect">
            <a:avLst/>
          </a:prstGeom>
          <a:noFill/>
        </p:spPr>
        <p:txBody>
          <a:bodyPr wrap="square" rtlCol="0">
            <a:spAutoFit/>
          </a:bodyPr>
          <a:lstStyle/>
          <a:p>
            <a:r>
              <a:rPr lang="en-US" sz="1200" b="1" dirty="0"/>
              <a:t>Rapid Re-Housing (RRH) </a:t>
            </a:r>
            <a:r>
              <a:rPr lang="en-US" sz="1200" dirty="0"/>
              <a:t>Program will provide financial assistance and services to prevent </a:t>
            </a:r>
            <a:r>
              <a:rPr lang="en-US" sz="1200" dirty="0" err="1"/>
              <a:t>individauls</a:t>
            </a:r>
            <a:r>
              <a:rPr lang="en-US" sz="1200" dirty="0"/>
              <a:t> and families from becoming homeless and help these who are experiencing homelessness  to be quickly re-housed and stabilized. The funds under this program are intended to target individuals and families who would be homeless but for this assistance. The funds will provide for a variety of assistance, including: short-term or medium –term rental assistance and housing relocation and stabilizations services, including such activates as mediation, credit counseling, security or utility deposits, utility payments, moving cost assistance and case management. </a:t>
            </a:r>
          </a:p>
        </p:txBody>
      </p:sp>
    </p:spTree>
    <p:extLst>
      <p:ext uri="{BB962C8B-B14F-4D97-AF65-F5344CB8AC3E}">
        <p14:creationId xmlns:p14="http://schemas.microsoft.com/office/powerpoint/2010/main" val="1065876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2277" y="442194"/>
            <a:ext cx="3695627" cy="830997"/>
          </a:xfrm>
          <a:prstGeom prst="rect">
            <a:avLst/>
          </a:prstGeom>
        </p:spPr>
        <p:txBody>
          <a:bodyPr wrap="none">
            <a:spAutoFit/>
          </a:bodyPr>
          <a:lstStyle/>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HUD  ~  Terms Continued</a:t>
            </a:r>
            <a:endParaRPr lang="en-US" dirty="0"/>
          </a:p>
          <a:p>
            <a: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dirty="0"/>
          </a:p>
        </p:txBody>
      </p:sp>
      <p:sp>
        <p:nvSpPr>
          <p:cNvPr id="6" name="Rectangle 5"/>
          <p:cNvSpPr/>
          <p:nvPr/>
        </p:nvSpPr>
        <p:spPr>
          <a:xfrm>
            <a:off x="1444257" y="6002179"/>
            <a:ext cx="6629400" cy="246221"/>
          </a:xfrm>
          <a:prstGeom prst="rect">
            <a:avLst/>
          </a:prstGeom>
        </p:spPr>
        <p:txBody>
          <a:bodyPr wrap="square">
            <a:spAutoFit/>
          </a:bodyPr>
          <a:lstStyle/>
          <a:p>
            <a:r>
              <a:rPr lang="en-US" sz="1000" dirty="0"/>
              <a:t>http://www.huduser.org/portal/glossary/glossary_s.html</a:t>
            </a:r>
          </a:p>
        </p:txBody>
      </p:sp>
      <p:sp>
        <p:nvSpPr>
          <p:cNvPr id="7" name="Rectangle 6"/>
          <p:cNvSpPr/>
          <p:nvPr/>
        </p:nvSpPr>
        <p:spPr>
          <a:xfrm>
            <a:off x="1422991" y="6248400"/>
            <a:ext cx="6934200" cy="246221"/>
          </a:xfrm>
          <a:prstGeom prst="rect">
            <a:avLst/>
          </a:prstGeom>
        </p:spPr>
        <p:txBody>
          <a:bodyPr wrap="square">
            <a:spAutoFit/>
          </a:bodyPr>
          <a:lstStyle/>
          <a:p>
            <a:r>
              <a:rPr lang="en-US" sz="1000" dirty="0"/>
              <a:t>https://www.hudexchange.info/coc/coc-program-eligibility-requirements/</a:t>
            </a:r>
          </a:p>
        </p:txBody>
      </p:sp>
      <p:sp>
        <p:nvSpPr>
          <p:cNvPr id="2" name="TextBox 1">
            <a:extLst>
              <a:ext uri="{FF2B5EF4-FFF2-40B4-BE49-F238E27FC236}">
                <a16:creationId xmlns:a16="http://schemas.microsoft.com/office/drawing/2014/main" id="{05848204-CEAC-4FD6-AC2E-1E0FF6AC41D6}"/>
              </a:ext>
            </a:extLst>
          </p:cNvPr>
          <p:cNvSpPr txBox="1"/>
          <p:nvPr/>
        </p:nvSpPr>
        <p:spPr>
          <a:xfrm>
            <a:off x="1264476" y="1570554"/>
            <a:ext cx="7251227" cy="892552"/>
          </a:xfrm>
          <a:prstGeom prst="rect">
            <a:avLst/>
          </a:prstGeom>
          <a:noFill/>
        </p:spPr>
        <p:txBody>
          <a:bodyPr wrap="square" rtlCol="0">
            <a:spAutoFit/>
          </a:bodyPr>
          <a:lstStyle/>
          <a:p>
            <a:r>
              <a:rPr lang="en-US" sz="1600" b="1" dirty="0"/>
              <a:t>Transitional Housing (TH) </a:t>
            </a:r>
            <a:r>
              <a:rPr lang="en-US" sz="1200" dirty="0"/>
              <a:t>A project that has as its purpose facilitating the movement of homeless individuals and families to permanent housing within a reasonable amount of time (usually 24 months). Transitional housing includes housing primarily designed to serve deinstitutionalized homeless individual and other homeless individual with mental or physical disabilities and homeless families with children. </a:t>
            </a:r>
          </a:p>
        </p:txBody>
      </p:sp>
      <p:sp>
        <p:nvSpPr>
          <p:cNvPr id="3" name="TextBox 2">
            <a:extLst>
              <a:ext uri="{FF2B5EF4-FFF2-40B4-BE49-F238E27FC236}">
                <a16:creationId xmlns:a16="http://schemas.microsoft.com/office/drawing/2014/main" id="{E4398C4E-7566-44DB-B5EC-9E48EF06ED11}"/>
              </a:ext>
            </a:extLst>
          </p:cNvPr>
          <p:cNvSpPr txBox="1"/>
          <p:nvPr/>
        </p:nvSpPr>
        <p:spPr>
          <a:xfrm>
            <a:off x="1228868" y="2647772"/>
            <a:ext cx="7610331" cy="1077218"/>
          </a:xfrm>
          <a:prstGeom prst="rect">
            <a:avLst/>
          </a:prstGeom>
          <a:noFill/>
        </p:spPr>
        <p:txBody>
          <a:bodyPr wrap="square" rtlCol="0">
            <a:spAutoFit/>
          </a:bodyPr>
          <a:lstStyle/>
          <a:p>
            <a:r>
              <a:rPr lang="en-US" sz="1600" b="1" dirty="0"/>
              <a:t>Vulnerability Index &amp; Service Prioritization Decision Assistance Tool (VI-SPDAT) </a:t>
            </a:r>
            <a:r>
              <a:rPr lang="en-US" sz="1200" dirty="0"/>
              <a:t>is a street outreach tool that determines the initial needs of the individual based open both medical and social risk factors. It helps street outreach workers to determine if a full assessments is warranted. The SPDAT offers recommendations for three categories along the spectrum of housing interventions: Permanent Supportive Housing, Rapid Re-Housing, or Affordable Housing. </a:t>
            </a:r>
          </a:p>
        </p:txBody>
      </p:sp>
    </p:spTree>
    <p:extLst>
      <p:ext uri="{BB962C8B-B14F-4D97-AF65-F5344CB8AC3E}">
        <p14:creationId xmlns:p14="http://schemas.microsoft.com/office/powerpoint/2010/main" val="27684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ED37F-0F43-406C-970E-E1A80D2D6DDC}"/>
              </a:ext>
            </a:extLst>
          </p:cNvPr>
          <p:cNvSpPr>
            <a:spLocks noGrp="1"/>
          </p:cNvSpPr>
          <p:nvPr>
            <p:ph type="title"/>
          </p:nvPr>
        </p:nvSpPr>
        <p:spPr>
          <a:xfrm>
            <a:off x="1295400" y="2667000"/>
            <a:ext cx="7543800" cy="990600"/>
          </a:xfrm>
        </p:spPr>
        <p:txBody>
          <a:bodyPr/>
          <a:lstStyle/>
          <a:p>
            <a:pPr algn="ctr"/>
            <a:r>
              <a:rPr lang="en-US" dirty="0">
                <a:solidFill>
                  <a:srgbClr val="002060"/>
                </a:solidFill>
              </a:rPr>
              <a:t>What types of Housing does the </a:t>
            </a:r>
            <a:r>
              <a:rPr lang="en-US" dirty="0" err="1">
                <a:solidFill>
                  <a:srgbClr val="002060"/>
                </a:solidFill>
              </a:rPr>
              <a:t>C.o.C</a:t>
            </a:r>
            <a:r>
              <a:rPr lang="en-US" dirty="0">
                <a:solidFill>
                  <a:srgbClr val="002060"/>
                </a:solidFill>
              </a:rPr>
              <a:t> offer? </a:t>
            </a:r>
          </a:p>
        </p:txBody>
      </p:sp>
    </p:spTree>
    <p:extLst>
      <p:ext uri="{BB962C8B-B14F-4D97-AF65-F5344CB8AC3E}">
        <p14:creationId xmlns:p14="http://schemas.microsoft.com/office/powerpoint/2010/main" val="138061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Box 4"/>
          <p:cNvSpPr txBox="1">
            <a:spLocks noChangeArrowheads="1"/>
          </p:cNvSpPr>
          <p:nvPr/>
        </p:nvSpPr>
        <p:spPr bwMode="auto">
          <a:xfrm>
            <a:off x="1752600" y="457200"/>
            <a:ext cx="6324600" cy="954107"/>
          </a:xfrm>
          <a:prstGeom prst="rect">
            <a:avLst/>
          </a:prstGeom>
          <a:noFill/>
          <a:ln w="9525">
            <a:noFill/>
            <a:miter lim="800000"/>
            <a:headEnd/>
            <a:tailEnd/>
          </a:ln>
        </p:spPr>
        <p:txBody>
          <a:bodyPr wrap="square">
            <a:spAutoFit/>
          </a:bodyPr>
          <a:lstStyle/>
          <a:p>
            <a:pPr algn="ctr">
              <a:defRPr/>
            </a:pPr>
            <a:r>
              <a:rPr lang="en-US" sz="2800" b="1" dirty="0">
                <a:latin typeface="Arial" pitchFamily="34" charset="0"/>
                <a:cs typeface="Arial" pitchFamily="34" charset="0"/>
              </a:rPr>
              <a:t>Eligible </a:t>
            </a:r>
            <a:r>
              <a:rPr lang="en-US" sz="2800" b="1" dirty="0" err="1">
                <a:latin typeface="Arial" pitchFamily="34" charset="0"/>
                <a:cs typeface="Arial" pitchFamily="34" charset="0"/>
              </a:rPr>
              <a:t>CoC</a:t>
            </a:r>
            <a:r>
              <a:rPr lang="en-US" sz="2800" b="1" dirty="0">
                <a:latin typeface="Arial" pitchFamily="34" charset="0"/>
                <a:cs typeface="Arial" pitchFamily="34" charset="0"/>
              </a:rPr>
              <a:t> Program Project Applicants</a:t>
            </a:r>
          </a:p>
        </p:txBody>
      </p:sp>
      <p:sp>
        <p:nvSpPr>
          <p:cNvPr id="5" name="Rectangle 4"/>
          <p:cNvSpPr txBox="1">
            <a:spLocks noChangeArrowheads="1"/>
          </p:cNvSpPr>
          <p:nvPr/>
        </p:nvSpPr>
        <p:spPr bwMode="auto">
          <a:xfrm>
            <a:off x="1447800" y="1524000"/>
            <a:ext cx="7086600" cy="4800600"/>
          </a:xfrm>
          <a:prstGeom prst="rect">
            <a:avLst/>
          </a:prstGeom>
          <a:noFill/>
          <a:ln w="9525">
            <a:noFill/>
            <a:miter lim="800000"/>
            <a:headEnd/>
            <a:tailEnd/>
          </a:ln>
        </p:spPr>
        <p:txBody>
          <a:bodyPr/>
          <a:lstStyle/>
          <a:p>
            <a:pPr marL="457200" lvl="0" indent="-457200" eaLnBrk="1" fontAlgn="auto" hangingPunct="1">
              <a:spcBef>
                <a:spcPts val="580"/>
              </a:spcBef>
              <a:spcAft>
                <a:spcPts val="0"/>
              </a:spcAft>
              <a:buClr>
                <a:srgbClr val="D34817"/>
              </a:buClr>
              <a:buSzPct val="85000"/>
            </a:pPr>
            <a:endParaRPr lang="en-US" sz="2000" b="1" dirty="0">
              <a:solidFill>
                <a:srgbClr val="002060"/>
              </a:solidFill>
              <a:latin typeface="+mn-lt"/>
              <a:ea typeface="+mn-ea"/>
              <a:cs typeface="Tahoma" pitchFamily="34" charset="0"/>
            </a:endParaRPr>
          </a:p>
        </p:txBody>
      </p:sp>
      <p:sp>
        <p:nvSpPr>
          <p:cNvPr id="6" name="Rectangle 5"/>
          <p:cNvSpPr/>
          <p:nvPr/>
        </p:nvSpPr>
        <p:spPr>
          <a:xfrm>
            <a:off x="1524000" y="1447801"/>
            <a:ext cx="6629400" cy="5181600"/>
          </a:xfrm>
          <a:prstGeom prst="rect">
            <a:avLst/>
          </a:prstGeom>
        </p:spPr>
        <p:txBody>
          <a:bodyPr wrap="square">
            <a:normAutofit/>
          </a:bodyPr>
          <a:lstStyle/>
          <a:p>
            <a:pPr>
              <a:buFont typeface="Arial" pitchFamily="34" charset="0"/>
              <a:buChar char="•"/>
            </a:pPr>
            <a:r>
              <a:rPr lang="en-US" dirty="0"/>
              <a:t>Non-profits, states, local government, and instrumentalities of local government</a:t>
            </a:r>
          </a:p>
          <a:p>
            <a:endParaRPr lang="en-US" dirty="0"/>
          </a:p>
          <a:p>
            <a:pPr>
              <a:buFont typeface="Arial" pitchFamily="34" charset="0"/>
              <a:buChar char="•"/>
            </a:pPr>
            <a:r>
              <a:rPr lang="en-US" dirty="0"/>
              <a:t>MUST be designated by the CoC to apply for funds</a:t>
            </a:r>
          </a:p>
          <a:p>
            <a:pPr>
              <a:buFont typeface="Arial" pitchFamily="34" charset="0"/>
              <a:buChar char="•"/>
            </a:pPr>
            <a:endParaRPr lang="en-US" dirty="0"/>
          </a:p>
          <a:p>
            <a:r>
              <a:rPr lang="en-US" dirty="0"/>
              <a:t>Exclusion: for-profits are not permitted to apply for grants or be sub-recipients of grants</a:t>
            </a:r>
          </a:p>
          <a:p>
            <a:endParaRPr lang="en-US" dirty="0"/>
          </a:p>
        </p:txBody>
      </p:sp>
    </p:spTree>
    <p:extLst>
      <p:ext uri="{BB962C8B-B14F-4D97-AF65-F5344CB8AC3E}">
        <p14:creationId xmlns:p14="http://schemas.microsoft.com/office/powerpoint/2010/main" val="40480675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Box 4"/>
          <p:cNvSpPr txBox="1">
            <a:spLocks noChangeArrowheads="1"/>
          </p:cNvSpPr>
          <p:nvPr/>
        </p:nvSpPr>
        <p:spPr bwMode="auto">
          <a:xfrm>
            <a:off x="1752600" y="457200"/>
            <a:ext cx="6324600" cy="954107"/>
          </a:xfrm>
          <a:prstGeom prst="rect">
            <a:avLst/>
          </a:prstGeom>
          <a:noFill/>
          <a:ln w="9525">
            <a:noFill/>
            <a:miter lim="800000"/>
            <a:headEnd/>
            <a:tailEnd/>
          </a:ln>
        </p:spPr>
        <p:txBody>
          <a:bodyPr wrap="square">
            <a:spAutoFit/>
          </a:bodyPr>
          <a:lstStyle/>
          <a:p>
            <a:pPr algn="ctr">
              <a:defRPr/>
            </a:pPr>
            <a:r>
              <a:rPr lang="en-US" sz="2800" b="1" dirty="0">
                <a:latin typeface="Arial" pitchFamily="34" charset="0"/>
                <a:cs typeface="Arial" pitchFamily="34" charset="0"/>
              </a:rPr>
              <a:t>CoC Program Grant Uses and Requirements</a:t>
            </a:r>
          </a:p>
        </p:txBody>
      </p:sp>
      <p:sp>
        <p:nvSpPr>
          <p:cNvPr id="5" name="Rectangle 4"/>
          <p:cNvSpPr txBox="1">
            <a:spLocks noChangeArrowheads="1"/>
          </p:cNvSpPr>
          <p:nvPr/>
        </p:nvSpPr>
        <p:spPr bwMode="auto">
          <a:xfrm>
            <a:off x="1219200" y="1752600"/>
            <a:ext cx="7696200" cy="5105400"/>
          </a:xfrm>
          <a:prstGeom prst="rect">
            <a:avLst/>
          </a:prstGeom>
          <a:noFill/>
          <a:ln w="9525">
            <a:noFill/>
            <a:miter lim="800000"/>
            <a:headEnd/>
            <a:tailEnd/>
          </a:ln>
        </p:spPr>
        <p:txBody>
          <a:bodyPr/>
          <a:lstStyle/>
          <a:p>
            <a:pPr marL="457200" lvl="0" indent="-457200" eaLnBrk="1" fontAlgn="auto" hangingPunct="1">
              <a:spcBef>
                <a:spcPts val="580"/>
              </a:spcBef>
              <a:spcAft>
                <a:spcPts val="0"/>
              </a:spcAft>
              <a:buClr>
                <a:srgbClr val="002060"/>
              </a:buClr>
              <a:buSzPct val="85000"/>
              <a:buFont typeface="+mj-lt"/>
              <a:buAutoNum type="arabicPeriod"/>
            </a:pPr>
            <a:r>
              <a:rPr lang="en-US" sz="2800" dirty="0">
                <a:latin typeface="Arial" pitchFamily="34" charset="0"/>
                <a:ea typeface="+mn-ea"/>
                <a:cs typeface="Arial" pitchFamily="34" charset="0"/>
              </a:rPr>
              <a:t>Permanent Housing (3 types: PSH,RRH &amp; TH-RRH Hybrid)</a:t>
            </a:r>
          </a:p>
          <a:p>
            <a:pPr marL="457200" lvl="0" indent="-457200" eaLnBrk="1" fontAlgn="auto" hangingPunct="1">
              <a:spcBef>
                <a:spcPts val="580"/>
              </a:spcBef>
              <a:spcAft>
                <a:spcPts val="0"/>
              </a:spcAft>
              <a:buClr>
                <a:srgbClr val="002060"/>
              </a:buClr>
              <a:buSzPct val="85000"/>
              <a:buFont typeface="+mj-lt"/>
              <a:buAutoNum type="arabicPeriod"/>
            </a:pPr>
            <a:r>
              <a:rPr lang="en-US" sz="2800" dirty="0">
                <a:latin typeface="Arial" pitchFamily="34" charset="0"/>
                <a:ea typeface="+mn-ea"/>
                <a:cs typeface="Arial" pitchFamily="34" charset="0"/>
              </a:rPr>
              <a:t>Transitional Housing</a:t>
            </a:r>
          </a:p>
          <a:p>
            <a:pPr marL="457200" lvl="0" indent="-457200" eaLnBrk="1" fontAlgn="auto" hangingPunct="1">
              <a:spcBef>
                <a:spcPts val="580"/>
              </a:spcBef>
              <a:spcAft>
                <a:spcPts val="0"/>
              </a:spcAft>
              <a:buClr>
                <a:srgbClr val="002060"/>
              </a:buClr>
              <a:buSzPct val="85000"/>
              <a:buFont typeface="+mj-lt"/>
              <a:buAutoNum type="arabicPeriod"/>
            </a:pPr>
            <a:r>
              <a:rPr lang="en-US" sz="2800" dirty="0">
                <a:latin typeface="Arial" pitchFamily="34" charset="0"/>
                <a:ea typeface="+mn-ea"/>
                <a:cs typeface="Arial" pitchFamily="34" charset="0"/>
              </a:rPr>
              <a:t>Supportive Services Only</a:t>
            </a:r>
          </a:p>
          <a:p>
            <a:pPr marL="457200" lvl="0" indent="-457200" eaLnBrk="1" fontAlgn="auto" hangingPunct="1">
              <a:spcBef>
                <a:spcPts val="580"/>
              </a:spcBef>
              <a:spcAft>
                <a:spcPts val="0"/>
              </a:spcAft>
              <a:buClr>
                <a:srgbClr val="002060"/>
              </a:buClr>
              <a:buSzPct val="85000"/>
              <a:buFont typeface="+mj-lt"/>
              <a:buAutoNum type="arabicPeriod"/>
            </a:pPr>
            <a:r>
              <a:rPr lang="en-US" sz="2800" dirty="0">
                <a:latin typeface="Arial" pitchFamily="34" charset="0"/>
                <a:ea typeface="+mn-ea"/>
                <a:cs typeface="Arial" pitchFamily="34" charset="0"/>
              </a:rPr>
              <a:t>Homeless Management Information System</a:t>
            </a:r>
          </a:p>
          <a:p>
            <a:pPr lvl="0" eaLnBrk="1" fontAlgn="auto" hangingPunct="1">
              <a:spcBef>
                <a:spcPts val="580"/>
              </a:spcBef>
              <a:spcAft>
                <a:spcPts val="0"/>
              </a:spcAft>
              <a:buClr>
                <a:srgbClr val="D34817"/>
              </a:buClr>
              <a:buSzPct val="85000"/>
            </a:pPr>
            <a:endParaRPr lang="en-US" sz="2800" dirty="0">
              <a:latin typeface="Arial" pitchFamily="34" charset="0"/>
              <a:ea typeface="+mn-ea"/>
              <a:cs typeface="Arial" pitchFamily="34" charset="0"/>
            </a:endParaRPr>
          </a:p>
          <a:p>
            <a:pPr marL="457200" lvl="0" indent="-457200" eaLnBrk="1" fontAlgn="auto" hangingPunct="1">
              <a:spcBef>
                <a:spcPts val="580"/>
              </a:spcBef>
              <a:spcAft>
                <a:spcPts val="0"/>
              </a:spcAft>
              <a:buClr>
                <a:srgbClr val="D34817"/>
              </a:buClr>
              <a:buSzPct val="85000"/>
            </a:pPr>
            <a:r>
              <a:rPr lang="en-US" dirty="0">
                <a:latin typeface="Arial" pitchFamily="34" charset="0"/>
                <a:cs typeface="Arial" pitchFamily="34" charset="0"/>
              </a:rPr>
              <a:t>	</a:t>
            </a:r>
            <a:endParaRPr lang="en-US" sz="2000" b="1" dirty="0">
              <a:solidFill>
                <a:srgbClr val="002060"/>
              </a:solidFill>
              <a:latin typeface="+mn-lt"/>
              <a:ea typeface="+mn-ea"/>
              <a:cs typeface="Tahoma" pitchFamily="34" charset="0"/>
            </a:endParaRPr>
          </a:p>
        </p:txBody>
      </p:sp>
    </p:spTree>
    <p:extLst>
      <p:ext uri="{BB962C8B-B14F-4D97-AF65-F5344CB8AC3E}">
        <p14:creationId xmlns:p14="http://schemas.microsoft.com/office/powerpoint/2010/main" val="290232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3FDA3-D127-4CAF-B99B-9F385EBB2D5C}"/>
              </a:ext>
            </a:extLst>
          </p:cNvPr>
          <p:cNvSpPr>
            <a:spLocks noGrp="1"/>
          </p:cNvSpPr>
          <p:nvPr>
            <p:ph type="title"/>
          </p:nvPr>
        </p:nvSpPr>
        <p:spPr/>
        <p:txBody>
          <a:bodyPr/>
          <a:lstStyle/>
          <a:p>
            <a:pPr algn="ctr"/>
            <a:r>
              <a:rPr lang="en-US" dirty="0">
                <a:solidFill>
                  <a:srgbClr val="336699"/>
                </a:solidFill>
                <a:ea typeface="Tahoma" pitchFamily="34" charset="0"/>
                <a:cs typeface="Tahoma" pitchFamily="34" charset="0"/>
              </a:rPr>
              <a:t>The Presenter </a:t>
            </a:r>
            <a:endParaRPr lang="en-US" dirty="0"/>
          </a:p>
        </p:txBody>
      </p:sp>
      <p:sp>
        <p:nvSpPr>
          <p:cNvPr id="3" name="Content Placeholder 2">
            <a:extLst>
              <a:ext uri="{FF2B5EF4-FFF2-40B4-BE49-F238E27FC236}">
                <a16:creationId xmlns:a16="http://schemas.microsoft.com/office/drawing/2014/main" id="{28DB9779-2BDE-40B9-A532-4FE4838A21F7}"/>
              </a:ext>
            </a:extLst>
          </p:cNvPr>
          <p:cNvSpPr>
            <a:spLocks noGrp="1"/>
          </p:cNvSpPr>
          <p:nvPr>
            <p:ph idx="1"/>
          </p:nvPr>
        </p:nvSpPr>
        <p:spPr>
          <a:xfrm>
            <a:off x="1295400" y="1371600"/>
            <a:ext cx="7467600" cy="4800600"/>
          </a:xfrm>
        </p:spPr>
        <p:txBody>
          <a:bodyPr/>
          <a:lstStyle/>
          <a:p>
            <a:pPr marL="0" indent="0" algn="ctr">
              <a:spcBef>
                <a:spcPts val="0"/>
              </a:spcBef>
              <a:buClrTx/>
              <a:buNone/>
            </a:pPr>
            <a:r>
              <a:rPr lang="en-US" sz="1600" b="1" kern="1200" dirty="0">
                <a:solidFill>
                  <a:srgbClr val="336699"/>
                </a:solidFill>
                <a:latin typeface="Times New Roman" pitchFamily="18" charset="0"/>
                <a:ea typeface="Tahoma" pitchFamily="34" charset="0"/>
                <a:cs typeface="Tahoma" pitchFamily="34" charset="0"/>
              </a:rPr>
              <a:t>Partners Ending Homelessness </a:t>
            </a:r>
          </a:p>
          <a:p>
            <a:pPr marL="0" indent="0" algn="ctr">
              <a:spcBef>
                <a:spcPts val="0"/>
              </a:spcBef>
              <a:buClrTx/>
              <a:buNone/>
            </a:pPr>
            <a:r>
              <a:rPr lang="en-US" sz="1600" b="1" kern="1200" dirty="0">
                <a:solidFill>
                  <a:srgbClr val="336699"/>
                </a:solidFill>
                <a:latin typeface="Times New Roman" pitchFamily="18" charset="0"/>
                <a:ea typeface="Tahoma" pitchFamily="34" charset="0"/>
                <a:cs typeface="Tahoma" pitchFamily="34" charset="0"/>
              </a:rPr>
              <a:t>The Rochester/Monroe County Homeless Continuum of Care </a:t>
            </a:r>
          </a:p>
          <a:p>
            <a:pPr marL="0" lvl="0" indent="0">
              <a:spcBef>
                <a:spcPts val="0"/>
              </a:spcBef>
              <a:buClrTx/>
              <a:buNone/>
            </a:pPr>
            <a:endParaRPr lang="en-US" sz="1600" b="1" kern="1200" dirty="0">
              <a:solidFill>
                <a:srgbClr val="336699"/>
              </a:solidFill>
              <a:latin typeface="Times New Roman" pitchFamily="18" charset="0"/>
              <a:ea typeface="Tahoma" pitchFamily="34" charset="0"/>
              <a:cs typeface="Tahoma" pitchFamily="34" charset="0"/>
            </a:endParaRPr>
          </a:p>
          <a:p>
            <a:pPr marL="0" lvl="0" indent="0" algn="ctr">
              <a:spcBef>
                <a:spcPts val="0"/>
              </a:spcBef>
              <a:buClrTx/>
              <a:buNone/>
            </a:pPr>
            <a:r>
              <a:rPr lang="en-US" kern="1200" dirty="0">
                <a:solidFill>
                  <a:prstClr val="black"/>
                </a:solidFill>
                <a:latin typeface="Times New Roman" pitchFamily="18" charset="0"/>
                <a:cs typeface="Times New Roman" pitchFamily="18" charset="0"/>
              </a:rPr>
              <a:t>Charles Bollinger III, Programs Coordinator </a:t>
            </a:r>
          </a:p>
          <a:p>
            <a:pPr marL="0" lvl="0" indent="0" algn="ctr">
              <a:spcBef>
                <a:spcPts val="0"/>
              </a:spcBef>
              <a:buClrTx/>
              <a:buNone/>
            </a:pPr>
            <a:r>
              <a:rPr lang="en-US" kern="1200" dirty="0">
                <a:solidFill>
                  <a:prstClr val="black"/>
                </a:solidFill>
                <a:latin typeface="Times New Roman" pitchFamily="18" charset="0"/>
                <a:cs typeface="Times New Roman" pitchFamily="18" charset="0"/>
              </a:rPr>
              <a:t>cbollinger@letsendhomelessness.org </a:t>
            </a:r>
          </a:p>
          <a:p>
            <a:pPr marL="0" lvl="0" indent="0" algn="ctr">
              <a:spcBef>
                <a:spcPts val="0"/>
              </a:spcBef>
              <a:buClrTx/>
              <a:buNone/>
            </a:pPr>
            <a:r>
              <a:rPr lang="en-US" kern="1200" dirty="0">
                <a:solidFill>
                  <a:prstClr val="black"/>
                </a:solidFill>
                <a:latin typeface="Times New Roman" pitchFamily="18" charset="0"/>
                <a:cs typeface="Times New Roman" pitchFamily="18" charset="0"/>
              </a:rPr>
              <a:t>585-319-5091 </a:t>
            </a:r>
            <a:r>
              <a:rPr lang="en-US" kern="1200" dirty="0" err="1">
                <a:solidFill>
                  <a:prstClr val="black"/>
                </a:solidFill>
                <a:latin typeface="Times New Roman" pitchFamily="18" charset="0"/>
                <a:cs typeface="Times New Roman" pitchFamily="18" charset="0"/>
              </a:rPr>
              <a:t>ext</a:t>
            </a:r>
            <a:r>
              <a:rPr lang="en-US" kern="1200" dirty="0">
                <a:solidFill>
                  <a:prstClr val="black"/>
                </a:solidFill>
                <a:latin typeface="Times New Roman" pitchFamily="18" charset="0"/>
                <a:cs typeface="Times New Roman" pitchFamily="18" charset="0"/>
              </a:rPr>
              <a:t> 101</a:t>
            </a:r>
          </a:p>
          <a:p>
            <a:pPr marL="0" lvl="0" indent="0" algn="ctr">
              <a:spcBef>
                <a:spcPts val="0"/>
              </a:spcBef>
              <a:buClrTx/>
              <a:buNone/>
            </a:pPr>
            <a:r>
              <a:rPr lang="en-US" sz="900" kern="1200" dirty="0">
                <a:solidFill>
                  <a:prstClr val="black"/>
                </a:solidFill>
                <a:latin typeface="Times New Roman" pitchFamily="18" charset="0"/>
                <a:cs typeface="Times New Roman" pitchFamily="18" charset="0"/>
              </a:rPr>
              <a:t>(Hey that’s me)</a:t>
            </a:r>
          </a:p>
          <a:p>
            <a:pPr marL="0" lvl="0" indent="0">
              <a:spcBef>
                <a:spcPts val="0"/>
              </a:spcBef>
              <a:buClrTx/>
              <a:buNone/>
            </a:pPr>
            <a:endParaRPr lang="en-US" sz="1600" kern="1200" dirty="0">
              <a:solidFill>
                <a:prstClr val="black"/>
              </a:solidFill>
              <a:latin typeface="Times New Roman" pitchFamily="18" charset="0"/>
              <a:cs typeface="Times New Roman" pitchFamily="18" charset="0"/>
            </a:endParaRPr>
          </a:p>
          <a:p>
            <a:pPr marL="0" lvl="0" indent="0">
              <a:spcBef>
                <a:spcPts val="0"/>
              </a:spcBef>
              <a:buClrTx/>
              <a:buNone/>
            </a:pPr>
            <a:r>
              <a:rPr lang="en-US" sz="1600" kern="1200" dirty="0">
                <a:solidFill>
                  <a:prstClr val="black"/>
                </a:solidFill>
                <a:latin typeface="Times New Roman" pitchFamily="18" charset="0"/>
                <a:cs typeface="Times New Roman" pitchFamily="18" charset="0"/>
              </a:rPr>
              <a:t> </a:t>
            </a:r>
            <a:endParaRPr lang="en-US" sz="1300" kern="1200" dirty="0">
              <a:solidFill>
                <a:prstClr val="black"/>
              </a:solidFill>
              <a:latin typeface="Times New Roman" pitchFamily="18" charset="0"/>
            </a:endParaRPr>
          </a:p>
          <a:p>
            <a:pPr marL="0" lvl="0" indent="0">
              <a:spcBef>
                <a:spcPts val="0"/>
              </a:spcBef>
              <a:buClrTx/>
              <a:buNone/>
            </a:pPr>
            <a:endParaRPr lang="en-US" sz="1600" b="1" kern="1200" dirty="0">
              <a:solidFill>
                <a:srgbClr val="336699"/>
              </a:solidFill>
              <a:latin typeface="Times New Roman" pitchFamily="18" charset="0"/>
              <a:ea typeface="Tahoma" pitchFamily="34" charset="0"/>
              <a:cs typeface="Tahoma" pitchFamily="34" charset="0"/>
            </a:endParaRPr>
          </a:p>
          <a:p>
            <a:pPr marL="0" lvl="0" indent="0">
              <a:spcBef>
                <a:spcPts val="0"/>
              </a:spcBef>
              <a:buClrTx/>
              <a:buNone/>
            </a:pPr>
            <a:endParaRPr lang="en-US" sz="1600" b="1" kern="1200" dirty="0">
              <a:solidFill>
                <a:srgbClr val="336699"/>
              </a:solidFill>
              <a:latin typeface="Times New Roman" pitchFamily="18" charset="0"/>
              <a:ea typeface="Tahoma" pitchFamily="34" charset="0"/>
              <a:cs typeface="Tahoma" pitchFamily="34" charset="0"/>
            </a:endParaRPr>
          </a:p>
          <a:p>
            <a:pPr marL="0" indent="0">
              <a:buNone/>
            </a:pPr>
            <a:endParaRPr lang="en-US" dirty="0"/>
          </a:p>
        </p:txBody>
      </p:sp>
    </p:spTree>
    <p:extLst>
      <p:ext uri="{BB962C8B-B14F-4D97-AF65-F5344CB8AC3E}">
        <p14:creationId xmlns:p14="http://schemas.microsoft.com/office/powerpoint/2010/main" val="1876116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Box 4"/>
          <p:cNvSpPr txBox="1">
            <a:spLocks noChangeArrowheads="1"/>
          </p:cNvSpPr>
          <p:nvPr/>
        </p:nvSpPr>
        <p:spPr bwMode="auto">
          <a:xfrm>
            <a:off x="1295400" y="304800"/>
            <a:ext cx="7315200" cy="762000"/>
          </a:xfrm>
          <a:prstGeom prst="rect">
            <a:avLst/>
          </a:prstGeom>
          <a:noFill/>
          <a:ln w="9525">
            <a:noFill/>
            <a:miter lim="800000"/>
            <a:headEnd/>
            <a:tailEnd/>
          </a:ln>
        </p:spPr>
        <p:txBody>
          <a:bodyPr>
            <a:noAutofit/>
          </a:bodyPr>
          <a:lstStyle/>
          <a:p>
            <a:pPr algn="ctr">
              <a:defRPr/>
            </a:pPr>
            <a:r>
              <a:rPr lang="en-US" sz="2800" b="1" dirty="0">
                <a:latin typeface="Arial" pitchFamily="34" charset="0"/>
                <a:cs typeface="Arial" pitchFamily="34" charset="0"/>
              </a:rPr>
              <a:t>Eligible Components: Permanent Housing</a:t>
            </a:r>
          </a:p>
        </p:txBody>
      </p:sp>
      <p:sp>
        <p:nvSpPr>
          <p:cNvPr id="5" name="Rectangle 4"/>
          <p:cNvSpPr txBox="1">
            <a:spLocks noChangeArrowheads="1"/>
          </p:cNvSpPr>
          <p:nvPr/>
        </p:nvSpPr>
        <p:spPr bwMode="auto">
          <a:xfrm>
            <a:off x="1143000" y="1143000"/>
            <a:ext cx="7162800" cy="5257800"/>
          </a:xfrm>
          <a:prstGeom prst="rect">
            <a:avLst/>
          </a:prstGeom>
          <a:noFill/>
          <a:ln w="9525">
            <a:noFill/>
            <a:miter lim="800000"/>
            <a:headEnd/>
            <a:tailEnd/>
          </a:ln>
        </p:spPr>
        <p:txBody>
          <a:bodyPr/>
          <a:lstStyle/>
          <a:p>
            <a:pPr marL="457200" lvl="0" indent="-457200" eaLnBrk="1" fontAlgn="auto" hangingPunct="1">
              <a:spcBef>
                <a:spcPts val="580"/>
              </a:spcBef>
              <a:spcAft>
                <a:spcPts val="0"/>
              </a:spcAft>
              <a:buClr>
                <a:srgbClr val="002060"/>
              </a:buClr>
              <a:buSzPct val="85000"/>
              <a:buFont typeface="+mj-lt"/>
              <a:buAutoNum type="arabicPeriod"/>
            </a:pPr>
            <a:r>
              <a:rPr lang="en-US" sz="2200" b="1" dirty="0">
                <a:latin typeface="Arial" pitchFamily="34" charset="0"/>
                <a:ea typeface="+mn-ea"/>
                <a:cs typeface="Arial" pitchFamily="34" charset="0"/>
              </a:rPr>
              <a:t>Permanent Housing : </a:t>
            </a:r>
            <a:r>
              <a:rPr lang="en-US" sz="2200" dirty="0">
                <a:latin typeface="Arial" pitchFamily="34" charset="0"/>
                <a:ea typeface="+mn-ea"/>
                <a:cs typeface="Arial" pitchFamily="34" charset="0"/>
              </a:rPr>
              <a:t>Community-based housing, the purpose of which is to provide housing without a designated length of stay. It includes:</a:t>
            </a:r>
          </a:p>
          <a:p>
            <a:pPr marL="1371600" lvl="2" indent="-457200" eaLnBrk="1" fontAlgn="auto" hangingPunct="1">
              <a:spcBef>
                <a:spcPts val="580"/>
              </a:spcBef>
              <a:spcAft>
                <a:spcPts val="0"/>
              </a:spcAft>
              <a:buClr>
                <a:srgbClr val="002060"/>
              </a:buClr>
              <a:buSzPct val="85000"/>
              <a:buFont typeface="+mj-lt"/>
              <a:buAutoNum type="alphaLcPeriod"/>
            </a:pPr>
            <a:r>
              <a:rPr lang="en-US" sz="2200" b="1" dirty="0">
                <a:latin typeface="Arial" pitchFamily="34" charset="0"/>
                <a:ea typeface="+mn-ea"/>
                <a:cs typeface="Arial" pitchFamily="34" charset="0"/>
              </a:rPr>
              <a:t>Permanent Supportive Housing (PSH)</a:t>
            </a:r>
          </a:p>
          <a:p>
            <a:pPr marL="1885950" lvl="3" indent="-514350" eaLnBrk="1" fontAlgn="auto" hangingPunct="1">
              <a:spcBef>
                <a:spcPts val="580"/>
              </a:spcBef>
              <a:spcAft>
                <a:spcPts val="0"/>
              </a:spcAft>
              <a:buClr>
                <a:srgbClr val="002060"/>
              </a:buClr>
              <a:buSzPct val="85000"/>
              <a:buFont typeface="+mj-lt"/>
              <a:buAutoNum type="romanUcPeriod"/>
            </a:pPr>
            <a:r>
              <a:rPr lang="en-US" sz="2200" dirty="0">
                <a:latin typeface="Arial" pitchFamily="34" charset="0"/>
                <a:ea typeface="+mn-ea"/>
                <a:cs typeface="Arial" pitchFamily="34" charset="0"/>
              </a:rPr>
              <a:t>Programs formerly known as S+C and </a:t>
            </a:r>
            <a:r>
              <a:rPr lang="en-US" sz="2200" i="1" dirty="0">
                <a:latin typeface="Arial" pitchFamily="34" charset="0"/>
                <a:ea typeface="+mn-ea"/>
                <a:cs typeface="Arial" pitchFamily="34" charset="0"/>
              </a:rPr>
              <a:t>some</a:t>
            </a:r>
            <a:r>
              <a:rPr lang="en-US" sz="2200" dirty="0">
                <a:latin typeface="Arial" pitchFamily="34" charset="0"/>
                <a:ea typeface="+mn-ea"/>
                <a:cs typeface="Arial" pitchFamily="34" charset="0"/>
              </a:rPr>
              <a:t> SHP Permanent Housing Programs</a:t>
            </a:r>
          </a:p>
          <a:p>
            <a:pPr marL="1885950" lvl="3" indent="-514350" eaLnBrk="1" fontAlgn="auto" hangingPunct="1">
              <a:spcBef>
                <a:spcPts val="580"/>
              </a:spcBef>
              <a:spcAft>
                <a:spcPts val="0"/>
              </a:spcAft>
              <a:buClr>
                <a:srgbClr val="002060"/>
              </a:buClr>
              <a:buSzPct val="85000"/>
              <a:buFont typeface="+mj-lt"/>
              <a:buAutoNum type="romanUcPeriod"/>
            </a:pPr>
            <a:r>
              <a:rPr lang="en-US" sz="2200" dirty="0">
                <a:latin typeface="Arial" pitchFamily="34" charset="0"/>
                <a:ea typeface="+mn-ea"/>
                <a:cs typeface="Arial" pitchFamily="34" charset="0"/>
              </a:rPr>
              <a:t>Provides long-term housing assistance to homeless individuals and families in which one </a:t>
            </a:r>
            <a:r>
              <a:rPr lang="en-US" sz="2200" b="1" u="sng" dirty="0">
                <a:latin typeface="Arial" pitchFamily="34" charset="0"/>
                <a:ea typeface="+mn-ea"/>
                <a:cs typeface="Arial" pitchFamily="34" charset="0"/>
              </a:rPr>
              <a:t>adult or child has a disability</a:t>
            </a:r>
          </a:p>
          <a:p>
            <a:pPr marL="1828800" lvl="3" indent="-457200" eaLnBrk="1" fontAlgn="auto" hangingPunct="1">
              <a:spcBef>
                <a:spcPts val="580"/>
              </a:spcBef>
              <a:spcAft>
                <a:spcPts val="0"/>
              </a:spcAft>
              <a:buClr>
                <a:srgbClr val="002060"/>
              </a:buClr>
              <a:buSzPct val="85000"/>
              <a:buFont typeface="+mj-lt"/>
              <a:buAutoNum type="romanUcPeriod"/>
            </a:pPr>
            <a:r>
              <a:rPr lang="en-US" sz="2200" dirty="0">
                <a:latin typeface="Arial" pitchFamily="34" charset="0"/>
                <a:ea typeface="+mn-ea"/>
                <a:cs typeface="Arial" pitchFamily="34" charset="0"/>
              </a:rPr>
              <a:t>PSH Programs PRIORITIZE Chronically homeless individuals and families</a:t>
            </a:r>
          </a:p>
          <a:p>
            <a:pPr marL="1828800" lvl="3" indent="-457200" eaLnBrk="1" fontAlgn="auto" hangingPunct="1">
              <a:spcBef>
                <a:spcPts val="580"/>
              </a:spcBef>
              <a:spcAft>
                <a:spcPts val="0"/>
              </a:spcAft>
              <a:buClr>
                <a:srgbClr val="D34817"/>
              </a:buClr>
              <a:buSzPct val="85000"/>
            </a:pPr>
            <a:endParaRPr lang="en-US" sz="2000" b="1" dirty="0">
              <a:solidFill>
                <a:srgbClr val="002060"/>
              </a:solidFill>
              <a:latin typeface="+mn-lt"/>
              <a:ea typeface="+mn-ea"/>
              <a:cs typeface="Tahoma" pitchFamily="34" charset="0"/>
            </a:endParaRPr>
          </a:p>
          <a:p>
            <a:pPr marL="1828800" lvl="3" indent="-457200" eaLnBrk="1" fontAlgn="auto" hangingPunct="1">
              <a:spcBef>
                <a:spcPts val="580"/>
              </a:spcBef>
              <a:spcAft>
                <a:spcPts val="0"/>
              </a:spcAft>
              <a:buClr>
                <a:srgbClr val="D34817"/>
              </a:buClr>
              <a:buSzPct val="85000"/>
            </a:pPr>
            <a:endParaRPr lang="en-US" sz="2000" b="1" dirty="0">
              <a:solidFill>
                <a:srgbClr val="002060"/>
              </a:solidFill>
              <a:latin typeface="+mn-lt"/>
              <a:ea typeface="+mn-ea"/>
              <a:cs typeface="Tahoma" pitchFamily="34" charset="0"/>
            </a:endParaRPr>
          </a:p>
        </p:txBody>
      </p:sp>
    </p:spTree>
    <p:extLst>
      <p:ext uri="{BB962C8B-B14F-4D97-AF65-F5344CB8AC3E}">
        <p14:creationId xmlns:p14="http://schemas.microsoft.com/office/powerpoint/2010/main" val="80807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a Disability </a:t>
            </a:r>
          </a:p>
        </p:txBody>
      </p:sp>
      <p:sp>
        <p:nvSpPr>
          <p:cNvPr id="3" name="Content Placeholder 2"/>
          <p:cNvSpPr>
            <a:spLocks noGrp="1"/>
          </p:cNvSpPr>
          <p:nvPr>
            <p:ph idx="1"/>
          </p:nvPr>
        </p:nvSpPr>
        <p:spPr>
          <a:xfrm>
            <a:off x="1371600" y="1981200"/>
            <a:ext cx="7315200" cy="2895600"/>
          </a:xfrm>
        </p:spPr>
        <p:txBody>
          <a:bodyPr/>
          <a:lstStyle/>
          <a:p>
            <a:r>
              <a:rPr lang="en-US" sz="2400" dirty="0"/>
              <a:t>Physical, mental, or emotional impairment which is expected to be of long-continued and indefinite duration, substantially impedes the person’s ability to live independently, and is of such nature that such ability could be improved by more suitable housing conditions. Developmental Disability and HIV/AIDS have their own additional defining points </a:t>
            </a:r>
          </a:p>
        </p:txBody>
      </p:sp>
      <p:sp>
        <p:nvSpPr>
          <p:cNvPr id="5" name="TextBox 4"/>
          <p:cNvSpPr txBox="1"/>
          <p:nvPr/>
        </p:nvSpPr>
        <p:spPr>
          <a:xfrm>
            <a:off x="1457587" y="5638800"/>
            <a:ext cx="7239000" cy="646331"/>
          </a:xfrm>
          <a:prstGeom prst="rect">
            <a:avLst/>
          </a:prstGeom>
          <a:noFill/>
        </p:spPr>
        <p:txBody>
          <a:bodyPr wrap="square" rtlCol="0">
            <a:spAutoFit/>
          </a:bodyPr>
          <a:lstStyle/>
          <a:p>
            <a:r>
              <a:rPr lang="en-US" sz="1800" dirty="0"/>
              <a:t>https://www.hudexchange.info/resource/1953/determining-homeless-and-at-risk-status-income-and-disability-webinar/</a:t>
            </a:r>
          </a:p>
        </p:txBody>
      </p:sp>
    </p:spTree>
    <p:extLst>
      <p:ext uri="{BB962C8B-B14F-4D97-AF65-F5344CB8AC3E}">
        <p14:creationId xmlns:p14="http://schemas.microsoft.com/office/powerpoint/2010/main" val="31068516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Documenting a Disability </a:t>
            </a:r>
          </a:p>
        </p:txBody>
      </p:sp>
      <p:sp>
        <p:nvSpPr>
          <p:cNvPr id="3" name="Content Placeholder 2"/>
          <p:cNvSpPr>
            <a:spLocks noGrp="1"/>
          </p:cNvSpPr>
          <p:nvPr>
            <p:ph idx="1"/>
          </p:nvPr>
        </p:nvSpPr>
        <p:spPr>
          <a:xfrm>
            <a:off x="1371600" y="1371600"/>
            <a:ext cx="7162800" cy="2819400"/>
          </a:xfrm>
        </p:spPr>
        <p:txBody>
          <a:bodyPr/>
          <a:lstStyle/>
          <a:p>
            <a:r>
              <a:rPr lang="en-US" sz="2000" dirty="0"/>
              <a:t>Client file must contain: </a:t>
            </a:r>
          </a:p>
          <a:p>
            <a:r>
              <a:rPr lang="en-US" sz="2000" dirty="0"/>
              <a:t>Written verification by a professional who is licensed to diagnose and treat disability. Must include certification that the disabling condition is expected to be long continuing and/or of indefinite duration, and substantially impedes the individuals' ability to live independently; or </a:t>
            </a:r>
          </a:p>
          <a:p>
            <a:r>
              <a:rPr lang="en-US" sz="2000" dirty="0"/>
              <a:t>Written verification from Social Security Administration or receipt of a disability check (SSDI/S, VA; or </a:t>
            </a:r>
          </a:p>
          <a:p>
            <a:r>
              <a:rPr lang="en-US" sz="2000" dirty="0"/>
              <a:t>Initial observation by intake staff with confirmation by professional no later than 45 days after client is accepted </a:t>
            </a:r>
          </a:p>
        </p:txBody>
      </p:sp>
    </p:spTree>
    <p:extLst>
      <p:ext uri="{BB962C8B-B14F-4D97-AF65-F5344CB8AC3E}">
        <p14:creationId xmlns:p14="http://schemas.microsoft.com/office/powerpoint/2010/main" val="2364823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4B8BE0-3721-4ADC-84B1-B1C58348BA42}"/>
              </a:ext>
            </a:extLst>
          </p:cNvPr>
          <p:cNvSpPr/>
          <p:nvPr/>
        </p:nvSpPr>
        <p:spPr>
          <a:xfrm>
            <a:off x="1371600" y="381000"/>
            <a:ext cx="6553200" cy="461665"/>
          </a:xfrm>
          <a:prstGeom prst="rect">
            <a:avLst/>
          </a:prstGeom>
        </p:spPr>
        <p:txBody>
          <a:bodyPr wrap="square">
            <a:spAutoFit/>
          </a:bodyPr>
          <a:lstStyle/>
          <a:p>
            <a:pPr algn="ctr"/>
            <a:r>
              <a:rPr lang="en-US" dirty="0"/>
              <a:t>Who can document a disability? </a:t>
            </a:r>
          </a:p>
        </p:txBody>
      </p:sp>
      <p:graphicFrame>
        <p:nvGraphicFramePr>
          <p:cNvPr id="3" name="Object 2">
            <a:extLst>
              <a:ext uri="{FF2B5EF4-FFF2-40B4-BE49-F238E27FC236}">
                <a16:creationId xmlns:a16="http://schemas.microsoft.com/office/drawing/2014/main" id="{2DB4A105-051F-4CF8-A711-1B4698D01B10}"/>
              </a:ext>
            </a:extLst>
          </p:cNvPr>
          <p:cNvGraphicFramePr>
            <a:graphicFrameLocks noChangeAspect="1"/>
          </p:cNvGraphicFramePr>
          <p:nvPr>
            <p:extLst>
              <p:ext uri="{D42A27DB-BD31-4B8C-83A1-F6EECF244321}">
                <p14:modId xmlns:p14="http://schemas.microsoft.com/office/powerpoint/2010/main" val="3635945382"/>
              </p:ext>
            </p:extLst>
          </p:nvPr>
        </p:nvGraphicFramePr>
        <p:xfrm>
          <a:off x="1219200" y="1066800"/>
          <a:ext cx="7620000" cy="5410200"/>
        </p:xfrm>
        <a:graphic>
          <a:graphicData uri="http://schemas.openxmlformats.org/presentationml/2006/ole">
            <mc:AlternateContent xmlns:mc="http://schemas.openxmlformats.org/markup-compatibility/2006">
              <mc:Choice xmlns:v="urn:schemas-microsoft-com:vml" Requires="v">
                <p:oleObj spid="_x0000_s1053" name="Document" r:id="rId3" imgW="9141751" imgH="7034696" progId="Word.Document.12">
                  <p:embed/>
                </p:oleObj>
              </mc:Choice>
              <mc:Fallback>
                <p:oleObj name="Document" r:id="rId3" imgW="9141751" imgH="7034696" progId="Word.Document.12">
                  <p:embed/>
                  <p:pic>
                    <p:nvPicPr>
                      <p:cNvPr id="0" name=""/>
                      <p:cNvPicPr/>
                      <p:nvPr/>
                    </p:nvPicPr>
                    <p:blipFill>
                      <a:blip r:embed="rId4"/>
                      <a:stretch>
                        <a:fillRect/>
                      </a:stretch>
                    </p:blipFill>
                    <p:spPr>
                      <a:xfrm>
                        <a:off x="1219200" y="1066800"/>
                        <a:ext cx="7620000" cy="5410200"/>
                      </a:xfrm>
                      <a:prstGeom prst="rect">
                        <a:avLst/>
                      </a:prstGeom>
                    </p:spPr>
                  </p:pic>
                </p:oleObj>
              </mc:Fallback>
            </mc:AlternateContent>
          </a:graphicData>
        </a:graphic>
      </p:graphicFrame>
    </p:spTree>
    <p:extLst>
      <p:ext uri="{BB962C8B-B14F-4D97-AF65-F5344CB8AC3E}">
        <p14:creationId xmlns:p14="http://schemas.microsoft.com/office/powerpoint/2010/main" val="2578519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Box 4"/>
          <p:cNvSpPr txBox="1">
            <a:spLocks noChangeArrowheads="1"/>
          </p:cNvSpPr>
          <p:nvPr/>
        </p:nvSpPr>
        <p:spPr bwMode="auto">
          <a:xfrm>
            <a:off x="1295400" y="457200"/>
            <a:ext cx="7391400" cy="990600"/>
          </a:xfrm>
          <a:prstGeom prst="rect">
            <a:avLst/>
          </a:prstGeom>
          <a:noFill/>
          <a:ln w="9525">
            <a:noFill/>
            <a:miter lim="800000"/>
            <a:headEnd/>
            <a:tailEnd/>
          </a:ln>
        </p:spPr>
        <p:txBody>
          <a:bodyPr>
            <a:noAutofit/>
          </a:bodyPr>
          <a:lstStyle/>
          <a:p>
            <a:pPr algn="ctr">
              <a:defRPr/>
            </a:pPr>
            <a:r>
              <a:rPr lang="en-US" sz="2800" b="1" dirty="0">
                <a:latin typeface="Arial" pitchFamily="34" charset="0"/>
                <a:cs typeface="Arial" pitchFamily="34" charset="0"/>
              </a:rPr>
              <a:t>Eligible Components: Permanent Housing </a:t>
            </a:r>
          </a:p>
        </p:txBody>
      </p:sp>
      <p:sp>
        <p:nvSpPr>
          <p:cNvPr id="5" name="Rectangle 4"/>
          <p:cNvSpPr txBox="1">
            <a:spLocks noChangeArrowheads="1"/>
          </p:cNvSpPr>
          <p:nvPr/>
        </p:nvSpPr>
        <p:spPr bwMode="auto">
          <a:xfrm>
            <a:off x="1219200" y="990600"/>
            <a:ext cx="7391400" cy="5638800"/>
          </a:xfrm>
          <a:prstGeom prst="rect">
            <a:avLst/>
          </a:prstGeom>
          <a:noFill/>
          <a:ln w="9525">
            <a:noFill/>
            <a:miter lim="800000"/>
            <a:headEnd/>
            <a:tailEnd/>
          </a:ln>
        </p:spPr>
        <p:txBody>
          <a:bodyPr/>
          <a:lstStyle/>
          <a:p>
            <a:pPr marL="1371600" lvl="2" indent="-457200" eaLnBrk="1" fontAlgn="auto" hangingPunct="1">
              <a:spcBef>
                <a:spcPts val="580"/>
              </a:spcBef>
              <a:spcAft>
                <a:spcPts val="0"/>
              </a:spcAft>
              <a:buClr>
                <a:srgbClr val="002060"/>
              </a:buClr>
              <a:buSzPct val="85000"/>
            </a:pPr>
            <a:r>
              <a:rPr lang="en-US" sz="2200" b="1" dirty="0">
                <a:cs typeface="Tahoma" pitchFamily="34" charset="0"/>
              </a:rPr>
              <a:t>b</a:t>
            </a:r>
            <a:r>
              <a:rPr lang="en-US" sz="2200" dirty="0">
                <a:cs typeface="Tahoma" pitchFamily="34" charset="0"/>
              </a:rPr>
              <a:t>. </a:t>
            </a:r>
            <a:r>
              <a:rPr lang="en-US" sz="2200" b="1" dirty="0">
                <a:cs typeface="Tahoma" pitchFamily="34" charset="0"/>
              </a:rPr>
              <a:t>Rapid Re-Housing (RRH)</a:t>
            </a:r>
          </a:p>
          <a:p>
            <a:pPr marL="1885950" lvl="3" indent="-514350" eaLnBrk="1" fontAlgn="auto" hangingPunct="1">
              <a:spcBef>
                <a:spcPts val="580"/>
              </a:spcBef>
              <a:spcAft>
                <a:spcPts val="0"/>
              </a:spcAft>
              <a:buClr>
                <a:srgbClr val="002060"/>
              </a:buClr>
              <a:buSzPct val="85000"/>
              <a:buFont typeface="+mj-lt"/>
              <a:buAutoNum type="romanUcPeriod"/>
            </a:pPr>
            <a:r>
              <a:rPr lang="en-US" sz="2200" dirty="0">
                <a:cs typeface="Tahoma" pitchFamily="34" charset="0"/>
              </a:rPr>
              <a:t>Programs formerly known as scattered-site Transitional Housing and some “short-term” SHP Permanent  Housing Programs</a:t>
            </a:r>
          </a:p>
          <a:p>
            <a:pPr marL="1885950" lvl="3" indent="-514350" eaLnBrk="1" fontAlgn="auto" hangingPunct="1">
              <a:spcBef>
                <a:spcPts val="580"/>
              </a:spcBef>
              <a:spcAft>
                <a:spcPts val="0"/>
              </a:spcAft>
              <a:buClr>
                <a:srgbClr val="002060"/>
              </a:buClr>
              <a:buSzPct val="85000"/>
              <a:buFont typeface="+mj-lt"/>
              <a:buAutoNum type="romanUcPeriod"/>
            </a:pPr>
            <a:r>
              <a:rPr lang="en-US" sz="2200" dirty="0">
                <a:cs typeface="Tahoma" pitchFamily="34" charset="0"/>
              </a:rPr>
              <a:t>Designed to help homeless individuals and families move as </a:t>
            </a:r>
            <a:r>
              <a:rPr lang="en-US" sz="2200" b="1" u="sng" dirty="0">
                <a:cs typeface="Tahoma" pitchFamily="34" charset="0"/>
              </a:rPr>
              <a:t>quickly</a:t>
            </a:r>
            <a:r>
              <a:rPr lang="en-US" sz="2200" dirty="0">
                <a:cs typeface="Tahoma" pitchFamily="34" charset="0"/>
              </a:rPr>
              <a:t> as possible into permanent housing and achieve stability in that housing.</a:t>
            </a:r>
          </a:p>
          <a:p>
            <a:pPr marL="1885950" lvl="3" indent="-514350" eaLnBrk="1" fontAlgn="auto" hangingPunct="1">
              <a:spcBef>
                <a:spcPts val="580"/>
              </a:spcBef>
              <a:spcAft>
                <a:spcPts val="0"/>
              </a:spcAft>
              <a:buClr>
                <a:srgbClr val="002060"/>
              </a:buClr>
              <a:buSzPct val="85000"/>
              <a:buFont typeface="+mj-lt"/>
              <a:buAutoNum type="romanUcPeriod"/>
            </a:pPr>
            <a:r>
              <a:rPr lang="en-US" sz="2200" dirty="0">
                <a:cs typeface="Tahoma" pitchFamily="34" charset="0"/>
              </a:rPr>
              <a:t>Provides short and/or medium-term assistance (up to 24 months)</a:t>
            </a:r>
          </a:p>
          <a:p>
            <a:pPr marL="1885950" lvl="3" indent="-514350" eaLnBrk="1" fontAlgn="auto" hangingPunct="1">
              <a:spcBef>
                <a:spcPts val="580"/>
              </a:spcBef>
              <a:spcAft>
                <a:spcPts val="0"/>
              </a:spcAft>
              <a:buClr>
                <a:srgbClr val="002060"/>
              </a:buClr>
              <a:buSzPct val="85000"/>
              <a:buFont typeface="+mj-lt"/>
              <a:buAutoNum type="romanUcPeriod"/>
            </a:pPr>
            <a:r>
              <a:rPr lang="en-US" sz="2200" dirty="0">
                <a:cs typeface="Tahoma" pitchFamily="34" charset="0"/>
              </a:rPr>
              <a:t>The program participants </a:t>
            </a:r>
            <a:r>
              <a:rPr lang="en-US" sz="2200" u="sng" dirty="0">
                <a:cs typeface="Tahoma" pitchFamily="34" charset="0"/>
              </a:rPr>
              <a:t>KEEP</a:t>
            </a:r>
            <a:r>
              <a:rPr lang="en-US" sz="2200" dirty="0">
                <a:cs typeface="Tahoma" pitchFamily="34" charset="0"/>
              </a:rPr>
              <a:t> the housing/unit when assistance ends.</a:t>
            </a:r>
          </a:p>
          <a:p>
            <a:pPr marL="1885950" lvl="3" indent="-514350" eaLnBrk="1" fontAlgn="auto" hangingPunct="1">
              <a:spcBef>
                <a:spcPts val="580"/>
              </a:spcBef>
              <a:spcAft>
                <a:spcPts val="0"/>
              </a:spcAft>
              <a:buClr>
                <a:srgbClr val="002060"/>
              </a:buClr>
              <a:buSzPct val="85000"/>
              <a:buFont typeface="+mj-lt"/>
              <a:buAutoNum type="romanUcPeriod"/>
            </a:pPr>
            <a:r>
              <a:rPr lang="en-US" sz="2200" dirty="0">
                <a:cs typeface="Tahoma" pitchFamily="34" charset="0"/>
              </a:rPr>
              <a:t>Client does not need to have a disability to enter project. </a:t>
            </a:r>
          </a:p>
          <a:p>
            <a:pPr marL="1885950" lvl="3" indent="-514350" eaLnBrk="1" fontAlgn="auto" hangingPunct="1">
              <a:spcBef>
                <a:spcPts val="580"/>
              </a:spcBef>
              <a:spcAft>
                <a:spcPts val="0"/>
              </a:spcAft>
              <a:buClr>
                <a:srgbClr val="002060"/>
              </a:buClr>
              <a:buSzPct val="85000"/>
              <a:buFont typeface="+mj-lt"/>
              <a:buAutoNum type="romanUcPeriod"/>
            </a:pPr>
            <a:endParaRPr lang="en-US" sz="2200" dirty="0">
              <a:cs typeface="Tahoma" pitchFamily="34" charset="0"/>
            </a:endParaRPr>
          </a:p>
        </p:txBody>
      </p:sp>
      <p:sp>
        <p:nvSpPr>
          <p:cNvPr id="2" name="Footer Placeholder 1"/>
          <p:cNvSpPr>
            <a:spLocks noGrp="1"/>
          </p:cNvSpPr>
          <p:nvPr>
            <p:ph type="ftr" sz="quarter" idx="11"/>
          </p:nvPr>
        </p:nvSpPr>
        <p:spPr>
          <a:xfrm>
            <a:off x="1790700" y="6096000"/>
            <a:ext cx="6400800" cy="666750"/>
          </a:xfrm>
        </p:spPr>
        <p:txBody>
          <a:bodyPr/>
          <a:lstStyle/>
          <a:p>
            <a:pPr>
              <a:defRPr/>
            </a:pPr>
            <a:r>
              <a:rPr lang="en-US" dirty="0"/>
              <a:t>Establishing and Operating a </a:t>
            </a:r>
            <a:r>
              <a:rPr lang="en-US" dirty="0" err="1"/>
              <a:t>CoC</a:t>
            </a:r>
            <a:endParaRPr lang="en-US" dirty="0"/>
          </a:p>
          <a:p>
            <a:pPr>
              <a:defRPr/>
            </a:pPr>
            <a:r>
              <a:rPr lang="en-US" dirty="0"/>
              <a:t>https://www.hudexchange.info/resources/documents/EstablishingandOperatingaCoC_CoCProgram.pdf</a:t>
            </a:r>
          </a:p>
          <a:p>
            <a:pPr>
              <a:defRPr/>
            </a:pPr>
            <a:endParaRPr lang="en-US" dirty="0"/>
          </a:p>
        </p:txBody>
      </p:sp>
    </p:spTree>
    <p:extLst>
      <p:ext uri="{BB962C8B-B14F-4D97-AF65-F5344CB8AC3E}">
        <p14:creationId xmlns:p14="http://schemas.microsoft.com/office/powerpoint/2010/main" val="4977123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Box 4"/>
          <p:cNvSpPr txBox="1">
            <a:spLocks noChangeArrowheads="1"/>
          </p:cNvSpPr>
          <p:nvPr/>
        </p:nvSpPr>
        <p:spPr bwMode="auto">
          <a:xfrm>
            <a:off x="1295400" y="457200"/>
            <a:ext cx="7391400" cy="1676400"/>
          </a:xfrm>
          <a:prstGeom prst="rect">
            <a:avLst/>
          </a:prstGeom>
          <a:noFill/>
          <a:ln w="9525">
            <a:noFill/>
            <a:miter lim="800000"/>
            <a:headEnd/>
            <a:tailEnd/>
          </a:ln>
        </p:spPr>
        <p:txBody>
          <a:bodyPr>
            <a:noAutofit/>
          </a:bodyPr>
          <a:lstStyle/>
          <a:p>
            <a:pPr algn="ctr">
              <a:defRPr/>
            </a:pPr>
            <a:r>
              <a:rPr lang="en-US" sz="2800" b="1" dirty="0">
                <a:latin typeface="Arial" pitchFamily="34" charset="0"/>
                <a:cs typeface="Arial" pitchFamily="34" charset="0"/>
              </a:rPr>
              <a:t>Eligible Components: Permanent Housing</a:t>
            </a:r>
          </a:p>
          <a:p>
            <a:pPr algn="ctr">
              <a:defRPr/>
            </a:pPr>
            <a:r>
              <a:rPr lang="en-US" sz="2800" dirty="0"/>
              <a:t>Transitional Housing (TH) </a:t>
            </a:r>
          </a:p>
          <a:p>
            <a:pPr algn="ctr">
              <a:defRPr/>
            </a:pPr>
            <a:r>
              <a:rPr lang="en-US" sz="2800" dirty="0"/>
              <a:t>to Rapid Rehousing (PH-RRH)</a:t>
            </a:r>
            <a:r>
              <a:rPr lang="en-US" sz="2800" b="1" dirty="0">
                <a:latin typeface="Arial" pitchFamily="34" charset="0"/>
                <a:cs typeface="Arial" pitchFamily="34" charset="0"/>
              </a:rPr>
              <a:t> </a:t>
            </a:r>
          </a:p>
        </p:txBody>
      </p:sp>
      <p:sp>
        <p:nvSpPr>
          <p:cNvPr id="5" name="Rectangle 4"/>
          <p:cNvSpPr txBox="1">
            <a:spLocks noChangeArrowheads="1"/>
          </p:cNvSpPr>
          <p:nvPr/>
        </p:nvSpPr>
        <p:spPr bwMode="auto">
          <a:xfrm>
            <a:off x="1371600" y="2362200"/>
            <a:ext cx="7620000" cy="3168073"/>
          </a:xfrm>
          <a:prstGeom prst="rect">
            <a:avLst/>
          </a:prstGeom>
          <a:noFill/>
          <a:ln w="9525">
            <a:noFill/>
            <a:miter lim="800000"/>
            <a:headEnd/>
            <a:tailEnd/>
          </a:ln>
        </p:spPr>
        <p:txBody>
          <a:bodyPr/>
          <a:lstStyle/>
          <a:p>
            <a:r>
              <a:rPr lang="en-US" sz="1200" dirty="0"/>
              <a:t>A Joint TH and PH-RRH Component project is a new project type in the established in 2017 which includes two existing program components–TH and PH-RRH–in a single project to serve individuals and families experiencing homelessness. </a:t>
            </a:r>
          </a:p>
          <a:p>
            <a:endParaRPr lang="en-US" sz="1200" dirty="0"/>
          </a:p>
          <a:p>
            <a:r>
              <a:rPr lang="en-US" sz="1200" dirty="0"/>
              <a:t>It could provide short- or medium-term tenant-based rental assistance on behalf of program participants in the rapid rehousing portion of the project. Also supportive services for the entire project. </a:t>
            </a:r>
          </a:p>
          <a:p>
            <a:endParaRPr lang="en-US" sz="1200" dirty="0"/>
          </a:p>
          <a:p>
            <a:r>
              <a:rPr lang="en-US" sz="1200" dirty="0"/>
              <a:t>The units will be supported by the transitional housing component and the tenant-based rental assistance and services provided through the PH-RRH component. </a:t>
            </a:r>
          </a:p>
          <a:p>
            <a:endParaRPr lang="en-US" sz="1200" dirty="0"/>
          </a:p>
          <a:p>
            <a:r>
              <a:rPr lang="en-US" sz="1200" dirty="0"/>
              <a:t>The program can serve participants up to 24 months or as long as the program dictates. For example, a program participant may only need the temporary stay in transitional housing unit, but the recipient or subrecipient must be able to make available the financial assistance and supportive services that traditionally comes with rapid re-housing assistance to that program participant. </a:t>
            </a:r>
          </a:p>
          <a:p>
            <a:pPr marL="114300" indent="0">
              <a:buNone/>
            </a:pPr>
            <a:endParaRPr lang="en-US" sz="1200" dirty="0"/>
          </a:p>
          <a:p>
            <a:pPr marL="114300" indent="0">
              <a:buNone/>
            </a:pPr>
            <a:endParaRPr lang="en-US" sz="1200" dirty="0"/>
          </a:p>
          <a:p>
            <a:pPr marL="114300" indent="0">
              <a:buNone/>
            </a:pPr>
            <a:endParaRPr lang="en-US" sz="1200" dirty="0"/>
          </a:p>
          <a:p>
            <a:pPr marL="114300" indent="0">
              <a:buNone/>
            </a:pPr>
            <a:endParaRPr lang="en-US" sz="1200" dirty="0"/>
          </a:p>
          <a:p>
            <a:pPr marL="114300" indent="0">
              <a:buNone/>
            </a:pPr>
            <a:endParaRPr lang="en-US" sz="1200" dirty="0"/>
          </a:p>
          <a:p>
            <a:pPr marL="114300" indent="0">
              <a:buNone/>
            </a:pPr>
            <a:endParaRPr lang="en-US" sz="1200" dirty="0"/>
          </a:p>
          <a:p>
            <a:pPr marL="114300" indent="0">
              <a:buNone/>
            </a:pPr>
            <a:endParaRPr lang="en-US" sz="1200" dirty="0"/>
          </a:p>
          <a:p>
            <a:pPr marL="114300" indent="0">
              <a:buNone/>
            </a:pPr>
            <a:endParaRPr lang="en-US" sz="1200" dirty="0"/>
          </a:p>
          <a:p>
            <a:pPr marL="114300" indent="0">
              <a:buNone/>
            </a:pPr>
            <a:endParaRPr lang="en-US" sz="1200" dirty="0"/>
          </a:p>
          <a:p>
            <a:pPr marL="114300" indent="0">
              <a:buNone/>
            </a:pPr>
            <a:endParaRPr lang="en-US" sz="1200" dirty="0"/>
          </a:p>
          <a:p>
            <a:pPr marL="114300" indent="0">
              <a:buNone/>
            </a:pPr>
            <a:endParaRPr lang="en-US" sz="1200" dirty="0"/>
          </a:p>
          <a:p>
            <a:pPr marL="114300" indent="0">
              <a:buNone/>
            </a:pPr>
            <a:endParaRPr lang="en-US" sz="1200" dirty="0"/>
          </a:p>
          <a:p>
            <a:pPr marL="114300" indent="0">
              <a:buNone/>
            </a:pPr>
            <a:endParaRPr lang="en-US" sz="1200" dirty="0"/>
          </a:p>
          <a:p>
            <a:pPr marL="114300" indent="0">
              <a:buNone/>
            </a:pPr>
            <a:endParaRPr lang="en-US" sz="1200" dirty="0"/>
          </a:p>
          <a:p>
            <a:pPr marL="114300" indent="0">
              <a:buNone/>
            </a:pPr>
            <a:endParaRPr lang="en-US" sz="1200" dirty="0"/>
          </a:p>
          <a:p>
            <a:pPr marL="114300" indent="0">
              <a:buNone/>
            </a:pPr>
            <a:endParaRPr lang="en-US" sz="1200" dirty="0"/>
          </a:p>
        </p:txBody>
      </p:sp>
    </p:spTree>
    <p:extLst>
      <p:ext uri="{BB962C8B-B14F-4D97-AF65-F5344CB8AC3E}">
        <p14:creationId xmlns:p14="http://schemas.microsoft.com/office/powerpoint/2010/main" val="27459506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Box 4"/>
          <p:cNvSpPr txBox="1">
            <a:spLocks noChangeArrowheads="1"/>
          </p:cNvSpPr>
          <p:nvPr/>
        </p:nvSpPr>
        <p:spPr bwMode="auto">
          <a:xfrm>
            <a:off x="1219200" y="381000"/>
            <a:ext cx="7620000" cy="838200"/>
          </a:xfrm>
          <a:prstGeom prst="rect">
            <a:avLst/>
          </a:prstGeom>
          <a:noFill/>
          <a:ln w="9525">
            <a:noFill/>
            <a:miter lim="800000"/>
            <a:headEnd/>
            <a:tailEnd/>
          </a:ln>
        </p:spPr>
        <p:txBody>
          <a:bodyPr>
            <a:noAutofit/>
          </a:bodyPr>
          <a:lstStyle/>
          <a:p>
            <a:pPr algn="ctr">
              <a:defRPr/>
            </a:pPr>
            <a:r>
              <a:rPr lang="en-US" sz="2800" b="1" dirty="0">
                <a:latin typeface="Arial" pitchFamily="34" charset="0"/>
                <a:cs typeface="Arial" pitchFamily="34" charset="0"/>
              </a:rPr>
              <a:t>Eligible Components: Transitional Housing</a:t>
            </a:r>
          </a:p>
        </p:txBody>
      </p:sp>
      <p:sp>
        <p:nvSpPr>
          <p:cNvPr id="5" name="Rectangle 4"/>
          <p:cNvSpPr txBox="1">
            <a:spLocks noChangeArrowheads="1"/>
          </p:cNvSpPr>
          <p:nvPr/>
        </p:nvSpPr>
        <p:spPr bwMode="auto">
          <a:xfrm>
            <a:off x="1447800" y="1295400"/>
            <a:ext cx="7086600" cy="5181600"/>
          </a:xfrm>
          <a:prstGeom prst="rect">
            <a:avLst/>
          </a:prstGeom>
          <a:noFill/>
          <a:ln w="9525">
            <a:noFill/>
            <a:miter lim="800000"/>
            <a:headEnd/>
            <a:tailEnd/>
          </a:ln>
        </p:spPr>
        <p:txBody>
          <a:bodyPr>
            <a:normAutofit/>
          </a:bodyPr>
          <a:lstStyle/>
          <a:p>
            <a:pPr marL="457200" indent="-457200">
              <a:buClr>
                <a:srgbClr val="002060"/>
              </a:buClr>
            </a:pPr>
            <a:r>
              <a:rPr lang="en-US" b="1" dirty="0">
                <a:cs typeface="Tahoma" pitchFamily="34" charset="0"/>
              </a:rPr>
              <a:t>2</a:t>
            </a:r>
            <a:r>
              <a:rPr lang="en-US" dirty="0">
                <a:cs typeface="Tahoma" pitchFamily="34" charset="0"/>
              </a:rPr>
              <a:t>. </a:t>
            </a:r>
            <a:r>
              <a:rPr lang="en-US" b="1" dirty="0">
                <a:cs typeface="Tahoma" pitchFamily="34" charset="0"/>
              </a:rPr>
              <a:t>Transitional Housing </a:t>
            </a:r>
            <a:r>
              <a:rPr lang="en-US" sz="1600" b="1" dirty="0">
                <a:solidFill>
                  <a:srgbClr val="FF0000"/>
                </a:solidFill>
                <a:cs typeface="Tahoma" pitchFamily="34" charset="0"/>
              </a:rPr>
              <a:t>(No longer funded for New projects):</a:t>
            </a:r>
          </a:p>
          <a:p>
            <a:pPr marL="457200" indent="-457200">
              <a:buClr>
                <a:srgbClr val="002060"/>
              </a:buClr>
            </a:pPr>
            <a:endParaRPr lang="en-US" b="1" dirty="0">
              <a:cs typeface="Tahoma" pitchFamily="34" charset="0"/>
            </a:endParaRPr>
          </a:p>
          <a:p>
            <a:pPr marL="971550" lvl="1" indent="-514350">
              <a:buClr>
                <a:srgbClr val="002060"/>
              </a:buClr>
              <a:buFont typeface="+mj-lt"/>
              <a:buAutoNum type="romanLcPeriod"/>
            </a:pPr>
            <a:r>
              <a:rPr lang="en-US" dirty="0">
                <a:cs typeface="Tahoma" pitchFamily="34" charset="0"/>
              </a:rPr>
              <a:t>Programs designed to facilitate the movement of homeless individuals and families to Permanent Housing</a:t>
            </a:r>
          </a:p>
          <a:p>
            <a:pPr marL="971550" lvl="1" indent="-514350">
              <a:buClr>
                <a:srgbClr val="002060"/>
              </a:buClr>
              <a:buFont typeface="+mj-lt"/>
              <a:buAutoNum type="romanLcPeriod"/>
            </a:pPr>
            <a:r>
              <a:rPr lang="en-US" dirty="0">
                <a:cs typeface="Tahoma" pitchFamily="34" charset="0"/>
              </a:rPr>
              <a:t>Program participants must </a:t>
            </a:r>
            <a:r>
              <a:rPr lang="en-US" u="sng" dirty="0">
                <a:cs typeface="Tahoma" pitchFamily="34" charset="0"/>
              </a:rPr>
              <a:t>MOVE</a:t>
            </a:r>
            <a:r>
              <a:rPr lang="en-US" dirty="0">
                <a:cs typeface="Tahoma" pitchFamily="34" charset="0"/>
              </a:rPr>
              <a:t> to other housing when assistance ends.</a:t>
            </a:r>
          </a:p>
          <a:p>
            <a:pPr marL="971550" lvl="1" indent="-514350">
              <a:buClr>
                <a:srgbClr val="002060"/>
              </a:buClr>
              <a:buFont typeface="+mj-lt"/>
              <a:buAutoNum type="romanLcPeriod"/>
            </a:pPr>
            <a:r>
              <a:rPr lang="en-US" dirty="0">
                <a:cs typeface="Tahoma" pitchFamily="34" charset="0"/>
              </a:rPr>
              <a:t>Program participants must have a lease or occupancy agreement with a term of at least one month that cannot be extended beyond 24 months</a:t>
            </a:r>
          </a:p>
          <a:p>
            <a:pPr marL="914400" lvl="1" indent="-457200"/>
            <a:endParaRPr lang="en-US" sz="2000" b="1" dirty="0">
              <a:solidFill>
                <a:srgbClr val="002060"/>
              </a:solidFill>
              <a:cs typeface="Tahoma" pitchFamily="34" charset="0"/>
            </a:endParaRPr>
          </a:p>
          <a:p>
            <a:pPr marL="914400" lvl="1" indent="-457200">
              <a:buFont typeface="Arial" pitchFamily="34" charset="0"/>
              <a:buChar char="•"/>
            </a:pPr>
            <a:endParaRPr lang="en-US" sz="2000" b="1" dirty="0">
              <a:solidFill>
                <a:srgbClr val="002060"/>
              </a:solidFill>
              <a:cs typeface="Tahoma" pitchFamily="34" charset="0"/>
            </a:endParaRPr>
          </a:p>
          <a:p>
            <a:endParaRPr lang="en-US" sz="2000" b="1" dirty="0">
              <a:solidFill>
                <a:srgbClr val="002060"/>
              </a:solidFill>
              <a:cs typeface="Tahoma" pitchFamily="34" charset="0"/>
            </a:endParaRPr>
          </a:p>
        </p:txBody>
      </p:sp>
    </p:spTree>
    <p:extLst>
      <p:ext uri="{BB962C8B-B14F-4D97-AF65-F5344CB8AC3E}">
        <p14:creationId xmlns:p14="http://schemas.microsoft.com/office/powerpoint/2010/main" val="4864149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Box 4"/>
          <p:cNvSpPr txBox="1">
            <a:spLocks noChangeArrowheads="1"/>
          </p:cNvSpPr>
          <p:nvPr/>
        </p:nvSpPr>
        <p:spPr bwMode="auto">
          <a:xfrm>
            <a:off x="1752600" y="457200"/>
            <a:ext cx="6858000" cy="685800"/>
          </a:xfrm>
          <a:prstGeom prst="rect">
            <a:avLst/>
          </a:prstGeom>
          <a:noFill/>
          <a:ln w="9525">
            <a:noFill/>
            <a:miter lim="800000"/>
            <a:headEnd/>
            <a:tailEnd/>
          </a:ln>
        </p:spPr>
        <p:txBody>
          <a:bodyPr>
            <a:noAutofit/>
          </a:bodyPr>
          <a:lstStyle/>
          <a:p>
            <a:pPr algn="ctr">
              <a:defRPr/>
            </a:pPr>
            <a:r>
              <a:rPr lang="en-US" sz="2800" b="1" dirty="0">
                <a:latin typeface="Arial" pitchFamily="34" charset="0"/>
                <a:cs typeface="Arial" pitchFamily="34" charset="0"/>
              </a:rPr>
              <a:t>Eligible Components: </a:t>
            </a:r>
          </a:p>
          <a:p>
            <a:pPr algn="ctr">
              <a:defRPr/>
            </a:pPr>
            <a:r>
              <a:rPr lang="en-US" sz="2800" b="1" dirty="0">
                <a:latin typeface="Arial" pitchFamily="34" charset="0"/>
                <a:cs typeface="Arial" pitchFamily="34" charset="0"/>
              </a:rPr>
              <a:t>Supportive Services Only (SSO)</a:t>
            </a:r>
          </a:p>
        </p:txBody>
      </p:sp>
      <p:sp>
        <p:nvSpPr>
          <p:cNvPr id="5" name="Rectangle 4"/>
          <p:cNvSpPr txBox="1">
            <a:spLocks noChangeArrowheads="1"/>
          </p:cNvSpPr>
          <p:nvPr/>
        </p:nvSpPr>
        <p:spPr bwMode="auto">
          <a:xfrm>
            <a:off x="1447800" y="914400"/>
            <a:ext cx="7086600" cy="5410200"/>
          </a:xfrm>
          <a:prstGeom prst="rect">
            <a:avLst/>
          </a:prstGeom>
          <a:noFill/>
          <a:ln w="9525">
            <a:noFill/>
            <a:miter lim="800000"/>
            <a:headEnd/>
            <a:tailEnd/>
          </a:ln>
        </p:spPr>
        <p:txBody>
          <a:bodyPr>
            <a:normAutofit/>
          </a:bodyPr>
          <a:lstStyle/>
          <a:p>
            <a:pPr marL="914400" lvl="1" indent="-457200">
              <a:buFont typeface="Arial" pitchFamily="34" charset="0"/>
              <a:buChar char="•"/>
            </a:pPr>
            <a:endParaRPr lang="en-US" sz="2000" b="1" dirty="0">
              <a:solidFill>
                <a:srgbClr val="002060"/>
              </a:solidFill>
              <a:cs typeface="Tahoma" pitchFamily="34" charset="0"/>
            </a:endParaRPr>
          </a:p>
          <a:p>
            <a:pPr marL="914400" lvl="1" indent="-457200">
              <a:buFont typeface="Arial" pitchFamily="34" charset="0"/>
              <a:buChar char="•"/>
            </a:pPr>
            <a:endParaRPr lang="en-US" sz="2000" b="1" dirty="0">
              <a:solidFill>
                <a:srgbClr val="002060"/>
              </a:solidFill>
              <a:cs typeface="Tahoma" pitchFamily="34" charset="0"/>
            </a:endParaRPr>
          </a:p>
          <a:p>
            <a:endParaRPr lang="en-US" sz="2000" b="1" dirty="0">
              <a:solidFill>
                <a:srgbClr val="002060"/>
              </a:solidFill>
              <a:cs typeface="Tahoma" pitchFamily="34" charset="0"/>
            </a:endParaRPr>
          </a:p>
        </p:txBody>
      </p:sp>
      <p:sp>
        <p:nvSpPr>
          <p:cNvPr id="6" name="TextBox 5"/>
          <p:cNvSpPr txBox="1"/>
          <p:nvPr/>
        </p:nvSpPr>
        <p:spPr>
          <a:xfrm>
            <a:off x="1600200" y="1676400"/>
            <a:ext cx="6781800" cy="4524315"/>
          </a:xfrm>
          <a:prstGeom prst="rect">
            <a:avLst/>
          </a:prstGeom>
          <a:noFill/>
        </p:spPr>
        <p:txBody>
          <a:bodyPr wrap="square" rtlCol="0">
            <a:spAutoFit/>
          </a:bodyPr>
          <a:lstStyle/>
          <a:p>
            <a:pPr marL="514350" indent="-514350">
              <a:buClr>
                <a:srgbClr val="002060"/>
              </a:buClr>
            </a:pPr>
            <a:r>
              <a:rPr lang="en-US" sz="2200" b="1" dirty="0"/>
              <a:t>3. Supportive Service Only </a:t>
            </a:r>
            <a:r>
              <a:rPr lang="en-US" sz="1600" b="1" dirty="0">
                <a:solidFill>
                  <a:srgbClr val="FF0000"/>
                </a:solidFill>
              </a:rPr>
              <a:t>(changed to only support PSH housing only)</a:t>
            </a:r>
            <a:r>
              <a:rPr lang="en-US" sz="2200" b="1" dirty="0"/>
              <a:t>:</a:t>
            </a:r>
          </a:p>
          <a:p>
            <a:pPr marL="514350" indent="-514350">
              <a:buClr>
                <a:srgbClr val="002060"/>
              </a:buClr>
            </a:pPr>
            <a:endParaRPr lang="en-US" sz="2200" b="1" dirty="0"/>
          </a:p>
          <a:p>
            <a:pPr marL="971550" lvl="1" indent="-514350">
              <a:buClr>
                <a:srgbClr val="002060"/>
              </a:buClr>
              <a:buFont typeface="+mj-lt"/>
              <a:buAutoNum type="romanUcPeriod"/>
            </a:pPr>
            <a:r>
              <a:rPr lang="en-US" sz="2200" dirty="0"/>
              <a:t>Provide supportive services to unsheltered and sheltered </a:t>
            </a:r>
            <a:r>
              <a:rPr lang="en-US" sz="2200" b="1" dirty="0"/>
              <a:t>homeless</a:t>
            </a:r>
            <a:r>
              <a:rPr lang="en-US" sz="2200" dirty="0"/>
              <a:t> individuals and families (for whom the recipient/sub recipient is not providing housing or housing assistance).</a:t>
            </a:r>
          </a:p>
          <a:p>
            <a:pPr marL="971550" lvl="1" indent="-514350">
              <a:buClr>
                <a:srgbClr val="002060"/>
              </a:buClr>
              <a:buFont typeface="+mj-lt"/>
              <a:buAutoNum type="romanUcPeriod"/>
            </a:pPr>
            <a:endParaRPr lang="en-US" sz="2200" dirty="0"/>
          </a:p>
          <a:p>
            <a:pPr marL="971550" lvl="1" indent="-514350">
              <a:buClr>
                <a:srgbClr val="002060"/>
              </a:buClr>
              <a:buFont typeface="+mj-lt"/>
              <a:buAutoNum type="romanUcPeriod"/>
            </a:pPr>
            <a:r>
              <a:rPr lang="en-US" sz="2200" dirty="0"/>
              <a:t>Includes Street Outreach and Centralized/coordinated assessment intake</a:t>
            </a:r>
          </a:p>
          <a:p>
            <a:pPr marL="971550" lvl="1" indent="-514350">
              <a:buClr>
                <a:srgbClr val="002060"/>
              </a:buClr>
              <a:buFont typeface="+mj-lt"/>
              <a:buAutoNum type="romanUcPeriod"/>
            </a:pPr>
            <a:endParaRPr lang="en-US" sz="2200" dirty="0"/>
          </a:p>
          <a:p>
            <a:endParaRPr lang="en-US" b="1" dirty="0">
              <a:solidFill>
                <a:srgbClr val="002060"/>
              </a:solidFill>
            </a:endParaRPr>
          </a:p>
        </p:txBody>
      </p:sp>
    </p:spTree>
    <p:extLst>
      <p:ext uri="{BB962C8B-B14F-4D97-AF65-F5344CB8AC3E}">
        <p14:creationId xmlns:p14="http://schemas.microsoft.com/office/powerpoint/2010/main" val="1570668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Box 4"/>
          <p:cNvSpPr txBox="1">
            <a:spLocks noChangeArrowheads="1"/>
          </p:cNvSpPr>
          <p:nvPr/>
        </p:nvSpPr>
        <p:spPr bwMode="auto">
          <a:xfrm>
            <a:off x="1752600" y="381000"/>
            <a:ext cx="6324600" cy="646331"/>
          </a:xfrm>
          <a:prstGeom prst="rect">
            <a:avLst/>
          </a:prstGeom>
          <a:noFill/>
          <a:ln w="9525">
            <a:noFill/>
            <a:miter lim="800000"/>
            <a:headEnd/>
            <a:tailEnd/>
          </a:ln>
        </p:spPr>
        <p:txBody>
          <a:bodyPr>
            <a:normAutofit/>
          </a:bodyPr>
          <a:lstStyle/>
          <a:p>
            <a:pPr algn="ctr">
              <a:defRPr/>
            </a:pPr>
            <a:r>
              <a:rPr lang="en-US" sz="2800" b="1" dirty="0">
                <a:latin typeface="Arial" pitchFamily="34" charset="0"/>
                <a:cs typeface="Arial" pitchFamily="34" charset="0"/>
              </a:rPr>
              <a:t>Eligible Components: HMIS</a:t>
            </a:r>
          </a:p>
        </p:txBody>
      </p:sp>
      <p:sp>
        <p:nvSpPr>
          <p:cNvPr id="5" name="Rectangle 4"/>
          <p:cNvSpPr txBox="1">
            <a:spLocks noChangeArrowheads="1"/>
          </p:cNvSpPr>
          <p:nvPr/>
        </p:nvSpPr>
        <p:spPr bwMode="auto">
          <a:xfrm>
            <a:off x="1447800" y="914400"/>
            <a:ext cx="7086600" cy="5410200"/>
          </a:xfrm>
          <a:prstGeom prst="rect">
            <a:avLst/>
          </a:prstGeom>
          <a:noFill/>
          <a:ln w="9525">
            <a:noFill/>
            <a:miter lim="800000"/>
            <a:headEnd/>
            <a:tailEnd/>
          </a:ln>
        </p:spPr>
        <p:txBody>
          <a:bodyPr>
            <a:normAutofit/>
          </a:bodyPr>
          <a:lstStyle/>
          <a:p>
            <a:pPr marL="914400" lvl="1" indent="-457200">
              <a:buFont typeface="Arial" pitchFamily="34" charset="0"/>
              <a:buChar char="•"/>
            </a:pPr>
            <a:endParaRPr lang="en-US" sz="2000" b="1" dirty="0">
              <a:solidFill>
                <a:srgbClr val="002060"/>
              </a:solidFill>
              <a:cs typeface="Tahoma" pitchFamily="34" charset="0"/>
            </a:endParaRPr>
          </a:p>
          <a:p>
            <a:pPr marL="914400" lvl="1" indent="-457200">
              <a:buFont typeface="Arial" pitchFamily="34" charset="0"/>
              <a:buChar char="•"/>
            </a:pPr>
            <a:endParaRPr lang="en-US" sz="2000" b="1" dirty="0">
              <a:solidFill>
                <a:srgbClr val="002060"/>
              </a:solidFill>
              <a:cs typeface="Tahoma" pitchFamily="34" charset="0"/>
            </a:endParaRPr>
          </a:p>
          <a:p>
            <a:endParaRPr lang="en-US" sz="2000" b="1" dirty="0">
              <a:solidFill>
                <a:srgbClr val="002060"/>
              </a:solidFill>
              <a:cs typeface="Tahoma" pitchFamily="34" charset="0"/>
            </a:endParaRPr>
          </a:p>
        </p:txBody>
      </p:sp>
      <p:sp>
        <p:nvSpPr>
          <p:cNvPr id="6" name="TextBox 5"/>
          <p:cNvSpPr txBox="1"/>
          <p:nvPr/>
        </p:nvSpPr>
        <p:spPr>
          <a:xfrm>
            <a:off x="1752600" y="1295400"/>
            <a:ext cx="6781800" cy="4154984"/>
          </a:xfrm>
          <a:prstGeom prst="rect">
            <a:avLst/>
          </a:prstGeom>
          <a:noFill/>
        </p:spPr>
        <p:txBody>
          <a:bodyPr wrap="square" rtlCol="0">
            <a:spAutoFit/>
          </a:bodyPr>
          <a:lstStyle/>
          <a:p>
            <a:pPr marL="514350" indent="-514350">
              <a:buClr>
                <a:srgbClr val="002060"/>
              </a:buClr>
            </a:pPr>
            <a:r>
              <a:rPr lang="en-US" b="1" dirty="0"/>
              <a:t>4. Homeless Management Information System (HMIS)</a:t>
            </a:r>
          </a:p>
          <a:p>
            <a:pPr marL="514350" indent="-514350">
              <a:buClr>
                <a:srgbClr val="002060"/>
              </a:buClr>
            </a:pPr>
            <a:endParaRPr lang="en-US" b="1" dirty="0"/>
          </a:p>
          <a:p>
            <a:pPr marL="971550" lvl="1" indent="-514350">
              <a:buClr>
                <a:srgbClr val="002060"/>
              </a:buClr>
              <a:buFont typeface="+mj-lt"/>
              <a:buAutoNum type="romanUcPeriod"/>
            </a:pPr>
            <a:r>
              <a:rPr lang="en-US" dirty="0"/>
              <a:t>Provides assistance to CoCs to administer and operate the HMIS</a:t>
            </a:r>
          </a:p>
          <a:p>
            <a:pPr marL="971550" lvl="1" indent="-514350">
              <a:buClr>
                <a:srgbClr val="002060"/>
              </a:buClr>
              <a:buFont typeface="+mj-lt"/>
              <a:buAutoNum type="romanUcPeriod"/>
            </a:pPr>
            <a:endParaRPr lang="en-US" dirty="0"/>
          </a:p>
          <a:p>
            <a:pPr marL="971550" lvl="1" indent="-514350">
              <a:buClr>
                <a:srgbClr val="002060"/>
              </a:buClr>
              <a:buFont typeface="+mj-lt"/>
              <a:buAutoNum type="romanUcPeriod"/>
            </a:pPr>
            <a:r>
              <a:rPr lang="en-US" dirty="0"/>
              <a:t>May only be awarded to the HMIS lead designated by the CoC</a:t>
            </a:r>
          </a:p>
          <a:p>
            <a:pPr marL="971550" lvl="1" indent="-514350">
              <a:buClr>
                <a:srgbClr val="002060"/>
              </a:buClr>
              <a:buFont typeface="+mj-lt"/>
              <a:buAutoNum type="romanUcPeriod"/>
            </a:pPr>
            <a:endParaRPr lang="en-US" dirty="0"/>
          </a:p>
          <a:p>
            <a:pPr marL="971550" lvl="1" indent="-514350">
              <a:buClr>
                <a:srgbClr val="002060"/>
              </a:buClr>
              <a:buFont typeface="+mj-lt"/>
              <a:buAutoNum type="romanUcPeriod"/>
            </a:pPr>
            <a:endParaRPr lang="en-US" b="1" dirty="0">
              <a:solidFill>
                <a:srgbClr val="002060"/>
              </a:solidFill>
            </a:endParaRPr>
          </a:p>
          <a:p>
            <a:endParaRPr lang="en-US" b="1" dirty="0">
              <a:solidFill>
                <a:srgbClr val="002060"/>
              </a:solidFill>
            </a:endParaRPr>
          </a:p>
        </p:txBody>
      </p:sp>
    </p:spTree>
    <p:extLst>
      <p:ext uri="{BB962C8B-B14F-4D97-AF65-F5344CB8AC3E}">
        <p14:creationId xmlns:p14="http://schemas.microsoft.com/office/powerpoint/2010/main" val="3174630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7B359-C107-493F-A12E-5247B713F0FE}"/>
              </a:ext>
            </a:extLst>
          </p:cNvPr>
          <p:cNvSpPr>
            <a:spLocks noGrp="1"/>
          </p:cNvSpPr>
          <p:nvPr>
            <p:ph type="title"/>
          </p:nvPr>
        </p:nvSpPr>
        <p:spPr>
          <a:xfrm>
            <a:off x="1219200" y="2819400"/>
            <a:ext cx="6934200" cy="990600"/>
          </a:xfrm>
        </p:spPr>
        <p:txBody>
          <a:bodyPr/>
          <a:lstStyle/>
          <a:p>
            <a:pPr algn="ctr"/>
            <a:r>
              <a:rPr lang="en-US" dirty="0">
                <a:solidFill>
                  <a:srgbClr val="002060"/>
                </a:solidFill>
              </a:rPr>
              <a:t>What defines a person/family as homeless? </a:t>
            </a:r>
          </a:p>
        </p:txBody>
      </p:sp>
    </p:spTree>
    <p:extLst>
      <p:ext uri="{BB962C8B-B14F-4D97-AF65-F5344CB8AC3E}">
        <p14:creationId xmlns:p14="http://schemas.microsoft.com/office/powerpoint/2010/main" val="1338602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Box 4"/>
          <p:cNvSpPr txBox="1">
            <a:spLocks noChangeArrowheads="1"/>
          </p:cNvSpPr>
          <p:nvPr/>
        </p:nvSpPr>
        <p:spPr bwMode="auto">
          <a:xfrm>
            <a:off x="1828800" y="381000"/>
            <a:ext cx="6324600" cy="523220"/>
          </a:xfrm>
          <a:prstGeom prst="rect">
            <a:avLst/>
          </a:prstGeom>
          <a:noFill/>
          <a:ln w="9525">
            <a:noFill/>
            <a:miter lim="800000"/>
            <a:headEnd/>
            <a:tailEnd/>
          </a:ln>
        </p:spPr>
        <p:txBody>
          <a:bodyPr>
            <a:spAutoFit/>
          </a:bodyPr>
          <a:lstStyle/>
          <a:p>
            <a:pPr algn="ctr">
              <a:defRPr/>
            </a:pPr>
            <a:r>
              <a:rPr lang="en-US" sz="2800" b="1" dirty="0">
                <a:solidFill>
                  <a:srgbClr val="004080"/>
                </a:solidFill>
                <a:latin typeface="Arial" pitchFamily="34" charset="0"/>
                <a:cs typeface="Arial" pitchFamily="34" charset="0"/>
              </a:rPr>
              <a:t>HEARTH Act</a:t>
            </a:r>
          </a:p>
        </p:txBody>
      </p:sp>
      <p:sp>
        <p:nvSpPr>
          <p:cNvPr id="5" name="Rectangle 4"/>
          <p:cNvSpPr txBox="1">
            <a:spLocks noChangeArrowheads="1"/>
          </p:cNvSpPr>
          <p:nvPr/>
        </p:nvSpPr>
        <p:spPr bwMode="auto">
          <a:xfrm>
            <a:off x="1447800" y="1676400"/>
            <a:ext cx="7086600" cy="4648200"/>
          </a:xfrm>
          <a:prstGeom prst="rect">
            <a:avLst/>
          </a:prstGeom>
          <a:noFill/>
          <a:ln w="9525">
            <a:noFill/>
            <a:miter lim="800000"/>
            <a:headEnd/>
            <a:tailEnd/>
          </a:ln>
        </p:spPr>
        <p:txBody>
          <a:bodyPr>
            <a:normAutofit/>
          </a:bodyPr>
          <a:lstStyle/>
          <a:p>
            <a:pPr marL="788670" lvl="1" indent="-514350" eaLnBrk="1" fontAlgn="auto" hangingPunct="1">
              <a:lnSpc>
                <a:spcPct val="120000"/>
              </a:lnSpc>
              <a:spcBef>
                <a:spcPts val="0"/>
              </a:spcBef>
              <a:spcAft>
                <a:spcPts val="0"/>
              </a:spcAft>
              <a:buClr>
                <a:srgbClr val="D34817">
                  <a:tint val="60000"/>
                </a:srgbClr>
              </a:buClr>
              <a:buSzPct val="85000"/>
            </a:pPr>
            <a:endParaRPr lang="en-US" sz="3200" dirty="0">
              <a:solidFill>
                <a:srgbClr val="002060"/>
              </a:solidFill>
              <a:latin typeface="+mn-lt"/>
              <a:ea typeface="+mn-ea"/>
              <a:cs typeface="Tahoma" pitchFamily="34" charset="0"/>
            </a:endParaRPr>
          </a:p>
          <a:p>
            <a:pPr marL="788670" lvl="1" indent="-514350" eaLnBrk="1" fontAlgn="auto" hangingPunct="1">
              <a:lnSpc>
                <a:spcPct val="120000"/>
              </a:lnSpc>
              <a:spcBef>
                <a:spcPts val="0"/>
              </a:spcBef>
              <a:spcAft>
                <a:spcPts val="0"/>
              </a:spcAft>
              <a:buClr>
                <a:srgbClr val="D34817">
                  <a:tint val="60000"/>
                </a:srgbClr>
              </a:buClr>
              <a:buSzPct val="85000"/>
              <a:buAutoNum type="arabicPeriod"/>
            </a:pPr>
            <a:endParaRPr lang="en-US" sz="2000" dirty="0">
              <a:solidFill>
                <a:srgbClr val="002060"/>
              </a:solidFill>
              <a:latin typeface="+mn-lt"/>
              <a:ea typeface="+mn-ea"/>
              <a:cs typeface="Tahoma" pitchFamily="34" charset="0"/>
            </a:endParaRPr>
          </a:p>
        </p:txBody>
      </p:sp>
      <p:sp>
        <p:nvSpPr>
          <p:cNvPr id="6" name="TextBox 5"/>
          <p:cNvSpPr txBox="1"/>
          <p:nvPr/>
        </p:nvSpPr>
        <p:spPr>
          <a:xfrm>
            <a:off x="1524000" y="1219200"/>
            <a:ext cx="7086600" cy="5257800"/>
          </a:xfrm>
          <a:prstGeom prst="rect">
            <a:avLst/>
          </a:prstGeom>
          <a:noFill/>
        </p:spPr>
        <p:txBody>
          <a:bodyPr wrap="square" rtlCol="0">
            <a:normAutofit/>
          </a:bodyPr>
          <a:lstStyle/>
          <a:p>
            <a:pPr>
              <a:lnSpc>
                <a:spcPct val="120000"/>
              </a:lnSpc>
            </a:pPr>
            <a:r>
              <a:rPr lang="en-US" dirty="0"/>
              <a:t>The Hearth Act reauthorized The McKinney Vento Homelessness Assistance Act with the following changes:</a:t>
            </a:r>
          </a:p>
          <a:p>
            <a:pPr lvl="1">
              <a:lnSpc>
                <a:spcPct val="120000"/>
              </a:lnSpc>
              <a:buFont typeface="Arial" pitchFamily="34" charset="0"/>
              <a:buChar char="•"/>
            </a:pPr>
            <a:r>
              <a:rPr lang="en-US" dirty="0"/>
              <a:t>  Consolidate HUD’s competitive grant  </a:t>
            </a:r>
          </a:p>
          <a:p>
            <a:pPr lvl="1">
              <a:lnSpc>
                <a:spcPct val="120000"/>
              </a:lnSpc>
            </a:pPr>
            <a:r>
              <a:rPr lang="en-US" dirty="0"/>
              <a:t>   programs</a:t>
            </a:r>
          </a:p>
          <a:p>
            <a:pPr lvl="1">
              <a:lnSpc>
                <a:spcPct val="120000"/>
              </a:lnSpc>
              <a:buFont typeface="Arial" pitchFamily="34" charset="0"/>
              <a:buChar char="•"/>
            </a:pPr>
            <a:r>
              <a:rPr lang="en-US" dirty="0"/>
              <a:t>  Codify the Continuum of Care planning </a:t>
            </a:r>
          </a:p>
          <a:p>
            <a:pPr lvl="1">
              <a:lnSpc>
                <a:spcPct val="120000"/>
              </a:lnSpc>
            </a:pPr>
            <a:r>
              <a:rPr lang="en-US" dirty="0"/>
              <a:t>   process</a:t>
            </a:r>
          </a:p>
          <a:p>
            <a:pPr lvl="1">
              <a:lnSpc>
                <a:spcPct val="120000"/>
              </a:lnSpc>
              <a:buFont typeface="Arial" pitchFamily="34" charset="0"/>
              <a:buChar char="•"/>
            </a:pPr>
            <a:r>
              <a:rPr lang="en-US" dirty="0"/>
              <a:t>  Change HUD’s definition of homelessness</a:t>
            </a:r>
          </a:p>
          <a:p>
            <a:pPr lvl="1">
              <a:lnSpc>
                <a:spcPct val="120000"/>
              </a:lnSpc>
              <a:buFont typeface="Arial" pitchFamily="34" charset="0"/>
              <a:buChar char="•"/>
            </a:pPr>
            <a:r>
              <a:rPr lang="en-US" dirty="0"/>
              <a:t>  Increase in prevention resources</a:t>
            </a:r>
          </a:p>
          <a:p>
            <a:pPr lvl="1">
              <a:lnSpc>
                <a:spcPct val="120000"/>
              </a:lnSpc>
              <a:buFont typeface="Arial" pitchFamily="34" charset="0"/>
              <a:buChar char="•"/>
            </a:pPr>
            <a:r>
              <a:rPr lang="en-US" dirty="0"/>
              <a:t>  Increased emphasis on performance &amp; 	outcomes</a:t>
            </a:r>
          </a:p>
          <a:p>
            <a:pPr>
              <a:buFont typeface="Arial" pitchFamily="34" charset="0"/>
              <a:buChar char="•"/>
            </a:pPr>
            <a:endParaRPr lang="en-US" sz="2800" dirty="0"/>
          </a:p>
          <a:p>
            <a:pPr>
              <a:buFont typeface="Arial" pitchFamily="34" charset="0"/>
              <a:buChar char="•"/>
            </a:pPr>
            <a:endParaRPr lang="en-US" sz="2800" dirty="0"/>
          </a:p>
          <a:p>
            <a:endParaRPr lang="en-US" sz="2800" dirty="0"/>
          </a:p>
          <a:p>
            <a:endParaRPr lang="en-US" dirty="0">
              <a:solidFill>
                <a:srgbClr val="002060"/>
              </a:solidFill>
            </a:endParaRP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2730456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a:xfrm>
            <a:off x="1371600" y="162886"/>
            <a:ext cx="7391400" cy="990600"/>
          </a:xfrm>
        </p:spPr>
        <p:txBody>
          <a:bodyPr/>
          <a:lstStyle/>
          <a:p>
            <a:r>
              <a:rPr lang="en-US" dirty="0"/>
              <a:t>Documenting Homelessness</a:t>
            </a:r>
          </a:p>
        </p:txBody>
      </p:sp>
      <p:sp>
        <p:nvSpPr>
          <p:cNvPr id="43011" name="Content Placeholder 2"/>
          <p:cNvSpPr>
            <a:spLocks noGrp="1"/>
          </p:cNvSpPr>
          <p:nvPr>
            <p:ph sz="quarter" idx="1"/>
          </p:nvPr>
        </p:nvSpPr>
        <p:spPr>
          <a:xfrm>
            <a:off x="1219200" y="1066800"/>
            <a:ext cx="7696200" cy="5638800"/>
          </a:xfrm>
        </p:spPr>
        <p:txBody>
          <a:bodyPr/>
          <a:lstStyle/>
          <a:p>
            <a:r>
              <a:rPr lang="en-US" dirty="0"/>
              <a:t>In order of preference</a:t>
            </a:r>
          </a:p>
          <a:p>
            <a:pPr marL="914400" lvl="1" indent="-457200">
              <a:buFont typeface="+mj-lt"/>
              <a:buAutoNum type="arabicPeriod"/>
            </a:pPr>
            <a:r>
              <a:rPr lang="en-US" dirty="0"/>
              <a:t>Third-party documentation </a:t>
            </a:r>
          </a:p>
          <a:p>
            <a:pPr marL="914400" lvl="1" indent="-457200">
              <a:buFont typeface="+mj-lt"/>
              <a:buAutoNum type="arabicPeriod"/>
            </a:pPr>
            <a:r>
              <a:rPr lang="en-US" dirty="0"/>
              <a:t>Intake worker observations </a:t>
            </a:r>
          </a:p>
          <a:p>
            <a:pPr marL="914400" lvl="1" indent="-457200">
              <a:buFont typeface="+mj-lt"/>
              <a:buAutoNum type="arabicPeriod"/>
            </a:pPr>
            <a:r>
              <a:rPr lang="en-US" dirty="0"/>
              <a:t>Certification from the person seeking assistance </a:t>
            </a:r>
          </a:p>
          <a:p>
            <a:r>
              <a:rPr lang="en-US" dirty="0"/>
              <a:t>Appropriate documentation will vary depending on</a:t>
            </a:r>
          </a:p>
          <a:p>
            <a:pPr lvl="1"/>
            <a:r>
              <a:rPr lang="en-US" dirty="0"/>
              <a:t>Type of assistance provided</a:t>
            </a:r>
          </a:p>
          <a:p>
            <a:pPr lvl="1"/>
            <a:r>
              <a:rPr lang="en-US" dirty="0"/>
              <a:t>Circumstances of the potential program participant, including individuals fleeing/attempting to flee domestic violence</a:t>
            </a:r>
          </a:p>
          <a:p>
            <a:pPr lvl="1"/>
            <a:r>
              <a:rPr lang="en-US" dirty="0"/>
              <a:t>Already available documentation</a:t>
            </a:r>
          </a:p>
          <a:p>
            <a:pPr lvl="2"/>
            <a:r>
              <a:rPr lang="en-US" dirty="0"/>
              <a:t>Discharge paperwork</a:t>
            </a:r>
          </a:p>
          <a:p>
            <a:pPr lvl="2"/>
            <a:r>
              <a:rPr lang="en-US" dirty="0"/>
              <a:t>HMIS service transactions</a:t>
            </a:r>
          </a:p>
          <a:p>
            <a:endParaRPr lang="en-US" dirty="0"/>
          </a:p>
        </p:txBody>
      </p:sp>
      <p:sp>
        <p:nvSpPr>
          <p:cNvPr id="4" name="Slide Number Placeholder 3"/>
          <p:cNvSpPr>
            <a:spLocks noGrp="1"/>
          </p:cNvSpPr>
          <p:nvPr>
            <p:ph type="sldNum" sz="quarter" idx="10"/>
          </p:nvPr>
        </p:nvSpPr>
        <p:spPr/>
        <p:txBody>
          <a:bodyPr/>
          <a:lstStyle/>
          <a:p>
            <a:fld id="{DF1CA496-7DA0-4E9F-A068-1B7CEAE6DC33}" type="slidenum">
              <a:rPr lang="en-US" smtClean="0"/>
              <a:pPr/>
              <a:t>30</a:t>
            </a:fld>
            <a:endParaRPr lang="en-US" dirty="0"/>
          </a:p>
        </p:txBody>
      </p:sp>
    </p:spTree>
    <p:extLst>
      <p:ext uri="{BB962C8B-B14F-4D97-AF65-F5344CB8AC3E}">
        <p14:creationId xmlns:p14="http://schemas.microsoft.com/office/powerpoint/2010/main" val="23180713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Box 4"/>
          <p:cNvSpPr txBox="1">
            <a:spLocks noChangeArrowheads="1"/>
          </p:cNvSpPr>
          <p:nvPr/>
        </p:nvSpPr>
        <p:spPr bwMode="auto">
          <a:xfrm>
            <a:off x="1371600" y="228600"/>
            <a:ext cx="7543800" cy="584200"/>
          </a:xfrm>
          <a:prstGeom prst="rect">
            <a:avLst/>
          </a:prstGeom>
          <a:noFill/>
          <a:ln w="9525">
            <a:noFill/>
            <a:miter lim="800000"/>
            <a:headEnd/>
            <a:tailEnd/>
          </a:ln>
        </p:spPr>
        <p:txBody>
          <a:bodyPr>
            <a:spAutoFit/>
          </a:bodyPr>
          <a:lstStyle/>
          <a:p>
            <a:pPr>
              <a:defRPr/>
            </a:pPr>
            <a:r>
              <a:rPr lang="en-US" sz="3200" b="1" dirty="0">
                <a:latin typeface="+mj-lt"/>
                <a:cs typeface="Tahoma" pitchFamily="34" charset="0"/>
              </a:rPr>
              <a:t>Definition of Homelessness</a:t>
            </a:r>
          </a:p>
        </p:txBody>
      </p:sp>
      <p:sp>
        <p:nvSpPr>
          <p:cNvPr id="7172" name="TextBox 5"/>
          <p:cNvSpPr txBox="1">
            <a:spLocks noChangeArrowheads="1"/>
          </p:cNvSpPr>
          <p:nvPr/>
        </p:nvSpPr>
        <p:spPr bwMode="auto">
          <a:xfrm>
            <a:off x="1600200" y="1219200"/>
            <a:ext cx="6477000" cy="3046988"/>
          </a:xfrm>
          <a:prstGeom prst="rect">
            <a:avLst/>
          </a:prstGeom>
          <a:noFill/>
          <a:ln w="9525">
            <a:noFill/>
            <a:miter lim="800000"/>
            <a:headEnd/>
            <a:tailEnd/>
          </a:ln>
        </p:spPr>
        <p:txBody>
          <a:bodyPr>
            <a:spAutoFit/>
          </a:bodyPr>
          <a:lstStyle/>
          <a:p>
            <a:r>
              <a:rPr lang="en-US" dirty="0"/>
              <a:t>HUD published the Final Rule revising the definition of “homeless” in January 2016</a:t>
            </a:r>
          </a:p>
          <a:p>
            <a:r>
              <a:rPr lang="en-US" dirty="0"/>
              <a:t>The new definition is applicable to:</a:t>
            </a:r>
          </a:p>
          <a:p>
            <a:pPr lvl="1">
              <a:buFont typeface="Arial" charset="0"/>
              <a:buChar char="•"/>
            </a:pPr>
            <a:r>
              <a:rPr lang="en-US" dirty="0"/>
              <a:t>Projects funded under the Emergency Solutions Grant</a:t>
            </a:r>
          </a:p>
          <a:p>
            <a:pPr lvl="1">
              <a:buFont typeface="Arial" charset="0"/>
              <a:buChar char="•"/>
            </a:pPr>
            <a:r>
              <a:rPr lang="en-US" dirty="0"/>
              <a:t>New and Renewal Projects funded by CoC funds</a:t>
            </a:r>
          </a:p>
          <a:p>
            <a:pPr lvl="2"/>
            <a:endParaRPr lang="en-US" dirty="0"/>
          </a:p>
        </p:txBody>
      </p:sp>
    </p:spTree>
    <p:extLst>
      <p:ext uri="{BB962C8B-B14F-4D97-AF65-F5344CB8AC3E}">
        <p14:creationId xmlns:p14="http://schemas.microsoft.com/office/powerpoint/2010/main" val="1896580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Box 4"/>
          <p:cNvSpPr txBox="1">
            <a:spLocks noChangeArrowheads="1"/>
          </p:cNvSpPr>
          <p:nvPr/>
        </p:nvSpPr>
        <p:spPr bwMode="auto">
          <a:xfrm>
            <a:off x="1371600" y="228600"/>
            <a:ext cx="7543800" cy="584200"/>
          </a:xfrm>
          <a:prstGeom prst="rect">
            <a:avLst/>
          </a:prstGeom>
          <a:noFill/>
          <a:ln w="9525">
            <a:noFill/>
            <a:miter lim="800000"/>
            <a:headEnd/>
            <a:tailEnd/>
          </a:ln>
        </p:spPr>
        <p:txBody>
          <a:bodyPr>
            <a:spAutoFit/>
          </a:bodyPr>
          <a:lstStyle/>
          <a:p>
            <a:pPr>
              <a:defRPr/>
            </a:pPr>
            <a:r>
              <a:rPr lang="en-US" sz="3200" b="1" dirty="0">
                <a:solidFill>
                  <a:srgbClr val="0070C0"/>
                </a:solidFill>
                <a:latin typeface="+mj-lt"/>
                <a:cs typeface="Tahoma" pitchFamily="34" charset="0"/>
              </a:rPr>
              <a:t>Category 1</a:t>
            </a:r>
            <a:r>
              <a:rPr lang="en-US" sz="3200" b="1" dirty="0">
                <a:latin typeface="+mj-lt"/>
                <a:cs typeface="Tahoma" pitchFamily="34" charset="0"/>
              </a:rPr>
              <a:t>-Literally Homeless</a:t>
            </a:r>
          </a:p>
        </p:txBody>
      </p:sp>
      <p:sp>
        <p:nvSpPr>
          <p:cNvPr id="9220" name="Content Placeholder 3"/>
          <p:cNvSpPr>
            <a:spLocks noGrp="1"/>
          </p:cNvSpPr>
          <p:nvPr>
            <p:ph sz="quarter" idx="1"/>
          </p:nvPr>
        </p:nvSpPr>
        <p:spPr>
          <a:xfrm>
            <a:off x="1371600" y="1219200"/>
            <a:ext cx="7391400" cy="5105400"/>
          </a:xfrm>
        </p:spPr>
        <p:txBody>
          <a:bodyPr/>
          <a:lstStyle/>
          <a:p>
            <a:r>
              <a:rPr lang="en-US" sz="2400" b="1" dirty="0"/>
              <a:t>	An individual or family who lacks a fixed, regular, and adequate nighttime residence;</a:t>
            </a:r>
          </a:p>
          <a:p>
            <a:r>
              <a:rPr lang="en-US" sz="2400" b="1" dirty="0"/>
              <a:t>	An individual or family with a primary nighttime residence that is a public or private place not designed for or ordinarily used as a regular sleeping accommodation for human beings;</a:t>
            </a:r>
          </a:p>
          <a:p>
            <a:r>
              <a:rPr lang="en-US" sz="2400" b="1" dirty="0"/>
              <a:t>	An individual or family living in a supervised publicly or privately operated shelter designated to provide temporary living arrangements;</a:t>
            </a:r>
          </a:p>
          <a:p>
            <a:pPr lvl="1">
              <a:buNone/>
            </a:pPr>
            <a:endParaRPr lang="en-US" sz="2000" dirty="0"/>
          </a:p>
        </p:txBody>
      </p:sp>
    </p:spTree>
    <p:extLst>
      <p:ext uri="{BB962C8B-B14F-4D97-AF65-F5344CB8AC3E}">
        <p14:creationId xmlns:p14="http://schemas.microsoft.com/office/powerpoint/2010/main" val="17113023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914400"/>
            <a:ext cx="7162800" cy="1200329"/>
          </a:xfrm>
          <a:prstGeom prst="rect">
            <a:avLst/>
          </a:prstGeom>
        </p:spPr>
        <p:txBody>
          <a:bodyPr wrap="square">
            <a:spAutoFit/>
          </a:bodyPr>
          <a:lstStyle/>
          <a:p>
            <a:pPr algn="ctr"/>
            <a:r>
              <a:rPr lang="en-US" dirty="0"/>
              <a:t>New data standards</a:t>
            </a:r>
          </a:p>
          <a:p>
            <a:pPr algn="ctr"/>
            <a:r>
              <a:rPr lang="en-US" b="1" dirty="0"/>
              <a:t>10/1/2016 </a:t>
            </a:r>
          </a:p>
          <a:p>
            <a:endParaRPr lang="en-US" b="1" dirty="0"/>
          </a:p>
        </p:txBody>
      </p:sp>
      <p:sp>
        <p:nvSpPr>
          <p:cNvPr id="4" name="Content Placeholder 3">
            <a:extLst>
              <a:ext uri="{FF2B5EF4-FFF2-40B4-BE49-F238E27FC236}">
                <a16:creationId xmlns:a16="http://schemas.microsoft.com/office/drawing/2014/main" id="{50A46F3E-CA5C-4F3A-9C68-37319DF319BC}"/>
              </a:ext>
            </a:extLst>
          </p:cNvPr>
          <p:cNvSpPr>
            <a:spLocks noGrp="1"/>
          </p:cNvSpPr>
          <p:nvPr>
            <p:ph idx="1"/>
          </p:nvPr>
        </p:nvSpPr>
        <p:spPr>
          <a:xfrm>
            <a:off x="1524000" y="1676400"/>
            <a:ext cx="7086600" cy="4800600"/>
          </a:xfrm>
        </p:spPr>
        <p:txBody>
          <a:bodyPr/>
          <a:lstStyle/>
          <a:p>
            <a:r>
              <a:rPr lang="en-US" b="1" dirty="0"/>
              <a:t>Literally Homeless Situation</a:t>
            </a:r>
          </a:p>
          <a:p>
            <a:r>
              <a:rPr lang="en-US" dirty="0"/>
              <a:t>Place not meant for habitation</a:t>
            </a:r>
          </a:p>
          <a:p>
            <a:r>
              <a:rPr lang="en-US" dirty="0"/>
              <a:t>Emergency shelter, including hotel or motel paid for with emergency shelter voucher</a:t>
            </a:r>
          </a:p>
          <a:p>
            <a:r>
              <a:rPr lang="en-US" dirty="0"/>
              <a:t>Safe Haven</a:t>
            </a:r>
          </a:p>
          <a:p>
            <a:endParaRPr lang="en-US" dirty="0"/>
          </a:p>
        </p:txBody>
      </p:sp>
    </p:spTree>
    <p:extLst>
      <p:ext uri="{BB962C8B-B14F-4D97-AF65-F5344CB8AC3E}">
        <p14:creationId xmlns:p14="http://schemas.microsoft.com/office/powerpoint/2010/main" val="3557911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Box 4"/>
          <p:cNvSpPr txBox="1">
            <a:spLocks noChangeArrowheads="1"/>
          </p:cNvSpPr>
          <p:nvPr/>
        </p:nvSpPr>
        <p:spPr bwMode="auto">
          <a:xfrm>
            <a:off x="1219200" y="228600"/>
            <a:ext cx="7696200" cy="1077218"/>
          </a:xfrm>
          <a:prstGeom prst="rect">
            <a:avLst/>
          </a:prstGeom>
          <a:noFill/>
          <a:ln w="9525">
            <a:noFill/>
            <a:miter lim="800000"/>
            <a:headEnd/>
            <a:tailEnd/>
          </a:ln>
        </p:spPr>
        <p:txBody>
          <a:bodyPr wrap="square">
            <a:spAutoFit/>
          </a:bodyPr>
          <a:lstStyle/>
          <a:p>
            <a:pPr algn="ctr">
              <a:defRPr/>
            </a:pPr>
            <a:r>
              <a:rPr lang="en-US" sz="3200" b="1" dirty="0">
                <a:latin typeface="+mj-lt"/>
                <a:cs typeface="Tahoma" pitchFamily="34" charset="0"/>
              </a:rPr>
              <a:t>Chronic Homelessness</a:t>
            </a:r>
          </a:p>
          <a:p>
            <a:pPr algn="ctr">
              <a:defRPr/>
            </a:pPr>
            <a:r>
              <a:rPr lang="en-US" sz="3200" b="1" dirty="0">
                <a:latin typeface="+mj-lt"/>
                <a:cs typeface="Tahoma" pitchFamily="34" charset="0"/>
              </a:rPr>
              <a:t>(final rule)</a:t>
            </a:r>
          </a:p>
        </p:txBody>
      </p:sp>
      <p:sp>
        <p:nvSpPr>
          <p:cNvPr id="13316" name="Rectangle 4"/>
          <p:cNvSpPr>
            <a:spLocks noChangeArrowheads="1"/>
          </p:cNvSpPr>
          <p:nvPr/>
        </p:nvSpPr>
        <p:spPr bwMode="auto">
          <a:xfrm>
            <a:off x="1219200" y="1447800"/>
            <a:ext cx="7162800" cy="4572000"/>
          </a:xfrm>
          <a:prstGeom prst="rect">
            <a:avLst/>
          </a:prstGeom>
          <a:noFill/>
          <a:ln w="9525">
            <a:noFill/>
            <a:miter lim="800000"/>
            <a:headEnd/>
            <a:tailEnd/>
          </a:ln>
        </p:spPr>
        <p:txBody>
          <a:bodyPr wrap="square">
            <a:normAutofit fontScale="92500" lnSpcReduction="20000"/>
          </a:bodyPr>
          <a:lstStyle/>
          <a:p>
            <a:pPr lvl="1"/>
            <a:endParaRPr lang="en-US" dirty="0"/>
          </a:p>
          <a:p>
            <a:pPr lvl="1" algn="ctr"/>
            <a:r>
              <a:rPr lang="en-US" dirty="0"/>
              <a:t>Chronically homeless means:</a:t>
            </a:r>
          </a:p>
          <a:p>
            <a:pPr lvl="1" algn="ctr"/>
            <a:r>
              <a:rPr lang="en-US" dirty="0"/>
              <a:t> A “homeless individual with a disability,” </a:t>
            </a:r>
          </a:p>
          <a:p>
            <a:pPr lvl="1" algn="ctr"/>
            <a:r>
              <a:rPr lang="en-US" dirty="0"/>
              <a:t>as defined in the Act, who: </a:t>
            </a:r>
          </a:p>
          <a:p>
            <a:pPr marL="800100" lvl="1" indent="-342900">
              <a:buFont typeface="Arial" panose="020B0604020202020204" pitchFamily="34" charset="0"/>
              <a:buChar char="•"/>
            </a:pPr>
            <a:r>
              <a:rPr lang="en-US" dirty="0"/>
              <a:t>Lives in a place not meant for human habitation, a safe haven, or in an emergency shelter</a:t>
            </a:r>
          </a:p>
          <a:p>
            <a:pPr marL="800100" lvl="1" indent="-342900">
              <a:buFont typeface="Arial" panose="020B0604020202020204" pitchFamily="34" charset="0"/>
              <a:buChar char="•"/>
            </a:pPr>
            <a:r>
              <a:rPr lang="en-US" dirty="0"/>
              <a:t>Has been homeless (as described above) continuously for at least 12 months or on at least 4 separate occasions in the last 3 years where the combined occasions must total at least 12 months</a:t>
            </a:r>
          </a:p>
          <a:p>
            <a:pPr marL="800100" lvl="1" indent="-342900">
              <a:buFont typeface="Arial" panose="020B0604020202020204" pitchFamily="34" charset="0"/>
              <a:buChar char="•"/>
            </a:pPr>
            <a:r>
              <a:rPr lang="en-US" dirty="0"/>
              <a:t> Occasions separated by a break of at least seven nights </a:t>
            </a:r>
          </a:p>
          <a:p>
            <a:pPr marL="800100" lvl="1" indent="-342900">
              <a:buFont typeface="Arial" panose="020B0604020202020204" pitchFamily="34" charset="0"/>
              <a:buChar char="•"/>
            </a:pPr>
            <a:r>
              <a:rPr lang="en-US" dirty="0"/>
              <a:t>Stays in institution of fewer than 90 days do not constitute a break </a:t>
            </a:r>
          </a:p>
          <a:p>
            <a:pPr lvl="1" algn="ctr"/>
            <a:endParaRPr lang="en-US" i="1" dirty="0">
              <a:solidFill>
                <a:srgbClr val="FF0000"/>
              </a:solidFill>
            </a:endParaRPr>
          </a:p>
          <a:p>
            <a:pPr lvl="1" algn="ctr"/>
            <a:r>
              <a:rPr lang="en-US" i="1" dirty="0">
                <a:solidFill>
                  <a:srgbClr val="FF0000"/>
                </a:solidFill>
              </a:rPr>
              <a:t>Prioritized</a:t>
            </a:r>
            <a:r>
              <a:rPr lang="en-US" dirty="0">
                <a:solidFill>
                  <a:srgbClr val="FF0000"/>
                </a:solidFill>
              </a:rPr>
              <a:t> vs </a:t>
            </a:r>
            <a:r>
              <a:rPr lang="en-US" i="1" dirty="0">
                <a:solidFill>
                  <a:srgbClr val="FF0000"/>
                </a:solidFill>
              </a:rPr>
              <a:t>dedicated</a:t>
            </a:r>
            <a:r>
              <a:rPr lang="en-US" dirty="0">
                <a:solidFill>
                  <a:srgbClr val="FF0000"/>
                </a:solidFill>
              </a:rPr>
              <a:t> chronic homeless beds</a:t>
            </a:r>
          </a:p>
        </p:txBody>
      </p:sp>
      <p:sp>
        <p:nvSpPr>
          <p:cNvPr id="2" name="Rectangle 1"/>
          <p:cNvSpPr/>
          <p:nvPr/>
        </p:nvSpPr>
        <p:spPr>
          <a:xfrm>
            <a:off x="2590800" y="6019800"/>
            <a:ext cx="4572000" cy="461665"/>
          </a:xfrm>
          <a:prstGeom prst="rect">
            <a:avLst/>
          </a:prstGeom>
        </p:spPr>
        <p:txBody>
          <a:bodyPr>
            <a:spAutoFit/>
          </a:bodyPr>
          <a:lstStyle/>
          <a:p>
            <a:r>
              <a:rPr lang="en-US" sz="1200" dirty="0"/>
              <a:t>https://www.hudexchange.info/training-events/courses/defining-chronically-homeless-final-rule-webinar/</a:t>
            </a:r>
          </a:p>
        </p:txBody>
      </p:sp>
    </p:spTree>
    <p:extLst>
      <p:ext uri="{BB962C8B-B14F-4D97-AF65-F5344CB8AC3E}">
        <p14:creationId xmlns:p14="http://schemas.microsoft.com/office/powerpoint/2010/main" val="9562738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Box 4"/>
          <p:cNvSpPr txBox="1">
            <a:spLocks noChangeArrowheads="1"/>
          </p:cNvSpPr>
          <p:nvPr/>
        </p:nvSpPr>
        <p:spPr bwMode="auto">
          <a:xfrm>
            <a:off x="1371600" y="228600"/>
            <a:ext cx="7467600" cy="1077913"/>
          </a:xfrm>
          <a:prstGeom prst="rect">
            <a:avLst/>
          </a:prstGeom>
          <a:noFill/>
          <a:ln w="9525">
            <a:noFill/>
            <a:miter lim="800000"/>
            <a:headEnd/>
            <a:tailEnd/>
          </a:ln>
        </p:spPr>
        <p:txBody>
          <a:bodyPr>
            <a:spAutoFit/>
          </a:bodyPr>
          <a:lstStyle/>
          <a:p>
            <a:r>
              <a:rPr lang="en-US" sz="3200" b="1" dirty="0">
                <a:solidFill>
                  <a:srgbClr val="0070C0"/>
                </a:solidFill>
                <a:latin typeface="Calibri" pitchFamily="34" charset="0"/>
                <a:cs typeface="Tahoma" pitchFamily="34" charset="0"/>
              </a:rPr>
              <a:t>Category 2</a:t>
            </a:r>
            <a:r>
              <a:rPr lang="en-US" sz="3200" b="1" dirty="0">
                <a:latin typeface="Calibri" pitchFamily="34" charset="0"/>
                <a:cs typeface="Tahoma" pitchFamily="34" charset="0"/>
              </a:rPr>
              <a:t>—At imminent risk of homelessness</a:t>
            </a:r>
          </a:p>
        </p:txBody>
      </p:sp>
      <p:sp>
        <p:nvSpPr>
          <p:cNvPr id="2" name="TextBox 1">
            <a:extLst>
              <a:ext uri="{FF2B5EF4-FFF2-40B4-BE49-F238E27FC236}">
                <a16:creationId xmlns:a16="http://schemas.microsoft.com/office/drawing/2014/main" id="{7E7E1B24-974E-45E1-81C7-4888B42E60EE}"/>
              </a:ext>
            </a:extLst>
          </p:cNvPr>
          <p:cNvSpPr txBox="1"/>
          <p:nvPr/>
        </p:nvSpPr>
        <p:spPr>
          <a:xfrm>
            <a:off x="1371600" y="1905000"/>
            <a:ext cx="7239000" cy="2308324"/>
          </a:xfrm>
          <a:prstGeom prst="rect">
            <a:avLst/>
          </a:prstGeom>
          <a:noFill/>
        </p:spPr>
        <p:txBody>
          <a:bodyPr wrap="square" rtlCol="0">
            <a:spAutoFit/>
          </a:bodyPr>
          <a:lstStyle/>
          <a:p>
            <a:pPr>
              <a:buFontTx/>
              <a:buNone/>
              <a:defRPr/>
            </a:pPr>
            <a:r>
              <a:rPr lang="en-US" b="1"/>
              <a:t>Individuals and families who will imminently lose their primary nighttime residence within 14 days AND</a:t>
            </a:r>
          </a:p>
          <a:p>
            <a:pPr lvl="1">
              <a:defRPr/>
            </a:pPr>
            <a:r>
              <a:rPr lang="en-US" b="1"/>
              <a:t>Have no subsequent residence identified AND</a:t>
            </a:r>
          </a:p>
          <a:p>
            <a:pPr lvl="1">
              <a:defRPr/>
            </a:pPr>
            <a:r>
              <a:rPr lang="en-US" b="1"/>
              <a:t>Lack the resources or support networks needed to obtain other permanent housing.</a:t>
            </a:r>
            <a:endParaRPr lang="en-US" b="1" dirty="0"/>
          </a:p>
        </p:txBody>
      </p:sp>
    </p:spTree>
    <p:extLst>
      <p:ext uri="{BB962C8B-B14F-4D97-AF65-F5344CB8AC3E}">
        <p14:creationId xmlns:p14="http://schemas.microsoft.com/office/powerpoint/2010/main" val="23728981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Box 4"/>
          <p:cNvSpPr txBox="1">
            <a:spLocks noChangeArrowheads="1"/>
          </p:cNvSpPr>
          <p:nvPr/>
        </p:nvSpPr>
        <p:spPr bwMode="auto">
          <a:xfrm>
            <a:off x="1371600" y="228600"/>
            <a:ext cx="7467600" cy="584775"/>
          </a:xfrm>
          <a:prstGeom prst="rect">
            <a:avLst/>
          </a:prstGeom>
          <a:noFill/>
          <a:ln w="9525">
            <a:noFill/>
            <a:miter lim="800000"/>
            <a:headEnd/>
            <a:tailEnd/>
          </a:ln>
        </p:spPr>
        <p:txBody>
          <a:bodyPr>
            <a:spAutoFit/>
          </a:bodyPr>
          <a:lstStyle/>
          <a:p>
            <a:r>
              <a:rPr lang="en-US" sz="3200" b="1" dirty="0">
                <a:latin typeface="Calibri" pitchFamily="34" charset="0"/>
                <a:cs typeface="Tahoma" pitchFamily="34" charset="0"/>
              </a:rPr>
              <a:t>Determining Homeless status of Youth </a:t>
            </a:r>
          </a:p>
        </p:txBody>
      </p:sp>
      <p:sp>
        <p:nvSpPr>
          <p:cNvPr id="3" name="Content Placeholder 2">
            <a:extLst>
              <a:ext uri="{FF2B5EF4-FFF2-40B4-BE49-F238E27FC236}">
                <a16:creationId xmlns:a16="http://schemas.microsoft.com/office/drawing/2014/main" id="{F51DF909-7CDC-484C-9951-F9793F6B3CB5}"/>
              </a:ext>
            </a:extLst>
          </p:cNvPr>
          <p:cNvSpPr>
            <a:spLocks noGrp="1"/>
          </p:cNvSpPr>
          <p:nvPr>
            <p:ph idx="1"/>
          </p:nvPr>
        </p:nvSpPr>
        <p:spPr>
          <a:xfrm>
            <a:off x="1371600" y="813374"/>
            <a:ext cx="7315200" cy="5739825"/>
          </a:xfrm>
        </p:spPr>
        <p:txBody>
          <a:bodyPr/>
          <a:lstStyle/>
          <a:p>
            <a:r>
              <a:rPr lang="en-US" sz="1400" dirty="0"/>
              <a:t>Youth are not responsible for obtaining their own documentation. Instead, intake workers are responsible for documenting the youth’s homeless status by verifying the information provided by the youth starting at the initial interview. Using contact information or documents provided by the youth, the intake worker should obtain the information indicated in the chart below. </a:t>
            </a:r>
          </a:p>
          <a:p>
            <a:r>
              <a:rPr lang="en-US" sz="1400" dirty="0"/>
              <a:t>If at any point the youth does not want someone to be contacted because he or she fears for their safety – the intake worker SHOULD NOT contact the person and should document the youth’s feelings and statements in the case file. </a:t>
            </a:r>
          </a:p>
          <a:p>
            <a:r>
              <a:rPr lang="en-US" sz="1400" dirty="0"/>
              <a:t>If the intake worker cannot obtain a higher level of documentation (e.g., a letter from a third-party) the youth can self-certify and the intake worker should document their effort to obtain a higher level of documentation, including notes about why they were not able to. </a:t>
            </a:r>
          </a:p>
          <a:p>
            <a:r>
              <a:rPr lang="en-US" sz="1400" dirty="0"/>
              <a:t>If the intake worker is able to obtain documentation at any point during the youth’s participation in the project, then the information should be added to the case file to back up intake documentation. </a:t>
            </a:r>
          </a:p>
          <a:p>
            <a:r>
              <a:rPr lang="en-US" sz="1400" dirty="0"/>
              <a:t>When documenting category 4, the intake worker needs to ask only enough questions to know what is going on – they should rely on the youth’s own statement about his or her feelings and concerns. If the youth indicates there is a safety risk then no further documentation of the safety risk is needed – the intake worker should simply document what the youth stated.</a:t>
            </a:r>
          </a:p>
          <a:p>
            <a:endParaRPr lang="en-US" dirty="0"/>
          </a:p>
        </p:txBody>
      </p:sp>
    </p:spTree>
    <p:extLst>
      <p:ext uri="{BB962C8B-B14F-4D97-AF65-F5344CB8AC3E}">
        <p14:creationId xmlns:p14="http://schemas.microsoft.com/office/powerpoint/2010/main" val="29606994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Box 4"/>
          <p:cNvSpPr txBox="1">
            <a:spLocks noChangeArrowheads="1"/>
          </p:cNvSpPr>
          <p:nvPr/>
        </p:nvSpPr>
        <p:spPr bwMode="auto">
          <a:xfrm>
            <a:off x="1371600" y="228600"/>
            <a:ext cx="7543800" cy="1077913"/>
          </a:xfrm>
          <a:prstGeom prst="rect">
            <a:avLst/>
          </a:prstGeom>
          <a:noFill/>
          <a:ln w="9525">
            <a:noFill/>
            <a:miter lim="800000"/>
            <a:headEnd/>
            <a:tailEnd/>
          </a:ln>
        </p:spPr>
        <p:txBody>
          <a:bodyPr>
            <a:spAutoFit/>
          </a:bodyPr>
          <a:lstStyle/>
          <a:p>
            <a:r>
              <a:rPr lang="en-US" sz="3200" b="1" dirty="0">
                <a:solidFill>
                  <a:srgbClr val="0070C0"/>
                </a:solidFill>
                <a:latin typeface="Calibri" pitchFamily="34" charset="0"/>
                <a:cs typeface="Tahoma" pitchFamily="34" charset="0"/>
              </a:rPr>
              <a:t>Category 3</a:t>
            </a:r>
            <a:r>
              <a:rPr lang="en-US" sz="3200" b="1" dirty="0">
                <a:latin typeface="Calibri" pitchFamily="34" charset="0"/>
                <a:cs typeface="Tahoma" pitchFamily="34" charset="0"/>
              </a:rPr>
              <a:t>—Homeless under other federal statute  </a:t>
            </a:r>
          </a:p>
        </p:txBody>
      </p:sp>
      <p:sp>
        <p:nvSpPr>
          <p:cNvPr id="2" name="TextBox 1">
            <a:extLst>
              <a:ext uri="{FF2B5EF4-FFF2-40B4-BE49-F238E27FC236}">
                <a16:creationId xmlns:a16="http://schemas.microsoft.com/office/drawing/2014/main" id="{9E424DAC-D1C1-4C0B-8A22-CEB03F20AAC2}"/>
              </a:ext>
            </a:extLst>
          </p:cNvPr>
          <p:cNvSpPr txBox="1"/>
          <p:nvPr/>
        </p:nvSpPr>
        <p:spPr>
          <a:xfrm>
            <a:off x="1371600" y="1371600"/>
            <a:ext cx="7104404" cy="4647426"/>
          </a:xfrm>
          <a:prstGeom prst="rect">
            <a:avLst/>
          </a:prstGeom>
          <a:noFill/>
        </p:spPr>
        <p:txBody>
          <a:bodyPr wrap="square" rtlCol="0">
            <a:spAutoFit/>
          </a:bodyPr>
          <a:lstStyle/>
          <a:p>
            <a:pPr>
              <a:buFontTx/>
              <a:buNone/>
              <a:defRPr/>
            </a:pPr>
            <a:r>
              <a:rPr lang="en-US" sz="2000" b="1"/>
              <a:t>Unaccompanied youth under 25 or families with children and youth who do not otherwise qualify as homeless, but who:</a:t>
            </a:r>
          </a:p>
          <a:p>
            <a:pPr lvl="1">
              <a:defRPr/>
            </a:pPr>
            <a:r>
              <a:rPr lang="en-US" sz="2000" b="1"/>
              <a:t>Meet homeless definition under other federal statute: AND</a:t>
            </a:r>
          </a:p>
          <a:p>
            <a:pPr lvl="1">
              <a:defRPr/>
            </a:pPr>
            <a:r>
              <a:rPr lang="en-US" sz="2000" b="1"/>
              <a:t>Have not had a lease, ownership interest, or occupancy agreement in permanent housing at any time during the last 60 days; AND</a:t>
            </a:r>
          </a:p>
          <a:p>
            <a:pPr lvl="1">
              <a:defRPr/>
            </a:pPr>
            <a:r>
              <a:rPr lang="en-US" sz="2000" b="1"/>
              <a:t>Have experience two or more moves during the last 60 days; AND</a:t>
            </a:r>
          </a:p>
          <a:p>
            <a:pPr lvl="1">
              <a:defRPr/>
            </a:pPr>
            <a:r>
              <a:rPr lang="en-US" sz="2000" b="1"/>
              <a:t>Can be expected to continue in such status for an extended period of time because of:	</a:t>
            </a:r>
          </a:p>
          <a:p>
            <a:pPr lvl="1">
              <a:buFont typeface="Wingdings" pitchFamily="2" charset="2"/>
              <a:buChar char="§"/>
              <a:defRPr/>
            </a:pPr>
            <a:r>
              <a:rPr lang="en-US" sz="1600"/>
              <a:t>chronic disabilities, OR</a:t>
            </a:r>
          </a:p>
          <a:p>
            <a:pPr lvl="1">
              <a:buFont typeface="Wingdings" pitchFamily="2" charset="2"/>
              <a:buChar char="§"/>
              <a:defRPr/>
            </a:pPr>
            <a:r>
              <a:rPr lang="en-US" sz="1600"/>
              <a:t>chronic physical health or mental health conditions, OR</a:t>
            </a:r>
          </a:p>
          <a:p>
            <a:pPr lvl="1">
              <a:buFont typeface="Wingdings" pitchFamily="2" charset="2"/>
              <a:buChar char="§"/>
              <a:defRPr/>
            </a:pPr>
            <a:r>
              <a:rPr lang="en-US" sz="1600"/>
              <a:t>substance addiction, OR</a:t>
            </a:r>
          </a:p>
          <a:p>
            <a:pPr lvl="1">
              <a:buFont typeface="Wingdings" pitchFamily="2" charset="2"/>
              <a:buChar char="§"/>
              <a:defRPr/>
            </a:pPr>
            <a:r>
              <a:rPr lang="en-US" sz="1600"/>
              <a:t>histories of domestic violence or childhood abuse (including neglect) OR </a:t>
            </a:r>
          </a:p>
          <a:p>
            <a:pPr lvl="1">
              <a:buFont typeface="Wingdings" pitchFamily="2" charset="2"/>
              <a:buChar char="§"/>
              <a:defRPr/>
            </a:pPr>
            <a:r>
              <a:rPr lang="en-US" sz="1600"/>
              <a:t>presence of a child or youth with a disability, OR </a:t>
            </a:r>
          </a:p>
          <a:p>
            <a:pPr lvl="1">
              <a:buFont typeface="Wingdings" pitchFamily="2" charset="2"/>
              <a:buChar char="§"/>
              <a:defRPr/>
            </a:pPr>
            <a:r>
              <a:rPr lang="en-US" sz="1600"/>
              <a:t>two or more barriers to employment</a:t>
            </a:r>
            <a:endParaRPr lang="en-US" sz="1600" b="1" dirty="0"/>
          </a:p>
        </p:txBody>
      </p:sp>
    </p:spTree>
    <p:extLst>
      <p:ext uri="{BB962C8B-B14F-4D97-AF65-F5344CB8AC3E}">
        <p14:creationId xmlns:p14="http://schemas.microsoft.com/office/powerpoint/2010/main" val="36726720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Box 4"/>
          <p:cNvSpPr txBox="1">
            <a:spLocks noChangeArrowheads="1"/>
          </p:cNvSpPr>
          <p:nvPr/>
        </p:nvSpPr>
        <p:spPr bwMode="auto">
          <a:xfrm>
            <a:off x="1219200" y="228600"/>
            <a:ext cx="7696200" cy="584775"/>
          </a:xfrm>
          <a:prstGeom prst="rect">
            <a:avLst/>
          </a:prstGeom>
          <a:noFill/>
          <a:ln w="9525">
            <a:noFill/>
            <a:miter lim="800000"/>
            <a:headEnd/>
            <a:tailEnd/>
          </a:ln>
        </p:spPr>
        <p:txBody>
          <a:bodyPr wrap="square">
            <a:spAutoFit/>
          </a:bodyPr>
          <a:lstStyle/>
          <a:p>
            <a:pPr>
              <a:defRPr/>
            </a:pPr>
            <a:r>
              <a:rPr lang="en-US" sz="3200" b="1" dirty="0">
                <a:latin typeface="+mj-lt"/>
                <a:cs typeface="Tahoma" pitchFamily="34" charset="0"/>
              </a:rPr>
              <a:t>Important notes on the Homeless Definition</a:t>
            </a:r>
          </a:p>
        </p:txBody>
      </p:sp>
      <p:sp>
        <p:nvSpPr>
          <p:cNvPr id="13316" name="Rectangle 4"/>
          <p:cNvSpPr>
            <a:spLocks noChangeArrowheads="1"/>
          </p:cNvSpPr>
          <p:nvPr/>
        </p:nvSpPr>
        <p:spPr bwMode="auto">
          <a:xfrm>
            <a:off x="1524000" y="1447800"/>
            <a:ext cx="6858000" cy="4893647"/>
          </a:xfrm>
          <a:prstGeom prst="rect">
            <a:avLst/>
          </a:prstGeom>
          <a:noFill/>
          <a:ln w="9525">
            <a:noFill/>
            <a:miter lim="800000"/>
            <a:headEnd/>
            <a:tailEnd/>
          </a:ln>
        </p:spPr>
        <p:txBody>
          <a:bodyPr>
            <a:spAutoFit/>
          </a:bodyPr>
          <a:lstStyle/>
          <a:p>
            <a:pPr lvl="1">
              <a:buFont typeface="Arial" charset="0"/>
              <a:buChar char="•"/>
            </a:pPr>
            <a:r>
              <a:rPr lang="en-US" dirty="0"/>
              <a:t> CoCs must obtain HUD approval to serve Category 3 (We do </a:t>
            </a:r>
            <a:r>
              <a:rPr lang="en-US" u="sng" dirty="0"/>
              <a:t>not</a:t>
            </a:r>
            <a:r>
              <a:rPr lang="en-US" dirty="0"/>
              <a:t> have this approval)</a:t>
            </a:r>
          </a:p>
          <a:p>
            <a:pPr lvl="1">
              <a:buFont typeface="Arial" charset="0"/>
              <a:buChar char="•"/>
            </a:pPr>
            <a:endParaRPr lang="en-US" dirty="0"/>
          </a:p>
          <a:p>
            <a:pPr lvl="1">
              <a:buFont typeface="Arial" charset="0"/>
              <a:buChar char="•"/>
            </a:pPr>
            <a:r>
              <a:rPr lang="en-US" dirty="0"/>
              <a:t> PSH programs can only serve persons who were homeless on the street or in a shelter (</a:t>
            </a:r>
            <a:r>
              <a:rPr lang="en-US" u="sng" dirty="0"/>
              <a:t>Not</a:t>
            </a:r>
            <a:r>
              <a:rPr lang="en-US" dirty="0"/>
              <a:t> Category 2)</a:t>
            </a:r>
          </a:p>
          <a:p>
            <a:pPr lvl="1">
              <a:buFont typeface="Arial" charset="0"/>
              <a:buChar char="•"/>
            </a:pPr>
            <a:endParaRPr lang="en-US" dirty="0"/>
          </a:p>
          <a:p>
            <a:pPr lvl="1">
              <a:buFont typeface="Arial" charset="0"/>
              <a:buChar char="•"/>
            </a:pPr>
            <a:r>
              <a:rPr lang="en-US" dirty="0"/>
              <a:t> CoC prioritization and eligibility policies and procedures may further limit who can be served in CoC programs (i.e. RRH and TH program policies require that a person come from the street or shelter prior to entry into RRH or TH program and PSH prioritizes CH)</a:t>
            </a:r>
          </a:p>
        </p:txBody>
      </p:sp>
    </p:spTree>
    <p:extLst>
      <p:ext uri="{BB962C8B-B14F-4D97-AF65-F5344CB8AC3E}">
        <p14:creationId xmlns:p14="http://schemas.microsoft.com/office/powerpoint/2010/main" val="28329749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Box 4"/>
          <p:cNvSpPr txBox="1">
            <a:spLocks noChangeArrowheads="1"/>
          </p:cNvSpPr>
          <p:nvPr/>
        </p:nvSpPr>
        <p:spPr bwMode="auto">
          <a:xfrm>
            <a:off x="1371600" y="228600"/>
            <a:ext cx="7543800" cy="584200"/>
          </a:xfrm>
          <a:prstGeom prst="rect">
            <a:avLst/>
          </a:prstGeom>
          <a:noFill/>
          <a:ln w="9525">
            <a:noFill/>
            <a:miter lim="800000"/>
            <a:headEnd/>
            <a:tailEnd/>
          </a:ln>
        </p:spPr>
        <p:txBody>
          <a:bodyPr>
            <a:spAutoFit/>
          </a:bodyPr>
          <a:lstStyle/>
          <a:p>
            <a:r>
              <a:rPr lang="en-US" sz="3200" b="1" dirty="0">
                <a:solidFill>
                  <a:srgbClr val="0070C0"/>
                </a:solidFill>
                <a:latin typeface="Calibri" pitchFamily="34" charset="0"/>
                <a:cs typeface="Tahoma" pitchFamily="34" charset="0"/>
              </a:rPr>
              <a:t>Category 4</a:t>
            </a:r>
            <a:r>
              <a:rPr lang="en-US" sz="3200" b="1" dirty="0">
                <a:latin typeface="Calibri" pitchFamily="34" charset="0"/>
                <a:cs typeface="Tahoma" pitchFamily="34" charset="0"/>
              </a:rPr>
              <a:t>-Fleeing Domestic Violence</a:t>
            </a:r>
          </a:p>
        </p:txBody>
      </p:sp>
      <p:sp>
        <p:nvSpPr>
          <p:cNvPr id="2" name="TextBox 1">
            <a:extLst>
              <a:ext uri="{FF2B5EF4-FFF2-40B4-BE49-F238E27FC236}">
                <a16:creationId xmlns:a16="http://schemas.microsoft.com/office/drawing/2014/main" id="{385381FE-56C6-458B-8847-2A416FA99A83}"/>
              </a:ext>
            </a:extLst>
          </p:cNvPr>
          <p:cNvSpPr txBox="1"/>
          <p:nvPr/>
        </p:nvSpPr>
        <p:spPr>
          <a:xfrm>
            <a:off x="1447800" y="1066800"/>
            <a:ext cx="7086600" cy="2677656"/>
          </a:xfrm>
          <a:prstGeom prst="rect">
            <a:avLst/>
          </a:prstGeom>
          <a:noFill/>
        </p:spPr>
        <p:txBody>
          <a:bodyPr wrap="square" rtlCol="0">
            <a:spAutoFit/>
          </a:bodyPr>
          <a:lstStyle/>
          <a:p>
            <a:pPr>
              <a:buFontTx/>
              <a:buNone/>
              <a:defRPr/>
            </a:pPr>
            <a:r>
              <a:rPr lang="en-US" b="1"/>
              <a:t>Individuals and families who are fleeing, or are attempting to flee, domestic violence, dating violence, sexual assault, stalking, or other dangerous or life-threatening conditions related to violence, who:</a:t>
            </a:r>
          </a:p>
          <a:p>
            <a:pPr lvl="1">
              <a:buFont typeface="Wingdings" pitchFamily="2" charset="2"/>
              <a:buChar char="§"/>
              <a:defRPr/>
            </a:pPr>
            <a:r>
              <a:rPr lang="en-US"/>
              <a:t>Have no identified subsequent residence; AND</a:t>
            </a:r>
          </a:p>
          <a:p>
            <a:pPr lvl="1">
              <a:buFont typeface="Wingdings" pitchFamily="2" charset="2"/>
              <a:buChar char="§"/>
              <a:defRPr/>
            </a:pPr>
            <a:r>
              <a:rPr lang="en-US"/>
              <a:t>Lack the resources and support networks needed to obtain other permanent housing.</a:t>
            </a:r>
            <a:endParaRPr lang="en-US" dirty="0"/>
          </a:p>
        </p:txBody>
      </p:sp>
    </p:spTree>
    <p:extLst>
      <p:ext uri="{BB962C8B-B14F-4D97-AF65-F5344CB8AC3E}">
        <p14:creationId xmlns:p14="http://schemas.microsoft.com/office/powerpoint/2010/main" val="316293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2F6F8-F460-4BF0-9D05-938D2C85894E}"/>
              </a:ext>
            </a:extLst>
          </p:cNvPr>
          <p:cNvSpPr>
            <a:spLocks noGrp="1"/>
          </p:cNvSpPr>
          <p:nvPr>
            <p:ph type="title"/>
          </p:nvPr>
        </p:nvSpPr>
        <p:spPr>
          <a:xfrm>
            <a:off x="1319169" y="929206"/>
            <a:ext cx="6400800" cy="1130300"/>
          </a:xfrm>
        </p:spPr>
        <p:txBody>
          <a:bodyPr/>
          <a:lstStyle/>
          <a:p>
            <a:pPr algn="ctr"/>
            <a:r>
              <a:rPr lang="en-US" dirty="0"/>
              <a:t>Homelessness Defined by HUD vs D.O.E </a:t>
            </a:r>
          </a:p>
        </p:txBody>
      </p:sp>
      <p:sp>
        <p:nvSpPr>
          <p:cNvPr id="3" name="Content Placeholder 2">
            <a:extLst>
              <a:ext uri="{FF2B5EF4-FFF2-40B4-BE49-F238E27FC236}">
                <a16:creationId xmlns:a16="http://schemas.microsoft.com/office/drawing/2014/main" id="{7CBB6312-3E8D-4190-8656-0D125D45B1B1}"/>
              </a:ext>
            </a:extLst>
          </p:cNvPr>
          <p:cNvSpPr>
            <a:spLocks noGrp="1"/>
          </p:cNvSpPr>
          <p:nvPr>
            <p:ph idx="1"/>
          </p:nvPr>
        </p:nvSpPr>
        <p:spPr>
          <a:xfrm>
            <a:off x="1277223" y="2690330"/>
            <a:ext cx="3209313" cy="2839576"/>
          </a:xfrm>
        </p:spPr>
        <p:txBody>
          <a:bodyPr>
            <a:normAutofit fontScale="77500" lnSpcReduction="20000"/>
          </a:bodyPr>
          <a:lstStyle/>
          <a:p>
            <a:pPr>
              <a:buFont typeface="Wingdings" panose="05000000000000000000" pitchFamily="2" charset="2"/>
              <a:buChar char="§"/>
            </a:pPr>
            <a:r>
              <a:rPr lang="en-US" dirty="0">
                <a:solidFill>
                  <a:schemeClr val="tx1"/>
                </a:solidFill>
              </a:rPr>
              <a:t>Literally Homeless </a:t>
            </a:r>
          </a:p>
          <a:p>
            <a:pPr>
              <a:buFont typeface="Wingdings" panose="05000000000000000000" pitchFamily="2" charset="2"/>
              <a:buChar char="§"/>
            </a:pPr>
            <a:r>
              <a:rPr lang="en-US" dirty="0">
                <a:solidFill>
                  <a:schemeClr val="tx1"/>
                </a:solidFill>
              </a:rPr>
              <a:t>Imminent Risk of Homelessness </a:t>
            </a:r>
          </a:p>
          <a:p>
            <a:pPr>
              <a:buFont typeface="Wingdings" panose="05000000000000000000" pitchFamily="2" charset="2"/>
              <a:buChar char="§"/>
            </a:pPr>
            <a:r>
              <a:rPr lang="en-US" dirty="0">
                <a:solidFill>
                  <a:schemeClr val="tx1"/>
                </a:solidFill>
              </a:rPr>
              <a:t>Homeless under other Federal Statutes</a:t>
            </a:r>
          </a:p>
          <a:p>
            <a:pPr>
              <a:buFont typeface="Wingdings" panose="05000000000000000000" pitchFamily="2" charset="2"/>
              <a:buChar char="§"/>
            </a:pPr>
            <a:r>
              <a:rPr lang="en-US" dirty="0">
                <a:solidFill>
                  <a:schemeClr val="tx1"/>
                </a:solidFill>
              </a:rPr>
              <a:t>Fleeing and/or attempting to flee domestic violence  </a:t>
            </a:r>
          </a:p>
          <a:p>
            <a:endParaRPr lang="en-US" dirty="0"/>
          </a:p>
        </p:txBody>
      </p:sp>
      <p:sp>
        <p:nvSpPr>
          <p:cNvPr id="5" name="TextBox 4">
            <a:extLst>
              <a:ext uri="{FF2B5EF4-FFF2-40B4-BE49-F238E27FC236}">
                <a16:creationId xmlns:a16="http://schemas.microsoft.com/office/drawing/2014/main" id="{4BA1C8A7-7874-4388-B5AA-BBEB8720FE9C}"/>
              </a:ext>
            </a:extLst>
          </p:cNvPr>
          <p:cNvSpPr txBox="1"/>
          <p:nvPr/>
        </p:nvSpPr>
        <p:spPr>
          <a:xfrm>
            <a:off x="1186342" y="2259392"/>
            <a:ext cx="2592722" cy="369332"/>
          </a:xfrm>
          <a:prstGeom prst="rect">
            <a:avLst/>
          </a:prstGeom>
          <a:noFill/>
        </p:spPr>
        <p:txBody>
          <a:bodyPr wrap="square" rtlCol="0">
            <a:spAutoFit/>
          </a:bodyPr>
          <a:lstStyle/>
          <a:p>
            <a:pPr algn="ctr"/>
            <a:r>
              <a:rPr lang="en-US" sz="1800" dirty="0"/>
              <a:t>HUD </a:t>
            </a:r>
          </a:p>
        </p:txBody>
      </p:sp>
      <p:sp>
        <p:nvSpPr>
          <p:cNvPr id="7" name="TextBox 6">
            <a:extLst>
              <a:ext uri="{FF2B5EF4-FFF2-40B4-BE49-F238E27FC236}">
                <a16:creationId xmlns:a16="http://schemas.microsoft.com/office/drawing/2014/main" id="{61D583DF-A8F2-4344-80D8-88BE1DC18F34}"/>
              </a:ext>
            </a:extLst>
          </p:cNvPr>
          <p:cNvSpPr txBox="1"/>
          <p:nvPr/>
        </p:nvSpPr>
        <p:spPr>
          <a:xfrm>
            <a:off x="5454942" y="2367269"/>
            <a:ext cx="2472655" cy="369332"/>
          </a:xfrm>
          <a:prstGeom prst="rect">
            <a:avLst/>
          </a:prstGeom>
          <a:noFill/>
        </p:spPr>
        <p:txBody>
          <a:bodyPr wrap="square" rtlCol="0">
            <a:spAutoFit/>
          </a:bodyPr>
          <a:lstStyle/>
          <a:p>
            <a:pPr algn="ctr"/>
            <a:r>
              <a:rPr lang="en-US" sz="1800" dirty="0"/>
              <a:t>D.O.E </a:t>
            </a:r>
          </a:p>
        </p:txBody>
      </p:sp>
      <p:sp>
        <p:nvSpPr>
          <p:cNvPr id="8" name="Rectangle 7">
            <a:extLst>
              <a:ext uri="{FF2B5EF4-FFF2-40B4-BE49-F238E27FC236}">
                <a16:creationId xmlns:a16="http://schemas.microsoft.com/office/drawing/2014/main" id="{69C62B5F-08C6-43F7-B05A-B9FA51BD4812}"/>
              </a:ext>
            </a:extLst>
          </p:cNvPr>
          <p:cNvSpPr/>
          <p:nvPr/>
        </p:nvSpPr>
        <p:spPr>
          <a:xfrm>
            <a:off x="4486537" y="2695749"/>
            <a:ext cx="4428864" cy="2354491"/>
          </a:xfrm>
          <a:prstGeom prst="rect">
            <a:avLst/>
          </a:prstGeom>
        </p:spPr>
        <p:txBody>
          <a:bodyPr wrap="square">
            <a:spAutoFit/>
          </a:bodyPr>
          <a:lstStyle/>
          <a:p>
            <a:pPr marL="214313" indent="-214313">
              <a:buFont typeface="Wingdings" panose="05000000000000000000" pitchFamily="2" charset="2"/>
              <a:buChar char="§"/>
            </a:pPr>
            <a:r>
              <a:rPr lang="en-US" sz="1800" dirty="0"/>
              <a:t>Doubled up with family or friends </a:t>
            </a:r>
          </a:p>
          <a:p>
            <a:pPr marL="214313" indent="-214313">
              <a:buFont typeface="Wingdings" panose="05000000000000000000" pitchFamily="2" charset="2"/>
              <a:buChar char="§"/>
            </a:pPr>
            <a:r>
              <a:rPr lang="en-US" sz="1800" dirty="0"/>
              <a:t>Residing in hotel or motels </a:t>
            </a:r>
          </a:p>
          <a:p>
            <a:r>
              <a:rPr lang="en-US" sz="1800" dirty="0"/>
              <a:t>     (paid by family ) </a:t>
            </a:r>
          </a:p>
          <a:p>
            <a:pPr marL="214313" indent="-214313">
              <a:buFont typeface="Wingdings" panose="05000000000000000000" pitchFamily="2" charset="2"/>
              <a:buChar char="§"/>
            </a:pPr>
            <a:r>
              <a:rPr lang="en-US" sz="1800" dirty="0"/>
              <a:t>Residing in an emergency shelter or transitional housing (Homeless for HUD as well) </a:t>
            </a:r>
          </a:p>
          <a:p>
            <a:pPr marL="214313" indent="-214313">
              <a:buFont typeface="Wingdings" panose="05000000000000000000" pitchFamily="2" charset="2"/>
              <a:buChar char="§"/>
            </a:pPr>
            <a:r>
              <a:rPr lang="en-US" sz="1800" dirty="0"/>
              <a:t>Unsheltered (Homeless for HUD as well) </a:t>
            </a:r>
          </a:p>
          <a:p>
            <a:pPr marL="214313" indent="-214313">
              <a:buFont typeface="Arial" panose="020B0604020202020204" pitchFamily="34" charset="0"/>
              <a:buChar char="•"/>
            </a:pPr>
            <a:endParaRPr lang="en-US" sz="2100" dirty="0"/>
          </a:p>
        </p:txBody>
      </p:sp>
    </p:spTree>
    <p:extLst>
      <p:ext uri="{BB962C8B-B14F-4D97-AF65-F5344CB8AC3E}">
        <p14:creationId xmlns:p14="http://schemas.microsoft.com/office/powerpoint/2010/main" val="1543557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3494" y="742771"/>
            <a:ext cx="7886700" cy="566291"/>
          </a:xfrm>
        </p:spPr>
        <p:txBody>
          <a:bodyPr>
            <a:normAutofit fontScale="90000"/>
          </a:bodyPr>
          <a:lstStyle/>
          <a:p>
            <a:r>
              <a:rPr lang="en-US" dirty="0"/>
              <a:t>Eligibility Per Component Type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3293746"/>
              </p:ext>
            </p:extLst>
          </p:nvPr>
        </p:nvGraphicFramePr>
        <p:xfrm>
          <a:off x="1219201" y="1943100"/>
          <a:ext cx="7467600" cy="2928642"/>
        </p:xfrm>
        <a:graphic>
          <a:graphicData uri="http://schemas.openxmlformats.org/drawingml/2006/table">
            <a:tbl>
              <a:tblPr firstRow="1" bandRow="1">
                <a:tableStyleId>{5C22544A-7EE6-4342-B048-85BDC9FD1C3A}</a:tableStyleId>
              </a:tblPr>
              <a:tblGrid>
                <a:gridCol w="3000998">
                  <a:extLst>
                    <a:ext uri="{9D8B030D-6E8A-4147-A177-3AD203B41FA5}">
                      <a16:colId xmlns:a16="http://schemas.microsoft.com/office/drawing/2014/main" val="20000"/>
                    </a:ext>
                  </a:extLst>
                </a:gridCol>
                <a:gridCol w="977069">
                  <a:extLst>
                    <a:ext uri="{9D8B030D-6E8A-4147-A177-3AD203B41FA5}">
                      <a16:colId xmlns:a16="http://schemas.microsoft.com/office/drawing/2014/main" val="20001"/>
                    </a:ext>
                  </a:extLst>
                </a:gridCol>
                <a:gridCol w="1186442">
                  <a:extLst>
                    <a:ext uri="{9D8B030D-6E8A-4147-A177-3AD203B41FA5}">
                      <a16:colId xmlns:a16="http://schemas.microsoft.com/office/drawing/2014/main" val="20002"/>
                    </a:ext>
                  </a:extLst>
                </a:gridCol>
                <a:gridCol w="907279">
                  <a:extLst>
                    <a:ext uri="{9D8B030D-6E8A-4147-A177-3AD203B41FA5}">
                      <a16:colId xmlns:a16="http://schemas.microsoft.com/office/drawing/2014/main" val="20003"/>
                    </a:ext>
                  </a:extLst>
                </a:gridCol>
                <a:gridCol w="697906">
                  <a:extLst>
                    <a:ext uri="{9D8B030D-6E8A-4147-A177-3AD203B41FA5}">
                      <a16:colId xmlns:a16="http://schemas.microsoft.com/office/drawing/2014/main" val="20004"/>
                    </a:ext>
                  </a:extLst>
                </a:gridCol>
                <a:gridCol w="697906">
                  <a:extLst>
                    <a:ext uri="{9D8B030D-6E8A-4147-A177-3AD203B41FA5}">
                      <a16:colId xmlns:a16="http://schemas.microsoft.com/office/drawing/2014/main" val="20005"/>
                    </a:ext>
                  </a:extLst>
                </a:gridCol>
              </a:tblGrid>
              <a:tr h="300560">
                <a:tc>
                  <a:txBody>
                    <a:bodyPr/>
                    <a:lstStyle/>
                    <a:p>
                      <a:endParaRPr lang="en-US" sz="1400" dirty="0"/>
                    </a:p>
                  </a:txBody>
                  <a:tcPr marL="68580" marR="68580" marT="34290" marB="34290">
                    <a:solidFill>
                      <a:srgbClr val="0070C0"/>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PSH*</a:t>
                      </a:r>
                    </a:p>
                  </a:txBody>
                  <a:tcPr marL="68580" marR="68580" marT="34290" marB="34290">
                    <a:solidFill>
                      <a:srgbClr val="0070C0"/>
                    </a:solidFill>
                  </a:tcPr>
                </a:tc>
                <a:tc hMerge="1">
                  <a:txBody>
                    <a:bodyPr/>
                    <a:lstStyle/>
                    <a:p>
                      <a:pPr algn="ctr"/>
                      <a:endParaRPr lang="en-US" dirty="0"/>
                    </a:p>
                  </a:txBody>
                  <a:tcPr/>
                </a:tc>
                <a:tc>
                  <a:txBody>
                    <a:bodyPr/>
                    <a:lstStyle/>
                    <a:p>
                      <a:pPr algn="ctr"/>
                      <a:r>
                        <a:rPr lang="en-US" sz="1400" dirty="0"/>
                        <a:t>RRH</a:t>
                      </a:r>
                    </a:p>
                  </a:txBody>
                  <a:tcPr marL="68580" marR="68580" marT="34290" marB="34290">
                    <a:solidFill>
                      <a:srgbClr val="0070C0"/>
                    </a:solidFill>
                  </a:tcPr>
                </a:tc>
                <a:tc>
                  <a:txBody>
                    <a:bodyPr/>
                    <a:lstStyle/>
                    <a:p>
                      <a:pPr algn="ctr"/>
                      <a:r>
                        <a:rPr lang="en-US" sz="1400" dirty="0"/>
                        <a:t>TH</a:t>
                      </a:r>
                    </a:p>
                  </a:txBody>
                  <a:tcPr marL="68580" marR="68580" marT="34290" marB="34290">
                    <a:solidFill>
                      <a:srgbClr val="0070C0"/>
                    </a:solidFill>
                  </a:tcPr>
                </a:tc>
                <a:tc>
                  <a:txBody>
                    <a:bodyPr/>
                    <a:lstStyle/>
                    <a:p>
                      <a:pPr algn="ctr"/>
                      <a:r>
                        <a:rPr lang="en-US" sz="1400" dirty="0"/>
                        <a:t>SSO</a:t>
                      </a:r>
                    </a:p>
                  </a:txBody>
                  <a:tcPr marL="68580" marR="68580" marT="34290" marB="34290">
                    <a:solidFill>
                      <a:srgbClr val="0070C0"/>
                    </a:solidFill>
                  </a:tcPr>
                </a:tc>
                <a:extLst>
                  <a:ext uri="{0D108BD9-81ED-4DB2-BD59-A6C34878D82A}">
                    <a16:rowId xmlns:a16="http://schemas.microsoft.com/office/drawing/2014/main" val="10000"/>
                  </a:ext>
                </a:extLst>
              </a:tr>
              <a:tr h="300560">
                <a:tc>
                  <a:txBody>
                    <a:bodyPr/>
                    <a:lstStyle/>
                    <a:p>
                      <a:endParaRPr lang="en-US" sz="1400" i="1" dirty="0"/>
                    </a:p>
                  </a:txBody>
                  <a:tcPr marL="68580" marR="68580" marT="34290" marB="34290">
                    <a:solidFill>
                      <a:srgbClr val="0070C0"/>
                    </a:solidFill>
                  </a:tcPr>
                </a:tc>
                <a:tc>
                  <a:txBody>
                    <a:bodyPr/>
                    <a:lstStyle/>
                    <a:p>
                      <a:pPr algn="ctr"/>
                      <a:r>
                        <a:rPr lang="en-US" sz="1400" dirty="0"/>
                        <a:t>New±</a:t>
                      </a:r>
                    </a:p>
                  </a:txBody>
                  <a:tcPr marL="68580" marR="68580" marT="34290" marB="34290" anchor="ctr">
                    <a:solidFill>
                      <a:srgbClr val="0070C0"/>
                    </a:solidFill>
                  </a:tcPr>
                </a:tc>
                <a:tc>
                  <a:txBody>
                    <a:bodyPr/>
                    <a:lstStyle/>
                    <a:p>
                      <a:pPr algn="ctr"/>
                      <a:r>
                        <a:rPr lang="en-US" sz="1400" dirty="0"/>
                        <a:t>Renewal</a:t>
                      </a:r>
                    </a:p>
                  </a:txBody>
                  <a:tcPr marL="68580" marR="68580" marT="34290" marB="34290" anchor="ctr">
                    <a:solidFill>
                      <a:srgbClr val="0070C0"/>
                    </a:solidFill>
                  </a:tcPr>
                </a:tc>
                <a:tc>
                  <a:txBody>
                    <a:bodyPr/>
                    <a:lstStyle/>
                    <a:p>
                      <a:pPr algn="ctr"/>
                      <a:endParaRPr lang="en-US" sz="1400" dirty="0"/>
                    </a:p>
                  </a:txBody>
                  <a:tcPr marL="68580" marR="68580" marT="34290" marB="34290" anchor="ctr">
                    <a:solidFill>
                      <a:srgbClr val="0070C0"/>
                    </a:solidFill>
                  </a:tcPr>
                </a:tc>
                <a:tc>
                  <a:txBody>
                    <a:bodyPr/>
                    <a:lstStyle/>
                    <a:p>
                      <a:pPr algn="ctr"/>
                      <a:endParaRPr lang="en-US" sz="1400" dirty="0"/>
                    </a:p>
                  </a:txBody>
                  <a:tcPr marL="68580" marR="68580" marT="34290" marB="34290" anchor="ctr">
                    <a:solidFill>
                      <a:srgbClr val="0070C0"/>
                    </a:solidFill>
                  </a:tcPr>
                </a:tc>
                <a:tc>
                  <a:txBody>
                    <a:bodyPr/>
                    <a:lstStyle/>
                    <a:p>
                      <a:pPr algn="ctr"/>
                      <a:endParaRPr lang="en-US" sz="1400" dirty="0"/>
                    </a:p>
                  </a:txBody>
                  <a:tcPr marL="68580" marR="68580" marT="34290" marB="34290" anchor="ctr">
                    <a:solidFill>
                      <a:srgbClr val="0070C0"/>
                    </a:solidFill>
                  </a:tcPr>
                </a:tc>
                <a:extLst>
                  <a:ext uri="{0D108BD9-81ED-4DB2-BD59-A6C34878D82A}">
                    <a16:rowId xmlns:a16="http://schemas.microsoft.com/office/drawing/2014/main" val="10001"/>
                  </a:ext>
                </a:extLst>
              </a:tr>
              <a:tr h="525981">
                <a:tc>
                  <a:txBody>
                    <a:bodyPr/>
                    <a:lstStyle/>
                    <a:p>
                      <a:r>
                        <a:rPr lang="en-US" sz="1400" b="1" dirty="0"/>
                        <a:t>Category 1</a:t>
                      </a:r>
                    </a:p>
                    <a:p>
                      <a:r>
                        <a:rPr lang="en-US" sz="1400" i="1" dirty="0"/>
                        <a:t>Literally</a:t>
                      </a:r>
                      <a:r>
                        <a:rPr lang="en-US" sz="1400" i="1" baseline="0" dirty="0"/>
                        <a:t> Homeless</a:t>
                      </a:r>
                      <a:endParaRPr lang="en-US" sz="1400" i="1" dirty="0"/>
                    </a:p>
                  </a:txBody>
                  <a:tcPr marL="68580" marR="68580" marT="34290" marB="34290">
                    <a:solidFill>
                      <a:srgbClr val="0070C0"/>
                    </a:solidFill>
                  </a:tcPr>
                </a:tc>
                <a:tc>
                  <a:txBody>
                    <a:bodyPr/>
                    <a:lstStyle/>
                    <a:p>
                      <a:pPr algn="ctr"/>
                      <a:r>
                        <a:rPr lang="en-US" sz="1400" dirty="0"/>
                        <a:t>X</a:t>
                      </a:r>
                    </a:p>
                  </a:txBody>
                  <a:tcPr marL="68580" marR="68580" marT="34290" marB="34290" anchor="ctr">
                    <a:solidFill>
                      <a:srgbClr val="0070C0"/>
                    </a:solidFill>
                  </a:tcPr>
                </a:tc>
                <a:tc>
                  <a:txBody>
                    <a:bodyPr/>
                    <a:lstStyle/>
                    <a:p>
                      <a:pPr algn="ctr"/>
                      <a:r>
                        <a:rPr lang="en-US" sz="1400" dirty="0"/>
                        <a:t>X</a:t>
                      </a:r>
                    </a:p>
                  </a:txBody>
                  <a:tcPr marL="68580" marR="68580" marT="34290" marB="34290" anchor="ctr">
                    <a:solidFill>
                      <a:srgbClr val="0070C0"/>
                    </a:solidFill>
                  </a:tcPr>
                </a:tc>
                <a:tc>
                  <a:txBody>
                    <a:bodyPr/>
                    <a:lstStyle/>
                    <a:p>
                      <a:pPr algn="ctr"/>
                      <a:r>
                        <a:rPr lang="en-US" sz="1400" dirty="0"/>
                        <a:t>X**</a:t>
                      </a:r>
                    </a:p>
                  </a:txBody>
                  <a:tcPr marL="68580" marR="68580" marT="34290" marB="34290" anchor="ctr">
                    <a:solidFill>
                      <a:srgbClr val="0070C0"/>
                    </a:solidFill>
                  </a:tcPr>
                </a:tc>
                <a:tc>
                  <a:txBody>
                    <a:bodyPr/>
                    <a:lstStyle/>
                    <a:p>
                      <a:pPr algn="ctr"/>
                      <a:r>
                        <a:rPr lang="en-US" sz="1400" dirty="0"/>
                        <a:t>X</a:t>
                      </a:r>
                    </a:p>
                  </a:txBody>
                  <a:tcPr marL="68580" marR="68580" marT="34290" marB="34290" anchor="ctr">
                    <a:solidFill>
                      <a:srgbClr val="0070C0"/>
                    </a:solidFill>
                  </a:tcPr>
                </a:tc>
                <a:tc>
                  <a:txBody>
                    <a:bodyPr/>
                    <a:lstStyle/>
                    <a:p>
                      <a:pPr algn="ctr"/>
                      <a:r>
                        <a:rPr lang="en-US" sz="1400" dirty="0"/>
                        <a:t>X</a:t>
                      </a:r>
                    </a:p>
                  </a:txBody>
                  <a:tcPr marL="68580" marR="68580" marT="34290" marB="34290" anchor="ctr">
                    <a:solidFill>
                      <a:srgbClr val="0070C0"/>
                    </a:solidFill>
                  </a:tcPr>
                </a:tc>
                <a:extLst>
                  <a:ext uri="{0D108BD9-81ED-4DB2-BD59-A6C34878D82A}">
                    <a16:rowId xmlns:a16="http://schemas.microsoft.com/office/drawing/2014/main" val="10002"/>
                  </a:ext>
                </a:extLst>
              </a:tr>
              <a:tr h="525981">
                <a:tc>
                  <a:txBody>
                    <a:bodyPr/>
                    <a:lstStyle/>
                    <a:p>
                      <a:r>
                        <a:rPr lang="en-US" sz="1400" b="1" dirty="0"/>
                        <a:t>Category 2</a:t>
                      </a:r>
                    </a:p>
                    <a:p>
                      <a:r>
                        <a:rPr lang="en-US" sz="1400" i="1" dirty="0"/>
                        <a:t>At Imminent Risk</a:t>
                      </a:r>
                    </a:p>
                  </a:txBody>
                  <a:tcPr marL="68580" marR="68580" marT="34290" marB="34290">
                    <a:solidFill>
                      <a:srgbClr val="0070C0"/>
                    </a:solidFill>
                  </a:tcPr>
                </a:tc>
                <a:tc>
                  <a:txBody>
                    <a:bodyPr/>
                    <a:lstStyle/>
                    <a:p>
                      <a:pPr algn="ctr"/>
                      <a:endParaRPr lang="en-US" sz="1400" dirty="0"/>
                    </a:p>
                  </a:txBody>
                  <a:tcPr marL="68580" marR="68580" marT="34290" marB="34290" anchor="ctr">
                    <a:solidFill>
                      <a:srgbClr val="0070C0"/>
                    </a:solidFill>
                  </a:tcPr>
                </a:tc>
                <a:tc>
                  <a:txBody>
                    <a:bodyPr/>
                    <a:lstStyle/>
                    <a:p>
                      <a:pPr algn="ctr"/>
                      <a:endParaRPr lang="en-US" sz="1400" dirty="0"/>
                    </a:p>
                  </a:txBody>
                  <a:tcPr marL="68580" marR="68580" marT="34290" marB="34290" anchor="ctr">
                    <a:solidFill>
                      <a:srgbClr val="0070C0"/>
                    </a:solidFill>
                  </a:tcPr>
                </a:tc>
                <a:tc>
                  <a:txBody>
                    <a:bodyPr/>
                    <a:lstStyle/>
                    <a:p>
                      <a:pPr algn="ctr"/>
                      <a:endParaRPr lang="en-US" sz="1400" dirty="0"/>
                    </a:p>
                  </a:txBody>
                  <a:tcPr marL="68580" marR="68580" marT="34290" marB="34290" anchor="ctr">
                    <a:solidFill>
                      <a:srgbClr val="0070C0"/>
                    </a:solidFill>
                  </a:tcPr>
                </a:tc>
                <a:tc>
                  <a:txBody>
                    <a:bodyPr/>
                    <a:lstStyle/>
                    <a:p>
                      <a:pPr algn="ctr"/>
                      <a:r>
                        <a:rPr lang="en-US" sz="1400" dirty="0"/>
                        <a:t>X</a:t>
                      </a:r>
                    </a:p>
                  </a:txBody>
                  <a:tcPr marL="68580" marR="68580" marT="34290" marB="34290" anchor="ctr">
                    <a:solidFill>
                      <a:srgbClr val="0070C0"/>
                    </a:solidFill>
                  </a:tcPr>
                </a:tc>
                <a:tc>
                  <a:txBody>
                    <a:bodyPr/>
                    <a:lstStyle/>
                    <a:p>
                      <a:pPr algn="ctr"/>
                      <a:r>
                        <a:rPr lang="en-US" sz="1400" dirty="0"/>
                        <a:t>X</a:t>
                      </a:r>
                    </a:p>
                  </a:txBody>
                  <a:tcPr marL="68580" marR="68580" marT="34290" marB="34290" anchor="ctr">
                    <a:solidFill>
                      <a:srgbClr val="0070C0"/>
                    </a:solidFill>
                  </a:tcPr>
                </a:tc>
                <a:extLst>
                  <a:ext uri="{0D108BD9-81ED-4DB2-BD59-A6C34878D82A}">
                    <a16:rowId xmlns:a16="http://schemas.microsoft.com/office/drawing/2014/main" val="10003"/>
                  </a:ext>
                </a:extLst>
              </a:tr>
              <a:tr h="685800">
                <a:tc>
                  <a:txBody>
                    <a:bodyPr/>
                    <a:lstStyle/>
                    <a:p>
                      <a:r>
                        <a:rPr lang="en-US" sz="1400" b="1" dirty="0"/>
                        <a:t>Category 3</a:t>
                      </a:r>
                    </a:p>
                    <a:p>
                      <a:r>
                        <a:rPr lang="en-US" sz="1400" i="1" dirty="0"/>
                        <a:t>Homeless under other federal programs</a:t>
                      </a:r>
                    </a:p>
                  </a:txBody>
                  <a:tcPr marL="68580" marR="68580" marT="34290" marB="34290">
                    <a:solidFill>
                      <a:srgbClr val="0070C0"/>
                    </a:solidFill>
                  </a:tcPr>
                </a:tc>
                <a:tc gridSpan="5">
                  <a:txBody>
                    <a:bodyPr/>
                    <a:lstStyle/>
                    <a:p>
                      <a:pPr algn="ctr"/>
                      <a:r>
                        <a:rPr lang="en-US" sz="1400" dirty="0"/>
                        <a:t>* No CoC was approved to serve Category</a:t>
                      </a:r>
                      <a:r>
                        <a:rPr lang="en-US" sz="1400" baseline="0" dirty="0"/>
                        <a:t> 3 with FY 2017 CoC Program funds</a:t>
                      </a:r>
                      <a:endParaRPr lang="en-US" sz="1400" dirty="0"/>
                    </a:p>
                  </a:txBody>
                  <a:tcPr marL="68580" marR="68580" marT="34290" marB="34290" anchor="ctr">
                    <a:solidFill>
                      <a:srgbClr val="0070C0"/>
                    </a:solidFill>
                  </a:tcP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extLst>
                  <a:ext uri="{0D108BD9-81ED-4DB2-BD59-A6C34878D82A}">
                    <a16:rowId xmlns:a16="http://schemas.microsoft.com/office/drawing/2014/main" val="10004"/>
                  </a:ext>
                </a:extLst>
              </a:tr>
              <a:tr h="566900">
                <a:tc>
                  <a:txBody>
                    <a:bodyPr/>
                    <a:lstStyle/>
                    <a:p>
                      <a:r>
                        <a:rPr lang="en-US" sz="1400" b="1" dirty="0"/>
                        <a:t>Category 4</a:t>
                      </a:r>
                    </a:p>
                    <a:p>
                      <a:r>
                        <a:rPr lang="en-US" sz="1400" i="1" dirty="0"/>
                        <a:t>Fleeing</a:t>
                      </a:r>
                      <a:r>
                        <a:rPr lang="en-US" sz="1400" i="1" baseline="0" dirty="0"/>
                        <a:t> domestic violence, etc.</a:t>
                      </a:r>
                      <a:endParaRPr lang="en-US" sz="1400" i="1" dirty="0"/>
                    </a:p>
                  </a:txBody>
                  <a:tcPr marL="68580" marR="68580" marT="34290" marB="34290">
                    <a:solidFill>
                      <a:srgbClr val="0070C0"/>
                    </a:solidFill>
                  </a:tcPr>
                </a:tc>
                <a:tc>
                  <a:txBody>
                    <a:bodyPr/>
                    <a:lstStyle/>
                    <a:p>
                      <a:pPr algn="ctr"/>
                      <a:r>
                        <a:rPr lang="en-US" sz="1400" dirty="0"/>
                        <a:t>X</a:t>
                      </a:r>
                    </a:p>
                  </a:txBody>
                  <a:tcPr marL="68580" marR="68580" marT="34290" marB="34290" anchor="ctr">
                    <a:solidFill>
                      <a:srgbClr val="0070C0"/>
                    </a:solidFill>
                  </a:tcPr>
                </a:tc>
                <a:tc>
                  <a:txBody>
                    <a:bodyPr/>
                    <a:lstStyle/>
                    <a:p>
                      <a:pPr algn="ctr"/>
                      <a:r>
                        <a:rPr lang="en-US" sz="1400" dirty="0"/>
                        <a:t>X</a:t>
                      </a:r>
                    </a:p>
                  </a:txBody>
                  <a:tcPr marL="68580" marR="68580" marT="34290" marB="34290" anchor="ctr">
                    <a:solidFill>
                      <a:srgbClr val="0070C0"/>
                    </a:solidFill>
                  </a:tcPr>
                </a:tc>
                <a:tc>
                  <a:txBody>
                    <a:bodyPr/>
                    <a:lstStyle/>
                    <a:p>
                      <a:pPr algn="ctr"/>
                      <a:r>
                        <a:rPr lang="en-US" sz="1400" dirty="0"/>
                        <a:t>X</a:t>
                      </a:r>
                    </a:p>
                  </a:txBody>
                  <a:tcPr marL="68580" marR="68580" marT="34290" marB="34290" anchor="ctr">
                    <a:solidFill>
                      <a:srgbClr val="0070C0"/>
                    </a:solidFill>
                  </a:tcPr>
                </a:tc>
                <a:tc>
                  <a:txBody>
                    <a:bodyPr/>
                    <a:lstStyle/>
                    <a:p>
                      <a:pPr algn="ctr"/>
                      <a:r>
                        <a:rPr lang="en-US" sz="1400" dirty="0"/>
                        <a:t>X</a:t>
                      </a:r>
                    </a:p>
                  </a:txBody>
                  <a:tcPr marL="68580" marR="68580" marT="34290" marB="34290" anchor="ctr">
                    <a:solidFill>
                      <a:srgbClr val="0070C0"/>
                    </a:solidFill>
                  </a:tcPr>
                </a:tc>
                <a:tc>
                  <a:txBody>
                    <a:bodyPr/>
                    <a:lstStyle/>
                    <a:p>
                      <a:pPr algn="ctr"/>
                      <a:r>
                        <a:rPr lang="en-US" sz="1400" dirty="0"/>
                        <a:t>X</a:t>
                      </a:r>
                    </a:p>
                  </a:txBody>
                  <a:tcPr marL="68580" marR="68580" marT="34290" marB="34290" anchor="ctr">
                    <a:solidFill>
                      <a:srgbClr val="0070C0"/>
                    </a:solidFill>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pPr>
              <a:defRPr/>
            </a:pPr>
            <a:fld id="{DF1CA496-7DA0-4E9F-A068-1B7CEAE6DC33}" type="slidenum">
              <a:rPr lang="en-US" smtClean="0"/>
              <a:pPr>
                <a:defRPr/>
              </a:pPr>
              <a:t>40</a:t>
            </a:fld>
            <a:endParaRPr lang="en-US" dirty="0"/>
          </a:p>
        </p:txBody>
      </p:sp>
      <p:sp>
        <p:nvSpPr>
          <p:cNvPr id="3" name="TextBox 2"/>
          <p:cNvSpPr txBox="1"/>
          <p:nvPr/>
        </p:nvSpPr>
        <p:spPr>
          <a:xfrm>
            <a:off x="2395111" y="4914900"/>
            <a:ext cx="4800600" cy="1200329"/>
          </a:xfrm>
          <a:prstGeom prst="rect">
            <a:avLst/>
          </a:prstGeom>
          <a:noFill/>
        </p:spPr>
        <p:txBody>
          <a:bodyPr wrap="square" rtlCol="0">
            <a:spAutoFit/>
          </a:bodyPr>
          <a:lstStyle/>
          <a:p>
            <a:r>
              <a:rPr lang="en-US" sz="1800" dirty="0"/>
              <a:t>± Requires chronic homeless status</a:t>
            </a:r>
          </a:p>
          <a:p>
            <a:r>
              <a:rPr lang="en-US" sz="1800" dirty="0"/>
              <a:t> *  Requires a disability</a:t>
            </a:r>
          </a:p>
          <a:p>
            <a:r>
              <a:rPr lang="en-US" sz="1800" dirty="0"/>
              <a:t>** Must be residing on the streets or in an emergency shelter</a:t>
            </a:r>
          </a:p>
        </p:txBody>
      </p:sp>
    </p:spTree>
    <p:extLst>
      <p:ext uri="{BB962C8B-B14F-4D97-AF65-F5344CB8AC3E}">
        <p14:creationId xmlns:p14="http://schemas.microsoft.com/office/powerpoint/2010/main" val="5230703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Rent:  Permanent Supportive Housing</a:t>
            </a:r>
          </a:p>
        </p:txBody>
      </p:sp>
      <p:sp>
        <p:nvSpPr>
          <p:cNvPr id="3" name="Content Placeholder 2"/>
          <p:cNvSpPr>
            <a:spLocks noGrp="1"/>
          </p:cNvSpPr>
          <p:nvPr>
            <p:ph idx="1"/>
          </p:nvPr>
        </p:nvSpPr>
        <p:spPr>
          <a:xfrm>
            <a:off x="1447800" y="3004583"/>
            <a:ext cx="7322890" cy="2619930"/>
          </a:xfrm>
        </p:spPr>
        <p:txBody>
          <a:bodyPr>
            <a:normAutofit fontScale="85000" lnSpcReduction="10000"/>
          </a:bodyPr>
          <a:lstStyle/>
          <a:p>
            <a:r>
              <a:rPr lang="en-US" dirty="0"/>
              <a:t>Rent will be the highest of:</a:t>
            </a:r>
          </a:p>
          <a:p>
            <a:pPr lvl="1"/>
            <a:r>
              <a:rPr lang="en-US" dirty="0"/>
              <a:t>30 percent of the family’s monthly adjusted income;</a:t>
            </a:r>
          </a:p>
          <a:p>
            <a:pPr lvl="1"/>
            <a:r>
              <a:rPr lang="en-US" dirty="0"/>
              <a:t>10 percent of the family’s monthly gross income; or</a:t>
            </a:r>
          </a:p>
          <a:p>
            <a:pPr lvl="1"/>
            <a:r>
              <a:rPr lang="en-US" dirty="0"/>
              <a:t>The portion of the family’s welfare assistance, if any, that is designated for paying rent</a:t>
            </a:r>
          </a:p>
          <a:p>
            <a:r>
              <a:rPr lang="en-US" dirty="0"/>
              <a:t>Income must be calculated according to 24 CFR 5.609 and 24 CFR 5.611(a) </a:t>
            </a:r>
          </a:p>
        </p:txBody>
      </p:sp>
      <p:sp>
        <p:nvSpPr>
          <p:cNvPr id="5" name="Slide Number Placeholder 4"/>
          <p:cNvSpPr>
            <a:spLocks noGrp="1"/>
          </p:cNvSpPr>
          <p:nvPr>
            <p:ph type="sldNum" sz="quarter" idx="12"/>
          </p:nvPr>
        </p:nvSpPr>
        <p:spPr/>
        <p:txBody>
          <a:bodyPr/>
          <a:lstStyle/>
          <a:p>
            <a:pPr>
              <a:defRPr/>
            </a:pPr>
            <a:fld id="{DF1CA496-7DA0-4E9F-A068-1B7CEAE6DC33}" type="slidenum">
              <a:rPr lang="en-US" smtClean="0"/>
              <a:pPr>
                <a:defRPr/>
              </a:pPr>
              <a:t>41</a:t>
            </a:fld>
            <a:endParaRPr lang="en-US" dirty="0"/>
          </a:p>
        </p:txBody>
      </p:sp>
      <p:sp>
        <p:nvSpPr>
          <p:cNvPr id="6" name="TextBox 5">
            <a:extLst>
              <a:ext uri="{FF2B5EF4-FFF2-40B4-BE49-F238E27FC236}">
                <a16:creationId xmlns:a16="http://schemas.microsoft.com/office/drawing/2014/main" id="{CA49D22C-D7BA-435B-989E-E13735BD15FA}"/>
              </a:ext>
            </a:extLst>
          </p:cNvPr>
          <p:cNvSpPr txBox="1"/>
          <p:nvPr/>
        </p:nvSpPr>
        <p:spPr>
          <a:xfrm>
            <a:off x="1463879" y="1679920"/>
            <a:ext cx="7094290" cy="830997"/>
          </a:xfrm>
          <a:prstGeom prst="rect">
            <a:avLst/>
          </a:prstGeom>
          <a:noFill/>
        </p:spPr>
        <p:txBody>
          <a:bodyPr wrap="square" rtlCol="0">
            <a:spAutoFit/>
          </a:bodyPr>
          <a:lstStyle/>
          <a:p>
            <a:pPr lvl="0" algn="ctr">
              <a:spcAft>
                <a:spcPts val="0"/>
              </a:spcAft>
            </a:pPr>
            <a:r>
              <a:rPr lang="en-US" b="1"/>
              <a:t>Recipients with rental assistance funds are required to charge program participants rent</a:t>
            </a:r>
            <a:endParaRPr lang="en-US" dirty="0"/>
          </a:p>
        </p:txBody>
      </p:sp>
    </p:spTree>
    <p:extLst>
      <p:ext uri="{BB962C8B-B14F-4D97-AF65-F5344CB8AC3E}">
        <p14:creationId xmlns:p14="http://schemas.microsoft.com/office/powerpoint/2010/main" val="15944846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Rent: Rapid Re-housing</a:t>
            </a:r>
          </a:p>
        </p:txBody>
      </p:sp>
      <p:sp>
        <p:nvSpPr>
          <p:cNvPr id="3" name="Content Placeholder 2"/>
          <p:cNvSpPr>
            <a:spLocks noGrp="1"/>
          </p:cNvSpPr>
          <p:nvPr>
            <p:ph idx="1"/>
          </p:nvPr>
        </p:nvSpPr>
        <p:spPr>
          <a:xfrm>
            <a:off x="1314450" y="2455002"/>
            <a:ext cx="7219950" cy="2101967"/>
          </a:xfrm>
        </p:spPr>
        <p:txBody>
          <a:bodyPr>
            <a:normAutofit fontScale="55000" lnSpcReduction="20000"/>
          </a:bodyPr>
          <a:lstStyle/>
          <a:p>
            <a:endParaRPr lang="en-US" dirty="0"/>
          </a:p>
          <a:p>
            <a:pPr marL="0" indent="0">
              <a:buNone/>
            </a:pPr>
            <a:endParaRPr lang="en-US" dirty="0"/>
          </a:p>
          <a:p>
            <a:r>
              <a:rPr lang="en-US" dirty="0"/>
              <a:t>Must treat all program participants the same</a:t>
            </a:r>
          </a:p>
          <a:p>
            <a:r>
              <a:rPr lang="en-US" dirty="0"/>
              <a:t>Process for determining amount of charge must follow CoC Written Standards</a:t>
            </a:r>
          </a:p>
          <a:p>
            <a:r>
              <a:rPr lang="en-US" dirty="0"/>
              <a:t>Program participant rent is considered program income </a:t>
            </a:r>
          </a:p>
        </p:txBody>
      </p:sp>
      <p:sp>
        <p:nvSpPr>
          <p:cNvPr id="5" name="Slide Number Placeholder 4"/>
          <p:cNvSpPr>
            <a:spLocks noGrp="1"/>
          </p:cNvSpPr>
          <p:nvPr>
            <p:ph type="sldNum" sz="quarter" idx="12"/>
          </p:nvPr>
        </p:nvSpPr>
        <p:spPr/>
        <p:txBody>
          <a:bodyPr/>
          <a:lstStyle/>
          <a:p>
            <a:pPr>
              <a:defRPr/>
            </a:pPr>
            <a:fld id="{DF1CA496-7DA0-4E9F-A068-1B7CEAE6DC33}" type="slidenum">
              <a:rPr lang="en-US" smtClean="0"/>
              <a:pPr>
                <a:defRPr/>
              </a:pPr>
              <a:t>42</a:t>
            </a:fld>
            <a:endParaRPr lang="en-US" dirty="0"/>
          </a:p>
        </p:txBody>
      </p:sp>
      <p:sp>
        <p:nvSpPr>
          <p:cNvPr id="6" name="TextBox 5">
            <a:extLst>
              <a:ext uri="{FF2B5EF4-FFF2-40B4-BE49-F238E27FC236}">
                <a16:creationId xmlns:a16="http://schemas.microsoft.com/office/drawing/2014/main" id="{5D0EE72E-74B2-45FB-881F-4CB94BDE232E}"/>
              </a:ext>
            </a:extLst>
          </p:cNvPr>
          <p:cNvSpPr txBox="1"/>
          <p:nvPr/>
        </p:nvSpPr>
        <p:spPr>
          <a:xfrm>
            <a:off x="1550003" y="1596042"/>
            <a:ext cx="6450997" cy="830997"/>
          </a:xfrm>
          <a:prstGeom prst="rect">
            <a:avLst/>
          </a:prstGeom>
          <a:noFill/>
        </p:spPr>
        <p:txBody>
          <a:bodyPr wrap="none" rtlCol="0">
            <a:spAutoFit/>
          </a:bodyPr>
          <a:lstStyle/>
          <a:p>
            <a:pPr lvl="0" algn="ctr">
              <a:spcAft>
                <a:spcPts val="0"/>
              </a:spcAft>
            </a:pPr>
            <a:r>
              <a:rPr lang="en-US" b="1"/>
              <a:t>Rapid re-housing projects are NOT required to </a:t>
            </a:r>
            <a:br>
              <a:rPr lang="en-US" b="1"/>
            </a:br>
            <a:r>
              <a:rPr lang="en-US" b="1"/>
              <a:t>charge program participants rent</a:t>
            </a:r>
            <a:endParaRPr lang="en-US" dirty="0"/>
          </a:p>
        </p:txBody>
      </p:sp>
    </p:spTree>
    <p:extLst>
      <p:ext uri="{BB962C8B-B14F-4D97-AF65-F5344CB8AC3E}">
        <p14:creationId xmlns:p14="http://schemas.microsoft.com/office/powerpoint/2010/main" val="18353593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9D752-895B-4C1C-A57A-9E25FB6D9DBD}"/>
              </a:ext>
            </a:extLst>
          </p:cNvPr>
          <p:cNvSpPr>
            <a:spLocks noGrp="1"/>
          </p:cNvSpPr>
          <p:nvPr>
            <p:ph type="title"/>
          </p:nvPr>
        </p:nvSpPr>
        <p:spPr>
          <a:xfrm>
            <a:off x="1295400" y="2514600"/>
            <a:ext cx="7620000" cy="990600"/>
          </a:xfrm>
        </p:spPr>
        <p:txBody>
          <a:bodyPr/>
          <a:lstStyle/>
          <a:p>
            <a:pPr algn="ctr"/>
            <a:r>
              <a:rPr lang="en-US" dirty="0">
                <a:solidFill>
                  <a:srgbClr val="002060"/>
                </a:solidFill>
              </a:rPr>
              <a:t>What are the roles of the Case Management for Housing? </a:t>
            </a:r>
          </a:p>
        </p:txBody>
      </p:sp>
    </p:spTree>
    <p:extLst>
      <p:ext uri="{BB962C8B-B14F-4D97-AF65-F5344CB8AC3E}">
        <p14:creationId xmlns:p14="http://schemas.microsoft.com/office/powerpoint/2010/main" val="41485909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Title 1"/>
          <p:cNvSpPr>
            <a:spLocks noGrp="1"/>
          </p:cNvSpPr>
          <p:nvPr>
            <p:ph type="title"/>
          </p:nvPr>
        </p:nvSpPr>
        <p:spPr>
          <a:xfrm>
            <a:off x="1524000" y="510822"/>
            <a:ext cx="7620000" cy="523220"/>
          </a:xfrm>
        </p:spPr>
        <p:txBody>
          <a:bodyPr/>
          <a:lstStyle/>
          <a:p>
            <a:r>
              <a:rPr lang="en-US" dirty="0"/>
              <a:t>Case Managers duties </a:t>
            </a:r>
          </a:p>
        </p:txBody>
      </p:sp>
      <p:sp>
        <p:nvSpPr>
          <p:cNvPr id="17" name="Content Placeholder 2"/>
          <p:cNvSpPr txBox="1">
            <a:spLocks/>
          </p:cNvSpPr>
          <p:nvPr/>
        </p:nvSpPr>
        <p:spPr bwMode="auto">
          <a:xfrm>
            <a:off x="1250659" y="1271180"/>
            <a:ext cx="3528847" cy="44012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342900" indent="-342900" algn="l" rtl="0" eaLnBrk="1" fontAlgn="base" hangingPunct="1">
              <a:spcBef>
                <a:spcPct val="20000"/>
              </a:spcBef>
              <a:spcAft>
                <a:spcPct val="0"/>
              </a:spcAft>
              <a:buFont typeface="Times" pitchFamily="18" charset="0"/>
              <a:buChar char="•"/>
              <a:defRPr sz="2800">
                <a:solidFill>
                  <a:schemeClr val="tx1"/>
                </a:solidFill>
                <a:latin typeface="+mn-lt"/>
                <a:ea typeface="+mn-ea"/>
                <a:cs typeface="ＭＳ Ｐゴシック"/>
              </a:defRPr>
            </a:lvl1pPr>
            <a:lvl2pPr marL="742950" indent="-285750" algn="l" rtl="0" eaLnBrk="1" fontAlgn="base" hangingPunct="1">
              <a:spcBef>
                <a:spcPct val="20000"/>
              </a:spcBef>
              <a:spcAft>
                <a:spcPct val="0"/>
              </a:spcAft>
              <a:buFont typeface="Times" pitchFamily="18" charset="0"/>
              <a:buChar char="–"/>
              <a:defRPr sz="2400">
                <a:solidFill>
                  <a:schemeClr val="tx1"/>
                </a:solidFill>
                <a:latin typeface="+mn-lt"/>
                <a:ea typeface="+mn-ea"/>
                <a:cs typeface="ＭＳ Ｐゴシック"/>
              </a:defRPr>
            </a:lvl2pPr>
            <a:lvl3pPr marL="1143000" indent="-285750" algn="l" rtl="0" eaLnBrk="1" fontAlgn="base" hangingPunct="1">
              <a:spcBef>
                <a:spcPct val="20000"/>
              </a:spcBef>
              <a:spcAft>
                <a:spcPct val="0"/>
              </a:spcAft>
              <a:buFont typeface="Times" pitchFamily="18" charset="0"/>
              <a:buChar char="•"/>
              <a:defRPr sz="2000">
                <a:solidFill>
                  <a:schemeClr val="tx1"/>
                </a:solidFill>
                <a:latin typeface="+mn-lt"/>
                <a:ea typeface="+mn-ea"/>
                <a:cs typeface="ＭＳ Ｐゴシック"/>
              </a:defRPr>
            </a:lvl3pPr>
            <a:lvl4pPr marL="1485900" indent="-228600" algn="l" rtl="0" eaLnBrk="1" fontAlgn="base" hangingPunct="1">
              <a:spcBef>
                <a:spcPct val="20000"/>
              </a:spcBef>
              <a:spcAft>
                <a:spcPct val="0"/>
              </a:spcAft>
              <a:buFont typeface="Times" pitchFamily="18" charset="0"/>
              <a:buChar char="–"/>
              <a:defRPr sz="1800">
                <a:solidFill>
                  <a:schemeClr val="tx1"/>
                </a:solidFill>
                <a:latin typeface="+mn-lt"/>
                <a:ea typeface="+mn-ea"/>
                <a:cs typeface="ＭＳ Ｐゴシック"/>
              </a:defRPr>
            </a:lvl4pPr>
            <a:lvl5pPr marL="1828800" indent="-228600" algn="l" rtl="0" eaLnBrk="1" fontAlgn="base" hangingPunct="1">
              <a:spcBef>
                <a:spcPct val="20000"/>
              </a:spcBef>
              <a:spcAft>
                <a:spcPct val="0"/>
              </a:spcAft>
              <a:buFont typeface="Times" pitchFamily="18" charset="0"/>
              <a:buChar char="•"/>
              <a:defRPr sz="1800">
                <a:solidFill>
                  <a:schemeClr val="tx1"/>
                </a:solidFill>
                <a:latin typeface="+mn-lt"/>
                <a:ea typeface="+mn-ea"/>
                <a:cs typeface="ＭＳ Ｐゴシック"/>
              </a:defRPr>
            </a:lvl5pPr>
            <a:lvl6pPr marL="2286000" indent="-228600" algn="l" rtl="0" eaLnBrk="1" fontAlgn="base" hangingPunct="1">
              <a:spcBef>
                <a:spcPct val="20000"/>
              </a:spcBef>
              <a:spcAft>
                <a:spcPct val="0"/>
              </a:spcAft>
              <a:buFont typeface="Times" charset="0"/>
              <a:buChar char="•"/>
              <a:defRPr sz="1800">
                <a:solidFill>
                  <a:schemeClr val="tx1"/>
                </a:solidFill>
                <a:latin typeface="+mn-lt"/>
                <a:ea typeface="+mn-ea"/>
              </a:defRPr>
            </a:lvl6pPr>
            <a:lvl7pPr marL="2743200" indent="-228600" algn="l" rtl="0" eaLnBrk="1" fontAlgn="base" hangingPunct="1">
              <a:spcBef>
                <a:spcPct val="20000"/>
              </a:spcBef>
              <a:spcAft>
                <a:spcPct val="0"/>
              </a:spcAft>
              <a:buFont typeface="Times" charset="0"/>
              <a:buChar char="•"/>
              <a:defRPr sz="1800">
                <a:solidFill>
                  <a:schemeClr val="tx1"/>
                </a:solidFill>
                <a:latin typeface="+mn-lt"/>
                <a:ea typeface="+mn-ea"/>
              </a:defRPr>
            </a:lvl7pPr>
            <a:lvl8pPr marL="3200400" indent="-228600" algn="l" rtl="0" eaLnBrk="1" fontAlgn="base" hangingPunct="1">
              <a:spcBef>
                <a:spcPct val="20000"/>
              </a:spcBef>
              <a:spcAft>
                <a:spcPct val="0"/>
              </a:spcAft>
              <a:buFont typeface="Times" charset="0"/>
              <a:buChar char="•"/>
              <a:defRPr sz="1800">
                <a:solidFill>
                  <a:schemeClr val="tx1"/>
                </a:solidFill>
                <a:latin typeface="+mn-lt"/>
                <a:ea typeface="+mn-ea"/>
              </a:defRPr>
            </a:lvl8pPr>
            <a:lvl9pPr marL="3657600" indent="-228600" algn="l" rtl="0" eaLnBrk="1" fontAlgn="base" hangingPunct="1">
              <a:spcBef>
                <a:spcPct val="20000"/>
              </a:spcBef>
              <a:spcAft>
                <a:spcPct val="0"/>
              </a:spcAft>
              <a:buFont typeface="Times" charset="0"/>
              <a:buChar char="•"/>
              <a:defRPr sz="1800">
                <a:solidFill>
                  <a:schemeClr val="tx1"/>
                </a:solidFill>
                <a:latin typeface="+mn-lt"/>
                <a:ea typeface="+mn-ea"/>
              </a:defRPr>
            </a:lvl9pPr>
          </a:lstStyle>
          <a:p>
            <a:pPr lvl="1">
              <a:spcBef>
                <a:spcPts val="0"/>
              </a:spcBef>
            </a:pPr>
            <a:r>
              <a:rPr lang="en-US" sz="2000" kern="0" dirty="0">
                <a:highlight>
                  <a:srgbClr val="FFFFFF"/>
                </a:highlight>
              </a:rPr>
              <a:t>Assessing service needs</a:t>
            </a:r>
          </a:p>
          <a:p>
            <a:pPr lvl="1">
              <a:spcBef>
                <a:spcPts val="0"/>
              </a:spcBef>
            </a:pPr>
            <a:r>
              <a:rPr lang="en-US" sz="2000" kern="0" dirty="0">
                <a:highlight>
                  <a:srgbClr val="FFFFFF"/>
                </a:highlight>
              </a:rPr>
              <a:t>Moving costs</a:t>
            </a:r>
          </a:p>
          <a:p>
            <a:pPr lvl="1">
              <a:spcBef>
                <a:spcPts val="0"/>
              </a:spcBef>
            </a:pPr>
            <a:r>
              <a:rPr lang="en-US" sz="2000" kern="0" dirty="0">
                <a:highlight>
                  <a:srgbClr val="FFFFFF"/>
                </a:highlight>
              </a:rPr>
              <a:t>Case management </a:t>
            </a:r>
          </a:p>
          <a:p>
            <a:pPr lvl="1">
              <a:spcBef>
                <a:spcPts val="0"/>
              </a:spcBef>
            </a:pPr>
            <a:r>
              <a:rPr lang="en-US" sz="2000" kern="0" dirty="0">
                <a:highlight>
                  <a:srgbClr val="FFFFFF"/>
                </a:highlight>
              </a:rPr>
              <a:t>Child care</a:t>
            </a:r>
          </a:p>
          <a:p>
            <a:pPr lvl="1">
              <a:spcBef>
                <a:spcPts val="0"/>
              </a:spcBef>
            </a:pPr>
            <a:r>
              <a:rPr lang="en-US" sz="2000" kern="0" dirty="0">
                <a:highlight>
                  <a:srgbClr val="FFFFFF"/>
                </a:highlight>
              </a:rPr>
              <a:t>Education services</a:t>
            </a:r>
          </a:p>
          <a:p>
            <a:pPr lvl="1">
              <a:spcBef>
                <a:spcPts val="0"/>
              </a:spcBef>
            </a:pPr>
            <a:r>
              <a:rPr lang="en-US" sz="2000" kern="0" dirty="0">
                <a:highlight>
                  <a:srgbClr val="FFFFFF"/>
                </a:highlight>
              </a:rPr>
              <a:t>Employment assistance &amp; job training</a:t>
            </a:r>
          </a:p>
          <a:p>
            <a:pPr lvl="1">
              <a:spcBef>
                <a:spcPts val="0"/>
              </a:spcBef>
            </a:pPr>
            <a:r>
              <a:rPr lang="en-US" sz="2000" kern="0" dirty="0">
                <a:highlight>
                  <a:srgbClr val="FFFFFF"/>
                </a:highlight>
              </a:rPr>
              <a:t>Food (no longer an eligible operating cost)</a:t>
            </a:r>
          </a:p>
          <a:p>
            <a:pPr lvl="1">
              <a:spcBef>
                <a:spcPts val="0"/>
              </a:spcBef>
            </a:pPr>
            <a:r>
              <a:rPr lang="en-US" sz="2000" kern="0" dirty="0">
                <a:highlight>
                  <a:srgbClr val="FFFFFF"/>
                </a:highlight>
              </a:rPr>
              <a:t>Housing search &amp; counseling services</a:t>
            </a:r>
          </a:p>
        </p:txBody>
      </p:sp>
      <p:sp>
        <p:nvSpPr>
          <p:cNvPr id="18" name="Content Placeholder 3"/>
          <p:cNvSpPr txBox="1">
            <a:spLocks/>
          </p:cNvSpPr>
          <p:nvPr/>
        </p:nvSpPr>
        <p:spPr bwMode="auto">
          <a:xfrm>
            <a:off x="4592273" y="1271879"/>
            <a:ext cx="4000500" cy="41549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342900" indent="-342900" algn="l" rtl="0" eaLnBrk="1" fontAlgn="base" hangingPunct="1">
              <a:spcBef>
                <a:spcPct val="20000"/>
              </a:spcBef>
              <a:spcAft>
                <a:spcPct val="0"/>
              </a:spcAft>
              <a:buFont typeface="Times" pitchFamily="18" charset="0"/>
              <a:buChar char="•"/>
              <a:defRPr sz="2800">
                <a:solidFill>
                  <a:schemeClr val="tx1"/>
                </a:solidFill>
                <a:latin typeface="+mn-lt"/>
                <a:ea typeface="+mn-ea"/>
                <a:cs typeface="ＭＳ Ｐゴシック"/>
              </a:defRPr>
            </a:lvl1pPr>
            <a:lvl2pPr marL="742950" indent="-285750" algn="l" rtl="0" eaLnBrk="1" fontAlgn="base" hangingPunct="1">
              <a:spcBef>
                <a:spcPct val="20000"/>
              </a:spcBef>
              <a:spcAft>
                <a:spcPct val="0"/>
              </a:spcAft>
              <a:buFont typeface="Times" pitchFamily="18" charset="0"/>
              <a:buChar char="–"/>
              <a:defRPr sz="2400">
                <a:solidFill>
                  <a:schemeClr val="tx1"/>
                </a:solidFill>
                <a:latin typeface="+mn-lt"/>
                <a:ea typeface="+mn-ea"/>
                <a:cs typeface="ＭＳ Ｐゴシック"/>
              </a:defRPr>
            </a:lvl2pPr>
            <a:lvl3pPr marL="1143000" indent="-285750" algn="l" rtl="0" eaLnBrk="1" fontAlgn="base" hangingPunct="1">
              <a:spcBef>
                <a:spcPct val="20000"/>
              </a:spcBef>
              <a:spcAft>
                <a:spcPct val="0"/>
              </a:spcAft>
              <a:buFont typeface="Times" pitchFamily="18" charset="0"/>
              <a:buChar char="•"/>
              <a:defRPr sz="2000">
                <a:solidFill>
                  <a:schemeClr val="tx1"/>
                </a:solidFill>
                <a:latin typeface="+mn-lt"/>
                <a:ea typeface="+mn-ea"/>
                <a:cs typeface="ＭＳ Ｐゴシック"/>
              </a:defRPr>
            </a:lvl3pPr>
            <a:lvl4pPr marL="1485900" indent="-228600" algn="l" rtl="0" eaLnBrk="1" fontAlgn="base" hangingPunct="1">
              <a:spcBef>
                <a:spcPct val="20000"/>
              </a:spcBef>
              <a:spcAft>
                <a:spcPct val="0"/>
              </a:spcAft>
              <a:buFont typeface="Times" pitchFamily="18" charset="0"/>
              <a:buChar char="–"/>
              <a:defRPr sz="1800">
                <a:solidFill>
                  <a:schemeClr val="tx1"/>
                </a:solidFill>
                <a:latin typeface="+mn-lt"/>
                <a:ea typeface="+mn-ea"/>
                <a:cs typeface="ＭＳ Ｐゴシック"/>
              </a:defRPr>
            </a:lvl4pPr>
            <a:lvl5pPr marL="1828800" indent="-228600" algn="l" rtl="0" eaLnBrk="1" fontAlgn="base" hangingPunct="1">
              <a:spcBef>
                <a:spcPct val="20000"/>
              </a:spcBef>
              <a:spcAft>
                <a:spcPct val="0"/>
              </a:spcAft>
              <a:buFont typeface="Times" pitchFamily="18" charset="0"/>
              <a:buChar char="•"/>
              <a:defRPr sz="1800">
                <a:solidFill>
                  <a:schemeClr val="tx1"/>
                </a:solidFill>
                <a:latin typeface="+mn-lt"/>
                <a:ea typeface="+mn-ea"/>
                <a:cs typeface="ＭＳ Ｐゴシック"/>
              </a:defRPr>
            </a:lvl5pPr>
            <a:lvl6pPr marL="2286000" indent="-228600" algn="l" rtl="0" eaLnBrk="1" fontAlgn="base" hangingPunct="1">
              <a:spcBef>
                <a:spcPct val="20000"/>
              </a:spcBef>
              <a:spcAft>
                <a:spcPct val="0"/>
              </a:spcAft>
              <a:buFont typeface="Times" charset="0"/>
              <a:buChar char="•"/>
              <a:defRPr sz="1800">
                <a:solidFill>
                  <a:schemeClr val="tx1"/>
                </a:solidFill>
                <a:latin typeface="+mn-lt"/>
                <a:ea typeface="+mn-ea"/>
              </a:defRPr>
            </a:lvl6pPr>
            <a:lvl7pPr marL="2743200" indent="-228600" algn="l" rtl="0" eaLnBrk="1" fontAlgn="base" hangingPunct="1">
              <a:spcBef>
                <a:spcPct val="20000"/>
              </a:spcBef>
              <a:spcAft>
                <a:spcPct val="0"/>
              </a:spcAft>
              <a:buFont typeface="Times" charset="0"/>
              <a:buChar char="•"/>
              <a:defRPr sz="1800">
                <a:solidFill>
                  <a:schemeClr val="tx1"/>
                </a:solidFill>
                <a:latin typeface="+mn-lt"/>
                <a:ea typeface="+mn-ea"/>
              </a:defRPr>
            </a:lvl7pPr>
            <a:lvl8pPr marL="3200400" indent="-228600" algn="l" rtl="0" eaLnBrk="1" fontAlgn="base" hangingPunct="1">
              <a:spcBef>
                <a:spcPct val="20000"/>
              </a:spcBef>
              <a:spcAft>
                <a:spcPct val="0"/>
              </a:spcAft>
              <a:buFont typeface="Times" charset="0"/>
              <a:buChar char="•"/>
              <a:defRPr sz="1800">
                <a:solidFill>
                  <a:schemeClr val="tx1"/>
                </a:solidFill>
                <a:latin typeface="+mn-lt"/>
                <a:ea typeface="+mn-ea"/>
              </a:defRPr>
            </a:lvl8pPr>
            <a:lvl9pPr marL="3657600" indent="-228600" algn="l" rtl="0" eaLnBrk="1" fontAlgn="base" hangingPunct="1">
              <a:spcBef>
                <a:spcPct val="20000"/>
              </a:spcBef>
              <a:spcAft>
                <a:spcPct val="0"/>
              </a:spcAft>
              <a:buFont typeface="Times" charset="0"/>
              <a:buChar char="•"/>
              <a:defRPr sz="1800">
                <a:solidFill>
                  <a:schemeClr val="tx1"/>
                </a:solidFill>
                <a:latin typeface="+mn-lt"/>
                <a:ea typeface="+mn-ea"/>
              </a:defRPr>
            </a:lvl9pPr>
          </a:lstStyle>
          <a:p>
            <a:pPr lvl="1">
              <a:spcBef>
                <a:spcPts val="0"/>
              </a:spcBef>
            </a:pPr>
            <a:r>
              <a:rPr lang="en-US" kern="0" dirty="0">
                <a:highlight>
                  <a:srgbClr val="FFFFFF"/>
                </a:highlight>
              </a:rPr>
              <a:t>Legal services</a:t>
            </a:r>
          </a:p>
          <a:p>
            <a:pPr lvl="1">
              <a:spcBef>
                <a:spcPts val="0"/>
              </a:spcBef>
            </a:pPr>
            <a:r>
              <a:rPr lang="en-US" kern="0" dirty="0">
                <a:highlight>
                  <a:srgbClr val="FFFFFF"/>
                </a:highlight>
              </a:rPr>
              <a:t>Life skills training</a:t>
            </a:r>
          </a:p>
          <a:p>
            <a:pPr lvl="1">
              <a:spcBef>
                <a:spcPts val="0"/>
              </a:spcBef>
            </a:pPr>
            <a:r>
              <a:rPr lang="en-US" kern="0" dirty="0">
                <a:highlight>
                  <a:srgbClr val="FFFFFF"/>
                </a:highlight>
              </a:rPr>
              <a:t>Mental health services</a:t>
            </a:r>
          </a:p>
          <a:p>
            <a:pPr lvl="1">
              <a:spcBef>
                <a:spcPts val="0"/>
              </a:spcBef>
            </a:pPr>
            <a:r>
              <a:rPr lang="en-US" kern="0" dirty="0">
                <a:highlight>
                  <a:srgbClr val="FFFFFF"/>
                </a:highlight>
              </a:rPr>
              <a:t>Outpatient health services</a:t>
            </a:r>
          </a:p>
          <a:p>
            <a:pPr lvl="1">
              <a:spcBef>
                <a:spcPts val="0"/>
              </a:spcBef>
            </a:pPr>
            <a:r>
              <a:rPr lang="en-US" kern="0" dirty="0">
                <a:highlight>
                  <a:srgbClr val="FFFFFF"/>
                </a:highlight>
              </a:rPr>
              <a:t>Outreach services</a:t>
            </a:r>
          </a:p>
          <a:p>
            <a:pPr lvl="1">
              <a:spcBef>
                <a:spcPts val="0"/>
              </a:spcBef>
            </a:pPr>
            <a:r>
              <a:rPr lang="en-US" kern="0" dirty="0">
                <a:highlight>
                  <a:srgbClr val="FFFFFF"/>
                </a:highlight>
              </a:rPr>
              <a:t>Substance abuse treatment services</a:t>
            </a:r>
          </a:p>
          <a:p>
            <a:pPr lvl="1">
              <a:spcBef>
                <a:spcPts val="0"/>
              </a:spcBef>
            </a:pPr>
            <a:r>
              <a:rPr lang="en-US" kern="0" dirty="0">
                <a:highlight>
                  <a:srgbClr val="FFFFFF"/>
                </a:highlight>
              </a:rPr>
              <a:t>Transportation</a:t>
            </a:r>
          </a:p>
          <a:p>
            <a:pPr lvl="1">
              <a:spcBef>
                <a:spcPts val="0"/>
              </a:spcBef>
            </a:pPr>
            <a:r>
              <a:rPr lang="en-US" kern="0" dirty="0">
                <a:highlight>
                  <a:srgbClr val="FFFFFF"/>
                </a:highlight>
              </a:rPr>
              <a:t>Utility deposits</a:t>
            </a:r>
          </a:p>
        </p:txBody>
      </p:sp>
    </p:spTree>
    <p:extLst>
      <p:ext uri="{BB962C8B-B14F-4D97-AF65-F5344CB8AC3E}">
        <p14:creationId xmlns:p14="http://schemas.microsoft.com/office/powerpoint/2010/main" val="27702282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93CE3-B4E5-408C-B023-47E1F30D9B5F}"/>
              </a:ext>
            </a:extLst>
          </p:cNvPr>
          <p:cNvSpPr>
            <a:spLocks noGrp="1"/>
          </p:cNvSpPr>
          <p:nvPr>
            <p:ph type="title"/>
          </p:nvPr>
        </p:nvSpPr>
        <p:spPr>
          <a:xfrm>
            <a:off x="1219200" y="228600"/>
            <a:ext cx="7315200" cy="990600"/>
          </a:xfrm>
        </p:spPr>
        <p:txBody>
          <a:bodyPr/>
          <a:lstStyle/>
          <a:p>
            <a:r>
              <a:rPr lang="en-US" dirty="0"/>
              <a:t>How often do Case Managers need to meet with clients </a:t>
            </a:r>
          </a:p>
        </p:txBody>
      </p:sp>
      <p:sp>
        <p:nvSpPr>
          <p:cNvPr id="3" name="Content Placeholder 2">
            <a:extLst>
              <a:ext uri="{FF2B5EF4-FFF2-40B4-BE49-F238E27FC236}">
                <a16:creationId xmlns:a16="http://schemas.microsoft.com/office/drawing/2014/main" id="{37F45C88-6304-4D71-9671-CBAB038E08A7}"/>
              </a:ext>
            </a:extLst>
          </p:cNvPr>
          <p:cNvSpPr>
            <a:spLocks noGrp="1"/>
          </p:cNvSpPr>
          <p:nvPr>
            <p:ph sz="half" idx="1"/>
          </p:nvPr>
        </p:nvSpPr>
        <p:spPr>
          <a:xfrm>
            <a:off x="1219200" y="1392572"/>
            <a:ext cx="7620000" cy="2112628"/>
          </a:xfrm>
        </p:spPr>
        <p:txBody>
          <a:bodyPr/>
          <a:lstStyle/>
          <a:p>
            <a:r>
              <a:rPr lang="en-US" sz="2400" dirty="0"/>
              <a:t>PSH – Per HUD regulations the CM must provide case management, there is no requirement on the regularity of the service. Community standard is contact with the client should be at least once a month or more if needed based on clients’ necessities for supportive services.     </a:t>
            </a:r>
          </a:p>
        </p:txBody>
      </p:sp>
      <p:sp>
        <p:nvSpPr>
          <p:cNvPr id="4" name="Content Placeholder 3">
            <a:extLst>
              <a:ext uri="{FF2B5EF4-FFF2-40B4-BE49-F238E27FC236}">
                <a16:creationId xmlns:a16="http://schemas.microsoft.com/office/drawing/2014/main" id="{97537C31-3B95-4776-8ABB-BE0A158BAB43}"/>
              </a:ext>
            </a:extLst>
          </p:cNvPr>
          <p:cNvSpPr>
            <a:spLocks noGrp="1"/>
          </p:cNvSpPr>
          <p:nvPr>
            <p:ph sz="half" idx="2"/>
          </p:nvPr>
        </p:nvSpPr>
        <p:spPr>
          <a:xfrm>
            <a:off x="1219200" y="4267200"/>
            <a:ext cx="7620000" cy="2286000"/>
          </a:xfrm>
        </p:spPr>
        <p:txBody>
          <a:bodyPr/>
          <a:lstStyle/>
          <a:p>
            <a:r>
              <a:rPr lang="en-US" dirty="0"/>
              <a:t>RRH – Per HUD regulations the CM must meet with the client at a minimum of once a month as long as they are enrolled in the RRH project. </a:t>
            </a:r>
          </a:p>
        </p:txBody>
      </p:sp>
    </p:spTree>
    <p:extLst>
      <p:ext uri="{BB962C8B-B14F-4D97-AF65-F5344CB8AC3E}">
        <p14:creationId xmlns:p14="http://schemas.microsoft.com/office/powerpoint/2010/main" val="38990347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Box 4"/>
          <p:cNvSpPr txBox="1">
            <a:spLocks noChangeArrowheads="1"/>
          </p:cNvSpPr>
          <p:nvPr/>
        </p:nvSpPr>
        <p:spPr bwMode="auto">
          <a:xfrm>
            <a:off x="1219200" y="228600"/>
            <a:ext cx="7696200" cy="1077218"/>
          </a:xfrm>
          <a:prstGeom prst="rect">
            <a:avLst/>
          </a:prstGeom>
          <a:noFill/>
          <a:ln w="9525">
            <a:noFill/>
            <a:miter lim="800000"/>
            <a:headEnd/>
            <a:tailEnd/>
          </a:ln>
        </p:spPr>
        <p:txBody>
          <a:bodyPr wrap="square">
            <a:spAutoFit/>
          </a:bodyPr>
          <a:lstStyle/>
          <a:p>
            <a:pPr algn="ctr">
              <a:defRPr/>
            </a:pPr>
            <a:r>
              <a:rPr lang="en-US" sz="3200" b="1" dirty="0">
                <a:latin typeface="+mj-lt"/>
                <a:cs typeface="Tahoma" pitchFamily="34" charset="0"/>
              </a:rPr>
              <a:t>Housing First in Permanent Supportive Housing </a:t>
            </a:r>
          </a:p>
        </p:txBody>
      </p:sp>
      <p:sp>
        <p:nvSpPr>
          <p:cNvPr id="13316" name="Rectangle 4"/>
          <p:cNvSpPr>
            <a:spLocks noChangeArrowheads="1"/>
          </p:cNvSpPr>
          <p:nvPr/>
        </p:nvSpPr>
        <p:spPr bwMode="auto">
          <a:xfrm>
            <a:off x="1524000" y="1447800"/>
            <a:ext cx="7239000" cy="4247317"/>
          </a:xfrm>
          <a:prstGeom prst="rect">
            <a:avLst/>
          </a:prstGeom>
          <a:noFill/>
          <a:ln w="9525">
            <a:noFill/>
            <a:miter lim="800000"/>
            <a:headEnd/>
            <a:tailEnd/>
          </a:ln>
        </p:spPr>
        <p:txBody>
          <a:bodyPr wrap="square">
            <a:spAutoFit/>
          </a:bodyPr>
          <a:lstStyle/>
          <a:p>
            <a:pPr lvl="1"/>
            <a:r>
              <a:rPr lang="en-US" sz="1800" dirty="0"/>
              <a:t>Housing First is an approach to quickly and successfully connect individuals and families experiencing homelessness to permanent housing without preconditions and barriers to entry, such as sobriety, treatment or service participation requirements. Supportive services are offered to maximize housing stability and prevent returns to homelessness as opposed to addressing predetermined treatment goals prior to permanent housing entry. </a:t>
            </a:r>
          </a:p>
          <a:p>
            <a:pPr lvl="1"/>
            <a:endParaRPr lang="en-US" sz="1800" dirty="0"/>
          </a:p>
          <a:p>
            <a:pPr lvl="1"/>
            <a:r>
              <a:rPr lang="en-US" sz="1800" dirty="0"/>
              <a:t>Housing First emerged as an alternative to the linear approach in which people experiencing homelessness were required to first participate in and graduate from short-term residential and treatment programs before obtaining permanent housing. In the linear approach, permanent housing was offered only after a person experiencing homelessness could demonstrate that they were “ready” for housing. </a:t>
            </a:r>
          </a:p>
        </p:txBody>
      </p:sp>
    </p:spTree>
    <p:extLst>
      <p:ext uri="{BB962C8B-B14F-4D97-AF65-F5344CB8AC3E}">
        <p14:creationId xmlns:p14="http://schemas.microsoft.com/office/powerpoint/2010/main" val="42131632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Box 4"/>
          <p:cNvSpPr txBox="1">
            <a:spLocks noChangeArrowheads="1"/>
          </p:cNvSpPr>
          <p:nvPr/>
        </p:nvSpPr>
        <p:spPr bwMode="auto">
          <a:xfrm>
            <a:off x="1219200" y="228600"/>
            <a:ext cx="7696200" cy="1077218"/>
          </a:xfrm>
          <a:prstGeom prst="rect">
            <a:avLst/>
          </a:prstGeom>
          <a:noFill/>
          <a:ln w="9525">
            <a:noFill/>
            <a:miter lim="800000"/>
            <a:headEnd/>
            <a:tailEnd/>
          </a:ln>
        </p:spPr>
        <p:txBody>
          <a:bodyPr wrap="square">
            <a:spAutoFit/>
          </a:bodyPr>
          <a:lstStyle/>
          <a:p>
            <a:pPr algn="ctr">
              <a:defRPr/>
            </a:pPr>
            <a:r>
              <a:rPr lang="en-US" sz="3200" b="1" dirty="0">
                <a:latin typeface="+mj-lt"/>
                <a:cs typeface="Tahoma" pitchFamily="34" charset="0"/>
              </a:rPr>
              <a:t>Housing First in Permanent Supportive Housing </a:t>
            </a:r>
          </a:p>
        </p:txBody>
      </p:sp>
      <p:sp>
        <p:nvSpPr>
          <p:cNvPr id="13316" name="Rectangle 4"/>
          <p:cNvSpPr>
            <a:spLocks noChangeArrowheads="1"/>
          </p:cNvSpPr>
          <p:nvPr/>
        </p:nvSpPr>
        <p:spPr bwMode="auto">
          <a:xfrm>
            <a:off x="1524000" y="1447800"/>
            <a:ext cx="7239000" cy="4154984"/>
          </a:xfrm>
          <a:prstGeom prst="rect">
            <a:avLst/>
          </a:prstGeom>
          <a:noFill/>
          <a:ln w="9525">
            <a:noFill/>
            <a:miter lim="800000"/>
            <a:headEnd/>
            <a:tailEnd/>
          </a:ln>
        </p:spPr>
        <p:txBody>
          <a:bodyPr wrap="square">
            <a:spAutoFit/>
          </a:bodyPr>
          <a:lstStyle/>
          <a:p>
            <a:pPr marL="742950" lvl="1" indent="-285750">
              <a:buFont typeface="Arial" panose="020B0604020202020204" pitchFamily="34" charset="0"/>
              <a:buChar char="•"/>
            </a:pPr>
            <a:r>
              <a:rPr lang="en-US" dirty="0"/>
              <a:t>Few to no programmatic prerequisites to permanent housing entry</a:t>
            </a:r>
          </a:p>
          <a:p>
            <a:pPr marL="742950" lvl="1" indent="-285750">
              <a:buFont typeface="Arial" panose="020B0604020202020204" pitchFamily="34" charset="0"/>
              <a:buChar char="•"/>
            </a:pPr>
            <a:r>
              <a:rPr lang="en-US" dirty="0"/>
              <a:t>Low barrier admission policies</a:t>
            </a:r>
          </a:p>
          <a:p>
            <a:pPr marL="742950" lvl="1" indent="-285750">
              <a:buFont typeface="Arial" panose="020B0604020202020204" pitchFamily="34" charset="0"/>
              <a:buChar char="•"/>
            </a:pPr>
            <a:r>
              <a:rPr lang="en-US" dirty="0"/>
              <a:t>Rapid and streamlined entry into housing </a:t>
            </a:r>
          </a:p>
          <a:p>
            <a:pPr marL="742950" lvl="1" indent="-285750">
              <a:buFont typeface="Arial" panose="020B0604020202020204" pitchFamily="34" charset="0"/>
              <a:buChar char="•"/>
            </a:pPr>
            <a:r>
              <a:rPr lang="en-US" dirty="0"/>
              <a:t>Supportive services are voluntary, but can and should be used to persistently engage tenants to ensure housing stability</a:t>
            </a:r>
          </a:p>
          <a:p>
            <a:pPr marL="742950" lvl="1" indent="-285750">
              <a:buFont typeface="Arial" panose="020B0604020202020204" pitchFamily="34" charset="0"/>
              <a:buChar char="•"/>
            </a:pPr>
            <a:r>
              <a:rPr lang="en-US" dirty="0"/>
              <a:t>Tenants have full rights, responsibilities, and legal protections</a:t>
            </a:r>
          </a:p>
          <a:p>
            <a:pPr marL="742950" lvl="1" indent="-285750">
              <a:buFont typeface="Arial" panose="020B0604020202020204" pitchFamily="34" charset="0"/>
              <a:buChar char="•"/>
            </a:pPr>
            <a:r>
              <a:rPr lang="en-US" dirty="0"/>
              <a:t>Practices and policies to prevent lease violations and evictions</a:t>
            </a:r>
          </a:p>
        </p:txBody>
      </p:sp>
    </p:spTree>
    <p:extLst>
      <p:ext uri="{BB962C8B-B14F-4D97-AF65-F5344CB8AC3E}">
        <p14:creationId xmlns:p14="http://schemas.microsoft.com/office/powerpoint/2010/main" val="18403439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861AD-08F5-4684-A38F-C81F0138A7B1}"/>
              </a:ext>
            </a:extLst>
          </p:cNvPr>
          <p:cNvSpPr>
            <a:spLocks noGrp="1"/>
          </p:cNvSpPr>
          <p:nvPr>
            <p:ph type="title"/>
          </p:nvPr>
        </p:nvSpPr>
        <p:spPr>
          <a:xfrm>
            <a:off x="1219200" y="2590800"/>
            <a:ext cx="7543800" cy="990600"/>
          </a:xfrm>
        </p:spPr>
        <p:txBody>
          <a:bodyPr/>
          <a:lstStyle/>
          <a:p>
            <a:r>
              <a:rPr lang="en-US" dirty="0">
                <a:solidFill>
                  <a:srgbClr val="002060"/>
                </a:solidFill>
              </a:rPr>
              <a:t>How do homeless people enter the homeless housing system? </a:t>
            </a:r>
          </a:p>
        </p:txBody>
      </p:sp>
    </p:spTree>
    <p:extLst>
      <p:ext uri="{BB962C8B-B14F-4D97-AF65-F5344CB8AC3E}">
        <p14:creationId xmlns:p14="http://schemas.microsoft.com/office/powerpoint/2010/main" val="28818968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17606D-042B-4EC7-A7A7-1F6731059EC6}"/>
              </a:ext>
            </a:extLst>
          </p:cNvPr>
          <p:cNvSpPr txBox="1"/>
          <p:nvPr/>
        </p:nvSpPr>
        <p:spPr>
          <a:xfrm>
            <a:off x="1295400" y="1735029"/>
            <a:ext cx="7343163" cy="4247317"/>
          </a:xfrm>
          <a:prstGeom prst="rect">
            <a:avLst/>
          </a:prstGeom>
          <a:noFill/>
        </p:spPr>
        <p:txBody>
          <a:bodyPr wrap="square" rtlCol="0">
            <a:spAutoFit/>
          </a:bodyPr>
          <a:lstStyle/>
          <a:p>
            <a:pPr marL="214313" indent="-214313">
              <a:buFont typeface="Arial" panose="020B0604020202020204" pitchFamily="34" charset="0"/>
              <a:buChar char="•"/>
            </a:pPr>
            <a:r>
              <a:rPr lang="en-US" sz="1800" dirty="0"/>
              <a:t>The Coordinated Entry System for Homeless Services provides a unified response to move persons quickly out of homelessness and into permanent housing and is designed to improve fairness, create easier access to resources, and increase the efficiency of the local crisis response system to address homelessness. The system consists of:</a:t>
            </a:r>
          </a:p>
          <a:p>
            <a:pPr marL="214313" indent="-214313">
              <a:buFont typeface="Arial" panose="020B0604020202020204" pitchFamily="34" charset="0"/>
              <a:buChar char="•"/>
            </a:pPr>
            <a:r>
              <a:rPr lang="en-US" sz="1800" dirty="0"/>
              <a:t>Access to emergency shelter placements through 2-1-1/LIFE LINE </a:t>
            </a:r>
          </a:p>
          <a:p>
            <a:pPr marL="214313" indent="-214313">
              <a:buFont typeface="Arial" panose="020B0604020202020204" pitchFamily="34" charset="0"/>
              <a:buChar char="•"/>
            </a:pPr>
            <a:r>
              <a:rPr lang="en-US" sz="1800" dirty="0"/>
              <a:t>A common assessment (VI-SPDAT) is conducted at each shelter to inform the selection of the most appropriate permanent housing option to meet needs.</a:t>
            </a:r>
          </a:p>
          <a:p>
            <a:pPr marL="214313" indent="-214313">
              <a:buFont typeface="Arial" panose="020B0604020202020204" pitchFamily="34" charset="0"/>
              <a:buChar char="•"/>
            </a:pPr>
            <a:r>
              <a:rPr lang="en-US" sz="1800" dirty="0"/>
              <a:t>A community-wide process includes all homeless providers working together to quickly move people into available homeless housing options.</a:t>
            </a:r>
          </a:p>
          <a:p>
            <a:pPr marL="214313" indent="-214313">
              <a:buFont typeface="Arial" panose="020B0604020202020204" pitchFamily="34" charset="0"/>
              <a:buChar char="•"/>
            </a:pPr>
            <a:r>
              <a:rPr lang="en-US" sz="1800" dirty="0"/>
              <a:t>Linkage to supportive services to assist those who are homeless/at-risk of homelessness in addressing the situation and moving quickly out of homelessness.</a:t>
            </a:r>
          </a:p>
          <a:p>
            <a:endParaRPr lang="en-US" sz="1800" dirty="0"/>
          </a:p>
        </p:txBody>
      </p:sp>
      <p:sp>
        <p:nvSpPr>
          <p:cNvPr id="4" name="TextBox 3">
            <a:extLst>
              <a:ext uri="{FF2B5EF4-FFF2-40B4-BE49-F238E27FC236}">
                <a16:creationId xmlns:a16="http://schemas.microsoft.com/office/drawing/2014/main" id="{623F2DA0-B406-429B-9230-1DFEB3F5165C}"/>
              </a:ext>
            </a:extLst>
          </p:cNvPr>
          <p:cNvSpPr txBox="1"/>
          <p:nvPr/>
        </p:nvSpPr>
        <p:spPr>
          <a:xfrm>
            <a:off x="2184283" y="667905"/>
            <a:ext cx="4775433" cy="415498"/>
          </a:xfrm>
          <a:prstGeom prst="rect">
            <a:avLst/>
          </a:prstGeom>
          <a:noFill/>
        </p:spPr>
        <p:txBody>
          <a:bodyPr wrap="square" rtlCol="0">
            <a:spAutoFit/>
          </a:bodyPr>
          <a:lstStyle/>
          <a:p>
            <a:pPr algn="ctr"/>
            <a:r>
              <a:rPr lang="en-US" sz="2100" b="1" dirty="0"/>
              <a:t>The Coordinated Entry</a:t>
            </a:r>
          </a:p>
        </p:txBody>
      </p:sp>
    </p:spTree>
    <p:extLst>
      <p:ext uri="{BB962C8B-B14F-4D97-AF65-F5344CB8AC3E}">
        <p14:creationId xmlns:p14="http://schemas.microsoft.com/office/powerpoint/2010/main" val="2383109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3DD00-A10E-49A2-A807-E5EF737B44AC}"/>
              </a:ext>
            </a:extLst>
          </p:cNvPr>
          <p:cNvSpPr>
            <a:spLocks noGrp="1"/>
          </p:cNvSpPr>
          <p:nvPr>
            <p:ph type="title"/>
          </p:nvPr>
        </p:nvSpPr>
        <p:spPr>
          <a:xfrm>
            <a:off x="1371600" y="2209800"/>
            <a:ext cx="7391400" cy="990600"/>
          </a:xfrm>
        </p:spPr>
        <p:txBody>
          <a:bodyPr/>
          <a:lstStyle/>
          <a:p>
            <a:pPr algn="ctr"/>
            <a:r>
              <a:rPr lang="en-US" dirty="0">
                <a:solidFill>
                  <a:srgbClr val="002060"/>
                </a:solidFill>
              </a:rPr>
              <a:t>What is the Continuum of Care? </a:t>
            </a:r>
          </a:p>
        </p:txBody>
      </p:sp>
    </p:spTree>
    <p:extLst>
      <p:ext uri="{BB962C8B-B14F-4D97-AF65-F5344CB8AC3E}">
        <p14:creationId xmlns:p14="http://schemas.microsoft.com/office/powerpoint/2010/main" val="4029907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5CE01-DC4A-432C-993B-EDAD749B833C}"/>
              </a:ext>
            </a:extLst>
          </p:cNvPr>
          <p:cNvSpPr>
            <a:spLocks noGrp="1"/>
          </p:cNvSpPr>
          <p:nvPr>
            <p:ph type="title"/>
          </p:nvPr>
        </p:nvSpPr>
        <p:spPr>
          <a:xfrm>
            <a:off x="1295400" y="2667000"/>
            <a:ext cx="7543800" cy="990600"/>
          </a:xfrm>
        </p:spPr>
        <p:txBody>
          <a:bodyPr/>
          <a:lstStyle/>
          <a:p>
            <a:pPr algn="ctr"/>
            <a:r>
              <a:rPr lang="en-US" dirty="0">
                <a:solidFill>
                  <a:srgbClr val="002060"/>
                </a:solidFill>
              </a:rPr>
              <a:t>Where do we go from here? </a:t>
            </a:r>
          </a:p>
        </p:txBody>
      </p:sp>
    </p:spTree>
    <p:extLst>
      <p:ext uri="{BB962C8B-B14F-4D97-AF65-F5344CB8AC3E}">
        <p14:creationId xmlns:p14="http://schemas.microsoft.com/office/powerpoint/2010/main" val="7312304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381000"/>
            <a:ext cx="441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209800" y="6172200"/>
            <a:ext cx="5307419" cy="307777"/>
          </a:xfrm>
          <a:prstGeom prst="rect">
            <a:avLst/>
          </a:prstGeom>
        </p:spPr>
        <p:txBody>
          <a:bodyPr wrap="square">
            <a:spAutoFit/>
          </a:bodyPr>
          <a:lstStyle/>
          <a:p>
            <a:endParaRPr lang="en-US" sz="1400" dirty="0"/>
          </a:p>
        </p:txBody>
      </p:sp>
      <p:sp>
        <p:nvSpPr>
          <p:cNvPr id="6" name="Rectangle 5">
            <a:extLst>
              <a:ext uri="{FF2B5EF4-FFF2-40B4-BE49-F238E27FC236}">
                <a16:creationId xmlns:a16="http://schemas.microsoft.com/office/drawing/2014/main" id="{1328E400-32B2-4DF5-AB56-9896D0DCFEB7}"/>
              </a:ext>
            </a:extLst>
          </p:cNvPr>
          <p:cNvSpPr/>
          <p:nvPr/>
        </p:nvSpPr>
        <p:spPr>
          <a:xfrm>
            <a:off x="1371600" y="5953780"/>
            <a:ext cx="7543800" cy="523220"/>
          </a:xfrm>
          <a:prstGeom prst="rect">
            <a:avLst/>
          </a:prstGeom>
        </p:spPr>
        <p:txBody>
          <a:bodyPr wrap="square">
            <a:spAutoFit/>
          </a:bodyPr>
          <a:lstStyle/>
          <a:p>
            <a:pPr algn="ctr"/>
            <a:r>
              <a:rPr lang="en-US" sz="1400" dirty="0"/>
              <a:t>https://www.usich.gov/resources/uploads/asset_library/Summary_of_Essential_Elements_of_the_Plan.pdf</a:t>
            </a:r>
          </a:p>
        </p:txBody>
      </p:sp>
      <p:sp>
        <p:nvSpPr>
          <p:cNvPr id="8" name="Rectangle 7">
            <a:extLst>
              <a:ext uri="{FF2B5EF4-FFF2-40B4-BE49-F238E27FC236}">
                <a16:creationId xmlns:a16="http://schemas.microsoft.com/office/drawing/2014/main" id="{EBBDBDA5-B8DA-428A-9E88-43EC20E8C037}"/>
              </a:ext>
            </a:extLst>
          </p:cNvPr>
          <p:cNvSpPr/>
          <p:nvPr/>
        </p:nvSpPr>
        <p:spPr>
          <a:xfrm>
            <a:off x="1371600" y="1546027"/>
            <a:ext cx="7467600" cy="4339650"/>
          </a:xfrm>
          <a:prstGeom prst="rect">
            <a:avLst/>
          </a:prstGeom>
        </p:spPr>
        <p:txBody>
          <a:bodyPr wrap="square">
            <a:spAutoFit/>
          </a:bodyPr>
          <a:lstStyle/>
          <a:p>
            <a:r>
              <a:rPr lang="en-US" sz="1400" dirty="0"/>
              <a:t>Home, Together has one fundamental goal, a goal shared across federal, state, and local partners: to end homelessness in America. </a:t>
            </a:r>
          </a:p>
          <a:p>
            <a:endParaRPr lang="en-US" sz="1400" dirty="0"/>
          </a:p>
          <a:p>
            <a:r>
              <a:rPr lang="en-US" sz="1400" dirty="0"/>
              <a:t>The Plan sets important population-specific goals as well:</a:t>
            </a:r>
          </a:p>
          <a:p>
            <a:endParaRPr lang="en-US" sz="1400" dirty="0"/>
          </a:p>
          <a:p>
            <a:r>
              <a:rPr lang="en-US" sz="1600" b="1" dirty="0"/>
              <a:t>• To end homelessness among Veterans </a:t>
            </a:r>
          </a:p>
          <a:p>
            <a:r>
              <a:rPr lang="en-US" sz="1600" b="1" dirty="0"/>
              <a:t>• To end chronic homelessness among people with disabilities </a:t>
            </a:r>
          </a:p>
          <a:p>
            <a:r>
              <a:rPr lang="en-US" sz="1600" b="1" dirty="0"/>
              <a:t>• To end homelessness among families with children </a:t>
            </a:r>
          </a:p>
          <a:p>
            <a:r>
              <a:rPr lang="en-US" sz="1600" b="1" dirty="0"/>
              <a:t>• To end homelessness among unaccompanied youth </a:t>
            </a:r>
          </a:p>
          <a:p>
            <a:r>
              <a:rPr lang="en-US" sz="1600" b="1" dirty="0"/>
              <a:t>• To end homelessness among all other individuals </a:t>
            </a:r>
          </a:p>
          <a:p>
            <a:endParaRPr lang="en-US" sz="1400" dirty="0"/>
          </a:p>
          <a:p>
            <a:endParaRPr lang="en-US" sz="1400" dirty="0"/>
          </a:p>
          <a:p>
            <a:r>
              <a:rPr lang="en-US" sz="1400" dirty="0"/>
              <a:t>Achieving these goals as a nation means achieving these goals in all of our communities, communities that are diverse—in their demographics, in their needs, in their geographic characteristics, in their progress to date, in their resources, in their infrastructure, in their housing markets, and in many other ways. Therefore, the Plan does not set uniform timeframes. Rather, federal partners will continue to work with communities, and provide tools and information, that will enable them to set their own ambitious goals, tailored to their local conditions, and grounded in their local data.</a:t>
            </a:r>
          </a:p>
        </p:txBody>
      </p:sp>
    </p:spTree>
    <p:extLst>
      <p:ext uri="{BB962C8B-B14F-4D97-AF65-F5344CB8AC3E}">
        <p14:creationId xmlns:p14="http://schemas.microsoft.com/office/powerpoint/2010/main" val="39924519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 </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19200" y="1447800"/>
            <a:ext cx="7543800" cy="4876800"/>
          </a:xfrm>
        </p:spPr>
      </p:pic>
    </p:spTree>
    <p:extLst>
      <p:ext uri="{BB962C8B-B14F-4D97-AF65-F5344CB8AC3E}">
        <p14:creationId xmlns:p14="http://schemas.microsoft.com/office/powerpoint/2010/main" val="2859075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Box 4"/>
          <p:cNvSpPr txBox="1">
            <a:spLocks noChangeArrowheads="1"/>
          </p:cNvSpPr>
          <p:nvPr/>
        </p:nvSpPr>
        <p:spPr bwMode="auto">
          <a:xfrm>
            <a:off x="1828800" y="228600"/>
            <a:ext cx="6324600" cy="523220"/>
          </a:xfrm>
          <a:prstGeom prst="rect">
            <a:avLst/>
          </a:prstGeom>
          <a:noFill/>
          <a:ln w="9525">
            <a:noFill/>
            <a:miter lim="800000"/>
            <a:headEnd/>
            <a:tailEnd/>
          </a:ln>
        </p:spPr>
        <p:txBody>
          <a:bodyPr>
            <a:spAutoFit/>
          </a:bodyPr>
          <a:lstStyle/>
          <a:p>
            <a:pPr algn="ctr">
              <a:defRPr/>
            </a:pPr>
            <a:r>
              <a:rPr lang="en-US" sz="2800" b="1" dirty="0">
                <a:latin typeface="Arial" pitchFamily="34" charset="0"/>
                <a:cs typeface="Arial" pitchFamily="34" charset="0"/>
              </a:rPr>
              <a:t>The HUD “CoC Program”— Purpose</a:t>
            </a:r>
          </a:p>
        </p:txBody>
      </p:sp>
      <p:sp>
        <p:nvSpPr>
          <p:cNvPr id="5" name="Rectangle 4"/>
          <p:cNvSpPr txBox="1">
            <a:spLocks noChangeArrowheads="1"/>
          </p:cNvSpPr>
          <p:nvPr/>
        </p:nvSpPr>
        <p:spPr bwMode="auto">
          <a:xfrm>
            <a:off x="1447800" y="1676400"/>
            <a:ext cx="7086600" cy="4648200"/>
          </a:xfrm>
          <a:prstGeom prst="rect">
            <a:avLst/>
          </a:prstGeom>
          <a:noFill/>
          <a:ln w="9525">
            <a:noFill/>
            <a:miter lim="800000"/>
            <a:headEnd/>
            <a:tailEnd/>
          </a:ln>
        </p:spPr>
        <p:txBody>
          <a:bodyPr>
            <a:normAutofit/>
          </a:bodyPr>
          <a:lstStyle/>
          <a:p>
            <a:pPr marL="788670" lvl="1" indent="-514350" eaLnBrk="1" fontAlgn="auto" hangingPunct="1">
              <a:lnSpc>
                <a:spcPct val="120000"/>
              </a:lnSpc>
              <a:spcBef>
                <a:spcPts val="0"/>
              </a:spcBef>
              <a:spcAft>
                <a:spcPts val="0"/>
              </a:spcAft>
              <a:buClr>
                <a:srgbClr val="D34817">
                  <a:tint val="60000"/>
                </a:srgbClr>
              </a:buClr>
              <a:buSzPct val="85000"/>
            </a:pPr>
            <a:endParaRPr lang="en-US" sz="3200" dirty="0">
              <a:solidFill>
                <a:srgbClr val="002060"/>
              </a:solidFill>
              <a:latin typeface="+mn-lt"/>
              <a:ea typeface="+mn-ea"/>
              <a:cs typeface="Tahoma" pitchFamily="34" charset="0"/>
            </a:endParaRPr>
          </a:p>
          <a:p>
            <a:pPr marL="788670" lvl="1" indent="-514350" eaLnBrk="1" fontAlgn="auto" hangingPunct="1">
              <a:lnSpc>
                <a:spcPct val="120000"/>
              </a:lnSpc>
              <a:spcBef>
                <a:spcPts val="0"/>
              </a:spcBef>
              <a:spcAft>
                <a:spcPts val="0"/>
              </a:spcAft>
              <a:buClr>
                <a:srgbClr val="D34817">
                  <a:tint val="60000"/>
                </a:srgbClr>
              </a:buClr>
              <a:buSzPct val="85000"/>
              <a:buAutoNum type="arabicPeriod"/>
            </a:pPr>
            <a:endParaRPr lang="en-US" sz="2000" dirty="0">
              <a:solidFill>
                <a:srgbClr val="002060"/>
              </a:solidFill>
              <a:latin typeface="+mn-lt"/>
              <a:ea typeface="+mn-ea"/>
              <a:cs typeface="Tahoma" pitchFamily="34" charset="0"/>
            </a:endParaRPr>
          </a:p>
        </p:txBody>
      </p:sp>
      <p:sp>
        <p:nvSpPr>
          <p:cNvPr id="6" name="TextBox 5"/>
          <p:cNvSpPr txBox="1"/>
          <p:nvPr/>
        </p:nvSpPr>
        <p:spPr>
          <a:xfrm>
            <a:off x="1524000" y="990600"/>
            <a:ext cx="7086600" cy="5486400"/>
          </a:xfrm>
          <a:prstGeom prst="rect">
            <a:avLst/>
          </a:prstGeom>
          <a:noFill/>
        </p:spPr>
        <p:txBody>
          <a:bodyPr wrap="square" rtlCol="0">
            <a:normAutofit/>
          </a:bodyPr>
          <a:lstStyle/>
          <a:p>
            <a:r>
              <a:rPr lang="en-US" sz="2800" dirty="0"/>
              <a:t>Promote Community wide commitment to </a:t>
            </a:r>
            <a:r>
              <a:rPr lang="en-US" sz="2800" b="1" u="sng" dirty="0"/>
              <a:t>end homelessness</a:t>
            </a:r>
          </a:p>
          <a:p>
            <a:pPr>
              <a:buFont typeface="Arial" pitchFamily="34" charset="0"/>
              <a:buChar char="•"/>
            </a:pPr>
            <a:endParaRPr lang="en-US" sz="2800" dirty="0"/>
          </a:p>
          <a:p>
            <a:r>
              <a:rPr lang="en-US" sz="2800" b="1" u="sng" dirty="0"/>
              <a:t>Quickly re-house </a:t>
            </a:r>
            <a:r>
              <a:rPr lang="en-US" sz="2800" dirty="0"/>
              <a:t>homeless individuals and families</a:t>
            </a:r>
          </a:p>
          <a:p>
            <a:pPr>
              <a:buFont typeface="Arial" pitchFamily="34" charset="0"/>
              <a:buChar char="•"/>
            </a:pPr>
            <a:endParaRPr lang="en-US" sz="2800" dirty="0"/>
          </a:p>
          <a:p>
            <a:r>
              <a:rPr lang="en-US" sz="2800" dirty="0"/>
              <a:t>Improve access to and use of </a:t>
            </a:r>
            <a:r>
              <a:rPr lang="en-US" sz="2800" b="1" u="sng" dirty="0"/>
              <a:t>mainstream programs</a:t>
            </a:r>
            <a:endParaRPr lang="en-US" sz="2800" dirty="0"/>
          </a:p>
          <a:p>
            <a:pPr>
              <a:buFont typeface="Arial" pitchFamily="34" charset="0"/>
              <a:buChar char="•"/>
            </a:pPr>
            <a:endParaRPr lang="en-US" sz="2800" dirty="0"/>
          </a:p>
          <a:p>
            <a:endParaRPr lang="en-US" dirty="0">
              <a:solidFill>
                <a:srgbClr val="002060"/>
              </a:solidFill>
            </a:endParaRP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31179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457200"/>
            <a:ext cx="7467600" cy="838200"/>
          </a:xfrm>
        </p:spPr>
        <p:txBody>
          <a:bodyPr/>
          <a:lstStyle/>
          <a:p>
            <a:r>
              <a:rPr lang="en-US" sz="2800" b="1" dirty="0">
                <a:solidFill>
                  <a:schemeClr val="tx1"/>
                </a:solidFill>
                <a:latin typeface="Arial" pitchFamily="34" charset="0"/>
                <a:cs typeface="Arial" pitchFamily="34" charset="0"/>
              </a:rPr>
              <a:t>What is the Continuum of Care?</a:t>
            </a:r>
          </a:p>
        </p:txBody>
      </p:sp>
      <p:sp>
        <p:nvSpPr>
          <p:cNvPr id="3" name="Content Placeholder 2"/>
          <p:cNvSpPr>
            <a:spLocks noGrp="1"/>
          </p:cNvSpPr>
          <p:nvPr>
            <p:ph idx="1"/>
          </p:nvPr>
        </p:nvSpPr>
        <p:spPr>
          <a:xfrm>
            <a:off x="1447800" y="1600200"/>
            <a:ext cx="7467600" cy="4495800"/>
          </a:xfrm>
        </p:spPr>
        <p:txBody>
          <a:bodyPr>
            <a:normAutofit fontScale="85000" lnSpcReduction="20000"/>
          </a:bodyPr>
          <a:lstStyle/>
          <a:p>
            <a:r>
              <a:rPr lang="en-US" dirty="0"/>
              <a:t>The </a:t>
            </a:r>
            <a:r>
              <a:rPr lang="en-US" dirty="0" err="1"/>
              <a:t>CoC</a:t>
            </a:r>
            <a:r>
              <a:rPr lang="en-US" dirty="0"/>
              <a:t> according to HUD is the group responsible for carrying out the duties defined in the Continuum of Care Program Interim Rule. </a:t>
            </a:r>
          </a:p>
          <a:p>
            <a:endParaRPr lang="en-US" dirty="0"/>
          </a:p>
          <a:p>
            <a:r>
              <a:rPr lang="en-US" dirty="0"/>
              <a:t>The CoC is composed of representatives of relevant organizations within the geographic area served by the Continuum. </a:t>
            </a:r>
          </a:p>
          <a:p>
            <a:endParaRPr lang="en-US" dirty="0"/>
          </a:p>
          <a:p>
            <a:r>
              <a:rPr lang="en-US" dirty="0"/>
              <a:t>Once established, the CoC is required to appoint a CoC board and to designate an HMIS lead agency and a collaborative applicant to assist with its responsibilities.</a:t>
            </a:r>
          </a:p>
        </p:txBody>
      </p:sp>
    </p:spTree>
    <p:extLst>
      <p:ext uri="{BB962C8B-B14F-4D97-AF65-F5344CB8AC3E}">
        <p14:creationId xmlns:p14="http://schemas.microsoft.com/office/powerpoint/2010/main" val="586147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itchFamily="34" charset="0"/>
                <a:cs typeface="Arial" pitchFamily="34" charset="0"/>
              </a:rPr>
              <a:t>Responsibilities of the CoC</a:t>
            </a:r>
            <a:br>
              <a:rPr lang="en-US" b="1" dirty="0">
                <a:latin typeface="Arial" pitchFamily="34" charset="0"/>
                <a:cs typeface="Arial" pitchFamily="34" charset="0"/>
              </a:rPr>
            </a:br>
            <a:endParaRPr lang="en-US" dirty="0"/>
          </a:p>
        </p:txBody>
      </p:sp>
      <p:sp>
        <p:nvSpPr>
          <p:cNvPr id="7" name="Rectangle 6"/>
          <p:cNvSpPr/>
          <p:nvPr/>
        </p:nvSpPr>
        <p:spPr>
          <a:xfrm>
            <a:off x="1219200" y="1066800"/>
            <a:ext cx="7467600" cy="4524315"/>
          </a:xfrm>
          <a:prstGeom prst="rect">
            <a:avLst/>
          </a:prstGeom>
        </p:spPr>
        <p:txBody>
          <a:bodyPr wrap="square">
            <a:spAutoFit/>
          </a:bodyPr>
          <a:lstStyle/>
          <a:p>
            <a:endParaRPr lang="en-US" dirty="0"/>
          </a:p>
          <a:p>
            <a:r>
              <a:rPr lang="en-US" dirty="0"/>
              <a:t>In establishing a CoC, communities must bear in mind that CoCs are designed to:</a:t>
            </a:r>
          </a:p>
          <a:p>
            <a:endParaRPr lang="en-US" dirty="0"/>
          </a:p>
          <a:p>
            <a:pPr marL="342900" indent="-342900">
              <a:buFont typeface="Arial" panose="020B0604020202020204" pitchFamily="34" charset="0"/>
              <a:buChar char="•"/>
            </a:pPr>
            <a:r>
              <a:rPr lang="en-US" dirty="0"/>
              <a:t>Promote a community-wide commitment to the goal of ending homelessness </a:t>
            </a:r>
          </a:p>
          <a:p>
            <a:pPr marL="342900" indent="-342900">
              <a:buFont typeface="Arial" panose="020B0604020202020204" pitchFamily="34" charset="0"/>
              <a:buChar char="•"/>
            </a:pPr>
            <a:r>
              <a:rPr lang="en-US" dirty="0"/>
              <a:t>Provide funding for efforts for rapidly re-housing homeless individuals and families </a:t>
            </a:r>
          </a:p>
          <a:p>
            <a:pPr marL="342900" indent="-342900">
              <a:buFont typeface="Arial" panose="020B0604020202020204" pitchFamily="34" charset="0"/>
              <a:buChar char="•"/>
            </a:pPr>
            <a:r>
              <a:rPr lang="en-US" dirty="0"/>
              <a:t>Promote access to and effective use of mainstream programs </a:t>
            </a:r>
          </a:p>
          <a:p>
            <a:pPr marL="342900" indent="-342900">
              <a:buFont typeface="Arial" panose="020B0604020202020204" pitchFamily="34" charset="0"/>
              <a:buChar char="•"/>
            </a:pPr>
            <a:r>
              <a:rPr lang="en-US" dirty="0"/>
              <a:t>Optimize self-sufficiency among individuals and families experiencing homelessness </a:t>
            </a:r>
          </a:p>
        </p:txBody>
      </p:sp>
    </p:spTree>
    <p:extLst>
      <p:ext uri="{BB962C8B-B14F-4D97-AF65-F5344CB8AC3E}">
        <p14:creationId xmlns:p14="http://schemas.microsoft.com/office/powerpoint/2010/main" val="1711466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95471"/>
            <a:ext cx="7696200" cy="1252329"/>
          </a:xfrm>
        </p:spPr>
        <p:txBody>
          <a:bodyPr>
            <a:normAutofit/>
          </a:bodyPr>
          <a:lstStyle/>
          <a:p>
            <a:r>
              <a:rPr lang="en-US" b="1" dirty="0">
                <a:solidFill>
                  <a:schemeClr val="tx1"/>
                </a:solidFill>
              </a:rPr>
              <a:t>HMIS Lead Agency</a:t>
            </a:r>
            <a:br>
              <a:rPr lang="en-US" b="1" dirty="0">
                <a:solidFill>
                  <a:srgbClr val="004080"/>
                </a:solidFill>
              </a:rPr>
            </a:br>
            <a:endParaRPr lang="en-US" b="1" dirty="0">
              <a:solidFill>
                <a:srgbClr val="004080"/>
              </a:solidFill>
            </a:endParaRPr>
          </a:p>
        </p:txBody>
      </p:sp>
      <p:sp>
        <p:nvSpPr>
          <p:cNvPr id="10" name="Content Placeholder 9"/>
          <p:cNvSpPr>
            <a:spLocks noGrp="1"/>
          </p:cNvSpPr>
          <p:nvPr>
            <p:ph sz="quarter" idx="4"/>
          </p:nvPr>
        </p:nvSpPr>
        <p:spPr>
          <a:xfrm>
            <a:off x="1295400" y="1981200"/>
            <a:ext cx="7391400" cy="3951288"/>
          </a:xfrm>
        </p:spPr>
        <p:txBody>
          <a:bodyPr/>
          <a:lstStyle/>
          <a:p>
            <a:r>
              <a:rPr lang="en-US" dirty="0"/>
              <a:t>The HMIS Lead agency is the eligible CoC applicant designated by the CoC to oversee the day- to-day operations of the HMIS</a:t>
            </a:r>
          </a:p>
          <a:p>
            <a:r>
              <a:rPr lang="en-US" dirty="0"/>
              <a:t>Rochester/Monroe County Continuum of Care is the HMIS Lead Agency and has all the HMIS responsibilities	</a:t>
            </a:r>
          </a:p>
        </p:txBody>
      </p:sp>
    </p:spTree>
    <p:extLst>
      <p:ext uri="{BB962C8B-B14F-4D97-AF65-F5344CB8AC3E}">
        <p14:creationId xmlns:p14="http://schemas.microsoft.com/office/powerpoint/2010/main" val="1805374522"/>
      </p:ext>
    </p:extLst>
  </p:cSld>
  <p:clrMapOvr>
    <a:masterClrMapping/>
  </p:clrMapOvr>
</p:sld>
</file>

<file path=ppt/theme/theme1.xml><?xml version="1.0" encoding="utf-8"?>
<a:theme xmlns:a="http://schemas.openxmlformats.org/drawingml/2006/main" name="06207074">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333300"/>
        </a:dk1>
        <a:lt1>
          <a:srgbClr val="FFFFFF"/>
        </a:lt1>
        <a:dk2>
          <a:srgbClr val="000000"/>
        </a:dk2>
        <a:lt2>
          <a:srgbClr val="969696"/>
        </a:lt2>
        <a:accent1>
          <a:srgbClr val="E5D58A"/>
        </a:accent1>
        <a:accent2>
          <a:srgbClr val="CCCC00"/>
        </a:accent2>
        <a:accent3>
          <a:srgbClr val="FFFFFF"/>
        </a:accent3>
        <a:accent4>
          <a:srgbClr val="2A2A00"/>
        </a:accent4>
        <a:accent5>
          <a:srgbClr val="F0E7C4"/>
        </a:accent5>
        <a:accent6>
          <a:srgbClr val="B9B900"/>
        </a:accent6>
        <a:hlink>
          <a:srgbClr val="999933"/>
        </a:hlink>
        <a:folHlink>
          <a:srgbClr val="666633"/>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8EA1C0"/>
        </a:lt1>
        <a:dk2>
          <a:srgbClr val="FFFFFF"/>
        </a:dk2>
        <a:lt2>
          <a:srgbClr val="5F5F5F"/>
        </a:lt2>
        <a:accent1>
          <a:srgbClr val="B6CDDE"/>
        </a:accent1>
        <a:accent2>
          <a:srgbClr val="8A7CA2"/>
        </a:accent2>
        <a:accent3>
          <a:srgbClr val="C6CDDC"/>
        </a:accent3>
        <a:accent4>
          <a:srgbClr val="000000"/>
        </a:accent4>
        <a:accent5>
          <a:srgbClr val="D7E3EC"/>
        </a:accent5>
        <a:accent6>
          <a:srgbClr val="7D7092"/>
        </a:accent6>
        <a:hlink>
          <a:srgbClr val="336699"/>
        </a:hlink>
        <a:folHlink>
          <a:srgbClr val="009999"/>
        </a:folHlink>
      </a:clrScheme>
      <a:clrMap bg1="lt1" tx1="dk1" bg2="lt2" tx2="dk2" accent1="accent1" accent2="accent2" accent3="accent3" accent4="accent4" accent5="accent5" accent6="accent6" hlink="hlink" folHlink="folHlink"/>
    </a:extraClrScheme>
    <a:extraClrScheme>
      <a:clrScheme name="Default Design 3">
        <a:dk1>
          <a:srgbClr val="333300"/>
        </a:dk1>
        <a:lt1>
          <a:srgbClr val="FFFFFF"/>
        </a:lt1>
        <a:dk2>
          <a:srgbClr val="000000"/>
        </a:dk2>
        <a:lt2>
          <a:srgbClr val="969696"/>
        </a:lt2>
        <a:accent1>
          <a:srgbClr val="EAEAEA"/>
        </a:accent1>
        <a:accent2>
          <a:srgbClr val="969696"/>
        </a:accent2>
        <a:accent3>
          <a:srgbClr val="FFFFFF"/>
        </a:accent3>
        <a:accent4>
          <a:srgbClr val="2A2A00"/>
        </a:accent4>
        <a:accent5>
          <a:srgbClr val="F3F3F3"/>
        </a:accent5>
        <a:accent6>
          <a:srgbClr val="878787"/>
        </a:accent6>
        <a:hlink>
          <a:srgbClr val="5F5F5F"/>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F35859F-D2B8-4F9D-A785-D0E1949E59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Project status report presentation</Template>
  <TotalTime>1473</TotalTime>
  <Words>3948</Words>
  <Application>Microsoft Office PowerPoint</Application>
  <PresentationFormat>On-screen Show (4:3)</PresentationFormat>
  <Paragraphs>418</Paragraphs>
  <Slides>52</Slides>
  <Notes>38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60" baseType="lpstr">
      <vt:lpstr>Arial</vt:lpstr>
      <vt:lpstr>Calibri</vt:lpstr>
      <vt:lpstr>Times</vt:lpstr>
      <vt:lpstr>Times New Roman</vt:lpstr>
      <vt:lpstr>Verdana</vt:lpstr>
      <vt:lpstr>Wingdings</vt:lpstr>
      <vt:lpstr>06207074</vt:lpstr>
      <vt:lpstr>Document</vt:lpstr>
      <vt:lpstr>PowerPoint Presentation</vt:lpstr>
      <vt:lpstr>The Presenter </vt:lpstr>
      <vt:lpstr>PowerPoint Presentation</vt:lpstr>
      <vt:lpstr>Homelessness Defined by HUD vs D.O.E </vt:lpstr>
      <vt:lpstr>What is the Continuum of Care? </vt:lpstr>
      <vt:lpstr>PowerPoint Presentation</vt:lpstr>
      <vt:lpstr>What is the Continuum of Care?</vt:lpstr>
      <vt:lpstr>Responsibilities of the CoC </vt:lpstr>
      <vt:lpstr>HMIS Lead Agency </vt:lpstr>
      <vt:lpstr>C.o.C Acronyms and Terms </vt:lpstr>
      <vt:lpstr>PowerPoint Presentation</vt:lpstr>
      <vt:lpstr>PowerPoint Presentation</vt:lpstr>
      <vt:lpstr>PowerPoint Presentation</vt:lpstr>
      <vt:lpstr>PowerPoint Presentation</vt:lpstr>
      <vt:lpstr>PowerPoint Presentation</vt:lpstr>
      <vt:lpstr>PowerPoint Presentation</vt:lpstr>
      <vt:lpstr>What types of Housing does the C.o.C offer? </vt:lpstr>
      <vt:lpstr>PowerPoint Presentation</vt:lpstr>
      <vt:lpstr>PowerPoint Presentation</vt:lpstr>
      <vt:lpstr>PowerPoint Presentation</vt:lpstr>
      <vt:lpstr>Defining a Disability </vt:lpstr>
      <vt:lpstr>Documenting a Disability </vt:lpstr>
      <vt:lpstr>PowerPoint Presentation</vt:lpstr>
      <vt:lpstr>PowerPoint Presentation</vt:lpstr>
      <vt:lpstr>PowerPoint Presentation</vt:lpstr>
      <vt:lpstr>PowerPoint Presentation</vt:lpstr>
      <vt:lpstr>PowerPoint Presentation</vt:lpstr>
      <vt:lpstr>PowerPoint Presentation</vt:lpstr>
      <vt:lpstr>What defines a person/family as homeless? </vt:lpstr>
      <vt:lpstr>Documenting Homelessness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Eligibility Per Component Type</vt:lpstr>
      <vt:lpstr>Rent:  Permanent Supportive Housing</vt:lpstr>
      <vt:lpstr>Rent: Rapid Re-housing</vt:lpstr>
      <vt:lpstr>What are the roles of the Case Management for Housing? </vt:lpstr>
      <vt:lpstr>Case Managers duties </vt:lpstr>
      <vt:lpstr>How often do Case Managers need to meet with clients </vt:lpstr>
      <vt:lpstr>PowerPoint Presentation</vt:lpstr>
      <vt:lpstr>PowerPoint Presentation</vt:lpstr>
      <vt:lpstr>How do homeless people enter the homeless housing system? </vt:lpstr>
      <vt:lpstr>PowerPoint Presentation</vt:lpstr>
      <vt:lpstr>Where do we go from here? </vt:lpstr>
      <vt:lpstr>PowerPoint Presentation</vt:lpstr>
      <vt:lpstr>Questions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Charles Bollinger</dc:creator>
  <cp:keywords/>
  <cp:lastModifiedBy>Charles Bollinger</cp:lastModifiedBy>
  <cp:revision>36</cp:revision>
  <cp:lastPrinted>2019-09-25T13:21:52Z</cp:lastPrinted>
  <dcterms:created xsi:type="dcterms:W3CDTF">2018-09-25T14:06:52Z</dcterms:created>
  <dcterms:modified xsi:type="dcterms:W3CDTF">2019-09-25T13:26:58Z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TC062070741033</vt:lpwstr>
  </property>
</Properties>
</file>