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70" r:id="rId12"/>
    <p:sldId id="271" r:id="rId13"/>
    <p:sldId id="272" r:id="rId14"/>
    <p:sldId id="266" r:id="rId15"/>
    <p:sldId id="267" r:id="rId16"/>
    <p:sldId id="268" r:id="rId17"/>
    <p:sldId id="269"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chemeClr val="accent1">
            <a:satOff val="15300"/>
            <a:lumOff val="-29822"/>
            <a:alpha val="80000"/>
          </a:schemeClr>
        </a:fontRef>
        <a:schemeClr val="accent1">
          <a:satOff val="15300"/>
          <a:lumOff val="-29822"/>
          <a:alpha val="80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0CFCA">
              <a:alpha val="75000"/>
            </a:srgbClr>
          </a:solidFill>
        </a:fill>
      </a:tcStyle>
    </a:band2H>
    <a:firstCol>
      <a:tcTxStyle b="off" i="off">
        <a:fontRef idx="minor">
          <a:schemeClr val="accent1">
            <a:satOff val="15300"/>
            <a:lumOff val="-29822"/>
            <a:alpha val="80000"/>
          </a:schemeClr>
        </a:fontRef>
        <a:schemeClr val="accent1">
          <a:satOff val="15300"/>
          <a:lumOff val="-29822"/>
          <a:alpha val="80000"/>
        </a:schemeClr>
      </a:tcTxStyle>
      <a:tcStyle>
        <a:tcBdr>
          <a:left>
            <a:ln w="12700" cap="flat">
              <a:solidFill>
                <a:schemeClr val="accent1">
                  <a:satOff val="15300"/>
                  <a:lumOff val="-29822"/>
                </a:schemeClr>
              </a:solidFill>
              <a:prstDash val="solid"/>
              <a:miter lim="400000"/>
            </a:ln>
          </a:left>
          <a:right>
            <a:ln w="25400" cap="flat">
              <a:solidFill>
                <a:schemeClr val="accent1">
                  <a:satOff val="15300"/>
                  <a:lumOff val="-29822"/>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chemeClr val="accent1">
                  <a:satOff val="15300"/>
                  <a:lumOff val="-29822"/>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EDEADB"/>
              </a:solidFill>
              <a:prstDash val="solid"/>
              <a:miter lim="400000"/>
            </a:ln>
          </a:insideH>
          <a:insideV>
            <a:ln w="12700" cap="flat">
              <a:noFill/>
              <a:miter lim="400000"/>
            </a:ln>
          </a:insideV>
        </a:tcBdr>
        <a:fill>
          <a:noFill/>
        </a:fill>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chemeClr val="accent1">
                  <a:satOff val="15300"/>
                  <a:lumOff val="-29822"/>
                </a:schemeClr>
              </a:solidFill>
              <a:prstDash val="solid"/>
              <a:miter lim="400000"/>
            </a:ln>
          </a:top>
          <a:bottom>
            <a:ln w="254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F5C3F"/>
        </a:fontRef>
        <a:srgbClr val="4F5C3F"/>
      </a:tcTxStyle>
      <a:tcStyle>
        <a:tcBdr>
          <a:left>
            <a:ln w="12700" cap="flat">
              <a:solidFill>
                <a:schemeClr val="accent2">
                  <a:hueOff val="-171743"/>
                  <a:satOff val="2189"/>
                  <a:lumOff val="-14463"/>
                </a:schemeClr>
              </a:solidFill>
              <a:custDash>
                <a:ds d="200000" sp="200000"/>
              </a:custDash>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wholeTbl>
    <a:band2H>
      <a:tcTxStyle/>
      <a:tcStyle>
        <a:tcBdr/>
        <a:fill>
          <a:solidFill>
            <a:srgbClr val="DDD9AC">
              <a:alpha val="70000"/>
            </a:srgbClr>
          </a:solidFill>
        </a:fill>
      </a:tcStyle>
    </a:band2H>
    <a:firstCol>
      <a:tcTxStyle b="off" i="off">
        <a:fontRef idx="minor">
          <a:srgbClr val="4F5C3F"/>
        </a:fontRef>
        <a:srgbClr val="4F5C3F"/>
      </a:tcTxStyle>
      <a:tcStyle>
        <a:tcBdr>
          <a:left>
            <a:ln w="12700" cap="flat">
              <a:solidFill>
                <a:schemeClr val="accent1">
                  <a:satOff val="15300"/>
                  <a:lumOff val="-29822"/>
                </a:schemeClr>
              </a:solidFill>
              <a:prstDash val="solid"/>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chemeClr val="accent2">
                  <a:hueOff val="-171743"/>
                  <a:satOff val="2189"/>
                  <a:lumOff val="-14463"/>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chemeClr val="accent1">
                  <a:satOff val="15300"/>
                  <a:lumOff val="-29822"/>
                </a:schemeClr>
              </a:solidFill>
              <a:prstDash val="solid"/>
              <a:miter lim="400000"/>
            </a:ln>
          </a:top>
          <a:bottom>
            <a:ln w="25400" cap="flat">
              <a:solidFill>
                <a:schemeClr val="accent2">
                  <a:hueOff val="-171743"/>
                  <a:satOff val="2189"/>
                  <a:lumOff val="-14463"/>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chemeClr val="accent2"/>
              </a:solidFill>
              <a:custDash>
                <a:ds d="200000" sp="200000"/>
              </a:custDash>
              <a:miter lim="400000"/>
            </a:ln>
          </a:top>
          <a:bottom>
            <a:ln w="12700" cap="flat">
              <a:solidFill>
                <a:schemeClr val="accent2"/>
              </a:solidFill>
              <a:custDash>
                <a:ds d="200000" sp="200000"/>
              </a:custDash>
              <a:miter lim="400000"/>
            </a:ln>
          </a:bottom>
          <a:insideH>
            <a:ln w="12700" cap="flat">
              <a:solidFill>
                <a:schemeClr val="accent2"/>
              </a:solidFill>
              <a:custDash>
                <a:ds d="200000" sp="200000"/>
              </a:custDash>
              <a:miter lim="400000"/>
            </a:ln>
          </a:insideH>
          <a:insideV>
            <a:ln w="12700" cap="flat">
              <a:noFill/>
              <a:miter lim="400000"/>
            </a:ln>
          </a:insideV>
        </a:tcBdr>
        <a:fill>
          <a:noFill/>
        </a:fill>
      </a:tcStyle>
    </a:wholeTbl>
    <a:band2H>
      <a:tcTxStyle/>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chemeClr val="accent2"/>
              </a:solidFill>
              <a:prstDash val="solid"/>
              <a:miter lim="400000"/>
            </a:ln>
          </a:right>
          <a:top>
            <a:ln w="12700" cap="flat">
              <a:solidFill>
                <a:schemeClr val="accent2">
                  <a:alpha val="60000"/>
                </a:schemeClr>
              </a:solidFill>
              <a:custDash>
                <a:ds d="200000" sp="200000"/>
              </a:custDash>
              <a:miter lim="400000"/>
            </a:ln>
          </a:top>
          <a:bottom>
            <a:ln w="12700" cap="flat">
              <a:solidFill>
                <a:schemeClr val="accent2">
                  <a:alpha val="60000"/>
                </a:schemeClr>
              </a:solidFill>
              <a:custDash>
                <a:ds d="200000" sp="200000"/>
              </a:custDash>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chemeClr val="accent2"/>
              </a:solidFill>
              <a:prstDash val="solid"/>
              <a:miter lim="400000"/>
            </a:ln>
          </a:top>
          <a:bottom>
            <a:ln w="12700" cap="flat">
              <a:noFill/>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chemeClr val="accent2"/>
              </a:solidFill>
              <a:prstDash val="solid"/>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4"/>
    <p:restoredTop sz="73401"/>
  </p:normalViewPr>
  <p:slideViewPr>
    <p:cSldViewPr snapToGrid="0" snapToObjects="1">
      <p:cViewPr varScale="1">
        <p:scale>
          <a:sx n="57" d="100"/>
          <a:sy n="57" d="100"/>
        </p:scale>
        <p:origin x="204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p:txBody>
      </p:sp>
    </p:spTree>
    <p:extLst>
      <p:ext uri="{BB962C8B-B14F-4D97-AF65-F5344CB8AC3E}">
        <p14:creationId xmlns:p14="http://schemas.microsoft.com/office/powerpoint/2010/main" val="364067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en-US" dirty="0"/>
              <a:t>Lisa</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en-US" dirty="0"/>
              <a:t>Lisa</a:t>
            </a:r>
            <a:endParaRPr dirty="0"/>
          </a:p>
        </p:txBody>
      </p:sp>
    </p:spTree>
    <p:extLst>
      <p:ext uri="{BB962C8B-B14F-4D97-AF65-F5344CB8AC3E}">
        <p14:creationId xmlns:p14="http://schemas.microsoft.com/office/powerpoint/2010/main" val="413355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en-US" dirty="0"/>
              <a:t>Lisa</a:t>
            </a:r>
            <a:endParaRPr dirty="0"/>
          </a:p>
        </p:txBody>
      </p:sp>
    </p:spTree>
    <p:extLst>
      <p:ext uri="{BB962C8B-B14F-4D97-AF65-F5344CB8AC3E}">
        <p14:creationId xmlns:p14="http://schemas.microsoft.com/office/powerpoint/2010/main" val="249649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en-US" dirty="0"/>
              <a:t>Lisa</a:t>
            </a:r>
            <a:endParaRPr dirty="0"/>
          </a:p>
        </p:txBody>
      </p:sp>
    </p:spTree>
    <p:extLst>
      <p:ext uri="{BB962C8B-B14F-4D97-AF65-F5344CB8AC3E}">
        <p14:creationId xmlns:p14="http://schemas.microsoft.com/office/powerpoint/2010/main" val="819851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rPr lang="en-US" dirty="0"/>
              <a:t>Nick</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rPr lang="en-US" dirty="0"/>
              <a:t>Denise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lang="en-US" dirty="0"/>
              <a:t>Denise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rPr lang="en-US" dirty="0"/>
              <a:t>Nick</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Agenda</a:t>
            </a:r>
          </a:p>
        </p:txBody>
      </p:sp>
    </p:spTree>
    <p:extLst>
      <p:ext uri="{BB962C8B-B14F-4D97-AF65-F5344CB8AC3E}">
        <p14:creationId xmlns:p14="http://schemas.microsoft.com/office/powerpoint/2010/main" val="182950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p:txBody>
      </p:sp>
    </p:spTree>
    <p:extLst>
      <p:ext uri="{BB962C8B-B14F-4D97-AF65-F5344CB8AC3E}">
        <p14:creationId xmlns:p14="http://schemas.microsoft.com/office/powerpoint/2010/main" val="16322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Facilitates</a:t>
            </a:r>
          </a:p>
        </p:txBody>
      </p:sp>
    </p:spTree>
    <p:extLst>
      <p:ext uri="{BB962C8B-B14F-4D97-AF65-F5344CB8AC3E}">
        <p14:creationId xmlns:p14="http://schemas.microsoft.com/office/powerpoint/2010/main" val="821887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lang="en-US" dirty="0"/>
              <a:t>NICK</a:t>
            </a:r>
          </a:p>
          <a:p>
            <a:r>
              <a:rPr dirty="0"/>
              <a:t>Homelessness is a traumatic experience. Individuals and families experiencing homelessness are under constant stress, unsure of whether they will be able to sleep in a safe environment or obtain a decent meal. They often lack family support, financial resources, life skills, and social supports to change their circumstances. In addition to the experience of being homeless, an overwhelming percentage of homeless individuals, families, and children have been exposed to additional forms of trauma, including: neglect, psychological abuse, physical abuse, and sexual abuse during childhood; community violence; combat-</a:t>
            </a:r>
            <a:r>
              <a:rPr dirty="0" err="1"/>
              <a:t>relatedtrauma</a:t>
            </a:r>
            <a:r>
              <a:rPr dirty="0"/>
              <a:t>; domestic violence; accidents; and disasters. Trauma is widespread and affects people of every gender, age, race, sexual orientation, and background within homeless service settings. </a:t>
            </a:r>
          </a:p>
          <a:p>
            <a:endParaRPr dirty="0"/>
          </a:p>
          <a:p>
            <a:r>
              <a:rPr dirty="0"/>
              <a:t>Those working in homeless services have the opportunity to reach many trauma survivors who are otherwise overlooked. Providers in these settings can assist in the healing process by using the trauma informed </a:t>
            </a:r>
            <a:r>
              <a:rPr dirty="0" err="1"/>
              <a:t>approach,helping</a:t>
            </a:r>
            <a:r>
              <a:rPr dirty="0"/>
              <a:t> an individual or family develop supportive connections in the community and begin to heal from current and past traumas. Despite this fact, few programs serving homeless individuals and families directly address the specialized needs of trauma survivors. Homeless services have a long history of serving trauma survivors, without being aware of or addressing the impact of traumatic stress. Overwhelmed by the daily needs of their clients, providers in these settings often have few resources to address issues of long-term recovery.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rPr lang="en-US" dirty="0"/>
              <a:t>Nick</a:t>
            </a:r>
          </a:p>
          <a:p>
            <a:r>
              <a:rPr dirty="0"/>
              <a:t>In addition to the experience of being homeless, an overwhelming percentage of homeless individuals, families, and children have been exposed to additional forms of trauma, including: neglect, psychological abuse, physical abuse, and sexual abuse during childhood; community violence; combat-</a:t>
            </a:r>
            <a:r>
              <a:rPr dirty="0" err="1"/>
              <a:t>relatedtrauma</a:t>
            </a:r>
            <a:r>
              <a:rPr dirty="0"/>
              <a:t>; domestic violence; accidents; and disasters. Trauma is widespread and affects people of every gender, age, race, sexual orientation, and background within homeless service settings. </a:t>
            </a:r>
          </a:p>
          <a:p>
            <a:endParaRPr dirty="0"/>
          </a:p>
          <a:p>
            <a:r>
              <a:rPr dirty="0"/>
              <a:t>Those working in homeless services have the opportunity to reach many trauma survivors who are otherwise overlooked. Providers in these settings can assist in the healing process by using the trauma informed </a:t>
            </a:r>
            <a:r>
              <a:rPr dirty="0" err="1"/>
              <a:t>approach,helping</a:t>
            </a:r>
            <a:r>
              <a:rPr dirty="0"/>
              <a:t> an individual or family develop supportive connections in the community and begin to heal from current and past traumas. Despite this fact, few programs serving homeless individuals and families directly address the specialized needs of trauma survivors. Homeless services have a long history of serving trauma survivors, without being aware of or addressing the impact of traumatic stress. Overwhelmed by the daily needs of their clients, providers in these settings often have few resources to address issues of long-term recovery.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rPr lang="en-US" dirty="0"/>
              <a:t>Nick</a:t>
            </a:r>
          </a:p>
          <a:p>
            <a:r>
              <a:rPr dirty="0"/>
              <a:t>Those working in homeless services have the opportunity to reach many trauma survivors who are otherwise overlooked. Providers in these settings can assist in the healing process by using the trauma informed </a:t>
            </a:r>
            <a:r>
              <a:rPr dirty="0" err="1"/>
              <a:t>approach,helping</a:t>
            </a:r>
            <a:r>
              <a:rPr dirty="0"/>
              <a:t> an individual or family develop supportive connections in the community and begin to heal from current and past traumas. Despite this fact, few programs serving homeless individuals and families directly address the specialized needs of trauma survivors. Homeless services have a long history of serving trauma survivors, without being aware of or addressing the impact of traumatic stress. Overwhelmed by the daily needs of their clients, providers in these settings often have few resources to address issues of long-term recovery. </a:t>
            </a:r>
          </a:p>
          <a:p>
            <a:endParaRPr dirty="0"/>
          </a:p>
          <a:p>
            <a:pPr>
              <a:defRPr b="1"/>
            </a:pPr>
            <a:r>
              <a:rPr dirty="0"/>
              <a:t>Segue into Denise’s story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Denise </a:t>
            </a:r>
          </a:p>
        </p:txBody>
      </p:sp>
    </p:spTree>
    <p:extLst>
      <p:ext uri="{BB962C8B-B14F-4D97-AF65-F5344CB8AC3E}">
        <p14:creationId xmlns:p14="http://schemas.microsoft.com/office/powerpoint/2010/main" val="51284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lang="en-US" dirty="0"/>
              <a:t>DENISE Tells Story</a:t>
            </a:r>
          </a:p>
          <a:p>
            <a:r>
              <a:rPr dirty="0"/>
              <a:t>Safety  creating a comfortable space where people feel culturally, emotionally, and physically safe as well as an awareness of an individual’s discomfort or unease.</a:t>
            </a:r>
          </a:p>
          <a:p>
            <a:r>
              <a:rPr dirty="0"/>
              <a:t>Transparency and trustworthiness This includes providing full and accurate information about what’s happening and what is likely to happen next.</a:t>
            </a:r>
          </a:p>
          <a:p>
            <a:r>
              <a:rPr dirty="0"/>
              <a:t>Choice  this includes the recognition of the need for an approach that honors the individual's dignity</a:t>
            </a:r>
          </a:p>
          <a:p>
            <a:r>
              <a:rPr dirty="0"/>
              <a:t>Collaboration and Mutuality This recognition that healing happens in relationships and partnership with shared decision making</a:t>
            </a:r>
          </a:p>
          <a:p>
            <a:r>
              <a:rPr dirty="0"/>
              <a:t>EMPOWERMENT  this includes the recognition of an individual's strength. The strengths are built on and validated.</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25500" y="3048000"/>
            <a:ext cx="11353800" cy="2273300"/>
          </a:xfrm>
          <a:prstGeom prst="rect">
            <a:avLst/>
          </a:prstGeom>
        </p:spPr>
        <p:txBody>
          <a:bodyPr anchor="b"/>
          <a:lstStyle/>
          <a:p>
            <a:r>
              <a:t>Title Text</a:t>
            </a:r>
          </a:p>
        </p:txBody>
      </p:sp>
      <p:sp>
        <p:nvSpPr>
          <p:cNvPr id="12" name="Body Level One…"/>
          <p:cNvSpPr txBox="1">
            <a:spLocks noGrp="1"/>
          </p:cNvSpPr>
          <p:nvPr>
            <p:ph type="body" sz="quarter" idx="1"/>
          </p:nvPr>
        </p:nvSpPr>
        <p:spPr>
          <a:xfrm>
            <a:off x="825500" y="5308600"/>
            <a:ext cx="11353800" cy="1295400"/>
          </a:xfrm>
          <a:prstGeom prst="rect">
            <a:avLst/>
          </a:prstGeom>
        </p:spPr>
        <p:txBody>
          <a:bodyPr anchor="t"/>
          <a:lstStyle>
            <a:lvl1pPr marL="0" indent="0" algn="ctr">
              <a:spcBef>
                <a:spcPts val="0"/>
              </a:spcBef>
              <a:buSzTx/>
              <a:buNone/>
              <a:defRPr sz="3200" i="1"/>
            </a:lvl1pPr>
            <a:lvl2pPr marL="0" indent="0" algn="ctr">
              <a:spcBef>
                <a:spcPts val="0"/>
              </a:spcBef>
              <a:buSzTx/>
              <a:buNone/>
              <a:defRPr sz="3200" i="1"/>
            </a:lvl2pPr>
            <a:lvl3pPr marL="0" indent="0" algn="ctr">
              <a:spcBef>
                <a:spcPts val="0"/>
              </a:spcBef>
              <a:buSzTx/>
              <a:buNone/>
              <a:defRPr sz="3200" i="1"/>
            </a:lvl3pPr>
            <a:lvl4pPr marL="0" indent="0" algn="ctr">
              <a:spcBef>
                <a:spcPts val="0"/>
              </a:spcBef>
              <a:buSzTx/>
              <a:buNone/>
              <a:defRPr sz="3200" i="1"/>
            </a:lvl4pPr>
            <a:lvl5pPr marL="0" indent="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Johnny Appleseed"/>
          <p:cNvSpPr txBox="1">
            <a:spLocks noGrp="1"/>
          </p:cNvSpPr>
          <p:nvPr>
            <p:ph type="body" sz="quarter" idx="13"/>
          </p:nvPr>
        </p:nvSpPr>
        <p:spPr>
          <a:xfrm>
            <a:off x="1299331" y="6362700"/>
            <a:ext cx="10401301" cy="508000"/>
          </a:xfrm>
          <a:prstGeom prst="rect">
            <a:avLst/>
          </a:prstGeom>
        </p:spPr>
        <p:txBody>
          <a:bodyPr>
            <a:spAutoFit/>
          </a:bodyPr>
          <a:lstStyle>
            <a:lvl1pPr marL="0" indent="0" algn="ctr">
              <a:lnSpc>
                <a:spcPct val="100000"/>
              </a:lnSpc>
              <a:spcBef>
                <a:spcPts val="0"/>
              </a:spcBef>
              <a:buSzTx/>
              <a:buNone/>
              <a:defRPr sz="2800" i="1"/>
            </a:lvl1pPr>
          </a:lstStyle>
          <a:p>
            <a:r>
              <a:t>-Johnny Appleseed</a:t>
            </a:r>
          </a:p>
        </p:txBody>
      </p:sp>
      <p:sp>
        <p:nvSpPr>
          <p:cNvPr id="96" name="“Type a quote here.”"/>
          <p:cNvSpPr txBox="1">
            <a:spLocks noGrp="1"/>
          </p:cNvSpPr>
          <p:nvPr>
            <p:ph type="body" sz="quarter" idx="14"/>
          </p:nvPr>
        </p:nvSpPr>
        <p:spPr>
          <a:xfrm>
            <a:off x="1257300" y="4330700"/>
            <a:ext cx="10490200" cy="558800"/>
          </a:xfrm>
          <a:prstGeom prst="rect">
            <a:avLst/>
          </a:prstGeom>
        </p:spPr>
        <p:txBody>
          <a:bodyPr>
            <a:spAutoFit/>
          </a:bodyPr>
          <a:lstStyle>
            <a:lvl1pPr marL="0" indent="0" algn="ctr">
              <a:lnSpc>
                <a:spcPct val="155000"/>
              </a:lnSpc>
              <a:spcBef>
                <a:spcPts val="2400"/>
              </a:spcBef>
              <a:buSzTx/>
              <a:buNone/>
              <a:defRPr sz="3200"/>
            </a:lvl1pPr>
          </a:lstStyle>
          <a:p>
            <a:r>
              <a:t>“Type a quote here.”</a:t>
            </a:r>
          </a:p>
        </p:txBody>
      </p:sp>
      <p:sp>
        <p:nvSpPr>
          <p:cNvPr id="9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4" name="Image"/>
          <p:cNvSpPr>
            <a:spLocks noGrp="1"/>
          </p:cNvSpPr>
          <p:nvPr>
            <p:ph type="pic" idx="13"/>
          </p:nvPr>
        </p:nvSpPr>
        <p:spPr>
          <a:xfrm>
            <a:off x="-825500" y="-1016000"/>
            <a:ext cx="14782800" cy="10929505"/>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quarter" idx="13"/>
          </p:nvPr>
        </p:nvSpPr>
        <p:spPr>
          <a:xfrm>
            <a:off x="673100" y="711200"/>
            <a:ext cx="4124325" cy="5499100"/>
          </a:xfrm>
          <a:prstGeom prst="rect">
            <a:avLst/>
          </a:prstGeom>
          <a:ln w="9525">
            <a:round/>
          </a:ln>
        </p:spPr>
        <p:txBody>
          <a:bodyPr lIns="91439" tIns="45719" rIns="91439" bIns="45719" anchor="t">
            <a:noAutofit/>
          </a:bodyPr>
          <a:lstStyle/>
          <a:p>
            <a:endParaRPr/>
          </a:p>
        </p:txBody>
      </p:sp>
      <p:sp>
        <p:nvSpPr>
          <p:cNvPr id="21" name="Image"/>
          <p:cNvSpPr>
            <a:spLocks noGrp="1"/>
          </p:cNvSpPr>
          <p:nvPr>
            <p:ph type="pic" sz="half" idx="14"/>
          </p:nvPr>
        </p:nvSpPr>
        <p:spPr>
          <a:xfrm>
            <a:off x="3886200" y="711200"/>
            <a:ext cx="8709005" cy="5501529"/>
          </a:xfrm>
          <a:prstGeom prst="rect">
            <a:avLst/>
          </a:prstGeom>
          <a:ln w="9525">
            <a:round/>
          </a:ln>
        </p:spPr>
        <p:txBody>
          <a:bodyPr lIns="91439" tIns="45719" rIns="91439" bIns="45719" anchor="t">
            <a:noAutofit/>
          </a:bodyPr>
          <a:lstStyle/>
          <a:p>
            <a:endParaRPr/>
          </a:p>
        </p:txBody>
      </p:sp>
      <p:sp>
        <p:nvSpPr>
          <p:cNvPr id="22" name="Title Text"/>
          <p:cNvSpPr txBox="1">
            <a:spLocks noGrp="1"/>
          </p:cNvSpPr>
          <p:nvPr>
            <p:ph type="title"/>
          </p:nvPr>
        </p:nvSpPr>
        <p:spPr>
          <a:xfrm>
            <a:off x="825500" y="7137400"/>
            <a:ext cx="11353800" cy="1181100"/>
          </a:xfrm>
          <a:prstGeom prst="rect">
            <a:avLst/>
          </a:prstGeom>
          <a:effectLst/>
        </p:spPr>
        <p:txBody>
          <a:bodyPr anchor="b"/>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23" name="Body Level One…"/>
          <p:cNvSpPr txBox="1">
            <a:spLocks noGrp="1"/>
          </p:cNvSpPr>
          <p:nvPr>
            <p:ph type="body" sz="quarter" idx="1"/>
          </p:nvPr>
        </p:nvSpPr>
        <p:spPr>
          <a:xfrm>
            <a:off x="825500" y="8305800"/>
            <a:ext cx="11353800" cy="889000"/>
          </a:xfrm>
          <a:prstGeom prst="rect">
            <a:avLst/>
          </a:prstGeom>
        </p:spPr>
        <p:txBody>
          <a:bodyPr anchor="t"/>
          <a:lstStyle>
            <a:lvl1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1pPr>
            <a:lvl2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2pPr>
            <a:lvl3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3pPr>
            <a:lvl4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4pPr>
            <a:lvl5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Image"/>
          <p:cNvSpPr>
            <a:spLocks noGrp="1"/>
          </p:cNvSpPr>
          <p:nvPr>
            <p:ph type="pic" sz="half" idx="13"/>
          </p:nvPr>
        </p:nvSpPr>
        <p:spPr>
          <a:xfrm>
            <a:off x="7645400" y="1701800"/>
            <a:ext cx="4674816" cy="6233087"/>
          </a:xfrm>
          <a:prstGeom prst="rect">
            <a:avLst/>
          </a:prstGeom>
          <a:ln w="9525">
            <a:round/>
          </a:ln>
        </p:spPr>
        <p:txBody>
          <a:bodyPr lIns="91439" tIns="45719" rIns="91439" bIns="45719" anchor="t">
            <a:noAutofit/>
          </a:bodyPr>
          <a:lstStyle/>
          <a:p>
            <a:endParaRPr/>
          </a:p>
        </p:txBody>
      </p:sp>
      <p:sp>
        <p:nvSpPr>
          <p:cNvPr id="40" name="Title Text"/>
          <p:cNvSpPr txBox="1">
            <a:spLocks noGrp="1"/>
          </p:cNvSpPr>
          <p:nvPr>
            <p:ph type="title"/>
          </p:nvPr>
        </p:nvSpPr>
        <p:spPr>
          <a:xfrm>
            <a:off x="304800" y="1778000"/>
            <a:ext cx="7327900" cy="3340100"/>
          </a:xfrm>
          <a:prstGeom prst="rect">
            <a:avLst/>
          </a:prstGeom>
        </p:spPr>
        <p:txBody>
          <a:bodyPr anchor="b"/>
          <a:lstStyle/>
          <a:p>
            <a:r>
              <a:t>Title Text</a:t>
            </a:r>
          </a:p>
        </p:txBody>
      </p:sp>
      <p:sp>
        <p:nvSpPr>
          <p:cNvPr id="41" name="Body Level One…"/>
          <p:cNvSpPr txBox="1">
            <a:spLocks noGrp="1"/>
          </p:cNvSpPr>
          <p:nvPr>
            <p:ph type="body" sz="quarter" idx="1"/>
          </p:nvPr>
        </p:nvSpPr>
        <p:spPr>
          <a:xfrm>
            <a:off x="304800" y="5168900"/>
            <a:ext cx="7327900" cy="2743200"/>
          </a:xfrm>
          <a:prstGeom prst="rect">
            <a:avLst/>
          </a:prstGeom>
        </p:spPr>
        <p:txBody>
          <a:bodyPr anchor="t"/>
          <a:lstStyle>
            <a:lvl1pPr marL="0" indent="0" algn="ctr">
              <a:spcBef>
                <a:spcPts val="0"/>
              </a:spcBef>
              <a:buSzTx/>
              <a:buNone/>
              <a:defRPr sz="3200" i="1"/>
            </a:lvl1pPr>
            <a:lvl2pPr marL="0" indent="0" algn="ctr">
              <a:spcBef>
                <a:spcPts val="0"/>
              </a:spcBef>
              <a:buSzTx/>
              <a:buNone/>
              <a:defRPr sz="3200" i="1"/>
            </a:lvl2pPr>
            <a:lvl3pPr marL="0" indent="0" algn="ctr">
              <a:spcBef>
                <a:spcPts val="0"/>
              </a:spcBef>
              <a:buSzTx/>
              <a:buNone/>
              <a:defRPr sz="3200" i="1"/>
            </a:lvl3pPr>
            <a:lvl4pPr marL="0" indent="0" algn="ctr">
              <a:spcBef>
                <a:spcPts val="0"/>
              </a:spcBef>
              <a:buSzTx/>
              <a:buNone/>
              <a:defRPr sz="3200" i="1"/>
            </a:lvl4pPr>
            <a:lvl5pPr marL="0" indent="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Title Text"/>
          <p:cNvSpPr txBox="1">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8" name="Body Level One…"/>
          <p:cNvSpPr txBox="1">
            <a:spLocks noGrp="1"/>
          </p:cNvSpPr>
          <p:nvPr>
            <p:ph type="body" idx="1"/>
          </p:nvPr>
        </p:nvSpPr>
        <p:spPr>
          <a:xfrm>
            <a:off x="825500" y="2705100"/>
            <a:ext cx="11353800" cy="6223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xfrm>
            <a:off x="6337299" y="8991600"/>
            <a:ext cx="342901" cy="4064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Image"/>
          <p:cNvSpPr>
            <a:spLocks noGrp="1"/>
          </p:cNvSpPr>
          <p:nvPr>
            <p:ph type="pic" sz="half" idx="13"/>
          </p:nvPr>
        </p:nvSpPr>
        <p:spPr>
          <a:xfrm>
            <a:off x="7391400" y="2692400"/>
            <a:ext cx="4674816" cy="6233087"/>
          </a:xfrm>
          <a:prstGeom prst="rect">
            <a:avLst/>
          </a:prstGeom>
          <a:ln w="9525">
            <a:round/>
          </a:ln>
        </p:spPr>
        <p:txBody>
          <a:bodyPr lIns="91439" tIns="45719" rIns="91439" bIns="45719" anchor="t">
            <a:noAutofit/>
          </a:bodyPr>
          <a:lstStyle/>
          <a:p>
            <a:endParaRPr/>
          </a:p>
        </p:txBody>
      </p:sp>
      <p:sp>
        <p:nvSpPr>
          <p:cNvPr id="67" name="Title Text"/>
          <p:cNvSpPr txBox="1">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68" name="Body Level One…"/>
          <p:cNvSpPr txBox="1">
            <a:spLocks noGrp="1"/>
          </p:cNvSpPr>
          <p:nvPr>
            <p:ph type="body" sz="half" idx="1"/>
          </p:nvPr>
        </p:nvSpPr>
        <p:spPr>
          <a:xfrm>
            <a:off x="825500" y="2768600"/>
            <a:ext cx="5422900" cy="6184900"/>
          </a:xfrm>
          <a:prstGeom prst="rect">
            <a:avLst/>
          </a:prstGeom>
        </p:spPr>
        <p:txBody>
          <a:bodyPr/>
          <a:lstStyle>
            <a:lvl1pPr marL="406400" indent="-406400">
              <a:spcBef>
                <a:spcPts val="3600"/>
              </a:spcBef>
              <a:buBlip>
                <a:blip r:embed="rId3"/>
              </a:buBlip>
              <a:defRPr sz="3200"/>
            </a:lvl1pPr>
            <a:lvl2pPr marL="812800" indent="-406400">
              <a:spcBef>
                <a:spcPts val="3600"/>
              </a:spcBef>
              <a:buBlip>
                <a:blip r:embed="rId3"/>
              </a:buBlip>
              <a:defRPr sz="3200"/>
            </a:lvl2pPr>
            <a:lvl3pPr marL="1219200" indent="-406400">
              <a:spcBef>
                <a:spcPts val="3600"/>
              </a:spcBef>
              <a:buBlip>
                <a:blip r:embed="rId3"/>
              </a:buBlip>
              <a:defRPr sz="3200"/>
            </a:lvl3pPr>
            <a:lvl4pPr marL="1625600" indent="-406400">
              <a:spcBef>
                <a:spcPts val="3600"/>
              </a:spcBef>
              <a:buBlip>
                <a:blip r:embed="rId3"/>
              </a:buBlip>
              <a:defRPr sz="3200"/>
            </a:lvl4pPr>
            <a:lvl5pPr marL="2032000" indent="-406400">
              <a:spcBef>
                <a:spcPts val="3600"/>
              </a:spcBef>
              <a:buBlip>
                <a:blip r:embed="rId3"/>
              </a:buBlip>
              <a:defRPr sz="3200"/>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pic>
        <p:nvPicPr>
          <p:cNvPr id="84" name="embossed_background.jpeg" descr="embossed_background.jpeg"/>
          <p:cNvPicPr>
            <a:picLocks noChangeAspect="1"/>
          </p:cNvPicPr>
          <p:nvPr/>
        </p:nvPicPr>
        <p:blipFill>
          <a:blip r:embed="rId2"/>
          <a:stretch>
            <a:fillRect/>
          </a:stretch>
        </p:blipFill>
        <p:spPr>
          <a:xfrm>
            <a:off x="647700" y="647700"/>
            <a:ext cx="11747500" cy="8472197"/>
          </a:xfrm>
          <a:prstGeom prst="rect">
            <a:avLst/>
          </a:prstGeom>
          <a:ln w="12700">
            <a:miter lim="400000"/>
          </a:ln>
        </p:spPr>
      </p:pic>
      <p:sp>
        <p:nvSpPr>
          <p:cNvPr id="85" name="Image"/>
          <p:cNvSpPr>
            <a:spLocks noGrp="1"/>
          </p:cNvSpPr>
          <p:nvPr>
            <p:ph type="pic" sz="quarter" idx="13"/>
          </p:nvPr>
        </p:nvSpPr>
        <p:spPr>
          <a:xfrm>
            <a:off x="6858000" y="4940300"/>
            <a:ext cx="5295900" cy="3915468"/>
          </a:xfrm>
          <a:prstGeom prst="rect">
            <a:avLst/>
          </a:prstGeom>
          <a:ln w="9525">
            <a:round/>
          </a:ln>
        </p:spPr>
        <p:txBody>
          <a:bodyPr lIns="91439" tIns="45719" rIns="91439" bIns="45719" anchor="t">
            <a:noAutofit/>
          </a:bodyPr>
          <a:lstStyle/>
          <a:p>
            <a:endParaRPr/>
          </a:p>
        </p:txBody>
      </p:sp>
      <p:sp>
        <p:nvSpPr>
          <p:cNvPr id="86" name="Image"/>
          <p:cNvSpPr>
            <a:spLocks noGrp="1"/>
          </p:cNvSpPr>
          <p:nvPr>
            <p:ph type="pic" sz="quarter" idx="14"/>
          </p:nvPr>
        </p:nvSpPr>
        <p:spPr>
          <a:xfrm>
            <a:off x="6435877" y="904675"/>
            <a:ext cx="5869837" cy="3911601"/>
          </a:xfrm>
          <a:prstGeom prst="rect">
            <a:avLst/>
          </a:prstGeom>
          <a:ln w="9525">
            <a:round/>
          </a:ln>
        </p:spPr>
        <p:txBody>
          <a:bodyPr lIns="91439" tIns="45719" rIns="91439" bIns="45719" anchor="t">
            <a:noAutofit/>
          </a:bodyPr>
          <a:lstStyle/>
          <a:p>
            <a:endParaRPr/>
          </a:p>
        </p:txBody>
      </p:sp>
      <p:sp>
        <p:nvSpPr>
          <p:cNvPr id="87" name="Image"/>
          <p:cNvSpPr>
            <a:spLocks noGrp="1"/>
          </p:cNvSpPr>
          <p:nvPr>
            <p:ph type="pic" sz="half" idx="15"/>
          </p:nvPr>
        </p:nvSpPr>
        <p:spPr>
          <a:xfrm>
            <a:off x="952500" y="889554"/>
            <a:ext cx="5831509" cy="8032158"/>
          </a:xfrm>
          <a:prstGeom prst="rect">
            <a:avLst/>
          </a:prstGeom>
          <a:ln w="9525">
            <a:round/>
          </a:ln>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25500" y="3733800"/>
            <a:ext cx="11353800" cy="2273300"/>
          </a:xfrm>
          <a:prstGeom prst="rect">
            <a:avLst/>
          </a:prstGeom>
          <a:ln w="12700">
            <a:miter lim="400000"/>
          </a:ln>
          <a:effectLst>
            <a:outerShdw blurRad="25400" dist="127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25500" y="825500"/>
            <a:ext cx="11353800" cy="810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37299" y="8991600"/>
            <a:ext cx="342901" cy="406400"/>
          </a:xfrm>
          <a:prstGeom prst="rect">
            <a:avLst/>
          </a:prstGeom>
          <a:ln w="12700">
            <a:miter lim="400000"/>
          </a:ln>
          <a:effectLst>
            <a:outerShdw blurRad="12700" dist="12700" dir="5400000" rotWithShape="0">
              <a:srgbClr val="FFFFFF">
                <a:alpha val="20000"/>
              </a:srgbClr>
            </a:outerShdw>
          </a:effectLst>
        </p:spPr>
        <p:txBody>
          <a:bodyPr wrap="none" lIns="50800" tIns="50800" rIns="50800" bIns="50800">
            <a:spAutoFit/>
          </a:bodyPr>
          <a:lstStyle>
            <a:lvl1pPr>
              <a:lnSpc>
                <a:spcPct val="100000"/>
              </a:lnSpc>
              <a:defRPr sz="1800">
                <a:latin typeface="Palatino"/>
                <a:ea typeface="Palatino"/>
                <a:cs typeface="Palatino"/>
                <a:sym typeface="Palatino"/>
              </a:defRPr>
            </a:lvl1pPr>
          </a:lstStyle>
          <a:p>
            <a:pPr>
              <a:defRPr>
                <a:effectLst/>
              </a:defRPr>
            </a:pPr>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1pPr>
      <a:lvl2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2pPr>
      <a:lvl3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3pPr>
      <a:lvl4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4pPr>
      <a:lvl5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5pPr>
      <a:lvl6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6pPr>
      <a:lvl7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7pPr>
      <a:lvl8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8pPr>
      <a:lvl9pPr marL="0" marR="0" indent="0" algn="ctr" defTabSz="584200" rtl="0" latinLnBrk="0">
        <a:lnSpc>
          <a:spcPct val="90000"/>
        </a:lnSpc>
        <a:spcBef>
          <a:spcPts val="0"/>
        </a:spcBef>
        <a:spcAft>
          <a:spcPts val="0"/>
        </a:spcAft>
        <a:buClrTx/>
        <a:buSzTx/>
        <a:buFontTx/>
        <a:buNone/>
        <a:tabLst/>
        <a:defRPr sz="6400" b="0" i="0" u="none" strike="noStrike" cap="all" spc="32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9pPr>
    </p:titleStyle>
    <p:bodyStyle>
      <a:lvl1pPr marL="4318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8636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12954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17272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21590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25908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30226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34544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38862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6Q2A5141.jpg" descr="6Q2A5141.jpg"/>
          <p:cNvPicPr>
            <a:picLocks noGrp="1"/>
          </p:cNvPicPr>
          <p:nvPr>
            <p:ph type="pic" idx="13"/>
          </p:nvPr>
        </p:nvPicPr>
        <p:blipFill>
          <a:blip r:embed="rId3"/>
          <a:stretch>
            <a:fillRect/>
          </a:stretch>
        </p:blipFill>
        <p:spPr>
          <a:xfrm>
            <a:off x="770505" y="2351537"/>
            <a:ext cx="4095781" cy="3891478"/>
          </a:xfrm>
          <a:prstGeom prst="rect">
            <a:avLst/>
          </a:prstGeom>
        </p:spPr>
      </p:pic>
      <p:pic>
        <p:nvPicPr>
          <p:cNvPr id="122" name="6Q2A4822.jpg" descr="6Q2A4822.jpg"/>
          <p:cNvPicPr>
            <a:picLocks noGrp="1"/>
          </p:cNvPicPr>
          <p:nvPr>
            <p:ph type="pic" idx="14"/>
          </p:nvPr>
        </p:nvPicPr>
        <p:blipFill>
          <a:blip r:embed="rId4"/>
          <a:stretch>
            <a:fillRect/>
          </a:stretch>
        </p:blipFill>
        <p:spPr>
          <a:xfrm>
            <a:off x="5088227" y="723899"/>
            <a:ext cx="7179974" cy="5492740"/>
          </a:xfrm>
          <a:prstGeom prst="rect">
            <a:avLst/>
          </a:prstGeom>
        </p:spPr>
      </p:pic>
      <p:sp>
        <p:nvSpPr>
          <p:cNvPr id="123" name="Meet me Where I’m At"/>
          <p:cNvSpPr txBox="1">
            <a:spLocks noGrp="1"/>
          </p:cNvSpPr>
          <p:nvPr>
            <p:ph type="title"/>
          </p:nvPr>
        </p:nvSpPr>
        <p:spPr>
          <a:prstGeom prst="rect">
            <a:avLst/>
          </a:prstGeom>
        </p:spPr>
        <p:txBody>
          <a:bodyPr/>
          <a:lstStyle>
            <a:lvl1pPr>
              <a:defRPr sz="5900" spc="295"/>
            </a:lvl1pPr>
          </a:lstStyle>
          <a:p>
            <a:r>
              <a:t>Meet me Where I’m At</a:t>
            </a:r>
          </a:p>
        </p:txBody>
      </p:sp>
      <p:sp>
        <p:nvSpPr>
          <p:cNvPr id="124" name="Utilizing Outreach Tactics to Engage Unsheltered Homeless"/>
          <p:cNvSpPr txBox="1">
            <a:spLocks noGrp="1"/>
          </p:cNvSpPr>
          <p:nvPr>
            <p:ph type="body" sz="quarter" idx="1"/>
          </p:nvPr>
        </p:nvSpPr>
        <p:spPr>
          <a:prstGeom prst="rect">
            <a:avLst/>
          </a:prstGeom>
        </p:spPr>
        <p:txBody>
          <a:bodyPr>
            <a:normAutofit fontScale="92500"/>
          </a:bodyPr>
          <a:lstStyle>
            <a:lvl1pPr defTabSz="537463">
              <a:defRPr sz="3956">
                <a:effectLst>
                  <a:outerShdw blurRad="11684" dist="23368" dir="16200000" rotWithShape="0">
                    <a:srgbClr val="000000">
                      <a:alpha val="30000"/>
                    </a:srgbClr>
                  </a:outerShdw>
                </a:effectLst>
              </a:defRPr>
            </a:lvl1pPr>
          </a:lstStyle>
          <a:p>
            <a:r>
              <a:t>Utilizing Outreach Tactics to Engage Unsheltered Homeless</a:t>
            </a:r>
          </a:p>
        </p:txBody>
      </p:sp>
      <p:pic>
        <p:nvPicPr>
          <p:cNvPr id="125" name="6Q2A4725.jpg" descr="6Q2A4725.jpg"/>
          <p:cNvPicPr>
            <a:picLocks/>
          </p:cNvPicPr>
          <p:nvPr/>
        </p:nvPicPr>
        <p:blipFill>
          <a:blip r:embed="rId5"/>
          <a:stretch>
            <a:fillRect/>
          </a:stretch>
        </p:blipFill>
        <p:spPr>
          <a:xfrm>
            <a:off x="770505" y="730675"/>
            <a:ext cx="4095781" cy="132412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ritical Time Intervention"/>
          <p:cNvSpPr txBox="1">
            <a:spLocks noGrp="1"/>
          </p:cNvSpPr>
          <p:nvPr>
            <p:ph type="title"/>
          </p:nvPr>
        </p:nvSpPr>
        <p:spPr>
          <a:prstGeom prst="rect">
            <a:avLst/>
          </a:prstGeom>
        </p:spPr>
        <p:txBody>
          <a:bodyPr/>
          <a:lstStyle/>
          <a:p>
            <a:r>
              <a:rPr dirty="0"/>
              <a:t>Critical Time Intervention</a:t>
            </a:r>
            <a:r>
              <a:rPr lang="en-US" dirty="0"/>
              <a:t> Team</a:t>
            </a:r>
            <a:endParaRPr dirty="0"/>
          </a:p>
        </p:txBody>
      </p:sp>
      <p:sp>
        <p:nvSpPr>
          <p:cNvPr id="165" name="Add here with Lisa’s Help"/>
          <p:cNvSpPr txBox="1">
            <a:spLocks noGrp="1"/>
          </p:cNvSpPr>
          <p:nvPr>
            <p:ph type="body" idx="1"/>
          </p:nvPr>
        </p:nvSpPr>
        <p:spPr>
          <a:prstGeom prst="rect">
            <a:avLst/>
          </a:prstGeom>
        </p:spPr>
        <p:txBody>
          <a:bodyPr>
            <a:normAutofit lnSpcReduction="10000"/>
          </a:bodyPr>
          <a:lstStyle>
            <a:lvl1pPr>
              <a:buBlip>
                <a:blip r:embed="rId3"/>
              </a:buBlip>
            </a:lvl1pPr>
          </a:lstStyle>
          <a:p>
            <a:pPr>
              <a:spcBef>
                <a:spcPts val="0"/>
              </a:spcBef>
            </a:pPr>
            <a:r>
              <a:rPr lang="en-US" dirty="0"/>
              <a:t>Community Wide Intensive Outreach Team funded through SAMHSA in partnership with CCSI, OMH, Liberty Resources, PCHO, and MC Collaborative. 75 clients annually.</a:t>
            </a:r>
          </a:p>
          <a:p>
            <a:pPr>
              <a:spcBef>
                <a:spcPts val="0"/>
              </a:spcBef>
            </a:pPr>
            <a:r>
              <a:rPr lang="en-US" dirty="0"/>
              <a:t>Criteria: </a:t>
            </a:r>
          </a:p>
          <a:p>
            <a:pPr lvl="1">
              <a:spcBef>
                <a:spcPts val="0"/>
              </a:spcBef>
            </a:pPr>
            <a:r>
              <a:rPr lang="en-US" dirty="0"/>
              <a:t>Most Vulnerable Individuals</a:t>
            </a:r>
          </a:p>
          <a:p>
            <a:pPr lvl="1">
              <a:spcBef>
                <a:spcPts val="0"/>
              </a:spcBef>
            </a:pPr>
            <a:r>
              <a:rPr lang="en-US" dirty="0"/>
              <a:t>Repeated difficulties navigating the system and connecting with housing and services</a:t>
            </a:r>
          </a:p>
          <a:p>
            <a:pPr lvl="1">
              <a:spcBef>
                <a:spcPts val="0"/>
              </a:spcBef>
            </a:pPr>
            <a:r>
              <a:rPr lang="en-US" dirty="0"/>
              <a:t>Behavioral Health Challenges</a:t>
            </a:r>
          </a:p>
          <a:p>
            <a:pPr lvl="1">
              <a:spcBef>
                <a:spcPts val="0"/>
              </a:spcBef>
            </a:pPr>
            <a:r>
              <a:rPr lang="en-US" dirty="0"/>
              <a:t>Limited family or social supports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ritical Time Intervention"/>
          <p:cNvSpPr txBox="1">
            <a:spLocks noGrp="1"/>
          </p:cNvSpPr>
          <p:nvPr>
            <p:ph type="title"/>
          </p:nvPr>
        </p:nvSpPr>
        <p:spPr>
          <a:prstGeom prst="rect">
            <a:avLst/>
          </a:prstGeom>
        </p:spPr>
        <p:txBody>
          <a:bodyPr/>
          <a:lstStyle/>
          <a:p>
            <a:r>
              <a:rPr dirty="0"/>
              <a:t>Critical Time Intervention</a:t>
            </a:r>
            <a:r>
              <a:rPr lang="en-US" dirty="0"/>
              <a:t> Team</a:t>
            </a:r>
            <a:endParaRPr dirty="0"/>
          </a:p>
        </p:txBody>
      </p:sp>
      <p:sp>
        <p:nvSpPr>
          <p:cNvPr id="165" name="Add here with Lisa’s Help"/>
          <p:cNvSpPr txBox="1">
            <a:spLocks noGrp="1"/>
          </p:cNvSpPr>
          <p:nvPr>
            <p:ph type="body" idx="1"/>
          </p:nvPr>
        </p:nvSpPr>
        <p:spPr>
          <a:prstGeom prst="rect">
            <a:avLst/>
          </a:prstGeom>
        </p:spPr>
        <p:txBody>
          <a:bodyPr/>
          <a:lstStyle>
            <a:lvl1pPr>
              <a:buBlip>
                <a:blip r:embed="rId3"/>
              </a:buBlip>
            </a:lvl1pPr>
          </a:lstStyle>
          <a:p>
            <a:pPr>
              <a:spcBef>
                <a:spcPts val="0"/>
              </a:spcBef>
            </a:pPr>
            <a:r>
              <a:rPr lang="en-US" dirty="0"/>
              <a:t>Process: A nine month 3 phase program.</a:t>
            </a:r>
          </a:p>
          <a:p>
            <a:pPr>
              <a:spcBef>
                <a:spcPts val="0"/>
              </a:spcBef>
            </a:pPr>
            <a:r>
              <a:rPr lang="en-US" dirty="0"/>
              <a:t>Phase 1: 3 months </a:t>
            </a:r>
          </a:p>
          <a:p>
            <a:pPr lvl="1">
              <a:spcBef>
                <a:spcPts val="0"/>
              </a:spcBef>
            </a:pPr>
            <a:r>
              <a:rPr lang="en-US" dirty="0"/>
              <a:t>Once enrolled we immediately connect the client based on their needs; i.e. housing finances, medical (determined by the client and through assessment)</a:t>
            </a:r>
          </a:p>
          <a:p>
            <a:pPr lvl="1">
              <a:spcBef>
                <a:spcPts val="0"/>
              </a:spcBef>
            </a:pPr>
            <a:r>
              <a:rPr lang="en-US" dirty="0"/>
              <a:t>Intensely work with the individuals during their transition into house.</a:t>
            </a:r>
          </a:p>
          <a:p>
            <a:pPr lvl="1">
              <a:spcBef>
                <a:spcPts val="0"/>
              </a:spcBef>
            </a:pPr>
            <a:r>
              <a:rPr lang="en-US" dirty="0"/>
              <a:t>Develop outside supports </a:t>
            </a:r>
          </a:p>
          <a:p>
            <a:pPr lvl="1">
              <a:spcBef>
                <a:spcPts val="0"/>
              </a:spcBef>
            </a:pPr>
            <a:endParaRPr lang="en-US" dirty="0"/>
          </a:p>
        </p:txBody>
      </p:sp>
    </p:spTree>
    <p:extLst>
      <p:ext uri="{BB962C8B-B14F-4D97-AF65-F5344CB8AC3E}">
        <p14:creationId xmlns:p14="http://schemas.microsoft.com/office/powerpoint/2010/main" val="41555325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ritical Time Intervention"/>
          <p:cNvSpPr txBox="1">
            <a:spLocks noGrp="1"/>
          </p:cNvSpPr>
          <p:nvPr>
            <p:ph type="title"/>
          </p:nvPr>
        </p:nvSpPr>
        <p:spPr>
          <a:prstGeom prst="rect">
            <a:avLst/>
          </a:prstGeom>
        </p:spPr>
        <p:txBody>
          <a:bodyPr/>
          <a:lstStyle/>
          <a:p>
            <a:r>
              <a:rPr dirty="0"/>
              <a:t>Critical Time Intervention</a:t>
            </a:r>
            <a:r>
              <a:rPr lang="en-US" dirty="0"/>
              <a:t> Team</a:t>
            </a:r>
            <a:endParaRPr dirty="0"/>
          </a:p>
        </p:txBody>
      </p:sp>
      <p:sp>
        <p:nvSpPr>
          <p:cNvPr id="165" name="Add here with Lisa’s Help"/>
          <p:cNvSpPr txBox="1">
            <a:spLocks noGrp="1"/>
          </p:cNvSpPr>
          <p:nvPr>
            <p:ph type="body" idx="1"/>
          </p:nvPr>
        </p:nvSpPr>
        <p:spPr>
          <a:prstGeom prst="rect">
            <a:avLst/>
          </a:prstGeom>
        </p:spPr>
        <p:txBody>
          <a:bodyPr/>
          <a:lstStyle>
            <a:lvl1pPr>
              <a:buBlip>
                <a:blip r:embed="rId3"/>
              </a:buBlip>
            </a:lvl1pPr>
          </a:lstStyle>
          <a:p>
            <a:pPr>
              <a:spcBef>
                <a:spcPts val="0"/>
              </a:spcBef>
            </a:pPr>
            <a:r>
              <a:rPr lang="en-US" dirty="0"/>
              <a:t>Process: A nine month 3 phase program.</a:t>
            </a:r>
          </a:p>
          <a:p>
            <a:pPr>
              <a:spcBef>
                <a:spcPts val="0"/>
              </a:spcBef>
            </a:pPr>
            <a:r>
              <a:rPr lang="en-US" dirty="0"/>
              <a:t>Phase 2: 3 months </a:t>
            </a:r>
          </a:p>
          <a:p>
            <a:pPr lvl="1">
              <a:spcBef>
                <a:spcPts val="0"/>
              </a:spcBef>
            </a:pPr>
            <a:r>
              <a:rPr lang="en-US" dirty="0"/>
              <a:t>Allow supports to begin to be a bigger part of their lives and host treatment team meeting to encourage relationship develop after their transition to housing.</a:t>
            </a:r>
          </a:p>
        </p:txBody>
      </p:sp>
    </p:spTree>
    <p:extLst>
      <p:ext uri="{BB962C8B-B14F-4D97-AF65-F5344CB8AC3E}">
        <p14:creationId xmlns:p14="http://schemas.microsoft.com/office/powerpoint/2010/main" val="21958886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ritical Time Intervention"/>
          <p:cNvSpPr txBox="1">
            <a:spLocks noGrp="1"/>
          </p:cNvSpPr>
          <p:nvPr>
            <p:ph type="title"/>
          </p:nvPr>
        </p:nvSpPr>
        <p:spPr>
          <a:prstGeom prst="rect">
            <a:avLst/>
          </a:prstGeom>
        </p:spPr>
        <p:txBody>
          <a:bodyPr/>
          <a:lstStyle/>
          <a:p>
            <a:r>
              <a:rPr dirty="0"/>
              <a:t>Critical Time Intervention</a:t>
            </a:r>
            <a:r>
              <a:rPr lang="en-US" dirty="0"/>
              <a:t> Team</a:t>
            </a:r>
            <a:endParaRPr dirty="0"/>
          </a:p>
        </p:txBody>
      </p:sp>
      <p:sp>
        <p:nvSpPr>
          <p:cNvPr id="165" name="Add here with Lisa’s Help"/>
          <p:cNvSpPr txBox="1">
            <a:spLocks noGrp="1"/>
          </p:cNvSpPr>
          <p:nvPr>
            <p:ph type="body" idx="1"/>
          </p:nvPr>
        </p:nvSpPr>
        <p:spPr>
          <a:prstGeom prst="rect">
            <a:avLst/>
          </a:prstGeom>
        </p:spPr>
        <p:txBody>
          <a:bodyPr/>
          <a:lstStyle>
            <a:lvl1pPr>
              <a:buBlip>
                <a:blip r:embed="rId3"/>
              </a:buBlip>
            </a:lvl1pPr>
          </a:lstStyle>
          <a:p>
            <a:pPr>
              <a:spcBef>
                <a:spcPts val="0"/>
              </a:spcBef>
            </a:pPr>
            <a:r>
              <a:rPr lang="en-US" dirty="0"/>
              <a:t>Process: A nine month 3 phase program.</a:t>
            </a:r>
          </a:p>
          <a:p>
            <a:pPr>
              <a:spcBef>
                <a:spcPts val="0"/>
              </a:spcBef>
            </a:pPr>
            <a:r>
              <a:rPr lang="en-US" dirty="0"/>
              <a:t>Phase 3: 3 months </a:t>
            </a:r>
          </a:p>
          <a:p>
            <a:pPr lvl="1">
              <a:spcBef>
                <a:spcPts val="0"/>
              </a:spcBef>
            </a:pPr>
            <a:r>
              <a:rPr lang="en-US" dirty="0"/>
              <a:t>Allow supports to begin to be a bigger part as we transition out of the client’s life. We are their for support but client should become more reliant on supports.</a:t>
            </a:r>
          </a:p>
          <a:p>
            <a:pPr lvl="1">
              <a:spcBef>
                <a:spcPts val="0"/>
              </a:spcBef>
            </a:pPr>
            <a:r>
              <a:rPr lang="en-US" dirty="0"/>
              <a:t>We celebrate in the last month. </a:t>
            </a:r>
          </a:p>
        </p:txBody>
      </p:sp>
    </p:spTree>
    <p:extLst>
      <p:ext uri="{BB962C8B-B14F-4D97-AF65-F5344CB8AC3E}">
        <p14:creationId xmlns:p14="http://schemas.microsoft.com/office/powerpoint/2010/main" val="41623780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Outreach Tactics"/>
          <p:cNvSpPr txBox="1">
            <a:spLocks noGrp="1"/>
          </p:cNvSpPr>
          <p:nvPr>
            <p:ph type="title"/>
          </p:nvPr>
        </p:nvSpPr>
        <p:spPr>
          <a:prstGeom prst="rect">
            <a:avLst/>
          </a:prstGeom>
        </p:spPr>
        <p:txBody>
          <a:bodyPr/>
          <a:lstStyle/>
          <a:p>
            <a:r>
              <a:t>Outreach Tactics</a:t>
            </a:r>
          </a:p>
        </p:txBody>
      </p:sp>
      <p:pic>
        <p:nvPicPr>
          <p:cNvPr id="170" name="6Q2A4913.jpg" descr="6Q2A4913.jpg"/>
          <p:cNvPicPr>
            <a:picLocks noChangeAspect="1"/>
          </p:cNvPicPr>
          <p:nvPr/>
        </p:nvPicPr>
        <p:blipFill>
          <a:blip r:embed="rId3"/>
          <a:srcRect l="24813" r="24813"/>
          <a:stretch>
            <a:fillRect/>
          </a:stretch>
        </p:blipFill>
        <p:spPr>
          <a:xfrm>
            <a:off x="775357" y="2549525"/>
            <a:ext cx="4937463" cy="6534087"/>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71" name="Meet them where they’re at…"/>
          <p:cNvSpPr txBox="1">
            <a:spLocks noGrp="1"/>
          </p:cNvSpPr>
          <p:nvPr>
            <p:ph type="body" sz="half" idx="1"/>
          </p:nvPr>
        </p:nvSpPr>
        <p:spPr>
          <a:xfrm>
            <a:off x="5816184" y="2477417"/>
            <a:ext cx="6538979" cy="6678367"/>
          </a:xfrm>
          <a:prstGeom prst="rect">
            <a:avLst/>
          </a:prstGeom>
        </p:spPr>
        <p:txBody>
          <a:bodyPr>
            <a:noAutofit/>
          </a:bodyPr>
          <a:lstStyle/>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Meet them where they’re at</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Physical cues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Emotional response</a:t>
            </a:r>
          </a:p>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Listen to their story</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While listening, pick up on barriers, challenges, successes.</a:t>
            </a:r>
          </a:p>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Set a couple small goals and deliver</a:t>
            </a:r>
          </a:p>
          <a:p>
            <a:pPr marL="877652" indent="-395052" defTabSz="457200">
              <a:lnSpc>
                <a:spcPct val="100000"/>
              </a:lnSpc>
              <a:spcBef>
                <a:spcPts val="3000"/>
              </a:spcBef>
              <a:buSzPct val="34000"/>
              <a:buBlip>
                <a:blip r:embed="rId4"/>
              </a:buBlip>
              <a:tabLst>
                <a:tab pos="2425700" algn="l"/>
              </a:tabLst>
              <a:defRPr sz="3000">
                <a:solidFill>
                  <a:srgbClr val="728FBC"/>
                </a:solidFill>
                <a:effectLst/>
                <a:latin typeface="Palatino"/>
                <a:ea typeface="Palatino"/>
                <a:cs typeface="Palatino"/>
                <a:sym typeface="Palatino"/>
              </a:defRPr>
            </a:pPr>
            <a:r>
              <a:t>Provide immediate response to meeting basic needs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Basic Needs"/>
          <p:cNvSpPr txBox="1">
            <a:spLocks noGrp="1"/>
          </p:cNvSpPr>
          <p:nvPr>
            <p:ph type="title"/>
          </p:nvPr>
        </p:nvSpPr>
        <p:spPr>
          <a:prstGeom prst="rect">
            <a:avLst/>
          </a:prstGeom>
        </p:spPr>
        <p:txBody>
          <a:bodyPr/>
          <a:lstStyle/>
          <a:p>
            <a:r>
              <a:t>Basic Needs</a:t>
            </a:r>
          </a:p>
        </p:txBody>
      </p:sp>
      <p:pic>
        <p:nvPicPr>
          <p:cNvPr id="176" name="6Q2A4913.jpg" descr="6Q2A4913.jpg"/>
          <p:cNvPicPr>
            <a:picLocks noChangeAspect="1"/>
          </p:cNvPicPr>
          <p:nvPr/>
        </p:nvPicPr>
        <p:blipFill>
          <a:blip r:embed="rId3"/>
          <a:srcRect l="24813" r="24813"/>
          <a:stretch>
            <a:fillRect/>
          </a:stretch>
        </p:blipFill>
        <p:spPr>
          <a:xfrm>
            <a:off x="775357" y="2549525"/>
            <a:ext cx="4937463" cy="6534087"/>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77" name="Maslow’s Hierarchy of Need Outlines;…"/>
          <p:cNvSpPr txBox="1">
            <a:spLocks noGrp="1"/>
          </p:cNvSpPr>
          <p:nvPr>
            <p:ph type="body" sz="half" idx="1"/>
          </p:nvPr>
        </p:nvSpPr>
        <p:spPr>
          <a:xfrm>
            <a:off x="5816184" y="2477416"/>
            <a:ext cx="6538979" cy="6678368"/>
          </a:xfrm>
          <a:prstGeom prst="rect">
            <a:avLst/>
          </a:prstGeom>
        </p:spPr>
        <p:txBody>
          <a:bodyPr>
            <a:noAutofit/>
          </a:bodyPr>
          <a:lstStyle/>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Maslow’s Hierarchy of Need Outlines;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Food</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Shelter</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Clothing</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Hygiene and Physical Care</a:t>
            </a:r>
          </a:p>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Nothing more can truly be focused on without meeting these needs first.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Basic Needs"/>
          <p:cNvSpPr txBox="1">
            <a:spLocks noGrp="1"/>
          </p:cNvSpPr>
          <p:nvPr>
            <p:ph type="title"/>
          </p:nvPr>
        </p:nvSpPr>
        <p:spPr>
          <a:prstGeom prst="rect">
            <a:avLst/>
          </a:prstGeom>
        </p:spPr>
        <p:txBody>
          <a:bodyPr/>
          <a:lstStyle/>
          <a:p>
            <a:r>
              <a:t>Basic Needs</a:t>
            </a:r>
          </a:p>
        </p:txBody>
      </p:sp>
      <p:pic>
        <p:nvPicPr>
          <p:cNvPr id="182" name="6Q2A4913.jpg" descr="6Q2A4913.jpg"/>
          <p:cNvPicPr>
            <a:picLocks noChangeAspect="1"/>
          </p:cNvPicPr>
          <p:nvPr/>
        </p:nvPicPr>
        <p:blipFill>
          <a:blip r:embed="rId3"/>
          <a:srcRect l="24813" r="24813"/>
          <a:stretch>
            <a:fillRect/>
          </a:stretch>
        </p:blipFill>
        <p:spPr>
          <a:xfrm>
            <a:off x="775357" y="2549525"/>
            <a:ext cx="4937463" cy="6534087"/>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83" name="Outreach Meet’s these needs by;…"/>
          <p:cNvSpPr txBox="1">
            <a:spLocks noGrp="1"/>
          </p:cNvSpPr>
          <p:nvPr>
            <p:ph type="body" sz="half" idx="1"/>
          </p:nvPr>
        </p:nvSpPr>
        <p:spPr>
          <a:xfrm>
            <a:off x="5816184" y="2477416"/>
            <a:ext cx="6538979" cy="6678368"/>
          </a:xfrm>
          <a:prstGeom prst="rect">
            <a:avLst/>
          </a:prstGeom>
        </p:spPr>
        <p:txBody>
          <a:bodyPr>
            <a:noAutofit/>
          </a:bodyPr>
          <a:lstStyle/>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Outreach Meet’s these needs by;</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Is the person able to maintain their tent?</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Do they want housing and what’s the process for this?</a:t>
            </a:r>
          </a:p>
          <a:p>
            <a:pPr marL="1779352" lvl="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Be clear and direct.</a:t>
            </a:r>
          </a:p>
          <a:p>
            <a:pPr marL="1779352" lvl="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Be informed about list’s and processes.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What do they need to survive today? </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Are they aware of resources?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Do they need help engaging resources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Basic Needs"/>
          <p:cNvSpPr txBox="1">
            <a:spLocks noGrp="1"/>
          </p:cNvSpPr>
          <p:nvPr>
            <p:ph type="title"/>
          </p:nvPr>
        </p:nvSpPr>
        <p:spPr>
          <a:prstGeom prst="rect">
            <a:avLst/>
          </a:prstGeom>
        </p:spPr>
        <p:txBody>
          <a:bodyPr/>
          <a:lstStyle/>
          <a:p>
            <a:r>
              <a:t>Basic Needs</a:t>
            </a:r>
          </a:p>
        </p:txBody>
      </p:sp>
      <p:pic>
        <p:nvPicPr>
          <p:cNvPr id="188" name="6Q2A4913.jpg" descr="6Q2A4913.jpg"/>
          <p:cNvPicPr>
            <a:picLocks noChangeAspect="1"/>
          </p:cNvPicPr>
          <p:nvPr/>
        </p:nvPicPr>
        <p:blipFill>
          <a:blip r:embed="rId3"/>
          <a:srcRect l="24813" r="24813"/>
          <a:stretch>
            <a:fillRect/>
          </a:stretch>
        </p:blipFill>
        <p:spPr>
          <a:xfrm>
            <a:off x="775357" y="2549525"/>
            <a:ext cx="4937463" cy="6534087"/>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89" name="Outreach Meet’s these needs by;…"/>
          <p:cNvSpPr txBox="1">
            <a:spLocks noGrp="1"/>
          </p:cNvSpPr>
          <p:nvPr>
            <p:ph type="body" sz="half" idx="1"/>
          </p:nvPr>
        </p:nvSpPr>
        <p:spPr>
          <a:xfrm>
            <a:off x="5816184" y="2477416"/>
            <a:ext cx="6538979" cy="6678368"/>
          </a:xfrm>
          <a:prstGeom prst="rect">
            <a:avLst/>
          </a:prstGeom>
        </p:spPr>
        <p:txBody>
          <a:bodyPr>
            <a:noAutofit/>
          </a:bodyPr>
          <a:lstStyle/>
          <a:p>
            <a:pPr marL="877652"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Outreach Meet’s these needs by;</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Do they need help engaging resources?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Do we need to bring food?</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Should they access shelter versus being outside and what kind of shelter is suitable for their needs?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Providing hygiene kits, bedding supplies, hats, gloves, hand warmers</a:t>
            </a:r>
          </a:p>
          <a:p>
            <a:pPr marL="1334852" lvl="1" indent="-395052" defTabSz="457200">
              <a:lnSpc>
                <a:spcPct val="90000"/>
              </a:lnSpc>
              <a:spcBef>
                <a:spcPts val="1000"/>
              </a:spcBef>
              <a:buSzPct val="34000"/>
              <a:buBlip>
                <a:blip r:embed="rId4"/>
              </a:buBlip>
              <a:tabLst>
                <a:tab pos="2425700" algn="l"/>
              </a:tabLst>
              <a:defRPr sz="3000">
                <a:solidFill>
                  <a:srgbClr val="728FBC"/>
                </a:solidFill>
                <a:effectLst/>
                <a:latin typeface="Palatino"/>
                <a:ea typeface="Palatino"/>
                <a:cs typeface="Palatino"/>
                <a:sym typeface="Palatino"/>
              </a:defRPr>
            </a:pPr>
            <a:r>
              <a:t>Engaging with other supports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G_1452.jpg" descr="IMG_1452.jpg"/>
          <p:cNvPicPr>
            <a:picLocks noGrp="1"/>
          </p:cNvPicPr>
          <p:nvPr>
            <p:ph type="pic" idx="13"/>
          </p:nvPr>
        </p:nvPicPr>
        <p:blipFill>
          <a:blip r:embed="rId3"/>
          <a:stretch>
            <a:fillRect/>
          </a:stretch>
        </p:blipFill>
        <p:spPr>
          <a:xfrm>
            <a:off x="7658100" y="1739900"/>
            <a:ext cx="4648200" cy="6261101"/>
          </a:xfrm>
          <a:prstGeom prst="rect">
            <a:avLst/>
          </a:prstGeom>
        </p:spPr>
      </p:pic>
      <p:sp>
        <p:nvSpPr>
          <p:cNvPr id="128" name="Agenda"/>
          <p:cNvSpPr txBox="1">
            <a:spLocks noGrp="1"/>
          </p:cNvSpPr>
          <p:nvPr>
            <p:ph type="title"/>
          </p:nvPr>
        </p:nvSpPr>
        <p:spPr>
          <a:xfrm>
            <a:off x="330200" y="1204077"/>
            <a:ext cx="7327900" cy="3340100"/>
          </a:xfrm>
          <a:prstGeom prst="rect">
            <a:avLst/>
          </a:prstGeom>
        </p:spPr>
        <p:txBody>
          <a:bodyPr/>
          <a:lstStyle/>
          <a:p>
            <a:pPr defTabSz="549148">
              <a:defRPr sz="6016" spc="300">
                <a:effectLst>
                  <a:outerShdw blurRad="23876" dist="11938" dir="16200000" rotWithShape="0">
                    <a:srgbClr val="3A3A3A">
                      <a:alpha val="35000"/>
                    </a:srgbClr>
                  </a:outerShdw>
                </a:effectLst>
              </a:defRPr>
            </a:pPr>
            <a:r>
              <a:rPr dirty="0"/>
              <a:t>Agenda</a:t>
            </a:r>
          </a:p>
          <a:p>
            <a:pPr defTabSz="549148">
              <a:defRPr sz="6016" spc="300">
                <a:effectLst>
                  <a:outerShdw blurRad="23876" dist="11938" dir="16200000" rotWithShape="0">
                    <a:srgbClr val="3A3A3A">
                      <a:alpha val="35000"/>
                    </a:srgbClr>
                  </a:outerShdw>
                </a:effectLst>
              </a:defRPr>
            </a:pPr>
            <a:endParaRPr dirty="0"/>
          </a:p>
          <a:p>
            <a:pPr defTabSz="549148">
              <a:defRPr sz="6016" spc="300">
                <a:effectLst>
                  <a:outerShdw blurRad="23876" dist="11938" dir="16200000" rotWithShape="0">
                    <a:srgbClr val="3A3A3A">
                      <a:alpha val="35000"/>
                    </a:srgbClr>
                  </a:outerShdw>
                </a:effectLst>
              </a:defRPr>
            </a:pPr>
            <a:endParaRPr dirty="0"/>
          </a:p>
        </p:txBody>
      </p:sp>
      <p:sp>
        <p:nvSpPr>
          <p:cNvPr id="129" name="Introductions…"/>
          <p:cNvSpPr txBox="1">
            <a:spLocks noGrp="1"/>
          </p:cNvSpPr>
          <p:nvPr>
            <p:ph type="body" sz="half" idx="1"/>
          </p:nvPr>
        </p:nvSpPr>
        <p:spPr>
          <a:xfrm>
            <a:off x="304800" y="2874127"/>
            <a:ext cx="7327900" cy="5037974"/>
          </a:xfrm>
          <a:prstGeom prst="rect">
            <a:avLst/>
          </a:prstGeom>
        </p:spPr>
        <p:txBody>
          <a:bodyPr/>
          <a:lstStyle/>
          <a:p>
            <a:r>
              <a:rPr dirty="0"/>
              <a:t>Introductions</a:t>
            </a:r>
          </a:p>
          <a:p>
            <a:r>
              <a:rPr dirty="0"/>
              <a:t>SWAN WAS HERE</a:t>
            </a:r>
          </a:p>
          <a:p>
            <a:r>
              <a:rPr dirty="0"/>
              <a:t>Homelessness Is Hard</a:t>
            </a:r>
          </a:p>
          <a:p>
            <a:r>
              <a:rPr dirty="0"/>
              <a:t>Outreach Workers </a:t>
            </a:r>
          </a:p>
          <a:p>
            <a:r>
              <a:rPr dirty="0"/>
              <a:t>Benefits of a Peer</a:t>
            </a:r>
          </a:p>
          <a:p>
            <a:r>
              <a:rPr dirty="0"/>
              <a:t>Approaches to the Homeless</a:t>
            </a:r>
          </a:p>
          <a:p>
            <a:r>
              <a:rPr dirty="0"/>
              <a:t>Critical Time Intervention Model</a:t>
            </a:r>
          </a:p>
          <a:p>
            <a:r>
              <a:rPr dirty="0"/>
              <a:t>Outreach Tactics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 9-22-19 at 12.09 PM.jpg" descr="Image 9-22-19 at 12.09 PM.jpg"/>
          <p:cNvPicPr>
            <a:picLocks noGrp="1"/>
          </p:cNvPicPr>
          <p:nvPr>
            <p:ph type="pic" idx="13"/>
          </p:nvPr>
        </p:nvPicPr>
        <p:blipFill>
          <a:blip r:embed="rId3"/>
          <a:stretch>
            <a:fillRect/>
          </a:stretch>
        </p:blipFill>
        <p:spPr>
          <a:xfrm>
            <a:off x="7658100" y="1746250"/>
            <a:ext cx="4648201" cy="6261101"/>
          </a:xfrm>
          <a:prstGeom prst="rect">
            <a:avLst/>
          </a:prstGeom>
        </p:spPr>
      </p:pic>
      <p:sp>
        <p:nvSpPr>
          <p:cNvPr id="132" name="Swan WAS Here"/>
          <p:cNvSpPr txBox="1">
            <a:spLocks noGrp="1"/>
          </p:cNvSpPr>
          <p:nvPr>
            <p:ph type="title"/>
          </p:nvPr>
        </p:nvSpPr>
        <p:spPr>
          <a:prstGeom prst="rect">
            <a:avLst/>
          </a:prstGeom>
        </p:spPr>
        <p:txBody>
          <a:bodyPr/>
          <a:lstStyle/>
          <a:p>
            <a:r>
              <a:t>Swan WAS Here</a:t>
            </a:r>
          </a:p>
        </p:txBody>
      </p:sp>
      <p:sp>
        <p:nvSpPr>
          <p:cNvPr id="133" name="By Annika Leon"/>
          <p:cNvSpPr txBox="1">
            <a:spLocks noGrp="1"/>
          </p:cNvSpPr>
          <p:nvPr>
            <p:ph type="body" sz="quarter" idx="1"/>
          </p:nvPr>
        </p:nvSpPr>
        <p:spPr>
          <a:prstGeom prst="rect">
            <a:avLst/>
          </a:prstGeom>
        </p:spPr>
        <p:txBody>
          <a:bodyPr/>
          <a:lstStyle/>
          <a:p>
            <a:r>
              <a:t>By Annika Leon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Image 9-22-19 at 12.14 PM.jpg" descr="Image 9-22-19 at 12.14 PM.jpg"/>
          <p:cNvPicPr>
            <a:picLocks noGrp="1"/>
          </p:cNvPicPr>
          <p:nvPr>
            <p:ph type="pic" idx="13"/>
          </p:nvPr>
        </p:nvPicPr>
        <p:blipFill>
          <a:blip r:embed="rId3"/>
          <a:stretch>
            <a:fillRect/>
          </a:stretch>
        </p:blipFill>
        <p:spPr>
          <a:xfrm>
            <a:off x="7404100" y="2730500"/>
            <a:ext cx="4648201" cy="5875623"/>
          </a:xfrm>
          <a:prstGeom prst="rect">
            <a:avLst/>
          </a:prstGeom>
        </p:spPr>
      </p:pic>
      <p:sp>
        <p:nvSpPr>
          <p:cNvPr id="136" name="Step In the Right Direction"/>
          <p:cNvSpPr txBox="1">
            <a:spLocks noGrp="1"/>
          </p:cNvSpPr>
          <p:nvPr>
            <p:ph type="title"/>
          </p:nvPr>
        </p:nvSpPr>
        <p:spPr>
          <a:prstGeom prst="rect">
            <a:avLst/>
          </a:prstGeom>
        </p:spPr>
        <p:txBody>
          <a:bodyPr/>
          <a:lstStyle/>
          <a:p>
            <a:r>
              <a:t>Step In the Right Direction </a:t>
            </a:r>
          </a:p>
        </p:txBody>
      </p:sp>
      <p:sp>
        <p:nvSpPr>
          <p:cNvPr id="137" name="What was Jim experiencing aside from homelessness?…"/>
          <p:cNvSpPr txBox="1">
            <a:spLocks noGrp="1"/>
          </p:cNvSpPr>
          <p:nvPr>
            <p:ph type="body" sz="half" idx="1"/>
          </p:nvPr>
        </p:nvSpPr>
        <p:spPr>
          <a:xfrm>
            <a:off x="825500" y="2768599"/>
            <a:ext cx="6303856" cy="6184901"/>
          </a:xfrm>
          <a:prstGeom prst="rect">
            <a:avLst/>
          </a:prstGeom>
        </p:spPr>
        <p:txBody>
          <a:bodyPr/>
          <a:lstStyle/>
          <a:p>
            <a:pPr>
              <a:buBlip>
                <a:blip r:embed="rId4"/>
              </a:buBlip>
            </a:pPr>
            <a:r>
              <a:t>What was Jim experiencing aside from homelessness?</a:t>
            </a:r>
          </a:p>
          <a:p>
            <a:pPr>
              <a:buBlip>
                <a:blip r:embed="rId4"/>
              </a:buBlip>
            </a:pPr>
            <a:r>
              <a:t>How did Maggie work with him?</a:t>
            </a:r>
          </a:p>
          <a:p>
            <a:pPr>
              <a:buBlip>
                <a:blip r:embed="rId4"/>
              </a:buBlip>
            </a:pPr>
            <a:r>
              <a:t>How can we approach someone like Jim?</a:t>
            </a:r>
          </a:p>
          <a:p>
            <a:pPr>
              <a:buBlip>
                <a:blip r:embed="rId4"/>
              </a:buBlip>
            </a:pPr>
            <a:r>
              <a:t>What did you notice about Jim that stood out?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Homelessness is Hard…"/>
          <p:cNvSpPr txBox="1">
            <a:spLocks noGrp="1"/>
          </p:cNvSpPr>
          <p:nvPr>
            <p:ph type="title"/>
          </p:nvPr>
        </p:nvSpPr>
        <p:spPr>
          <a:prstGeom prst="rect">
            <a:avLst/>
          </a:prstGeom>
        </p:spPr>
        <p:txBody>
          <a:bodyPr/>
          <a:lstStyle/>
          <a:p>
            <a:r>
              <a:t>Homelessness is Hard</a:t>
            </a:r>
          </a:p>
          <a:p>
            <a:pPr>
              <a:lnSpc>
                <a:spcPct val="120000"/>
              </a:lnSpc>
              <a:defRPr sz="4300" i="1" cap="none" spc="0">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pPr>
            <a:r>
              <a:t>We can make it easier</a:t>
            </a:r>
          </a:p>
        </p:txBody>
      </p:sp>
      <p:sp>
        <p:nvSpPr>
          <p:cNvPr id="140" name="Homeless is a traumatic experience.…"/>
          <p:cNvSpPr txBox="1">
            <a:spLocks noGrp="1"/>
          </p:cNvSpPr>
          <p:nvPr>
            <p:ph type="body" idx="1"/>
          </p:nvPr>
        </p:nvSpPr>
        <p:spPr>
          <a:prstGeom prst="rect">
            <a:avLst/>
          </a:prstGeom>
        </p:spPr>
        <p:txBody>
          <a:bodyPr>
            <a:normAutofit lnSpcReduction="10000"/>
          </a:bodyPr>
          <a:lstStyle/>
          <a:p>
            <a:pPr marL="423163" indent="-423163" defTabSz="572516">
              <a:spcBef>
                <a:spcPts val="5000"/>
              </a:spcBef>
              <a:buBlip>
                <a:blip r:embed="rId3"/>
              </a:buBlip>
              <a:defRPr sz="3528">
                <a:effectLst>
                  <a:outerShdw blurRad="24892" dist="12446" rotWithShape="0">
                    <a:srgbClr val="FFFFFF">
                      <a:alpha val="45000"/>
                    </a:srgbClr>
                  </a:outerShdw>
                </a:effectLst>
              </a:defRPr>
            </a:pPr>
            <a:r>
              <a:t>Homeless is a traumatic experience.</a:t>
            </a:r>
          </a:p>
          <a:p>
            <a:pPr marL="846327" lvl="1" indent="-423163" defTabSz="572516">
              <a:spcBef>
                <a:spcPts val="900"/>
              </a:spcBef>
              <a:buBlip>
                <a:blip r:embed="rId3"/>
              </a:buBlip>
              <a:defRPr sz="3528">
                <a:effectLst>
                  <a:outerShdw blurRad="24892" dist="12446" rotWithShape="0">
                    <a:srgbClr val="FFFFFF">
                      <a:alpha val="45000"/>
                    </a:srgbClr>
                  </a:outerShdw>
                </a:effectLst>
              </a:defRPr>
            </a:pPr>
            <a:r>
              <a:t>Just like repeated abuse, poverty, pain, being homeless is a constant stressor on our bodies.</a:t>
            </a:r>
          </a:p>
          <a:p>
            <a:pPr marL="846327" lvl="1" indent="-423163" defTabSz="572516">
              <a:spcBef>
                <a:spcPts val="900"/>
              </a:spcBef>
              <a:buBlip>
                <a:blip r:embed="rId3"/>
              </a:buBlip>
              <a:defRPr sz="3528">
                <a:effectLst>
                  <a:outerShdw blurRad="24892" dist="12446" rotWithShape="0">
                    <a:srgbClr val="FFFFFF">
                      <a:alpha val="45000"/>
                    </a:srgbClr>
                  </a:outerShdw>
                </a:effectLst>
              </a:defRPr>
            </a:pPr>
            <a:r>
              <a:t>Being unsure of where you will sleep and if it’s safe</a:t>
            </a:r>
          </a:p>
          <a:p>
            <a:pPr marL="846327" lvl="1" indent="-423163" defTabSz="572516">
              <a:spcBef>
                <a:spcPts val="900"/>
              </a:spcBef>
              <a:buBlip>
                <a:blip r:embed="rId3"/>
              </a:buBlip>
              <a:defRPr sz="3528">
                <a:effectLst>
                  <a:outerShdw blurRad="24892" dist="12446" rotWithShape="0">
                    <a:srgbClr val="FFFFFF">
                      <a:alpha val="45000"/>
                    </a:srgbClr>
                  </a:outerShdw>
                </a:effectLst>
              </a:defRPr>
            </a:pPr>
            <a:r>
              <a:t>Unable to have a decent meal</a:t>
            </a:r>
          </a:p>
          <a:p>
            <a:pPr marL="846327" lvl="1" indent="-423163" defTabSz="572516">
              <a:spcBef>
                <a:spcPts val="900"/>
              </a:spcBef>
              <a:buBlip>
                <a:blip r:embed="rId3"/>
              </a:buBlip>
              <a:defRPr sz="3528">
                <a:effectLst>
                  <a:outerShdw blurRad="24892" dist="12446" rotWithShape="0">
                    <a:srgbClr val="FFFFFF">
                      <a:alpha val="45000"/>
                    </a:srgbClr>
                  </a:outerShdw>
                </a:effectLst>
              </a:defRPr>
            </a:pPr>
            <a:r>
              <a:t>Being fearful of others</a:t>
            </a:r>
          </a:p>
          <a:p>
            <a:pPr marL="846327" lvl="1" indent="-423163" defTabSz="572516">
              <a:spcBef>
                <a:spcPts val="900"/>
              </a:spcBef>
              <a:buBlip>
                <a:blip r:embed="rId3"/>
              </a:buBlip>
              <a:defRPr sz="3528">
                <a:effectLst>
                  <a:outerShdw blurRad="24892" dist="12446" rotWithShape="0">
                    <a:srgbClr val="FFFFFF">
                      <a:alpha val="45000"/>
                    </a:srgbClr>
                  </a:outerShdw>
                </a:effectLst>
              </a:defRPr>
            </a:pPr>
            <a:r>
              <a:t>Experiencing mental and emotional issues due to loss, lack of family support, financial resource, and social support.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omelessness is Hard…"/>
          <p:cNvSpPr txBox="1">
            <a:spLocks noGrp="1"/>
          </p:cNvSpPr>
          <p:nvPr>
            <p:ph type="title"/>
          </p:nvPr>
        </p:nvSpPr>
        <p:spPr>
          <a:prstGeom prst="rect">
            <a:avLst/>
          </a:prstGeom>
        </p:spPr>
        <p:txBody>
          <a:bodyPr/>
          <a:lstStyle/>
          <a:p>
            <a:r>
              <a:t>Homelessness is Hard</a:t>
            </a:r>
          </a:p>
          <a:p>
            <a:pPr>
              <a:lnSpc>
                <a:spcPct val="120000"/>
              </a:lnSpc>
              <a:defRPr sz="4300" i="1" cap="none" spc="0">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pPr>
            <a:r>
              <a:t>We can make it easier</a:t>
            </a:r>
          </a:p>
        </p:txBody>
      </p:sp>
      <p:sp>
        <p:nvSpPr>
          <p:cNvPr id="145" name="Additionally homeless experience;…"/>
          <p:cNvSpPr txBox="1">
            <a:spLocks noGrp="1"/>
          </p:cNvSpPr>
          <p:nvPr>
            <p:ph type="body" sz="half" idx="1"/>
          </p:nvPr>
        </p:nvSpPr>
        <p:spPr>
          <a:xfrm>
            <a:off x="825500" y="2705100"/>
            <a:ext cx="6338564" cy="6223000"/>
          </a:xfrm>
          <a:prstGeom prst="rect">
            <a:avLst/>
          </a:prstGeom>
        </p:spPr>
        <p:txBody>
          <a:bodyPr>
            <a:normAutofit lnSpcReduction="10000"/>
          </a:bodyPr>
          <a:lstStyle/>
          <a:p>
            <a:pPr marL="371347" indent="-371347" defTabSz="502412">
              <a:spcBef>
                <a:spcPts val="4400"/>
              </a:spcBef>
              <a:buBlip>
                <a:blip r:embed="rId3"/>
              </a:buBlip>
              <a:defRPr sz="3096">
                <a:effectLst>
                  <a:outerShdw blurRad="21844" dist="10922" rotWithShape="0">
                    <a:srgbClr val="FFFFFF">
                      <a:alpha val="45000"/>
                    </a:srgbClr>
                  </a:outerShdw>
                </a:effectLst>
              </a:defRPr>
            </a:pPr>
            <a:r>
              <a:t>Additionally homeless experience;</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Neglect</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Psychological abuse</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Physical abuse</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Sexual abuse</a:t>
            </a:r>
          </a:p>
          <a:p>
            <a:pPr marL="371347" indent="-371347" defTabSz="502412">
              <a:spcBef>
                <a:spcPts val="800"/>
              </a:spcBef>
              <a:buBlip>
                <a:blip r:embed="rId3"/>
              </a:buBlip>
              <a:defRPr sz="3096">
                <a:effectLst>
                  <a:outerShdw blurRad="21844" dist="10922" rotWithShape="0">
                    <a:srgbClr val="FFFFFF">
                      <a:alpha val="45000"/>
                    </a:srgbClr>
                  </a:outerShdw>
                </a:effectLst>
              </a:defRPr>
            </a:pPr>
            <a:r>
              <a:t>Homeless Children experience; </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Community violence</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Domestic violence</a:t>
            </a:r>
          </a:p>
          <a:p>
            <a:pPr marL="742695" lvl="1" indent="-371347" defTabSz="502412">
              <a:spcBef>
                <a:spcPts val="800"/>
              </a:spcBef>
              <a:buBlip>
                <a:blip r:embed="rId3"/>
              </a:buBlip>
              <a:defRPr sz="3096">
                <a:effectLst>
                  <a:outerShdw blurRad="21844" dist="10922" rotWithShape="0">
                    <a:srgbClr val="FFFFFF">
                      <a:alpha val="45000"/>
                    </a:srgbClr>
                  </a:outerShdw>
                </a:effectLst>
              </a:defRPr>
            </a:pPr>
            <a:r>
              <a:t>Accidents or Disasters</a:t>
            </a:r>
          </a:p>
        </p:txBody>
      </p:sp>
      <p:pic>
        <p:nvPicPr>
          <p:cNvPr id="146" name="6Q2A4917.jpg" descr="6Q2A4917.jpg"/>
          <p:cNvPicPr>
            <a:picLocks/>
          </p:cNvPicPr>
          <p:nvPr/>
        </p:nvPicPr>
        <p:blipFill>
          <a:blip r:embed="rId4"/>
          <a:stretch>
            <a:fillRect/>
          </a:stretch>
        </p:blipFill>
        <p:spPr>
          <a:xfrm>
            <a:off x="7246163" y="2590350"/>
            <a:ext cx="4792831" cy="64525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Outreach Workers"/>
          <p:cNvSpPr txBox="1">
            <a:spLocks noGrp="1"/>
          </p:cNvSpPr>
          <p:nvPr>
            <p:ph type="title"/>
          </p:nvPr>
        </p:nvSpPr>
        <p:spPr>
          <a:prstGeom prst="rect">
            <a:avLst/>
          </a:prstGeom>
        </p:spPr>
        <p:txBody>
          <a:bodyPr/>
          <a:lstStyle/>
          <a:p>
            <a:r>
              <a:t>Outreach Workers</a:t>
            </a:r>
          </a:p>
        </p:txBody>
      </p:sp>
      <p:sp>
        <p:nvSpPr>
          <p:cNvPr id="151" name="Have the opportunity to assist trauma survivors…"/>
          <p:cNvSpPr txBox="1">
            <a:spLocks noGrp="1"/>
          </p:cNvSpPr>
          <p:nvPr>
            <p:ph type="body" idx="1"/>
          </p:nvPr>
        </p:nvSpPr>
        <p:spPr>
          <a:prstGeom prst="rect">
            <a:avLst/>
          </a:prstGeom>
        </p:spPr>
        <p:txBody>
          <a:bodyPr/>
          <a:lstStyle/>
          <a:p>
            <a:pPr>
              <a:buBlip>
                <a:blip r:embed="rId3"/>
              </a:buBlip>
            </a:pPr>
            <a:r>
              <a:t>Have the opportunity to assist trauma survivors</a:t>
            </a:r>
          </a:p>
          <a:p>
            <a:pPr lvl="1">
              <a:spcBef>
                <a:spcPts val="1000"/>
              </a:spcBef>
              <a:buBlip>
                <a:blip r:embed="rId3"/>
              </a:buBlip>
            </a:pPr>
            <a:r>
              <a:t>Trauma Informed Approach must be used</a:t>
            </a:r>
          </a:p>
          <a:p>
            <a:pPr>
              <a:spcBef>
                <a:spcPts val="1000"/>
              </a:spcBef>
              <a:buBlip>
                <a:blip r:embed="rId3"/>
              </a:buBlip>
            </a:pPr>
            <a:r>
              <a:t>History shows that although we work with a high number of homeless experiencing trauma</a:t>
            </a:r>
          </a:p>
          <a:p>
            <a:pPr lvl="1">
              <a:spcBef>
                <a:spcPts val="1000"/>
              </a:spcBef>
              <a:buBlip>
                <a:blip r:embed="rId3"/>
              </a:buBlip>
            </a:pPr>
            <a:r>
              <a:t>We are not trained in addressing the specialized needs of traumatic stress victims</a:t>
            </a:r>
          </a:p>
          <a:p>
            <a:pPr lvl="1">
              <a:spcBef>
                <a:spcPts val="1000"/>
              </a:spcBef>
              <a:buBlip>
                <a:blip r:embed="rId3"/>
              </a:buBlip>
            </a:pPr>
            <a:r>
              <a:t>Overwhelmed by needs of clients, providers have few resources to assist in long term recovery.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eer Housing Advocate"/>
          <p:cNvSpPr txBox="1">
            <a:spLocks noGrp="1"/>
          </p:cNvSpPr>
          <p:nvPr>
            <p:ph type="title"/>
          </p:nvPr>
        </p:nvSpPr>
        <p:spPr>
          <a:prstGeom prst="rect">
            <a:avLst/>
          </a:prstGeom>
        </p:spPr>
        <p:txBody>
          <a:bodyPr/>
          <a:lstStyle/>
          <a:p>
            <a:r>
              <a:t>Peer Housing Advocate</a:t>
            </a:r>
          </a:p>
        </p:txBody>
      </p:sp>
      <p:sp>
        <p:nvSpPr>
          <p:cNvPr id="156" name="As a Peer Housing Advocate;…"/>
          <p:cNvSpPr txBox="1">
            <a:spLocks noGrp="1"/>
          </p:cNvSpPr>
          <p:nvPr>
            <p:ph type="body" sz="half" idx="1"/>
          </p:nvPr>
        </p:nvSpPr>
        <p:spPr>
          <a:xfrm>
            <a:off x="5902662" y="2705100"/>
            <a:ext cx="6276638" cy="6223000"/>
          </a:xfrm>
          <a:prstGeom prst="rect">
            <a:avLst/>
          </a:prstGeom>
        </p:spPr>
        <p:txBody>
          <a:bodyPr>
            <a:normAutofit lnSpcReduction="10000"/>
          </a:bodyPr>
          <a:lstStyle/>
          <a:p>
            <a:pPr marL="397256" indent="-397256" defTabSz="537463">
              <a:spcBef>
                <a:spcPts val="4700"/>
              </a:spcBef>
              <a:buBlip>
                <a:blip r:embed="rId3"/>
              </a:buBlip>
              <a:defRPr sz="3312">
                <a:effectLst>
                  <a:outerShdw blurRad="23368" dist="11684" rotWithShape="0">
                    <a:srgbClr val="FFFFFF">
                      <a:alpha val="45000"/>
                    </a:srgbClr>
                  </a:outerShdw>
                </a:effectLst>
              </a:defRPr>
            </a:pPr>
            <a:r>
              <a:t>As a Peer Housing Advocate;</a:t>
            </a:r>
          </a:p>
          <a:p>
            <a:pPr marL="794512" lvl="1" indent="-397256" defTabSz="537463">
              <a:spcBef>
                <a:spcPts val="900"/>
              </a:spcBef>
              <a:buBlip>
                <a:blip r:embed="rId3"/>
              </a:buBlip>
              <a:defRPr sz="3312">
                <a:effectLst>
                  <a:outerShdw blurRad="23368" dist="11684" rotWithShape="0">
                    <a:srgbClr val="FFFFFF">
                      <a:alpha val="45000"/>
                    </a:srgbClr>
                  </a:outerShdw>
                </a:effectLst>
              </a:defRPr>
            </a:pPr>
            <a:r>
              <a:t>Shed light on processes that work and don’t work</a:t>
            </a:r>
          </a:p>
          <a:p>
            <a:pPr marL="794512" lvl="1" indent="-397256" defTabSz="537463">
              <a:spcBef>
                <a:spcPts val="900"/>
              </a:spcBef>
              <a:buBlip>
                <a:blip r:embed="rId3"/>
              </a:buBlip>
              <a:defRPr sz="3312">
                <a:effectLst>
                  <a:outerShdw blurRad="23368" dist="11684" rotWithShape="0">
                    <a:srgbClr val="FFFFFF">
                      <a:alpha val="45000"/>
                    </a:srgbClr>
                  </a:outerShdw>
                </a:effectLst>
              </a:defRPr>
            </a:pPr>
            <a:r>
              <a:t>Partner as a person who “get’s you”</a:t>
            </a:r>
          </a:p>
          <a:p>
            <a:pPr marL="794512" lvl="1" indent="-397256" defTabSz="537463">
              <a:spcBef>
                <a:spcPts val="900"/>
              </a:spcBef>
              <a:buBlip>
                <a:blip r:embed="rId3"/>
              </a:buBlip>
              <a:defRPr sz="3312">
                <a:effectLst>
                  <a:outerShdw blurRad="23368" dist="11684" rotWithShape="0">
                    <a:srgbClr val="FFFFFF">
                      <a:alpha val="45000"/>
                    </a:srgbClr>
                  </a:outerShdw>
                </a:effectLst>
              </a:defRPr>
            </a:pPr>
            <a:r>
              <a:t>Not only experienced mental health or medical issues but homelessness too.</a:t>
            </a:r>
          </a:p>
          <a:p>
            <a:pPr marL="794512" lvl="1" indent="-397256" defTabSz="537463">
              <a:spcBef>
                <a:spcPts val="900"/>
              </a:spcBef>
              <a:buBlip>
                <a:blip r:embed="rId3"/>
              </a:buBlip>
              <a:defRPr sz="3312">
                <a:effectLst>
                  <a:outerShdw blurRad="23368" dist="11684" rotWithShape="0">
                    <a:srgbClr val="FFFFFF">
                      <a:alpha val="45000"/>
                    </a:srgbClr>
                  </a:outerShdw>
                </a:effectLst>
              </a:defRPr>
            </a:pPr>
            <a:r>
              <a:t>Spend additional time with client</a:t>
            </a:r>
          </a:p>
        </p:txBody>
      </p:sp>
      <p:pic>
        <p:nvPicPr>
          <p:cNvPr id="157" name="6Q2A4674.jpg" descr="6Q2A4674.jpg"/>
          <p:cNvPicPr>
            <a:picLocks noChangeAspect="1"/>
          </p:cNvPicPr>
          <p:nvPr/>
        </p:nvPicPr>
        <p:blipFill>
          <a:blip r:embed="rId4"/>
          <a:srcRect l="14747" t="15176" r="5617" b="514"/>
          <a:stretch>
            <a:fillRect/>
          </a:stretch>
        </p:blipFill>
        <p:spPr>
          <a:xfrm>
            <a:off x="775357" y="2549525"/>
            <a:ext cx="4937463" cy="6534087"/>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eer Housing Advocate"/>
          <p:cNvSpPr txBox="1">
            <a:spLocks noGrp="1"/>
          </p:cNvSpPr>
          <p:nvPr>
            <p:ph type="title"/>
          </p:nvPr>
        </p:nvSpPr>
        <p:spPr>
          <a:prstGeom prst="rect">
            <a:avLst/>
          </a:prstGeom>
        </p:spPr>
        <p:txBody>
          <a:bodyPr/>
          <a:lstStyle/>
          <a:p>
            <a:r>
              <a:t>Peer Housing Advocate</a:t>
            </a:r>
          </a:p>
        </p:txBody>
      </p:sp>
      <p:sp>
        <p:nvSpPr>
          <p:cNvPr id="160" name="Trauma Informed Approach and Peer Advocacy can;…"/>
          <p:cNvSpPr txBox="1">
            <a:spLocks noGrp="1"/>
          </p:cNvSpPr>
          <p:nvPr>
            <p:ph type="body" idx="1"/>
          </p:nvPr>
        </p:nvSpPr>
        <p:spPr>
          <a:prstGeom prst="rect">
            <a:avLst/>
          </a:prstGeom>
        </p:spPr>
        <p:txBody>
          <a:bodyPr>
            <a:normAutofit lnSpcReduction="10000"/>
          </a:bodyPr>
          <a:lstStyle/>
          <a:p>
            <a:pPr marL="388619" indent="-388619" defTabSz="525779">
              <a:spcBef>
                <a:spcPts val="4600"/>
              </a:spcBef>
              <a:buBlip>
                <a:blip r:embed="rId3"/>
              </a:buBlip>
              <a:defRPr sz="3239">
                <a:effectLst>
                  <a:outerShdw blurRad="22860" dist="11430" rotWithShape="0">
                    <a:srgbClr val="FFFFFF">
                      <a:alpha val="45000"/>
                    </a:srgbClr>
                  </a:outerShdw>
                </a:effectLst>
              </a:defRPr>
            </a:pPr>
            <a:r>
              <a:t>Trauma Informed Approach and Peer Advocacy can;</a:t>
            </a:r>
          </a:p>
          <a:p>
            <a:pPr marL="777239" lvl="1" indent="-388619" defTabSz="525779">
              <a:spcBef>
                <a:spcPts val="900"/>
              </a:spcBef>
              <a:buBlip>
                <a:blip r:embed="rId3"/>
              </a:buBlip>
              <a:defRPr sz="3239">
                <a:effectLst>
                  <a:outerShdw blurRad="22860" dist="11430" rotWithShape="0">
                    <a:srgbClr val="FFFFFF">
                      <a:alpha val="45000"/>
                    </a:srgbClr>
                  </a:outerShdw>
                </a:effectLst>
              </a:defRPr>
            </a:pPr>
            <a:r>
              <a:t>Safety - Comfortable space; mentally and physically </a:t>
            </a:r>
          </a:p>
          <a:p>
            <a:pPr marL="777239" lvl="1" indent="-388619" defTabSz="525779">
              <a:spcBef>
                <a:spcPts val="900"/>
              </a:spcBef>
              <a:buBlip>
                <a:blip r:embed="rId3"/>
              </a:buBlip>
              <a:defRPr sz="3239">
                <a:effectLst>
                  <a:outerShdw blurRad="22860" dist="11430" rotWithShape="0">
                    <a:srgbClr val="FFFFFF">
                      <a:alpha val="45000"/>
                    </a:srgbClr>
                  </a:outerShdw>
                </a:effectLst>
              </a:defRPr>
            </a:pPr>
            <a:r>
              <a:t>Transparency and Trustworthiness - provide full and accurate info. </a:t>
            </a:r>
          </a:p>
          <a:p>
            <a:pPr marL="777239" lvl="1" indent="-388619" defTabSz="525779">
              <a:spcBef>
                <a:spcPts val="900"/>
              </a:spcBef>
              <a:buBlip>
                <a:blip r:embed="rId3"/>
              </a:buBlip>
              <a:defRPr sz="3239">
                <a:effectLst>
                  <a:outerShdw blurRad="22860" dist="11430" rotWithShape="0">
                    <a:srgbClr val="FFFFFF">
                      <a:alpha val="45000"/>
                    </a:srgbClr>
                  </a:outerShdw>
                </a:effectLst>
              </a:defRPr>
            </a:pPr>
            <a:r>
              <a:t>Choice - Approach that honors the individual’s dignity despite risk</a:t>
            </a:r>
          </a:p>
          <a:p>
            <a:pPr marL="777239" lvl="1" indent="-388619" defTabSz="525779">
              <a:spcBef>
                <a:spcPts val="900"/>
              </a:spcBef>
              <a:buBlip>
                <a:blip r:embed="rId3"/>
              </a:buBlip>
              <a:defRPr sz="3239">
                <a:effectLst>
                  <a:outerShdw blurRad="22860" dist="11430" rotWithShape="0">
                    <a:srgbClr val="FFFFFF">
                      <a:alpha val="45000"/>
                    </a:srgbClr>
                  </a:outerShdw>
                </a:effectLst>
              </a:defRPr>
            </a:pPr>
            <a:r>
              <a:t>Collaboration - Health happens with shared decision making </a:t>
            </a:r>
          </a:p>
          <a:p>
            <a:pPr marL="777239" lvl="1" indent="-388619" defTabSz="525779">
              <a:spcBef>
                <a:spcPts val="900"/>
              </a:spcBef>
              <a:buBlip>
                <a:blip r:embed="rId3"/>
              </a:buBlip>
              <a:defRPr sz="3239">
                <a:effectLst>
                  <a:outerShdw blurRad="22860" dist="11430" rotWithShape="0">
                    <a:srgbClr val="FFFFFF">
                      <a:alpha val="45000"/>
                    </a:srgbClr>
                  </a:outerShdw>
                </a:effectLst>
              </a:defRPr>
            </a:pPr>
            <a:r>
              <a:t>Empowerment - Recognition of individual’s strength and release of power in the “professional’s perspective”</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1469</Words>
  <Application>Microsoft Office PowerPoint</Application>
  <PresentationFormat>Custom</PresentationFormat>
  <Paragraphs>140</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Georgia</vt:lpstr>
      <vt:lpstr>Helvetica Neue</vt:lpstr>
      <vt:lpstr>Hoefler Text</vt:lpstr>
      <vt:lpstr>Palatino</vt:lpstr>
      <vt:lpstr>Kyoto</vt:lpstr>
      <vt:lpstr>Meet me Where I’m At</vt:lpstr>
      <vt:lpstr>Agenda  </vt:lpstr>
      <vt:lpstr>Swan WAS Here</vt:lpstr>
      <vt:lpstr>Step In the Right Direction </vt:lpstr>
      <vt:lpstr>Homelessness is Hard We can make it easier</vt:lpstr>
      <vt:lpstr>Homelessness is Hard We can make it easier</vt:lpstr>
      <vt:lpstr>Outreach Workers</vt:lpstr>
      <vt:lpstr>Peer Housing Advocate</vt:lpstr>
      <vt:lpstr>Peer Housing Advocate</vt:lpstr>
      <vt:lpstr>Critical Time Intervention Team</vt:lpstr>
      <vt:lpstr>Critical Time Intervention Team</vt:lpstr>
      <vt:lpstr>Critical Time Intervention Team</vt:lpstr>
      <vt:lpstr>Critical Time Intervention Team</vt:lpstr>
      <vt:lpstr>Outreach Tactics</vt:lpstr>
      <vt:lpstr>Basic Needs</vt:lpstr>
      <vt:lpstr>Basic Needs</vt:lpstr>
      <vt:lpstr>Basic Needs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me Where I’m At</dc:title>
  <cp:lastModifiedBy>Ryan McIntosh</cp:lastModifiedBy>
  <cp:revision>4</cp:revision>
  <dcterms:modified xsi:type="dcterms:W3CDTF">2019-10-01T20:53:17Z</dcterms:modified>
</cp:coreProperties>
</file>