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77" r:id="rId3"/>
    <p:sldId id="270" r:id="rId4"/>
    <p:sldId id="275" r:id="rId5"/>
    <p:sldId id="276" r:id="rId6"/>
    <p:sldId id="274" r:id="rId7"/>
    <p:sldId id="278" r:id="rId8"/>
    <p:sldId id="273" r:id="rId9"/>
    <p:sldId id="263" r:id="rId10"/>
    <p:sldId id="265" r:id="rId11"/>
    <p:sldId id="266" r:id="rId12"/>
    <p:sldId id="269" r:id="rId13"/>
    <p:sldId id="272" r:id="rId14"/>
    <p:sldId id="260" r:id="rId15"/>
    <p:sldId id="279" r:id="rId16"/>
    <p:sldId id="268" r:id="rId17"/>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Steimer" initials="JS" lastIdx="1" clrIdx="0">
    <p:extLst>
      <p:ext uri="{19B8F6BF-5375-455C-9EA6-DF929625EA0E}">
        <p15:presenceInfo xmlns:p15="http://schemas.microsoft.com/office/powerpoint/2012/main" userId="S::jsteimer@letsendhomelessness.org::88d7d739-60d5-461e-a03a-1632c7ec1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3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07T14:29:30.866"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5101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1133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465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0747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0185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5869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0226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26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7970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3107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6451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1151559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endParaRPr/>
          </a:p>
        </p:txBody>
      </p:sp>
      <p:sp>
        <p:nvSpPr>
          <p:cNvPr id="3" name="object 3"/>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endParaRPr/>
          </a:p>
        </p:txBody>
      </p:sp>
      <p:sp>
        <p:nvSpPr>
          <p:cNvPr id="4" name="object 4"/>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endParaRPr/>
          </a:p>
        </p:txBody>
      </p:sp>
      <p:sp>
        <p:nvSpPr>
          <p:cNvPr id="5" name="object 5"/>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endParaRPr/>
          </a:p>
        </p:txBody>
      </p:sp>
      <p:sp>
        <p:nvSpPr>
          <p:cNvPr id="6" name="object 6"/>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endParaRPr/>
          </a:p>
        </p:txBody>
      </p:sp>
      <p:sp>
        <p:nvSpPr>
          <p:cNvPr id="7" name="object 7"/>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endParaRPr/>
          </a:p>
        </p:txBody>
      </p:sp>
      <p:sp>
        <p:nvSpPr>
          <p:cNvPr id="8" name="object 8"/>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endParaRPr/>
          </a:p>
        </p:txBody>
      </p:sp>
      <p:sp>
        <p:nvSpPr>
          <p:cNvPr id="9" name="object 9"/>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endParaRPr/>
          </a:p>
        </p:txBody>
      </p:sp>
      <p:sp>
        <p:nvSpPr>
          <p:cNvPr id="10" name="object 10"/>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endParaRPr/>
          </a:p>
        </p:txBody>
      </p:sp>
      <p:sp>
        <p:nvSpPr>
          <p:cNvPr id="12" name="object 12"/>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276" y="16509"/>
            <a:ext cx="10187940" cy="6841490"/>
          </a:xfrm>
          <a:custGeom>
            <a:avLst/>
            <a:gdLst/>
            <a:ahLst/>
            <a:cxnLst/>
            <a:rect l="l" t="t" r="r" b="b"/>
            <a:pathLst>
              <a:path w="10187940" h="6841490">
                <a:moveTo>
                  <a:pt x="0" y="6841490"/>
                </a:moveTo>
                <a:lnTo>
                  <a:pt x="10187711" y="6841490"/>
                </a:lnTo>
                <a:lnTo>
                  <a:pt x="10187711" y="0"/>
                </a:lnTo>
                <a:lnTo>
                  <a:pt x="0" y="0"/>
                </a:lnTo>
                <a:lnTo>
                  <a:pt x="0" y="6841490"/>
                </a:lnTo>
                <a:close/>
              </a:path>
            </a:pathLst>
          </a:custGeom>
          <a:solidFill>
            <a:srgbClr val="00B5EF">
              <a:alpha val="9999"/>
            </a:srgbClr>
          </a:solidFill>
        </p:spPr>
        <p:txBody>
          <a:bodyPr wrap="square" lIns="0" tIns="0" rIns="0" bIns="0" rtlCol="0"/>
          <a:lstStyle/>
          <a:p>
            <a:endParaRPr dirty="0"/>
          </a:p>
        </p:txBody>
      </p:sp>
      <p:sp>
        <p:nvSpPr>
          <p:cNvPr id="15" name="object 15"/>
          <p:cNvSpPr/>
          <p:nvPr/>
        </p:nvSpPr>
        <p:spPr>
          <a:xfrm>
            <a:off x="3276" y="1417319"/>
            <a:ext cx="3096895" cy="3346450"/>
          </a:xfrm>
          <a:custGeom>
            <a:avLst/>
            <a:gdLst/>
            <a:ahLst/>
            <a:cxnLst/>
            <a:rect l="l" t="t" r="r" b="b"/>
            <a:pathLst>
              <a:path w="3096895" h="3346450">
                <a:moveTo>
                  <a:pt x="1600683" y="0"/>
                </a:moveTo>
                <a:lnTo>
                  <a:pt x="0" y="1852241"/>
                </a:lnTo>
                <a:lnTo>
                  <a:pt x="0" y="3346436"/>
                </a:lnTo>
                <a:lnTo>
                  <a:pt x="1600683" y="1443431"/>
                </a:lnTo>
                <a:lnTo>
                  <a:pt x="2848027" y="1443431"/>
                </a:lnTo>
                <a:lnTo>
                  <a:pt x="1600683" y="0"/>
                </a:lnTo>
                <a:close/>
              </a:path>
              <a:path w="3096895" h="3346450">
                <a:moveTo>
                  <a:pt x="2848027" y="1443431"/>
                </a:moveTo>
                <a:lnTo>
                  <a:pt x="1600683" y="1443431"/>
                </a:lnTo>
                <a:lnTo>
                  <a:pt x="2461324" y="2466517"/>
                </a:lnTo>
                <a:lnTo>
                  <a:pt x="3096769" y="1731276"/>
                </a:lnTo>
                <a:lnTo>
                  <a:pt x="2848027" y="1443431"/>
                </a:lnTo>
                <a:close/>
              </a:path>
            </a:pathLst>
          </a:custGeom>
          <a:solidFill>
            <a:srgbClr val="FFFFFF">
              <a:alpha val="5499"/>
            </a:srgbClr>
          </a:solidFill>
        </p:spPr>
        <p:txBody>
          <a:bodyPr wrap="square" lIns="0" tIns="0" rIns="0" bIns="0" rtlCol="0"/>
          <a:lstStyle/>
          <a:p>
            <a:endParaRPr/>
          </a:p>
        </p:txBody>
      </p:sp>
      <p:sp>
        <p:nvSpPr>
          <p:cNvPr id="16" name="object 16"/>
          <p:cNvSpPr/>
          <p:nvPr/>
        </p:nvSpPr>
        <p:spPr>
          <a:xfrm>
            <a:off x="1828800" y="1400811"/>
            <a:ext cx="4796790" cy="5440680"/>
          </a:xfrm>
          <a:custGeom>
            <a:avLst/>
            <a:gdLst/>
            <a:ahLst/>
            <a:cxnLst/>
            <a:rect l="l" t="t" r="r" b="b"/>
            <a:pathLst>
              <a:path w="4796790" h="5440680">
                <a:moveTo>
                  <a:pt x="3300171" y="0"/>
                </a:moveTo>
                <a:lnTo>
                  <a:pt x="0" y="3818813"/>
                </a:lnTo>
                <a:lnTo>
                  <a:pt x="0" y="5440679"/>
                </a:lnTo>
                <a:lnTo>
                  <a:pt x="979652" y="5440679"/>
                </a:lnTo>
                <a:lnTo>
                  <a:pt x="979652" y="4202226"/>
                </a:lnTo>
                <a:lnTo>
                  <a:pt x="3300171" y="1443431"/>
                </a:lnTo>
                <a:lnTo>
                  <a:pt x="4547578" y="1443431"/>
                </a:lnTo>
                <a:lnTo>
                  <a:pt x="3300171" y="0"/>
                </a:lnTo>
                <a:close/>
              </a:path>
              <a:path w="4796790" h="5440680">
                <a:moveTo>
                  <a:pt x="2442667" y="3122993"/>
                </a:moveTo>
                <a:lnTo>
                  <a:pt x="1799602" y="3887482"/>
                </a:lnTo>
                <a:lnTo>
                  <a:pt x="2064346" y="4202226"/>
                </a:lnTo>
                <a:lnTo>
                  <a:pt x="2064346" y="5440679"/>
                </a:lnTo>
                <a:lnTo>
                  <a:pt x="3044050" y="5440679"/>
                </a:lnTo>
                <a:lnTo>
                  <a:pt x="3044050" y="3818813"/>
                </a:lnTo>
                <a:lnTo>
                  <a:pt x="2442667" y="3122993"/>
                </a:lnTo>
                <a:close/>
              </a:path>
              <a:path w="4796790" h="5440680">
                <a:moveTo>
                  <a:pt x="4547578" y="1443431"/>
                </a:moveTo>
                <a:lnTo>
                  <a:pt x="3300171" y="1443431"/>
                </a:lnTo>
                <a:lnTo>
                  <a:pt x="4160837" y="2466619"/>
                </a:lnTo>
                <a:lnTo>
                  <a:pt x="4796332" y="1731276"/>
                </a:lnTo>
                <a:lnTo>
                  <a:pt x="4547578" y="1443431"/>
                </a:lnTo>
                <a:close/>
              </a:path>
            </a:pathLst>
          </a:custGeom>
          <a:solidFill>
            <a:srgbClr val="FFFFFF">
              <a:alpha val="5499"/>
            </a:srgbClr>
          </a:solidFill>
        </p:spPr>
        <p:txBody>
          <a:bodyPr wrap="square" lIns="0" tIns="0" rIns="0" bIns="0" rtlCol="0"/>
          <a:lstStyle/>
          <a:p>
            <a:endParaRPr/>
          </a:p>
        </p:txBody>
      </p:sp>
      <p:sp>
        <p:nvSpPr>
          <p:cNvPr id="18" name="object 18"/>
          <p:cNvSpPr txBox="1">
            <a:spLocks noGrp="1"/>
          </p:cNvSpPr>
          <p:nvPr>
            <p:ph type="title"/>
          </p:nvPr>
        </p:nvSpPr>
        <p:spPr>
          <a:xfrm>
            <a:off x="304800" y="1483548"/>
            <a:ext cx="9749538" cy="2782813"/>
          </a:xfrm>
          <a:prstGeom prst="rect">
            <a:avLst/>
          </a:prstGeom>
        </p:spPr>
        <p:txBody>
          <a:bodyPr vert="horz" wrap="square" lIns="0" tIns="12700" rIns="0" bIns="0" rtlCol="0">
            <a:spAutoFit/>
          </a:bodyPr>
          <a:lstStyle/>
          <a:p>
            <a:pPr marL="12700" algn="ctr">
              <a:lnSpc>
                <a:spcPct val="100000"/>
              </a:lnSpc>
              <a:spcBef>
                <a:spcPts val="100"/>
              </a:spcBef>
            </a:pPr>
            <a:r>
              <a:rPr lang="en-US" b="1" spc="180" dirty="0">
                <a:solidFill>
                  <a:srgbClr val="00B5EF"/>
                </a:solidFill>
                <a:latin typeface="Tahoma"/>
                <a:cs typeface="Tahoma"/>
              </a:rPr>
              <a:t>Supportive Housing Assessment</a:t>
            </a:r>
            <a:br>
              <a:rPr lang="en-US" b="1" spc="180" dirty="0">
                <a:solidFill>
                  <a:srgbClr val="00B5EF"/>
                </a:solidFill>
                <a:latin typeface="Tahoma"/>
                <a:cs typeface="Tahoma"/>
              </a:rPr>
            </a:br>
            <a:r>
              <a:rPr lang="en-US" b="1" spc="180" dirty="0">
                <a:solidFill>
                  <a:srgbClr val="00B5EF"/>
                </a:solidFill>
                <a:latin typeface="Tahoma"/>
                <a:cs typeface="Tahoma"/>
              </a:rPr>
              <a:t>and </a:t>
            </a:r>
            <a:br>
              <a:rPr lang="en-US" b="1" spc="180" dirty="0">
                <a:solidFill>
                  <a:srgbClr val="00B5EF"/>
                </a:solidFill>
                <a:latin typeface="Tahoma"/>
                <a:cs typeface="Tahoma"/>
              </a:rPr>
            </a:br>
            <a:r>
              <a:rPr lang="en-US" b="1" spc="180" dirty="0">
                <a:solidFill>
                  <a:srgbClr val="00B5EF"/>
                </a:solidFill>
                <a:latin typeface="Tahoma"/>
                <a:cs typeface="Tahoma"/>
              </a:rPr>
              <a:t>Acuity Index Upload into HMIS</a:t>
            </a:r>
            <a:br>
              <a:rPr lang="en-US" sz="4600" b="1" spc="-130" dirty="0">
                <a:solidFill>
                  <a:srgbClr val="00B5EF"/>
                </a:solidFill>
                <a:latin typeface="Tahoma"/>
                <a:cs typeface="Tahoma"/>
              </a:rPr>
            </a:br>
            <a:endParaRPr sz="46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686835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7" name="object 7"/>
          <p:cNvSpPr txBox="1"/>
          <p:nvPr/>
        </p:nvSpPr>
        <p:spPr>
          <a:xfrm>
            <a:off x="990600" y="4350361"/>
            <a:ext cx="9556191" cy="2482731"/>
          </a:xfrm>
          <a:prstGeom prst="rect">
            <a:avLst/>
          </a:prstGeom>
        </p:spPr>
        <p:txBody>
          <a:bodyPr vert="horz" wrap="square" lIns="0" tIns="127000" rIns="0" bIns="0" rtlCol="0">
            <a:spAutoFit/>
          </a:bodyPr>
          <a:lstStyle/>
          <a:p>
            <a:pPr marL="407670" indent="-394970">
              <a:lnSpc>
                <a:spcPct val="100000"/>
              </a:lnSpc>
              <a:spcBef>
                <a:spcPts val="1000"/>
              </a:spcBef>
              <a:buClr>
                <a:srgbClr val="F78E1E"/>
              </a:buClr>
              <a:buFont typeface="Arial"/>
              <a:buChar char="•"/>
              <a:tabLst>
                <a:tab pos="408305" algn="l"/>
              </a:tabLst>
            </a:pPr>
            <a:r>
              <a:rPr lang="en-US" spc="5" dirty="0">
                <a:solidFill>
                  <a:srgbClr val="191D63"/>
                </a:solidFill>
                <a:latin typeface="Trebuchet MS"/>
                <a:cs typeface="Trebuchet MS"/>
              </a:rPr>
              <a:t>This will open up the assessment.</a:t>
            </a:r>
          </a:p>
          <a:p>
            <a:pPr marL="864870" lvl="1" indent="-394970">
              <a:spcBef>
                <a:spcPts val="1000"/>
              </a:spcBef>
              <a:buClr>
                <a:srgbClr val="F78E1E"/>
              </a:buClr>
              <a:buFont typeface="Arial"/>
              <a:buChar char="•"/>
              <a:tabLst>
                <a:tab pos="408305" algn="l"/>
              </a:tabLst>
            </a:pPr>
            <a:r>
              <a:rPr lang="en-US" spc="5" dirty="0">
                <a:solidFill>
                  <a:srgbClr val="191D63"/>
                </a:solidFill>
                <a:latin typeface="Trebuchet MS"/>
                <a:cs typeface="Trebuchet MS"/>
              </a:rPr>
              <a:t>If this is your first time in the assessment it will be blank, if you have been working on the assessment  then it will contain the answers from the last time that it was opened and saved. </a:t>
            </a:r>
          </a:p>
          <a:p>
            <a:pPr marL="864870" lvl="1" indent="-394970">
              <a:spcBef>
                <a:spcPts val="1000"/>
              </a:spcBef>
              <a:buClr>
                <a:srgbClr val="F78E1E"/>
              </a:buClr>
              <a:buFont typeface="Arial"/>
              <a:buChar char="•"/>
              <a:tabLst>
                <a:tab pos="408305" algn="l"/>
              </a:tabLst>
            </a:pPr>
            <a:r>
              <a:rPr lang="en-US" spc="5" dirty="0">
                <a:solidFill>
                  <a:srgbClr val="191D63"/>
                </a:solidFill>
                <a:latin typeface="Trebuchet MS"/>
                <a:cs typeface="Trebuchet MS"/>
              </a:rPr>
              <a:t> If any of the answers have changed since the last time then you would just type over the last inputted information.</a:t>
            </a:r>
          </a:p>
          <a:p>
            <a:pPr marL="12700">
              <a:lnSpc>
                <a:spcPct val="100000"/>
              </a:lnSpc>
              <a:spcBef>
                <a:spcPts val="1000"/>
              </a:spcBef>
              <a:buClr>
                <a:srgbClr val="F78E1E"/>
              </a:buClr>
              <a:tabLst>
                <a:tab pos="408305" algn="l"/>
              </a:tabLst>
            </a:pPr>
            <a:endParaRPr lang="en-US" sz="2000" spc="5" dirty="0">
              <a:solidFill>
                <a:srgbClr val="191D63"/>
              </a:solidFill>
              <a:latin typeface="Trebuchet MS"/>
              <a:cs typeface="Trebuchet MS"/>
            </a:endParaRPr>
          </a:p>
        </p:txBody>
      </p:sp>
      <p:sp>
        <p:nvSpPr>
          <p:cNvPr id="23" name="object 3">
            <a:extLst>
              <a:ext uri="{FF2B5EF4-FFF2-40B4-BE49-F238E27FC236}">
                <a16:creationId xmlns:a16="http://schemas.microsoft.com/office/drawing/2014/main" id="{68EAAF95-3547-4ABC-96E9-66367F96BF60}"/>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5" name="Picture 4">
            <a:extLst>
              <a:ext uri="{FF2B5EF4-FFF2-40B4-BE49-F238E27FC236}">
                <a16:creationId xmlns:a16="http://schemas.microsoft.com/office/drawing/2014/main" id="{CB04C463-466E-4884-B57E-EAF3E55E2CBE}"/>
              </a:ext>
            </a:extLst>
          </p:cNvPr>
          <p:cNvPicPr>
            <a:picLocks noChangeAspect="1"/>
          </p:cNvPicPr>
          <p:nvPr/>
        </p:nvPicPr>
        <p:blipFill>
          <a:blip r:embed="rId2"/>
          <a:stretch>
            <a:fillRect/>
          </a:stretch>
        </p:blipFill>
        <p:spPr>
          <a:xfrm>
            <a:off x="304800" y="609600"/>
            <a:ext cx="5697796" cy="2819400"/>
          </a:xfrm>
          <a:prstGeom prst="rect">
            <a:avLst/>
          </a:prstGeom>
        </p:spPr>
      </p:pic>
      <p:pic>
        <p:nvPicPr>
          <p:cNvPr id="10" name="Picture 9">
            <a:extLst>
              <a:ext uri="{FF2B5EF4-FFF2-40B4-BE49-F238E27FC236}">
                <a16:creationId xmlns:a16="http://schemas.microsoft.com/office/drawing/2014/main" id="{AB64D984-3EAF-489B-8C5D-F26BC87DA718}"/>
              </a:ext>
            </a:extLst>
          </p:cNvPr>
          <p:cNvPicPr>
            <a:picLocks noChangeAspect="1"/>
          </p:cNvPicPr>
          <p:nvPr/>
        </p:nvPicPr>
        <p:blipFill>
          <a:blip r:embed="rId3"/>
          <a:stretch>
            <a:fillRect/>
          </a:stretch>
        </p:blipFill>
        <p:spPr>
          <a:xfrm>
            <a:off x="6109526" y="1406949"/>
            <a:ext cx="5345648" cy="2482731"/>
          </a:xfrm>
          <a:prstGeom prst="rect">
            <a:avLst/>
          </a:prstGeom>
        </p:spPr>
      </p:pic>
    </p:spTree>
    <p:extLst>
      <p:ext uri="{BB962C8B-B14F-4D97-AF65-F5344CB8AC3E}">
        <p14:creationId xmlns:p14="http://schemas.microsoft.com/office/powerpoint/2010/main" val="296967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479" y="-304800"/>
            <a:ext cx="12189460" cy="71628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7" name="object 7"/>
          <p:cNvSpPr txBox="1"/>
          <p:nvPr/>
        </p:nvSpPr>
        <p:spPr>
          <a:xfrm>
            <a:off x="962759" y="5014341"/>
            <a:ext cx="9556191" cy="1800493"/>
          </a:xfrm>
          <a:prstGeom prst="rect">
            <a:avLst/>
          </a:prstGeom>
        </p:spPr>
        <p:txBody>
          <a:bodyPr vert="horz" wrap="square" lIns="0" tIns="127000" rIns="0" bIns="0" rtlCol="0">
            <a:spAutoFit/>
          </a:bodyPr>
          <a:lstStyle/>
          <a:p>
            <a:pPr marL="407670" indent="-394970">
              <a:lnSpc>
                <a:spcPct val="100000"/>
              </a:lnSpc>
              <a:spcBef>
                <a:spcPts val="1000"/>
              </a:spcBef>
              <a:buClr>
                <a:srgbClr val="F78E1E"/>
              </a:buClr>
              <a:buFont typeface="Arial"/>
              <a:buChar char="•"/>
              <a:tabLst>
                <a:tab pos="408305" algn="l"/>
              </a:tabLst>
            </a:pPr>
            <a:r>
              <a:rPr lang="en-US" spc="5" dirty="0">
                <a:solidFill>
                  <a:srgbClr val="191D63"/>
                </a:solidFill>
                <a:latin typeface="Trebuchet MS"/>
                <a:cs typeface="Trebuchet MS"/>
              </a:rPr>
              <a:t>When you are done working on the Assessment it is very important that you go all the way to the bottom of the assessment and click on the </a:t>
            </a:r>
            <a:r>
              <a:rPr lang="en-US" b="1" spc="5" dirty="0">
                <a:solidFill>
                  <a:srgbClr val="191D63"/>
                </a:solidFill>
                <a:latin typeface="Trebuchet MS"/>
                <a:cs typeface="Trebuchet MS"/>
              </a:rPr>
              <a:t>save</a:t>
            </a:r>
            <a:r>
              <a:rPr lang="en-US" spc="5" dirty="0">
                <a:solidFill>
                  <a:srgbClr val="191D63"/>
                </a:solidFill>
                <a:latin typeface="Trebuchet MS"/>
                <a:cs typeface="Trebuchet MS"/>
              </a:rPr>
              <a:t> button to lock in your current answers</a:t>
            </a:r>
          </a:p>
          <a:p>
            <a:pPr marL="407670" indent="-394970">
              <a:lnSpc>
                <a:spcPct val="100000"/>
              </a:lnSpc>
              <a:spcBef>
                <a:spcPts val="1000"/>
              </a:spcBef>
              <a:buClr>
                <a:srgbClr val="F78E1E"/>
              </a:buClr>
              <a:buFont typeface="Arial"/>
              <a:buChar char="•"/>
              <a:tabLst>
                <a:tab pos="408305" algn="l"/>
              </a:tabLst>
            </a:pPr>
            <a:r>
              <a:rPr lang="en-US" spc="5" dirty="0">
                <a:solidFill>
                  <a:srgbClr val="191D63"/>
                </a:solidFill>
                <a:latin typeface="Trebuchet MS"/>
                <a:cs typeface="Trebuchet MS"/>
              </a:rPr>
              <a:t>Once you hit save just return to the summary Tab or go to the ClientPoint  .</a:t>
            </a:r>
          </a:p>
          <a:p>
            <a:pPr marL="12700">
              <a:lnSpc>
                <a:spcPct val="100000"/>
              </a:lnSpc>
              <a:spcBef>
                <a:spcPts val="1000"/>
              </a:spcBef>
              <a:buClr>
                <a:srgbClr val="F78E1E"/>
              </a:buClr>
              <a:tabLst>
                <a:tab pos="408305" algn="l"/>
              </a:tabLst>
            </a:pPr>
            <a:endParaRPr lang="en-US" sz="2000" spc="5" dirty="0">
              <a:solidFill>
                <a:srgbClr val="191D63"/>
              </a:solidFill>
              <a:latin typeface="Trebuchet MS"/>
              <a:cs typeface="Trebuchet MS"/>
            </a:endParaRPr>
          </a:p>
        </p:txBody>
      </p:sp>
      <p:sp>
        <p:nvSpPr>
          <p:cNvPr id="23" name="object 3">
            <a:extLst>
              <a:ext uri="{FF2B5EF4-FFF2-40B4-BE49-F238E27FC236}">
                <a16:creationId xmlns:a16="http://schemas.microsoft.com/office/drawing/2014/main" id="{68EAAF95-3547-4ABC-96E9-66367F96BF60}"/>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5" name="Picture 4">
            <a:extLst>
              <a:ext uri="{FF2B5EF4-FFF2-40B4-BE49-F238E27FC236}">
                <a16:creationId xmlns:a16="http://schemas.microsoft.com/office/drawing/2014/main" id="{8A26712A-772B-4A7C-AACD-EA0A274C51FF}"/>
              </a:ext>
            </a:extLst>
          </p:cNvPr>
          <p:cNvPicPr>
            <a:picLocks noChangeAspect="1"/>
          </p:cNvPicPr>
          <p:nvPr/>
        </p:nvPicPr>
        <p:blipFill>
          <a:blip r:embed="rId2"/>
          <a:stretch>
            <a:fillRect/>
          </a:stretch>
        </p:blipFill>
        <p:spPr>
          <a:xfrm>
            <a:off x="630188" y="194460"/>
            <a:ext cx="11336425" cy="4148940"/>
          </a:xfrm>
          <a:prstGeom prst="rect">
            <a:avLst/>
          </a:prstGeom>
        </p:spPr>
      </p:pic>
      <p:cxnSp>
        <p:nvCxnSpPr>
          <p:cNvPr id="22" name="Straight Arrow Connector 21">
            <a:extLst>
              <a:ext uri="{FF2B5EF4-FFF2-40B4-BE49-F238E27FC236}">
                <a16:creationId xmlns:a16="http://schemas.microsoft.com/office/drawing/2014/main" id="{7400C308-4213-416C-8F2F-81901CE1D4E7}"/>
              </a:ext>
            </a:extLst>
          </p:cNvPr>
          <p:cNvCxnSpPr>
            <a:cxnSpLocks/>
          </p:cNvCxnSpPr>
          <p:nvPr/>
        </p:nvCxnSpPr>
        <p:spPr>
          <a:xfrm flipV="1">
            <a:off x="7396115" y="3810000"/>
            <a:ext cx="3122835"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3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64360"/>
            <a:ext cx="12189460" cy="717476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7" name="object 7"/>
          <p:cNvSpPr txBox="1"/>
          <p:nvPr/>
        </p:nvSpPr>
        <p:spPr>
          <a:xfrm>
            <a:off x="691942" y="2960549"/>
            <a:ext cx="9556191" cy="1123384"/>
          </a:xfrm>
          <a:prstGeom prst="rect">
            <a:avLst/>
          </a:prstGeom>
        </p:spPr>
        <p:txBody>
          <a:bodyPr vert="horz" wrap="square" lIns="0" tIns="127000" rIns="0" bIns="0" rtlCol="0">
            <a:spAutoFit/>
          </a:bodyPr>
          <a:lstStyle/>
          <a:p>
            <a:pPr marL="407670" indent="-394970">
              <a:lnSpc>
                <a:spcPct val="100000"/>
              </a:lnSpc>
              <a:spcBef>
                <a:spcPts val="1000"/>
              </a:spcBef>
              <a:buClr>
                <a:srgbClr val="F78E1E"/>
              </a:buClr>
              <a:buFont typeface="Arial"/>
              <a:buChar char="•"/>
              <a:tabLst>
                <a:tab pos="408305" algn="l"/>
              </a:tabLst>
            </a:pPr>
            <a:r>
              <a:rPr lang="en-US" sz="1600" spc="5" dirty="0">
                <a:solidFill>
                  <a:srgbClr val="191D63"/>
                </a:solidFill>
                <a:latin typeface="Trebuchet MS"/>
                <a:cs typeface="Trebuchet MS"/>
              </a:rPr>
              <a:t>If you would like to print out the Assessment click on the Print Assessment tab.</a:t>
            </a:r>
          </a:p>
          <a:p>
            <a:pPr marL="355600" indent="-342900">
              <a:lnSpc>
                <a:spcPct val="100000"/>
              </a:lnSpc>
              <a:spcBef>
                <a:spcPts val="1000"/>
              </a:spcBef>
              <a:buClr>
                <a:srgbClr val="F78E1E"/>
              </a:buClr>
              <a:buFont typeface="Arial" panose="020B0604020202020204" pitchFamily="34" charset="0"/>
              <a:buChar char="•"/>
              <a:tabLst>
                <a:tab pos="408305" algn="l"/>
              </a:tabLst>
            </a:pPr>
            <a:r>
              <a:rPr lang="en-US" sz="1600" spc="5" dirty="0">
                <a:solidFill>
                  <a:srgbClr val="191D63"/>
                </a:solidFill>
                <a:latin typeface="Trebuchet MS"/>
                <a:cs typeface="Trebuchet MS"/>
              </a:rPr>
              <a:t>You will get a pop-up asking if you want the Signature Lines then hit print</a:t>
            </a:r>
          </a:p>
          <a:p>
            <a:pPr marL="355600" indent="-342900">
              <a:lnSpc>
                <a:spcPct val="100000"/>
              </a:lnSpc>
              <a:spcBef>
                <a:spcPts val="1000"/>
              </a:spcBef>
              <a:buClr>
                <a:srgbClr val="F78E1E"/>
              </a:buClr>
              <a:buFont typeface="Arial" panose="020B0604020202020204" pitchFamily="34" charset="0"/>
              <a:buChar char="•"/>
              <a:tabLst>
                <a:tab pos="408305" algn="l"/>
              </a:tabLst>
            </a:pPr>
            <a:r>
              <a:rPr lang="en-US" sz="1600" spc="5" dirty="0">
                <a:solidFill>
                  <a:srgbClr val="191D63"/>
                </a:solidFill>
                <a:latin typeface="Trebuchet MS"/>
                <a:cs typeface="Trebuchet MS"/>
              </a:rPr>
              <a:t>This will open your printer’s utility pop-up to print.</a:t>
            </a:r>
          </a:p>
        </p:txBody>
      </p:sp>
      <p:sp>
        <p:nvSpPr>
          <p:cNvPr id="23" name="object 3">
            <a:extLst>
              <a:ext uri="{FF2B5EF4-FFF2-40B4-BE49-F238E27FC236}">
                <a16:creationId xmlns:a16="http://schemas.microsoft.com/office/drawing/2014/main" id="{68EAAF95-3547-4ABC-96E9-66367F96BF60}"/>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5" name="Picture 4">
            <a:extLst>
              <a:ext uri="{FF2B5EF4-FFF2-40B4-BE49-F238E27FC236}">
                <a16:creationId xmlns:a16="http://schemas.microsoft.com/office/drawing/2014/main" id="{8A26712A-772B-4A7C-AACD-EA0A274C51FF}"/>
              </a:ext>
            </a:extLst>
          </p:cNvPr>
          <p:cNvPicPr>
            <a:picLocks noChangeAspect="1"/>
          </p:cNvPicPr>
          <p:nvPr/>
        </p:nvPicPr>
        <p:blipFill>
          <a:blip r:embed="rId2"/>
          <a:stretch>
            <a:fillRect/>
          </a:stretch>
        </p:blipFill>
        <p:spPr>
          <a:xfrm>
            <a:off x="630188" y="194460"/>
            <a:ext cx="8486309" cy="2706549"/>
          </a:xfrm>
          <a:prstGeom prst="rect">
            <a:avLst/>
          </a:prstGeom>
        </p:spPr>
      </p:pic>
      <p:pic>
        <p:nvPicPr>
          <p:cNvPr id="21" name="Picture 20">
            <a:extLst>
              <a:ext uri="{FF2B5EF4-FFF2-40B4-BE49-F238E27FC236}">
                <a16:creationId xmlns:a16="http://schemas.microsoft.com/office/drawing/2014/main" id="{237D6645-6AA5-4060-984D-77B298CE21AA}"/>
              </a:ext>
            </a:extLst>
          </p:cNvPr>
          <p:cNvPicPr>
            <a:picLocks noChangeAspect="1"/>
          </p:cNvPicPr>
          <p:nvPr/>
        </p:nvPicPr>
        <p:blipFill>
          <a:blip r:embed="rId3"/>
          <a:stretch>
            <a:fillRect/>
          </a:stretch>
        </p:blipFill>
        <p:spPr>
          <a:xfrm>
            <a:off x="3863886" y="1808380"/>
            <a:ext cx="2375490" cy="592141"/>
          </a:xfrm>
          <a:prstGeom prst="rect">
            <a:avLst/>
          </a:prstGeom>
        </p:spPr>
      </p:pic>
      <p:pic>
        <p:nvPicPr>
          <p:cNvPr id="26" name="Picture 25">
            <a:extLst>
              <a:ext uri="{FF2B5EF4-FFF2-40B4-BE49-F238E27FC236}">
                <a16:creationId xmlns:a16="http://schemas.microsoft.com/office/drawing/2014/main" id="{F3C631AD-5525-4DC4-AD0F-CE2F9F616C4B}"/>
              </a:ext>
            </a:extLst>
          </p:cNvPr>
          <p:cNvPicPr>
            <a:picLocks noChangeAspect="1"/>
          </p:cNvPicPr>
          <p:nvPr/>
        </p:nvPicPr>
        <p:blipFill>
          <a:blip r:embed="rId4"/>
          <a:stretch>
            <a:fillRect/>
          </a:stretch>
        </p:blipFill>
        <p:spPr>
          <a:xfrm>
            <a:off x="6604037" y="3771585"/>
            <a:ext cx="5043222" cy="2907646"/>
          </a:xfrm>
          <a:prstGeom prst="rect">
            <a:avLst/>
          </a:prstGeom>
        </p:spPr>
      </p:pic>
      <p:cxnSp>
        <p:nvCxnSpPr>
          <p:cNvPr id="28" name="Straight Arrow Connector 27">
            <a:extLst>
              <a:ext uri="{FF2B5EF4-FFF2-40B4-BE49-F238E27FC236}">
                <a16:creationId xmlns:a16="http://schemas.microsoft.com/office/drawing/2014/main" id="{3A8B351E-39CD-4C25-B720-D44B667B009F}"/>
              </a:ext>
            </a:extLst>
          </p:cNvPr>
          <p:cNvCxnSpPr/>
          <p:nvPr/>
        </p:nvCxnSpPr>
        <p:spPr>
          <a:xfrm flipH="1" flipV="1">
            <a:off x="2108237" y="2535844"/>
            <a:ext cx="44958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B70F0B3-B921-45A2-988E-55B3302B2B91}"/>
              </a:ext>
            </a:extLst>
          </p:cNvPr>
          <p:cNvCxnSpPr>
            <a:cxnSpLocks/>
          </p:cNvCxnSpPr>
          <p:nvPr/>
        </p:nvCxnSpPr>
        <p:spPr>
          <a:xfrm flipH="1" flipV="1">
            <a:off x="5634980" y="2286500"/>
            <a:ext cx="1761655" cy="1235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435C26-EB7F-49D3-806D-A78B614D11EF}"/>
              </a:ext>
            </a:extLst>
          </p:cNvPr>
          <p:cNvCxnSpPr/>
          <p:nvPr/>
        </p:nvCxnSpPr>
        <p:spPr>
          <a:xfrm>
            <a:off x="4796779" y="4083564"/>
            <a:ext cx="1676400" cy="173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2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6" name="TextBox 5">
            <a:extLst>
              <a:ext uri="{FF2B5EF4-FFF2-40B4-BE49-F238E27FC236}">
                <a16:creationId xmlns:a16="http://schemas.microsoft.com/office/drawing/2014/main" id="{E5BC4CFD-07A1-4079-9C84-502E36111158}"/>
              </a:ext>
            </a:extLst>
          </p:cNvPr>
          <p:cNvSpPr txBox="1"/>
          <p:nvPr/>
        </p:nvSpPr>
        <p:spPr>
          <a:xfrm>
            <a:off x="685800" y="4876800"/>
            <a:ext cx="9677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To attach the Acuity Index upload into the Client profile, when in the assessment you can click on the binder clip in the right hand corner </a:t>
            </a:r>
          </a:p>
          <a:p>
            <a:pPr marL="285750" indent="-285750">
              <a:buFont typeface="Arial" panose="020B0604020202020204" pitchFamily="34" charset="0"/>
              <a:buChar char="•"/>
            </a:pPr>
            <a:r>
              <a:rPr lang="en-US" dirty="0"/>
              <a:t>the “Assessment File Attachments” pop up will open</a:t>
            </a:r>
          </a:p>
          <a:p>
            <a:pPr marL="285750" indent="-285750">
              <a:buFont typeface="Arial" panose="020B0604020202020204" pitchFamily="34" charset="0"/>
              <a:buChar char="•"/>
            </a:pPr>
            <a:r>
              <a:rPr lang="en-US" dirty="0"/>
              <a:t>Then upload Attachment</a:t>
            </a:r>
          </a:p>
          <a:p>
            <a:pPr marL="285750" indent="-285750">
              <a:buFont typeface="Arial" panose="020B0604020202020204" pitchFamily="34" charset="0"/>
              <a:buChar char="•"/>
            </a:pPr>
            <a:r>
              <a:rPr lang="en-US" dirty="0"/>
              <a:t>Then your PC pop-up to choose where you saved the file click on it and open </a:t>
            </a:r>
          </a:p>
        </p:txBody>
      </p:sp>
      <p:pic>
        <p:nvPicPr>
          <p:cNvPr id="7" name="Picture 6">
            <a:extLst>
              <a:ext uri="{FF2B5EF4-FFF2-40B4-BE49-F238E27FC236}">
                <a16:creationId xmlns:a16="http://schemas.microsoft.com/office/drawing/2014/main" id="{EF205F0F-DB1A-4467-9D90-42C600216944}"/>
              </a:ext>
            </a:extLst>
          </p:cNvPr>
          <p:cNvPicPr>
            <a:picLocks noChangeAspect="1"/>
          </p:cNvPicPr>
          <p:nvPr/>
        </p:nvPicPr>
        <p:blipFill>
          <a:blip r:embed="rId2"/>
          <a:stretch>
            <a:fillRect/>
          </a:stretch>
        </p:blipFill>
        <p:spPr>
          <a:xfrm>
            <a:off x="1219200" y="213586"/>
            <a:ext cx="8305800" cy="4497855"/>
          </a:xfrm>
          <a:prstGeom prst="rect">
            <a:avLst/>
          </a:prstGeom>
        </p:spPr>
      </p:pic>
    </p:spTree>
    <p:extLst>
      <p:ext uri="{BB962C8B-B14F-4D97-AF65-F5344CB8AC3E}">
        <p14:creationId xmlns:p14="http://schemas.microsoft.com/office/powerpoint/2010/main" val="144493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4" name="Picture 3">
            <a:extLst>
              <a:ext uri="{FF2B5EF4-FFF2-40B4-BE49-F238E27FC236}">
                <a16:creationId xmlns:a16="http://schemas.microsoft.com/office/drawing/2014/main" id="{42CD847F-69EA-4B6C-8F70-CBD4D1097502}"/>
              </a:ext>
            </a:extLst>
          </p:cNvPr>
          <p:cNvPicPr>
            <a:picLocks noChangeAspect="1"/>
          </p:cNvPicPr>
          <p:nvPr/>
        </p:nvPicPr>
        <p:blipFill>
          <a:blip r:embed="rId2"/>
          <a:stretch>
            <a:fillRect/>
          </a:stretch>
        </p:blipFill>
        <p:spPr>
          <a:xfrm>
            <a:off x="762000" y="446993"/>
            <a:ext cx="5569669" cy="2419056"/>
          </a:xfrm>
          <a:prstGeom prst="rect">
            <a:avLst/>
          </a:prstGeom>
        </p:spPr>
      </p:pic>
      <p:pic>
        <p:nvPicPr>
          <p:cNvPr id="7" name="Picture 6">
            <a:extLst>
              <a:ext uri="{FF2B5EF4-FFF2-40B4-BE49-F238E27FC236}">
                <a16:creationId xmlns:a16="http://schemas.microsoft.com/office/drawing/2014/main" id="{0ED6E91E-280E-4E9A-AF0A-B50275525E54}"/>
              </a:ext>
            </a:extLst>
          </p:cNvPr>
          <p:cNvPicPr>
            <a:picLocks noChangeAspect="1"/>
          </p:cNvPicPr>
          <p:nvPr/>
        </p:nvPicPr>
        <p:blipFill>
          <a:blip r:embed="rId3"/>
          <a:stretch>
            <a:fillRect/>
          </a:stretch>
        </p:blipFill>
        <p:spPr>
          <a:xfrm>
            <a:off x="5029200" y="2932331"/>
            <a:ext cx="5791200" cy="2084999"/>
          </a:xfrm>
          <a:prstGeom prst="rect">
            <a:avLst/>
          </a:prstGeom>
        </p:spPr>
      </p:pic>
      <p:pic>
        <p:nvPicPr>
          <p:cNvPr id="6" name="Picture 5">
            <a:extLst>
              <a:ext uri="{FF2B5EF4-FFF2-40B4-BE49-F238E27FC236}">
                <a16:creationId xmlns:a16="http://schemas.microsoft.com/office/drawing/2014/main" id="{18E6F8FB-5AEE-4709-AED4-B37D1F03CE6A}"/>
              </a:ext>
            </a:extLst>
          </p:cNvPr>
          <p:cNvPicPr>
            <a:picLocks noChangeAspect="1"/>
          </p:cNvPicPr>
          <p:nvPr/>
        </p:nvPicPr>
        <p:blipFill>
          <a:blip r:embed="rId4"/>
          <a:stretch>
            <a:fillRect/>
          </a:stretch>
        </p:blipFill>
        <p:spPr>
          <a:xfrm>
            <a:off x="3471041" y="2582716"/>
            <a:ext cx="3942260" cy="1692568"/>
          </a:xfrm>
          <a:prstGeom prst="rect">
            <a:avLst/>
          </a:prstGeom>
        </p:spPr>
      </p:pic>
      <p:sp>
        <p:nvSpPr>
          <p:cNvPr id="8" name="TextBox 7">
            <a:extLst>
              <a:ext uri="{FF2B5EF4-FFF2-40B4-BE49-F238E27FC236}">
                <a16:creationId xmlns:a16="http://schemas.microsoft.com/office/drawing/2014/main" id="{4B13A6E3-9035-486D-AABF-7CCC14F9003B}"/>
              </a:ext>
            </a:extLst>
          </p:cNvPr>
          <p:cNvSpPr txBox="1"/>
          <p:nvPr/>
        </p:nvSpPr>
        <p:spPr>
          <a:xfrm>
            <a:off x="954798" y="5035059"/>
            <a:ext cx="10515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Once you click open the file will show in the “Upload Attachment”- Click Upload</a:t>
            </a:r>
          </a:p>
          <a:p>
            <a:pPr marL="285750" indent="-285750">
              <a:buFont typeface="Arial" panose="020B0604020202020204" pitchFamily="34" charset="0"/>
              <a:buChar char="•"/>
            </a:pPr>
            <a:r>
              <a:rPr lang="en-US" dirty="0"/>
              <a:t>You will now see the “Assessment File Attachments” and you will see the file and date you uploaded it. Hit exit</a:t>
            </a:r>
          </a:p>
          <a:p>
            <a:pPr marL="285750" indent="-285750">
              <a:buFont typeface="Arial" panose="020B0604020202020204" pitchFamily="34" charset="0"/>
              <a:buChar char="•"/>
            </a:pPr>
            <a:r>
              <a:rPr lang="en-US" dirty="0"/>
              <a:t>Now you will see a number on the binder clip alerting you that there is an attachment uploaded.</a:t>
            </a:r>
          </a:p>
          <a:p>
            <a:endParaRPr lang="en-US" dirty="0"/>
          </a:p>
          <a:p>
            <a:endParaRPr lang="en-US" dirty="0"/>
          </a:p>
        </p:txBody>
      </p:sp>
    </p:spTree>
    <p:extLst>
      <p:ext uri="{BB962C8B-B14F-4D97-AF65-F5344CB8AC3E}">
        <p14:creationId xmlns:p14="http://schemas.microsoft.com/office/powerpoint/2010/main" val="171959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8" name="TextBox 7">
            <a:extLst>
              <a:ext uri="{FF2B5EF4-FFF2-40B4-BE49-F238E27FC236}">
                <a16:creationId xmlns:a16="http://schemas.microsoft.com/office/drawing/2014/main" id="{4B13A6E3-9035-486D-AABF-7CCC14F9003B}"/>
              </a:ext>
            </a:extLst>
          </p:cNvPr>
          <p:cNvSpPr txBox="1"/>
          <p:nvPr/>
        </p:nvSpPr>
        <p:spPr>
          <a:xfrm>
            <a:off x="6400846" y="990600"/>
            <a:ext cx="514579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You can also see the Uploaded Attachment under the Client Profile if you scroll down to the “ File Attachments”</a:t>
            </a:r>
          </a:p>
          <a:p>
            <a:pPr marL="285750" indent="-285750">
              <a:buFont typeface="Arial" panose="020B0604020202020204" pitchFamily="34" charset="0"/>
              <a:buChar char="•"/>
            </a:pPr>
            <a:r>
              <a:rPr lang="en-US" dirty="0"/>
              <a:t>If you were not updating the Assessment at the time of uploading the Acuity you could upload directly from this area also using the  “Add New File Attachment”</a:t>
            </a:r>
          </a:p>
          <a:p>
            <a:endParaRPr lang="en-US" dirty="0"/>
          </a:p>
          <a:p>
            <a:endParaRPr lang="en-US" dirty="0"/>
          </a:p>
        </p:txBody>
      </p:sp>
      <p:pic>
        <p:nvPicPr>
          <p:cNvPr id="9" name="Picture 8">
            <a:extLst>
              <a:ext uri="{FF2B5EF4-FFF2-40B4-BE49-F238E27FC236}">
                <a16:creationId xmlns:a16="http://schemas.microsoft.com/office/drawing/2014/main" id="{559D4EFD-ACE0-40AC-A1A1-09D20F810950}"/>
              </a:ext>
            </a:extLst>
          </p:cNvPr>
          <p:cNvPicPr>
            <a:picLocks noChangeAspect="1"/>
          </p:cNvPicPr>
          <p:nvPr/>
        </p:nvPicPr>
        <p:blipFill>
          <a:blip r:embed="rId2"/>
          <a:stretch>
            <a:fillRect/>
          </a:stretch>
        </p:blipFill>
        <p:spPr>
          <a:xfrm>
            <a:off x="440148" y="76200"/>
            <a:ext cx="4612398" cy="6236275"/>
          </a:xfrm>
          <a:prstGeom prst="rect">
            <a:avLst/>
          </a:prstGeom>
        </p:spPr>
      </p:pic>
      <p:pic>
        <p:nvPicPr>
          <p:cNvPr id="10" name="Picture 9">
            <a:extLst>
              <a:ext uri="{FF2B5EF4-FFF2-40B4-BE49-F238E27FC236}">
                <a16:creationId xmlns:a16="http://schemas.microsoft.com/office/drawing/2014/main" id="{2ABC75CE-0664-4355-991C-1EE186470586}"/>
              </a:ext>
            </a:extLst>
          </p:cNvPr>
          <p:cNvPicPr>
            <a:picLocks noChangeAspect="1"/>
          </p:cNvPicPr>
          <p:nvPr/>
        </p:nvPicPr>
        <p:blipFill>
          <a:blip r:embed="rId3"/>
          <a:stretch>
            <a:fillRect/>
          </a:stretch>
        </p:blipFill>
        <p:spPr>
          <a:xfrm>
            <a:off x="3350260" y="4074206"/>
            <a:ext cx="8839200" cy="1212897"/>
          </a:xfrm>
          <a:prstGeom prst="rect">
            <a:avLst/>
          </a:prstGeom>
        </p:spPr>
      </p:pic>
      <p:cxnSp>
        <p:nvCxnSpPr>
          <p:cNvPr id="12" name="Straight Arrow Connector 11">
            <a:extLst>
              <a:ext uri="{FF2B5EF4-FFF2-40B4-BE49-F238E27FC236}">
                <a16:creationId xmlns:a16="http://schemas.microsoft.com/office/drawing/2014/main" id="{878458F1-AD6F-4CAD-9E51-C178CA70C1E4}"/>
              </a:ext>
            </a:extLst>
          </p:cNvPr>
          <p:cNvCxnSpPr/>
          <p:nvPr/>
        </p:nvCxnSpPr>
        <p:spPr>
          <a:xfrm flipH="1">
            <a:off x="4724400" y="2971800"/>
            <a:ext cx="3429000" cy="1905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52828A-9B75-4167-AC2F-9CB3FA5D2207}"/>
              </a:ext>
            </a:extLst>
          </p:cNvPr>
          <p:cNvCxnSpPr/>
          <p:nvPr/>
        </p:nvCxnSpPr>
        <p:spPr>
          <a:xfrm flipH="1">
            <a:off x="1752600" y="1219200"/>
            <a:ext cx="4648246" cy="41441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36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endParaRPr/>
          </a:p>
        </p:txBody>
      </p:sp>
      <p:sp>
        <p:nvSpPr>
          <p:cNvPr id="3" name="object 3"/>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endParaRPr/>
          </a:p>
        </p:txBody>
      </p:sp>
      <p:sp>
        <p:nvSpPr>
          <p:cNvPr id="4" name="object 4"/>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endParaRPr/>
          </a:p>
        </p:txBody>
      </p:sp>
      <p:sp>
        <p:nvSpPr>
          <p:cNvPr id="5" name="object 5"/>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endParaRPr/>
          </a:p>
        </p:txBody>
      </p:sp>
      <p:sp>
        <p:nvSpPr>
          <p:cNvPr id="6" name="object 6"/>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endParaRPr/>
          </a:p>
        </p:txBody>
      </p:sp>
      <p:sp>
        <p:nvSpPr>
          <p:cNvPr id="7" name="object 7"/>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endParaRPr/>
          </a:p>
        </p:txBody>
      </p:sp>
      <p:sp>
        <p:nvSpPr>
          <p:cNvPr id="8" name="object 8"/>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endParaRPr/>
          </a:p>
        </p:txBody>
      </p:sp>
      <p:sp>
        <p:nvSpPr>
          <p:cNvPr id="9" name="object 9"/>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endParaRPr/>
          </a:p>
        </p:txBody>
      </p:sp>
      <p:sp>
        <p:nvSpPr>
          <p:cNvPr id="10" name="object 10"/>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endParaRPr/>
          </a:p>
        </p:txBody>
      </p:sp>
      <p:sp>
        <p:nvSpPr>
          <p:cNvPr id="12" name="object 12"/>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276" y="16509"/>
            <a:ext cx="10187940" cy="6841490"/>
          </a:xfrm>
          <a:custGeom>
            <a:avLst/>
            <a:gdLst/>
            <a:ahLst/>
            <a:cxnLst/>
            <a:rect l="l" t="t" r="r" b="b"/>
            <a:pathLst>
              <a:path w="10187940" h="6841490">
                <a:moveTo>
                  <a:pt x="0" y="6841490"/>
                </a:moveTo>
                <a:lnTo>
                  <a:pt x="10187711" y="6841490"/>
                </a:lnTo>
                <a:lnTo>
                  <a:pt x="10187711" y="0"/>
                </a:lnTo>
                <a:lnTo>
                  <a:pt x="0" y="0"/>
                </a:lnTo>
                <a:lnTo>
                  <a:pt x="0" y="6841490"/>
                </a:lnTo>
                <a:close/>
              </a:path>
            </a:pathLst>
          </a:custGeom>
          <a:solidFill>
            <a:srgbClr val="00B5EF">
              <a:alpha val="9999"/>
            </a:srgbClr>
          </a:solidFill>
        </p:spPr>
        <p:txBody>
          <a:bodyPr wrap="square" lIns="0" tIns="0" rIns="0" bIns="0" rtlCol="0"/>
          <a:lstStyle/>
          <a:p>
            <a:endParaRPr/>
          </a:p>
        </p:txBody>
      </p:sp>
      <p:sp>
        <p:nvSpPr>
          <p:cNvPr id="15" name="object 15"/>
          <p:cNvSpPr/>
          <p:nvPr/>
        </p:nvSpPr>
        <p:spPr>
          <a:xfrm>
            <a:off x="3276" y="1417319"/>
            <a:ext cx="3096895" cy="3346450"/>
          </a:xfrm>
          <a:custGeom>
            <a:avLst/>
            <a:gdLst/>
            <a:ahLst/>
            <a:cxnLst/>
            <a:rect l="l" t="t" r="r" b="b"/>
            <a:pathLst>
              <a:path w="3096895" h="3346450">
                <a:moveTo>
                  <a:pt x="1600683" y="0"/>
                </a:moveTo>
                <a:lnTo>
                  <a:pt x="0" y="1852241"/>
                </a:lnTo>
                <a:lnTo>
                  <a:pt x="0" y="3346436"/>
                </a:lnTo>
                <a:lnTo>
                  <a:pt x="1600683" y="1443431"/>
                </a:lnTo>
                <a:lnTo>
                  <a:pt x="2848027" y="1443431"/>
                </a:lnTo>
                <a:lnTo>
                  <a:pt x="1600683" y="0"/>
                </a:lnTo>
                <a:close/>
              </a:path>
              <a:path w="3096895" h="3346450">
                <a:moveTo>
                  <a:pt x="2848027" y="1443431"/>
                </a:moveTo>
                <a:lnTo>
                  <a:pt x="1600683" y="1443431"/>
                </a:lnTo>
                <a:lnTo>
                  <a:pt x="2461324" y="2466517"/>
                </a:lnTo>
                <a:lnTo>
                  <a:pt x="3096769" y="1731276"/>
                </a:lnTo>
                <a:lnTo>
                  <a:pt x="2848027" y="1443431"/>
                </a:lnTo>
                <a:close/>
              </a:path>
            </a:pathLst>
          </a:custGeom>
          <a:solidFill>
            <a:srgbClr val="FFFFFF">
              <a:alpha val="5499"/>
            </a:srgbClr>
          </a:solidFill>
        </p:spPr>
        <p:txBody>
          <a:bodyPr wrap="square" lIns="0" tIns="0" rIns="0" bIns="0" rtlCol="0"/>
          <a:lstStyle/>
          <a:p>
            <a:endParaRPr/>
          </a:p>
        </p:txBody>
      </p:sp>
      <p:sp>
        <p:nvSpPr>
          <p:cNvPr id="16" name="object 16"/>
          <p:cNvSpPr/>
          <p:nvPr/>
        </p:nvSpPr>
        <p:spPr>
          <a:xfrm>
            <a:off x="1860144" y="1430572"/>
            <a:ext cx="4796790" cy="5440680"/>
          </a:xfrm>
          <a:custGeom>
            <a:avLst/>
            <a:gdLst/>
            <a:ahLst/>
            <a:cxnLst/>
            <a:rect l="l" t="t" r="r" b="b"/>
            <a:pathLst>
              <a:path w="4796790" h="5440680">
                <a:moveTo>
                  <a:pt x="3300171" y="0"/>
                </a:moveTo>
                <a:lnTo>
                  <a:pt x="0" y="3818813"/>
                </a:lnTo>
                <a:lnTo>
                  <a:pt x="0" y="5440679"/>
                </a:lnTo>
                <a:lnTo>
                  <a:pt x="979652" y="5440679"/>
                </a:lnTo>
                <a:lnTo>
                  <a:pt x="979652" y="4202226"/>
                </a:lnTo>
                <a:lnTo>
                  <a:pt x="3300171" y="1443431"/>
                </a:lnTo>
                <a:lnTo>
                  <a:pt x="4547578" y="1443431"/>
                </a:lnTo>
                <a:lnTo>
                  <a:pt x="3300171" y="0"/>
                </a:lnTo>
                <a:close/>
              </a:path>
              <a:path w="4796790" h="5440680">
                <a:moveTo>
                  <a:pt x="2442667" y="3122993"/>
                </a:moveTo>
                <a:lnTo>
                  <a:pt x="1799602" y="3887482"/>
                </a:lnTo>
                <a:lnTo>
                  <a:pt x="2064346" y="4202226"/>
                </a:lnTo>
                <a:lnTo>
                  <a:pt x="2064346" y="5440679"/>
                </a:lnTo>
                <a:lnTo>
                  <a:pt x="3044050" y="5440679"/>
                </a:lnTo>
                <a:lnTo>
                  <a:pt x="3044050" y="3818813"/>
                </a:lnTo>
                <a:lnTo>
                  <a:pt x="2442667" y="3122993"/>
                </a:lnTo>
                <a:close/>
              </a:path>
              <a:path w="4796790" h="5440680">
                <a:moveTo>
                  <a:pt x="4547578" y="1443431"/>
                </a:moveTo>
                <a:lnTo>
                  <a:pt x="3300171" y="1443431"/>
                </a:lnTo>
                <a:lnTo>
                  <a:pt x="4160837" y="2466619"/>
                </a:lnTo>
                <a:lnTo>
                  <a:pt x="4796332" y="1731276"/>
                </a:lnTo>
                <a:lnTo>
                  <a:pt x="4547578" y="1443431"/>
                </a:lnTo>
                <a:close/>
              </a:path>
            </a:pathLst>
          </a:custGeom>
          <a:solidFill>
            <a:srgbClr val="FFFFFF">
              <a:alpha val="5499"/>
            </a:srgbClr>
          </a:solidFill>
        </p:spPr>
        <p:txBody>
          <a:bodyPr wrap="square" lIns="0" tIns="0" rIns="0" bIns="0" rtlCol="0"/>
          <a:lstStyle/>
          <a:p>
            <a:endParaRPr/>
          </a:p>
        </p:txBody>
      </p:sp>
      <p:sp>
        <p:nvSpPr>
          <p:cNvPr id="17" name="object 17"/>
          <p:cNvSpPr/>
          <p:nvPr/>
        </p:nvSpPr>
        <p:spPr>
          <a:xfrm>
            <a:off x="5416484" y="1417319"/>
            <a:ext cx="4774565" cy="5440680"/>
          </a:xfrm>
          <a:custGeom>
            <a:avLst/>
            <a:gdLst/>
            <a:ahLst/>
            <a:cxnLst/>
            <a:rect l="l" t="t" r="r" b="b"/>
            <a:pathLst>
              <a:path w="4774565" h="5440680">
                <a:moveTo>
                  <a:pt x="3300196" y="0"/>
                </a:moveTo>
                <a:lnTo>
                  <a:pt x="0" y="3818813"/>
                </a:lnTo>
                <a:lnTo>
                  <a:pt x="0" y="5440679"/>
                </a:lnTo>
                <a:lnTo>
                  <a:pt x="979678" y="5440679"/>
                </a:lnTo>
                <a:lnTo>
                  <a:pt x="979678" y="4202226"/>
                </a:lnTo>
                <a:lnTo>
                  <a:pt x="3300196" y="1443431"/>
                </a:lnTo>
                <a:lnTo>
                  <a:pt x="4547591" y="1443431"/>
                </a:lnTo>
                <a:lnTo>
                  <a:pt x="3300196" y="0"/>
                </a:lnTo>
                <a:close/>
              </a:path>
              <a:path w="4774565" h="5440680">
                <a:moveTo>
                  <a:pt x="2442692" y="3122993"/>
                </a:moveTo>
                <a:lnTo>
                  <a:pt x="1799678" y="3887482"/>
                </a:lnTo>
                <a:lnTo>
                  <a:pt x="2064372" y="4202226"/>
                </a:lnTo>
                <a:lnTo>
                  <a:pt x="2064372" y="5440679"/>
                </a:lnTo>
                <a:lnTo>
                  <a:pt x="3044024" y="5440679"/>
                </a:lnTo>
                <a:lnTo>
                  <a:pt x="3044024" y="3818813"/>
                </a:lnTo>
                <a:lnTo>
                  <a:pt x="2442692" y="3122993"/>
                </a:lnTo>
                <a:close/>
              </a:path>
              <a:path w="4774565" h="5440680">
                <a:moveTo>
                  <a:pt x="4547591" y="1443431"/>
                </a:moveTo>
                <a:lnTo>
                  <a:pt x="3300196" y="1443431"/>
                </a:lnTo>
                <a:lnTo>
                  <a:pt x="4774504" y="3196191"/>
                </a:lnTo>
                <a:lnTo>
                  <a:pt x="4774504" y="1706004"/>
                </a:lnTo>
                <a:lnTo>
                  <a:pt x="4547591" y="1443431"/>
                </a:lnTo>
                <a:close/>
              </a:path>
            </a:pathLst>
          </a:custGeom>
          <a:solidFill>
            <a:srgbClr val="FFFFFF">
              <a:alpha val="5499"/>
            </a:srgbClr>
          </a:solidFill>
        </p:spPr>
        <p:txBody>
          <a:bodyPr wrap="square" lIns="0" tIns="0" rIns="0" bIns="0" rtlCol="0"/>
          <a:lstStyle/>
          <a:p>
            <a:endParaRPr/>
          </a:p>
        </p:txBody>
      </p:sp>
      <p:sp>
        <p:nvSpPr>
          <p:cNvPr id="18" name="object 18"/>
          <p:cNvSpPr txBox="1">
            <a:spLocks noGrp="1"/>
          </p:cNvSpPr>
          <p:nvPr>
            <p:ph type="title"/>
          </p:nvPr>
        </p:nvSpPr>
        <p:spPr>
          <a:xfrm>
            <a:off x="609600" y="914400"/>
            <a:ext cx="9444738" cy="720710"/>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FAQ</a:t>
            </a:r>
            <a:endParaRPr sz="4600" dirty="0">
              <a:latin typeface="Tahoma"/>
              <a:cs typeface="Tahoma"/>
            </a:endParaRPr>
          </a:p>
        </p:txBody>
      </p:sp>
      <p:sp>
        <p:nvSpPr>
          <p:cNvPr id="19" name="Rectangle 18">
            <a:extLst>
              <a:ext uri="{FF2B5EF4-FFF2-40B4-BE49-F238E27FC236}">
                <a16:creationId xmlns:a16="http://schemas.microsoft.com/office/drawing/2014/main" id="{42B28CFF-2814-432E-A317-E6FB7D3BD933}"/>
              </a:ext>
            </a:extLst>
          </p:cNvPr>
          <p:cNvSpPr/>
          <p:nvPr/>
        </p:nvSpPr>
        <p:spPr>
          <a:xfrm>
            <a:off x="881648" y="2276109"/>
            <a:ext cx="8948151" cy="2970044"/>
          </a:xfrm>
          <a:prstGeom prst="rect">
            <a:avLst/>
          </a:prstGeom>
        </p:spPr>
        <p:txBody>
          <a:bodyPr wrap="square">
            <a:spAutoFit/>
          </a:bodyPr>
          <a:lstStyle/>
          <a:p>
            <a:pPr marL="407670" indent="-394970">
              <a:lnSpc>
                <a:spcPct val="100000"/>
              </a:lnSpc>
              <a:spcBef>
                <a:spcPts val="1000"/>
              </a:spcBef>
              <a:buClr>
                <a:srgbClr val="F78E1E"/>
              </a:buClr>
              <a:buFont typeface="Arial"/>
              <a:buChar char="•"/>
              <a:tabLst>
                <a:tab pos="408305" algn="l"/>
              </a:tabLst>
            </a:pPr>
            <a:r>
              <a:rPr lang="en-US" spc="5" dirty="0">
                <a:solidFill>
                  <a:srgbClr val="191D63"/>
                </a:solidFill>
                <a:latin typeface="Trebuchet MS"/>
                <a:cs typeface="Trebuchet MS"/>
              </a:rPr>
              <a:t>You do not need to complete the whole Assessment at one time, you may go in and out whenever you need or want to.</a:t>
            </a:r>
          </a:p>
          <a:p>
            <a:pPr marL="407670" indent="-394970">
              <a:lnSpc>
                <a:spcPct val="100000"/>
              </a:lnSpc>
              <a:spcBef>
                <a:spcPts val="1000"/>
              </a:spcBef>
              <a:buClr>
                <a:srgbClr val="F78E1E"/>
              </a:buClr>
              <a:buFont typeface="Arial"/>
              <a:buChar char="•"/>
              <a:tabLst>
                <a:tab pos="408305" algn="l"/>
              </a:tabLst>
            </a:pPr>
            <a:r>
              <a:rPr lang="en-US" spc="5" dirty="0">
                <a:solidFill>
                  <a:srgbClr val="191D63"/>
                </a:solidFill>
                <a:latin typeface="Trebuchet MS"/>
                <a:cs typeface="Trebuchet MS"/>
              </a:rPr>
              <a:t>You only need to fill in what is applicable but if you enter a sub-assessment that has an *asterisk, then you must complete the information for that section.</a:t>
            </a:r>
          </a:p>
          <a:p>
            <a:pPr marL="407670" indent="-394970">
              <a:lnSpc>
                <a:spcPct val="100000"/>
              </a:lnSpc>
              <a:spcBef>
                <a:spcPts val="1000"/>
              </a:spcBef>
              <a:buClr>
                <a:srgbClr val="F78E1E"/>
              </a:buClr>
              <a:buFont typeface="Arial"/>
              <a:buChar char="•"/>
              <a:tabLst>
                <a:tab pos="408305" algn="l"/>
              </a:tabLst>
            </a:pPr>
            <a:r>
              <a:rPr lang="en-US" spc="5" dirty="0">
                <a:solidFill>
                  <a:srgbClr val="191D63"/>
                </a:solidFill>
                <a:latin typeface="Trebuchet MS"/>
                <a:cs typeface="Trebuchet MS"/>
              </a:rPr>
              <a:t>When you hit the save button you will not be directed to another screen, you must return to the ClientPoint tab or Summary Tab etc.</a:t>
            </a:r>
          </a:p>
          <a:p>
            <a:pPr marL="407670" indent="-394970">
              <a:lnSpc>
                <a:spcPct val="100000"/>
              </a:lnSpc>
              <a:spcBef>
                <a:spcPts val="1000"/>
              </a:spcBef>
              <a:buClr>
                <a:srgbClr val="F78E1E"/>
              </a:buClr>
              <a:buFont typeface="Arial"/>
              <a:buChar char="•"/>
              <a:tabLst>
                <a:tab pos="408305" algn="l"/>
              </a:tabLst>
            </a:pPr>
            <a:r>
              <a:rPr lang="en-US" spc="5" dirty="0">
                <a:solidFill>
                  <a:srgbClr val="191D63"/>
                </a:solidFill>
                <a:latin typeface="Trebuchet MS"/>
                <a:cs typeface="Trebuchet MS"/>
              </a:rPr>
              <a:t>The Assessment will not save a version and start a new version like the VI-SPDAT this is just an open on going assessment that when information changes you type over  each and every time.</a:t>
            </a:r>
          </a:p>
        </p:txBody>
      </p:sp>
    </p:spTree>
    <p:extLst>
      <p:ext uri="{BB962C8B-B14F-4D97-AF65-F5344CB8AC3E}">
        <p14:creationId xmlns:p14="http://schemas.microsoft.com/office/powerpoint/2010/main" val="346907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061669" y="678875"/>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6" name="Picture 5" descr="A screenshot of a video game&#10;&#10;Description automatically generated">
            <a:extLst>
              <a:ext uri="{FF2B5EF4-FFF2-40B4-BE49-F238E27FC236}">
                <a16:creationId xmlns:a16="http://schemas.microsoft.com/office/drawing/2014/main" id="{17E38318-5CA6-4D2A-9C00-4EFF49FAC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4800"/>
            <a:ext cx="10912592" cy="5715000"/>
          </a:xfrm>
          <a:prstGeom prst="rect">
            <a:avLst/>
          </a:prstGeom>
        </p:spPr>
      </p:pic>
      <p:sp>
        <p:nvSpPr>
          <p:cNvPr id="7" name="TextBox 6">
            <a:extLst>
              <a:ext uri="{FF2B5EF4-FFF2-40B4-BE49-F238E27FC236}">
                <a16:creationId xmlns:a16="http://schemas.microsoft.com/office/drawing/2014/main" id="{7D7BC7BA-BEA7-4D54-9A6C-FE692AE38DB9}"/>
              </a:ext>
            </a:extLst>
          </p:cNvPr>
          <p:cNvSpPr txBox="1"/>
          <p:nvPr/>
        </p:nvSpPr>
        <p:spPr>
          <a:xfrm>
            <a:off x="4114801" y="5486400"/>
            <a:ext cx="6933564" cy="1200329"/>
          </a:xfrm>
          <a:prstGeom prst="rect">
            <a:avLst/>
          </a:prstGeom>
          <a:noFill/>
        </p:spPr>
        <p:txBody>
          <a:bodyPr wrap="square" rtlCol="0">
            <a:spAutoFit/>
          </a:bodyPr>
          <a:lstStyle/>
          <a:p>
            <a:r>
              <a:rPr lang="en-US" sz="3600" dirty="0"/>
              <a:t>Go to our web site, then the resources tab</a:t>
            </a:r>
          </a:p>
        </p:txBody>
      </p:sp>
      <p:cxnSp>
        <p:nvCxnSpPr>
          <p:cNvPr id="10" name="Straight Arrow Connector 9">
            <a:extLst>
              <a:ext uri="{FF2B5EF4-FFF2-40B4-BE49-F238E27FC236}">
                <a16:creationId xmlns:a16="http://schemas.microsoft.com/office/drawing/2014/main" id="{7BD25FAF-74F8-43E3-8464-8792719F6D03}"/>
              </a:ext>
            </a:extLst>
          </p:cNvPr>
          <p:cNvCxnSpPr/>
          <p:nvPr/>
        </p:nvCxnSpPr>
        <p:spPr>
          <a:xfrm flipV="1">
            <a:off x="7620000" y="1905000"/>
            <a:ext cx="1371600" cy="35814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8635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061669" y="678875"/>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10" name="Picture 9" descr="A screenshot of a social media post&#10;&#10;Description automatically generated">
            <a:extLst>
              <a:ext uri="{FF2B5EF4-FFF2-40B4-BE49-F238E27FC236}">
                <a16:creationId xmlns:a16="http://schemas.microsoft.com/office/drawing/2014/main" id="{DD62BAB3-DF77-45F4-B3F7-153743244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3400"/>
            <a:ext cx="9525000" cy="4989046"/>
          </a:xfrm>
          <a:prstGeom prst="rect">
            <a:avLst/>
          </a:prstGeom>
        </p:spPr>
      </p:pic>
      <p:sp>
        <p:nvSpPr>
          <p:cNvPr id="11" name="TextBox 10">
            <a:extLst>
              <a:ext uri="{FF2B5EF4-FFF2-40B4-BE49-F238E27FC236}">
                <a16:creationId xmlns:a16="http://schemas.microsoft.com/office/drawing/2014/main" id="{8962494C-3EB6-482A-884D-2CA11E4EF50B}"/>
              </a:ext>
            </a:extLst>
          </p:cNvPr>
          <p:cNvSpPr txBox="1"/>
          <p:nvPr/>
        </p:nvSpPr>
        <p:spPr>
          <a:xfrm>
            <a:off x="6400800" y="3657600"/>
            <a:ext cx="3124200" cy="369332"/>
          </a:xfrm>
          <a:prstGeom prst="rect">
            <a:avLst/>
          </a:prstGeom>
          <a:noFill/>
        </p:spPr>
        <p:txBody>
          <a:bodyPr wrap="square" rtlCol="0">
            <a:spAutoFit/>
          </a:bodyPr>
          <a:lstStyle/>
          <a:p>
            <a:r>
              <a:rPr lang="en-US" dirty="0"/>
              <a:t>Go to Acuity Index</a:t>
            </a:r>
          </a:p>
        </p:txBody>
      </p:sp>
      <p:cxnSp>
        <p:nvCxnSpPr>
          <p:cNvPr id="6" name="Straight Arrow Connector 5">
            <a:extLst>
              <a:ext uri="{FF2B5EF4-FFF2-40B4-BE49-F238E27FC236}">
                <a16:creationId xmlns:a16="http://schemas.microsoft.com/office/drawing/2014/main" id="{19019345-6497-4DA9-B641-6EF451B434E6}"/>
              </a:ext>
            </a:extLst>
          </p:cNvPr>
          <p:cNvCxnSpPr/>
          <p:nvPr/>
        </p:nvCxnSpPr>
        <p:spPr>
          <a:xfrm flipH="1">
            <a:off x="4343400" y="3886200"/>
            <a:ext cx="1869198"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061669" y="678875"/>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6" name="Picture 5" descr="A screenshot of a cell phone&#10;&#10;Description automatically generated">
            <a:extLst>
              <a:ext uri="{FF2B5EF4-FFF2-40B4-BE49-F238E27FC236}">
                <a16:creationId xmlns:a16="http://schemas.microsoft.com/office/drawing/2014/main" id="{AF63934F-F75C-4558-B4D4-0A2C1E754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10105066" cy="5936727"/>
          </a:xfrm>
          <a:prstGeom prst="rect">
            <a:avLst/>
          </a:prstGeom>
        </p:spPr>
      </p:pic>
      <p:cxnSp>
        <p:nvCxnSpPr>
          <p:cNvPr id="10" name="Straight Arrow Connector 9">
            <a:extLst>
              <a:ext uri="{FF2B5EF4-FFF2-40B4-BE49-F238E27FC236}">
                <a16:creationId xmlns:a16="http://schemas.microsoft.com/office/drawing/2014/main" id="{7F793649-6970-456E-BE48-5A8A338FD9F6}"/>
              </a:ext>
            </a:extLst>
          </p:cNvPr>
          <p:cNvCxnSpPr>
            <a:cxnSpLocks/>
          </p:cNvCxnSpPr>
          <p:nvPr/>
        </p:nvCxnSpPr>
        <p:spPr>
          <a:xfrm flipH="1">
            <a:off x="1705934" y="5146331"/>
            <a:ext cx="5533066" cy="921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F92624-E354-4F7A-8E80-1437089E35F4}"/>
              </a:ext>
            </a:extLst>
          </p:cNvPr>
          <p:cNvSpPr txBox="1"/>
          <p:nvPr/>
        </p:nvSpPr>
        <p:spPr>
          <a:xfrm>
            <a:off x="7191006" y="4610100"/>
            <a:ext cx="2768600" cy="646331"/>
          </a:xfrm>
          <a:prstGeom prst="rect">
            <a:avLst/>
          </a:prstGeom>
          <a:noFill/>
        </p:spPr>
        <p:txBody>
          <a:bodyPr wrap="square" rtlCol="0">
            <a:spAutoFit/>
          </a:bodyPr>
          <a:lstStyle/>
          <a:p>
            <a:r>
              <a:rPr lang="en-US" dirty="0"/>
              <a:t>This will open the excel sheet</a:t>
            </a:r>
          </a:p>
        </p:txBody>
      </p:sp>
    </p:spTree>
    <p:extLst>
      <p:ext uri="{BB962C8B-B14F-4D97-AF65-F5344CB8AC3E}">
        <p14:creationId xmlns:p14="http://schemas.microsoft.com/office/powerpoint/2010/main" val="280302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82" y="-120073"/>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061669" y="678875"/>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6" name="Picture 5" descr="A screenshot of a cell phone&#10;&#10;Description automatically generated">
            <a:extLst>
              <a:ext uri="{FF2B5EF4-FFF2-40B4-BE49-F238E27FC236}">
                <a16:creationId xmlns:a16="http://schemas.microsoft.com/office/drawing/2014/main" id="{F0DC27B2-6D25-45EB-A352-0C0A816F8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17" y="800100"/>
            <a:ext cx="7201627" cy="5257800"/>
          </a:xfrm>
          <a:prstGeom prst="rect">
            <a:avLst/>
          </a:prstGeom>
        </p:spPr>
      </p:pic>
      <p:sp>
        <p:nvSpPr>
          <p:cNvPr id="7" name="TextBox 6">
            <a:extLst>
              <a:ext uri="{FF2B5EF4-FFF2-40B4-BE49-F238E27FC236}">
                <a16:creationId xmlns:a16="http://schemas.microsoft.com/office/drawing/2014/main" id="{A50A9660-7437-4A36-8529-02C19191C515}"/>
              </a:ext>
            </a:extLst>
          </p:cNvPr>
          <p:cNvSpPr txBox="1"/>
          <p:nvPr/>
        </p:nvSpPr>
        <p:spPr>
          <a:xfrm>
            <a:off x="8610600" y="1295400"/>
            <a:ext cx="2895600" cy="369332"/>
          </a:xfrm>
          <a:prstGeom prst="rect">
            <a:avLst/>
          </a:prstGeom>
          <a:noFill/>
        </p:spPr>
        <p:txBody>
          <a:bodyPr wrap="square" rtlCol="0">
            <a:spAutoFit/>
          </a:bodyPr>
          <a:lstStyle/>
          <a:p>
            <a:r>
              <a:rPr lang="en-US" dirty="0"/>
              <a:t>Enable editing</a:t>
            </a:r>
          </a:p>
        </p:txBody>
      </p:sp>
      <p:cxnSp>
        <p:nvCxnSpPr>
          <p:cNvPr id="9" name="Straight Arrow Connector 8">
            <a:extLst>
              <a:ext uri="{FF2B5EF4-FFF2-40B4-BE49-F238E27FC236}">
                <a16:creationId xmlns:a16="http://schemas.microsoft.com/office/drawing/2014/main" id="{6BFA3031-4DEA-4220-99A4-AA42D8BC5A89}"/>
              </a:ext>
            </a:extLst>
          </p:cNvPr>
          <p:cNvCxnSpPr/>
          <p:nvPr/>
        </p:nvCxnSpPr>
        <p:spPr>
          <a:xfrm flipH="1">
            <a:off x="7086600" y="1524000"/>
            <a:ext cx="1371600" cy="304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89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061669" y="678875"/>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6" name="Picture 5" descr="A screenshot of a cell phone&#10;&#10;Description automatically generated">
            <a:extLst>
              <a:ext uri="{FF2B5EF4-FFF2-40B4-BE49-F238E27FC236}">
                <a16:creationId xmlns:a16="http://schemas.microsoft.com/office/drawing/2014/main" id="{783BD2E0-05B7-421D-BBA6-5CB79812B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05385"/>
          </a:xfrm>
          <a:prstGeom prst="rect">
            <a:avLst/>
          </a:prstGeom>
        </p:spPr>
      </p:pic>
      <p:cxnSp>
        <p:nvCxnSpPr>
          <p:cNvPr id="7" name="Straight Arrow Connector 6">
            <a:extLst>
              <a:ext uri="{FF2B5EF4-FFF2-40B4-BE49-F238E27FC236}">
                <a16:creationId xmlns:a16="http://schemas.microsoft.com/office/drawing/2014/main" id="{A71B08FE-8BDD-4625-800B-0E7F5D9639D0}"/>
              </a:ext>
            </a:extLst>
          </p:cNvPr>
          <p:cNvCxnSpPr/>
          <p:nvPr/>
        </p:nvCxnSpPr>
        <p:spPr>
          <a:xfrm flipH="1" flipV="1">
            <a:off x="152400" y="304800"/>
            <a:ext cx="9372600" cy="25200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64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A3F2F11-DD42-427C-B3BD-9EA4967FC31F}"/>
              </a:ext>
            </a:extLst>
          </p:cNvPr>
          <p:cNvSpPr/>
          <p:nvPr/>
        </p:nvSpPr>
        <p:spPr>
          <a:xfrm>
            <a:off x="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dirty="0"/>
          </a:p>
        </p:txBody>
      </p:sp>
      <p:sp>
        <p:nvSpPr>
          <p:cNvPr id="4" name="TextBox 3">
            <a:extLst>
              <a:ext uri="{FF2B5EF4-FFF2-40B4-BE49-F238E27FC236}">
                <a16:creationId xmlns:a16="http://schemas.microsoft.com/office/drawing/2014/main" id="{30F7F667-3AF3-4A65-A2FC-AF143AC4A66F}"/>
              </a:ext>
            </a:extLst>
          </p:cNvPr>
          <p:cNvSpPr txBox="1"/>
          <p:nvPr/>
        </p:nvSpPr>
        <p:spPr>
          <a:xfrm>
            <a:off x="685800" y="609600"/>
            <a:ext cx="10134600" cy="5078313"/>
          </a:xfrm>
          <a:prstGeom prst="rect">
            <a:avLst/>
          </a:prstGeom>
          <a:noFill/>
        </p:spPr>
        <p:txBody>
          <a:bodyPr wrap="square" rtlCol="0">
            <a:spAutoFit/>
          </a:bodyPr>
          <a:lstStyle/>
          <a:p>
            <a:pPr algn="ctr"/>
            <a:r>
              <a:rPr lang="en-US" sz="5400" dirty="0"/>
              <a:t>After saving your Acuity Index </a:t>
            </a:r>
          </a:p>
          <a:p>
            <a:pPr algn="ctr"/>
            <a:r>
              <a:rPr lang="en-US" sz="5400" dirty="0"/>
              <a:t>go to the </a:t>
            </a:r>
            <a:r>
              <a:rPr lang="en-US" sz="5400" dirty="0" err="1"/>
              <a:t>Clientpoint</a:t>
            </a:r>
            <a:r>
              <a:rPr lang="en-US" sz="5400" dirty="0"/>
              <a:t> in HMIS </a:t>
            </a:r>
          </a:p>
          <a:p>
            <a:pPr algn="ctr"/>
            <a:r>
              <a:rPr lang="en-US" sz="5400" dirty="0"/>
              <a:t>and continue as described next pages to attach the Acuity Index and complete the</a:t>
            </a:r>
          </a:p>
          <a:p>
            <a:pPr algn="ctr"/>
            <a:r>
              <a:rPr lang="en-US" sz="5400" dirty="0"/>
              <a:t>Supportive Assessment </a:t>
            </a:r>
          </a:p>
        </p:txBody>
      </p:sp>
    </p:spTree>
    <p:extLst>
      <p:ext uri="{BB962C8B-B14F-4D97-AF65-F5344CB8AC3E}">
        <p14:creationId xmlns:p14="http://schemas.microsoft.com/office/powerpoint/2010/main" val="376710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2524"/>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7" name="object 7"/>
          <p:cNvSpPr txBox="1"/>
          <p:nvPr/>
        </p:nvSpPr>
        <p:spPr>
          <a:xfrm>
            <a:off x="1750040" y="5257800"/>
            <a:ext cx="7553959" cy="1364476"/>
          </a:xfrm>
          <a:prstGeom prst="rect">
            <a:avLst/>
          </a:prstGeom>
        </p:spPr>
        <p:txBody>
          <a:bodyPr vert="horz" wrap="square" lIns="0" tIns="127000" rIns="0" bIns="0" rtlCol="0">
            <a:spAutoFit/>
          </a:bodyPr>
          <a:lstStyle/>
          <a:p>
            <a:pPr marL="407670" indent="-394970">
              <a:lnSpc>
                <a:spcPct val="100000"/>
              </a:lnSpc>
              <a:spcBef>
                <a:spcPts val="1000"/>
              </a:spcBef>
              <a:buClr>
                <a:srgbClr val="F78E1E"/>
              </a:buClr>
              <a:buFont typeface="Arial"/>
              <a:buChar char="•"/>
              <a:tabLst>
                <a:tab pos="408305" algn="l"/>
              </a:tabLst>
            </a:pPr>
            <a:r>
              <a:rPr lang="en-US" sz="2400" spc="5" dirty="0">
                <a:solidFill>
                  <a:srgbClr val="191D63"/>
                </a:solidFill>
                <a:latin typeface="Trebuchet MS"/>
                <a:cs typeface="Trebuchet MS"/>
              </a:rPr>
              <a:t>As with any Assessment the first step is to open the Client record.</a:t>
            </a:r>
          </a:p>
          <a:p>
            <a:pPr marL="864870" lvl="1" indent="-394970">
              <a:spcBef>
                <a:spcPts val="1000"/>
              </a:spcBef>
              <a:buClr>
                <a:srgbClr val="F78E1E"/>
              </a:buClr>
              <a:buFont typeface="Arial"/>
              <a:buChar char="•"/>
              <a:tabLst>
                <a:tab pos="408305" algn="l"/>
              </a:tabLst>
            </a:pPr>
            <a:r>
              <a:rPr lang="en-US" sz="2400" spc="5" dirty="0">
                <a:solidFill>
                  <a:srgbClr val="191D63"/>
                </a:solidFill>
                <a:latin typeface="Trebuchet MS"/>
                <a:cs typeface="Trebuchet MS"/>
              </a:rPr>
              <a:t>Do this with the Client ID # or search the name.</a:t>
            </a:r>
            <a:endParaRPr sz="2400" dirty="0">
              <a:latin typeface="Trebuchet MS"/>
              <a:cs typeface="Trebuchet MS"/>
            </a:endParaRPr>
          </a:p>
        </p:txBody>
      </p:sp>
      <p:sp>
        <p:nvSpPr>
          <p:cNvPr id="21" name="object 3">
            <a:extLst>
              <a:ext uri="{FF2B5EF4-FFF2-40B4-BE49-F238E27FC236}">
                <a16:creationId xmlns:a16="http://schemas.microsoft.com/office/drawing/2014/main" id="{0FE9D623-8932-4947-A22C-6743F2BB2ACE}"/>
              </a:ext>
            </a:extLst>
          </p:cNvPr>
          <p:cNvSpPr/>
          <p:nvPr/>
        </p:nvSpPr>
        <p:spPr>
          <a:xfrm>
            <a:off x="2086741"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23" name="object 3">
            <a:extLst>
              <a:ext uri="{FF2B5EF4-FFF2-40B4-BE49-F238E27FC236}">
                <a16:creationId xmlns:a16="http://schemas.microsoft.com/office/drawing/2014/main" id="{68EAAF95-3547-4ABC-96E9-66367F96BF60}"/>
              </a:ext>
            </a:extLst>
          </p:cNvPr>
          <p:cNvSpPr/>
          <p:nvPr/>
        </p:nvSpPr>
        <p:spPr>
          <a:xfrm>
            <a:off x="2061669" y="678875"/>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4" name="Picture 3">
            <a:extLst>
              <a:ext uri="{FF2B5EF4-FFF2-40B4-BE49-F238E27FC236}">
                <a16:creationId xmlns:a16="http://schemas.microsoft.com/office/drawing/2014/main" id="{8AE6F1F9-7FED-4D22-A39B-C16685D4968C}"/>
              </a:ext>
            </a:extLst>
          </p:cNvPr>
          <p:cNvPicPr>
            <a:picLocks noChangeAspect="1"/>
          </p:cNvPicPr>
          <p:nvPr/>
        </p:nvPicPr>
        <p:blipFill>
          <a:blip r:embed="rId2"/>
          <a:stretch>
            <a:fillRect/>
          </a:stretch>
        </p:blipFill>
        <p:spPr>
          <a:xfrm>
            <a:off x="1066800" y="169829"/>
            <a:ext cx="9220200" cy="4844512"/>
          </a:xfrm>
          <a:prstGeom prst="rect">
            <a:avLst/>
          </a:prstGeom>
        </p:spPr>
      </p:pic>
      <p:cxnSp>
        <p:nvCxnSpPr>
          <p:cNvPr id="26" name="Straight Arrow Connector 25">
            <a:extLst>
              <a:ext uri="{FF2B5EF4-FFF2-40B4-BE49-F238E27FC236}">
                <a16:creationId xmlns:a16="http://schemas.microsoft.com/office/drawing/2014/main" id="{B9B2D45F-CB2F-49BA-9CD3-E6A01632F6FE}"/>
              </a:ext>
            </a:extLst>
          </p:cNvPr>
          <p:cNvCxnSpPr>
            <a:cxnSpLocks/>
          </p:cNvCxnSpPr>
          <p:nvPr/>
        </p:nvCxnSpPr>
        <p:spPr>
          <a:xfrm flipH="1" flipV="1">
            <a:off x="3581400" y="4335971"/>
            <a:ext cx="1152431" cy="1814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8CC9744-1101-4524-A10E-837126E03213}"/>
              </a:ext>
            </a:extLst>
          </p:cNvPr>
          <p:cNvCxnSpPr>
            <a:cxnSpLocks/>
          </p:cNvCxnSpPr>
          <p:nvPr/>
        </p:nvCxnSpPr>
        <p:spPr>
          <a:xfrm flipH="1" flipV="1">
            <a:off x="6152958" y="2209800"/>
            <a:ext cx="1467042" cy="3940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48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endParaRPr/>
          </a:p>
        </p:txBody>
      </p:sp>
      <p:sp>
        <p:nvSpPr>
          <p:cNvPr id="7" name="object 7"/>
          <p:cNvSpPr txBox="1"/>
          <p:nvPr/>
        </p:nvSpPr>
        <p:spPr>
          <a:xfrm>
            <a:off x="1878558" y="5073255"/>
            <a:ext cx="7553959" cy="1364476"/>
          </a:xfrm>
          <a:prstGeom prst="rect">
            <a:avLst/>
          </a:prstGeom>
        </p:spPr>
        <p:txBody>
          <a:bodyPr vert="horz" wrap="square" lIns="0" tIns="127000" rIns="0" bIns="0" rtlCol="0">
            <a:spAutoFit/>
          </a:bodyPr>
          <a:lstStyle/>
          <a:p>
            <a:pPr marL="407670" indent="-394970">
              <a:lnSpc>
                <a:spcPct val="100000"/>
              </a:lnSpc>
              <a:spcBef>
                <a:spcPts val="1000"/>
              </a:spcBef>
              <a:buClr>
                <a:srgbClr val="F78E1E"/>
              </a:buClr>
              <a:buFont typeface="Arial"/>
              <a:buChar char="•"/>
              <a:tabLst>
                <a:tab pos="408305" algn="l"/>
              </a:tabLst>
            </a:pPr>
            <a:r>
              <a:rPr lang="en-US" sz="2400" spc="5" dirty="0">
                <a:solidFill>
                  <a:srgbClr val="191D63"/>
                </a:solidFill>
                <a:latin typeface="Trebuchet MS"/>
                <a:cs typeface="Trebuchet MS"/>
              </a:rPr>
              <a:t>From here click on the Assessments Tab</a:t>
            </a:r>
          </a:p>
          <a:p>
            <a:pPr marL="407670" indent="-394970">
              <a:lnSpc>
                <a:spcPct val="100000"/>
              </a:lnSpc>
              <a:spcBef>
                <a:spcPts val="1000"/>
              </a:spcBef>
              <a:buClr>
                <a:srgbClr val="F78E1E"/>
              </a:buClr>
              <a:buFont typeface="Arial"/>
              <a:buChar char="•"/>
              <a:tabLst>
                <a:tab pos="408305" algn="l"/>
              </a:tabLst>
            </a:pPr>
            <a:r>
              <a:rPr lang="en-US" sz="2400" spc="5" dirty="0">
                <a:solidFill>
                  <a:srgbClr val="191D63"/>
                </a:solidFill>
                <a:latin typeface="Trebuchet MS"/>
                <a:cs typeface="Trebuchet MS"/>
              </a:rPr>
              <a:t>At the select Assessment choose “Supportive Housing Assessment” </a:t>
            </a:r>
          </a:p>
        </p:txBody>
      </p:sp>
      <p:sp>
        <p:nvSpPr>
          <p:cNvPr id="23" name="object 3">
            <a:extLst>
              <a:ext uri="{FF2B5EF4-FFF2-40B4-BE49-F238E27FC236}">
                <a16:creationId xmlns:a16="http://schemas.microsoft.com/office/drawing/2014/main" id="{68EAAF95-3547-4ABC-96E9-66367F96BF60}"/>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endParaRPr/>
          </a:p>
        </p:txBody>
      </p:sp>
      <p:pic>
        <p:nvPicPr>
          <p:cNvPr id="8" name="Picture 7" descr="A screenshot of a computer&#10;&#10;Description automatically generated">
            <a:extLst>
              <a:ext uri="{FF2B5EF4-FFF2-40B4-BE49-F238E27FC236}">
                <a16:creationId xmlns:a16="http://schemas.microsoft.com/office/drawing/2014/main" id="{85D91E14-2CA9-4FFB-A0B7-0E4429C67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14794"/>
            <a:ext cx="9432549" cy="4523825"/>
          </a:xfrm>
          <a:prstGeom prst="rect">
            <a:avLst/>
          </a:prstGeom>
        </p:spPr>
      </p:pic>
      <p:cxnSp>
        <p:nvCxnSpPr>
          <p:cNvPr id="22" name="Straight Arrow Connector 21">
            <a:extLst>
              <a:ext uri="{FF2B5EF4-FFF2-40B4-BE49-F238E27FC236}">
                <a16:creationId xmlns:a16="http://schemas.microsoft.com/office/drawing/2014/main" id="{FB42AE80-4F4D-4B51-BEDA-26F936D365C7}"/>
              </a:ext>
            </a:extLst>
          </p:cNvPr>
          <p:cNvCxnSpPr>
            <a:cxnSpLocks/>
          </p:cNvCxnSpPr>
          <p:nvPr/>
        </p:nvCxnSpPr>
        <p:spPr>
          <a:xfrm flipV="1">
            <a:off x="7620000" y="2923342"/>
            <a:ext cx="1812517" cy="2322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8C1EE4C-48DD-4A3B-9E11-A699B454CC8B}"/>
              </a:ext>
            </a:extLst>
          </p:cNvPr>
          <p:cNvCxnSpPr>
            <a:cxnSpLocks/>
          </p:cNvCxnSpPr>
          <p:nvPr/>
        </p:nvCxnSpPr>
        <p:spPr>
          <a:xfrm flipH="1" flipV="1">
            <a:off x="5997877" y="4201651"/>
            <a:ext cx="778631" cy="1572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131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TotalTime>
  <Words>543</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Tahoma</vt:lpstr>
      <vt:lpstr>Trebuchet MS</vt:lpstr>
      <vt:lpstr>Office Theme</vt:lpstr>
      <vt:lpstr>Supportive Housing Assessment and  Acuity Index Upload into HMIS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Supportive Housing Assessment</dc:title>
  <dc:creator>Janice Steimer</dc:creator>
  <cp:lastModifiedBy>Janice Steimer</cp:lastModifiedBy>
  <cp:revision>25</cp:revision>
  <dcterms:created xsi:type="dcterms:W3CDTF">2019-08-23T12:36:50Z</dcterms:created>
  <dcterms:modified xsi:type="dcterms:W3CDTF">2020-01-08T13:27:29Z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2019-07-08T00:00:00Z</vt:filetime>
  </property>
  <property fmtid="{D5CDD505-2E9C-101B-9397-08002B2CF9AE}" pid="3" name="Creator">
    <vt:lpwstr>Adobe InDesign CS5 (7.0.4)</vt:lpwstr>
  </property>
  <property fmtid="{D5CDD505-2E9C-101B-9397-08002B2CF9AE}" pid="4" name="LastSaved">
    <vt:filetime>2019-08-23T00:00:00Z</vt:filetime>
  </property>
</Properties>
</file>