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5" r:id="rId3"/>
    <p:sldId id="259" r:id="rId4"/>
    <p:sldId id="331" r:id="rId5"/>
    <p:sldId id="333" r:id="rId6"/>
    <p:sldId id="334" r:id="rId7"/>
    <p:sldId id="332" r:id="rId8"/>
    <p:sldId id="274" r:id="rId9"/>
    <p:sldId id="266" r:id="rId10"/>
    <p:sldId id="262" r:id="rId11"/>
    <p:sldId id="267" r:id="rId12"/>
    <p:sldId id="268" r:id="rId13"/>
    <p:sldId id="277" r:id="rId14"/>
    <p:sldId id="326" r:id="rId15"/>
    <p:sldId id="327" r:id="rId16"/>
    <p:sldId id="328" r:id="rId17"/>
    <p:sldId id="303" r:id="rId18"/>
    <p:sldId id="336" r:id="rId19"/>
    <p:sldId id="335" r:id="rId20"/>
    <p:sldId id="273"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A31C699-A84C-4A97-A2B3-420900761E2C}" type="datetimeFigureOut">
              <a:rPr lang="en-US" smtClean="0"/>
              <a:t>7/24/2020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7DE133F-057A-47A7-BE55-EB87661F03C4}" type="slidenum">
              <a:rPr lang="en-US" smtClean="0"/>
              <a:t>‹#›</a:t>
            </a:fld>
            <a:endParaRPr lang="en-US"/>
          </a:p>
        </p:txBody>
      </p:sp>
    </p:spTree>
    <p:extLst>
      <p:ext uri="{BB962C8B-B14F-4D97-AF65-F5344CB8AC3E}">
        <p14:creationId xmlns:p14="http://schemas.microsoft.com/office/powerpoint/2010/main" val="27142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a:t>
            </a:fld>
            <a:endParaRPr lang="en-US"/>
          </a:p>
        </p:txBody>
      </p:sp>
    </p:spTree>
    <p:extLst>
      <p:ext uri="{BB962C8B-B14F-4D97-AF65-F5344CB8AC3E}">
        <p14:creationId xmlns:p14="http://schemas.microsoft.com/office/powerpoint/2010/main" val="239760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830263"/>
            <a:ext cx="6464300" cy="3636962"/>
          </a:xfrm>
        </p:spPr>
      </p:sp>
      <p:sp>
        <p:nvSpPr>
          <p:cNvPr id="3" name="Notes Placeholder 2"/>
          <p:cNvSpPr>
            <a:spLocks noGrp="1"/>
          </p:cNvSpPr>
          <p:nvPr>
            <p:ph type="body" idx="1"/>
          </p:nvPr>
        </p:nvSpPr>
        <p:spPr>
          <a:xfrm>
            <a:off x="334943" y="5367666"/>
            <a:ext cx="6252277" cy="3636705"/>
          </a:xfrm>
        </p:spPr>
        <p:txBody>
          <a:bodyPr/>
          <a:lstStyle/>
          <a:p>
            <a:r>
              <a:rPr lang="en-US" dirty="0"/>
              <a:t>Shayna </a:t>
            </a:r>
          </a:p>
        </p:txBody>
      </p:sp>
      <p:sp>
        <p:nvSpPr>
          <p:cNvPr id="4" name="Slide Number Placeholder 3"/>
          <p:cNvSpPr>
            <a:spLocks noGrp="1"/>
          </p:cNvSpPr>
          <p:nvPr>
            <p:ph type="sldNum" sz="quarter" idx="5"/>
          </p:nvPr>
        </p:nvSpPr>
        <p:spPr/>
        <p:txBody>
          <a:bodyPr/>
          <a:lstStyle/>
          <a:p>
            <a:fld id="{27DE133F-057A-47A7-BE55-EB87661F03C4}" type="slidenum">
              <a:rPr lang="en-US" smtClean="0"/>
              <a:t>10</a:t>
            </a:fld>
            <a:endParaRPr lang="en-US"/>
          </a:p>
        </p:txBody>
      </p:sp>
    </p:spTree>
    <p:extLst>
      <p:ext uri="{BB962C8B-B14F-4D97-AF65-F5344CB8AC3E}">
        <p14:creationId xmlns:p14="http://schemas.microsoft.com/office/powerpoint/2010/main" val="739366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11</a:t>
            </a:fld>
            <a:endParaRPr lang="en-US"/>
          </a:p>
        </p:txBody>
      </p:sp>
    </p:spTree>
    <p:extLst>
      <p:ext uri="{BB962C8B-B14F-4D97-AF65-F5344CB8AC3E}">
        <p14:creationId xmlns:p14="http://schemas.microsoft.com/office/powerpoint/2010/main" val="296198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12</a:t>
            </a:fld>
            <a:endParaRPr lang="en-US"/>
          </a:p>
        </p:txBody>
      </p:sp>
    </p:spTree>
    <p:extLst>
      <p:ext uri="{BB962C8B-B14F-4D97-AF65-F5344CB8AC3E}">
        <p14:creationId xmlns:p14="http://schemas.microsoft.com/office/powerpoint/2010/main" val="2405978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13</a:t>
            </a:fld>
            <a:endParaRPr lang="en-US"/>
          </a:p>
        </p:txBody>
      </p:sp>
    </p:spTree>
    <p:extLst>
      <p:ext uri="{BB962C8B-B14F-4D97-AF65-F5344CB8AC3E}">
        <p14:creationId xmlns:p14="http://schemas.microsoft.com/office/powerpoint/2010/main" val="138795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17</a:t>
            </a:fld>
            <a:endParaRPr lang="en-US"/>
          </a:p>
        </p:txBody>
      </p:sp>
    </p:spTree>
    <p:extLst>
      <p:ext uri="{BB962C8B-B14F-4D97-AF65-F5344CB8AC3E}">
        <p14:creationId xmlns:p14="http://schemas.microsoft.com/office/powerpoint/2010/main" val="123041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18</a:t>
            </a:fld>
            <a:endParaRPr lang="en-US"/>
          </a:p>
        </p:txBody>
      </p:sp>
    </p:spTree>
    <p:extLst>
      <p:ext uri="{BB962C8B-B14F-4D97-AF65-F5344CB8AC3E}">
        <p14:creationId xmlns:p14="http://schemas.microsoft.com/office/powerpoint/2010/main" val="284010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19</a:t>
            </a:fld>
            <a:endParaRPr lang="en-US"/>
          </a:p>
        </p:txBody>
      </p:sp>
    </p:spTree>
    <p:extLst>
      <p:ext uri="{BB962C8B-B14F-4D97-AF65-F5344CB8AC3E}">
        <p14:creationId xmlns:p14="http://schemas.microsoft.com/office/powerpoint/2010/main" val="3877610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20</a:t>
            </a:fld>
            <a:endParaRPr lang="en-US"/>
          </a:p>
        </p:txBody>
      </p:sp>
    </p:spTree>
    <p:extLst>
      <p:ext uri="{BB962C8B-B14F-4D97-AF65-F5344CB8AC3E}">
        <p14:creationId xmlns:p14="http://schemas.microsoft.com/office/powerpoint/2010/main" val="423539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t>
            </a:r>
          </a:p>
        </p:txBody>
      </p:sp>
      <p:sp>
        <p:nvSpPr>
          <p:cNvPr id="4" name="Slide Number Placeholder 3"/>
          <p:cNvSpPr>
            <a:spLocks noGrp="1"/>
          </p:cNvSpPr>
          <p:nvPr>
            <p:ph type="sldNum" sz="quarter" idx="5"/>
          </p:nvPr>
        </p:nvSpPr>
        <p:spPr/>
        <p:txBody>
          <a:bodyPr/>
          <a:lstStyle/>
          <a:p>
            <a:fld id="{27DE133F-057A-47A7-BE55-EB87661F03C4}" type="slidenum">
              <a:rPr lang="en-US" smtClean="0"/>
              <a:t>2</a:t>
            </a:fld>
            <a:endParaRPr lang="en-US"/>
          </a:p>
        </p:txBody>
      </p:sp>
    </p:spTree>
    <p:extLst>
      <p:ext uri="{BB962C8B-B14F-4D97-AF65-F5344CB8AC3E}">
        <p14:creationId xmlns:p14="http://schemas.microsoft.com/office/powerpoint/2010/main" val="331387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27DE133F-057A-47A7-BE55-EB87661F03C4}" type="slidenum">
              <a:rPr lang="en-US" smtClean="0"/>
              <a:t>3</a:t>
            </a:fld>
            <a:endParaRPr lang="en-US"/>
          </a:p>
        </p:txBody>
      </p:sp>
    </p:spTree>
    <p:extLst>
      <p:ext uri="{BB962C8B-B14F-4D97-AF65-F5344CB8AC3E}">
        <p14:creationId xmlns:p14="http://schemas.microsoft.com/office/powerpoint/2010/main" val="363860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27DE133F-057A-47A7-BE55-EB87661F03C4}" type="slidenum">
              <a:rPr lang="en-US" smtClean="0"/>
              <a:t>4</a:t>
            </a:fld>
            <a:endParaRPr lang="en-US"/>
          </a:p>
        </p:txBody>
      </p:sp>
    </p:spTree>
    <p:extLst>
      <p:ext uri="{BB962C8B-B14F-4D97-AF65-F5344CB8AC3E}">
        <p14:creationId xmlns:p14="http://schemas.microsoft.com/office/powerpoint/2010/main" val="105374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27DE133F-057A-47A7-BE55-EB87661F03C4}" type="slidenum">
              <a:rPr lang="en-US" smtClean="0"/>
              <a:t>5</a:t>
            </a:fld>
            <a:endParaRPr lang="en-US"/>
          </a:p>
        </p:txBody>
      </p:sp>
    </p:spTree>
    <p:extLst>
      <p:ext uri="{BB962C8B-B14F-4D97-AF65-F5344CB8AC3E}">
        <p14:creationId xmlns:p14="http://schemas.microsoft.com/office/powerpoint/2010/main" val="36808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27DE133F-057A-47A7-BE55-EB87661F03C4}" type="slidenum">
              <a:rPr lang="en-US" smtClean="0"/>
              <a:t>6</a:t>
            </a:fld>
            <a:endParaRPr lang="en-US"/>
          </a:p>
        </p:txBody>
      </p:sp>
    </p:spTree>
    <p:extLst>
      <p:ext uri="{BB962C8B-B14F-4D97-AF65-F5344CB8AC3E}">
        <p14:creationId xmlns:p14="http://schemas.microsoft.com/office/powerpoint/2010/main" val="50506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27DE133F-057A-47A7-BE55-EB87661F03C4}" type="slidenum">
              <a:rPr lang="en-US" smtClean="0"/>
              <a:t>7</a:t>
            </a:fld>
            <a:endParaRPr lang="en-US"/>
          </a:p>
        </p:txBody>
      </p:sp>
    </p:spTree>
    <p:extLst>
      <p:ext uri="{BB962C8B-B14F-4D97-AF65-F5344CB8AC3E}">
        <p14:creationId xmlns:p14="http://schemas.microsoft.com/office/powerpoint/2010/main" val="1161982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8</a:t>
            </a:fld>
            <a:endParaRPr lang="en-US"/>
          </a:p>
        </p:txBody>
      </p:sp>
    </p:spTree>
    <p:extLst>
      <p:ext uri="{BB962C8B-B14F-4D97-AF65-F5344CB8AC3E}">
        <p14:creationId xmlns:p14="http://schemas.microsoft.com/office/powerpoint/2010/main" val="3298380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p:txBody>
      </p:sp>
      <p:sp>
        <p:nvSpPr>
          <p:cNvPr id="4" name="Slide Number Placeholder 3"/>
          <p:cNvSpPr>
            <a:spLocks noGrp="1"/>
          </p:cNvSpPr>
          <p:nvPr>
            <p:ph type="sldNum" sz="quarter" idx="5"/>
          </p:nvPr>
        </p:nvSpPr>
        <p:spPr/>
        <p:txBody>
          <a:bodyPr/>
          <a:lstStyle/>
          <a:p>
            <a:fld id="{27DE133F-057A-47A7-BE55-EB87661F03C4}" type="slidenum">
              <a:rPr lang="en-US" smtClean="0"/>
              <a:t>9</a:t>
            </a:fld>
            <a:endParaRPr lang="en-US"/>
          </a:p>
        </p:txBody>
      </p:sp>
    </p:spTree>
    <p:extLst>
      <p:ext uri="{BB962C8B-B14F-4D97-AF65-F5344CB8AC3E}">
        <p14:creationId xmlns:p14="http://schemas.microsoft.com/office/powerpoint/2010/main" val="36049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96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958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4481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28900"/>
            <a:ext cx="12189460" cy="4229100"/>
          </a:xfrm>
          <a:custGeom>
            <a:avLst/>
            <a:gdLst/>
            <a:ahLst/>
            <a:cxnLst/>
            <a:rect l="l" t="t" r="r" b="b"/>
            <a:pathLst>
              <a:path w="12189460" h="4229100">
                <a:moveTo>
                  <a:pt x="0" y="4229100"/>
                </a:moveTo>
                <a:lnTo>
                  <a:pt x="12188952" y="4229100"/>
                </a:lnTo>
                <a:lnTo>
                  <a:pt x="12188952" y="0"/>
                </a:lnTo>
                <a:lnTo>
                  <a:pt x="0" y="0"/>
                </a:lnTo>
                <a:lnTo>
                  <a:pt x="0" y="4229100"/>
                </a:lnTo>
                <a:close/>
              </a:path>
            </a:pathLst>
          </a:custGeom>
          <a:solidFill>
            <a:srgbClr val="00B5EF">
              <a:alpha val="9999"/>
            </a:srgbClr>
          </a:solidFill>
        </p:spPr>
        <p:txBody>
          <a:bodyPr wrap="square" lIns="0" tIns="0" rIns="0" bIns="0" rtlCol="0"/>
          <a:lstStyle/>
          <a:p>
            <a:endParaRPr/>
          </a:p>
        </p:txBody>
      </p:sp>
      <p:sp>
        <p:nvSpPr>
          <p:cNvPr id="17" name="bk object 17"/>
          <p:cNvSpPr/>
          <p:nvPr/>
        </p:nvSpPr>
        <p:spPr>
          <a:xfrm>
            <a:off x="0" y="3629025"/>
            <a:ext cx="3901440" cy="3228975"/>
          </a:xfrm>
          <a:custGeom>
            <a:avLst/>
            <a:gdLst/>
            <a:ahLst/>
            <a:cxnLst/>
            <a:rect l="l" t="t" r="r" b="b"/>
            <a:pathLst>
              <a:path w="3901440" h="3228975">
                <a:moveTo>
                  <a:pt x="2348234" y="0"/>
                </a:moveTo>
                <a:lnTo>
                  <a:pt x="0" y="2717271"/>
                </a:lnTo>
                <a:lnTo>
                  <a:pt x="0" y="3228974"/>
                </a:lnTo>
                <a:lnTo>
                  <a:pt x="892671" y="3228974"/>
                </a:lnTo>
                <a:lnTo>
                  <a:pt x="2348233" y="1498497"/>
                </a:lnTo>
                <a:lnTo>
                  <a:pt x="3643158" y="1498497"/>
                </a:lnTo>
                <a:lnTo>
                  <a:pt x="2348234" y="0"/>
                </a:lnTo>
                <a:close/>
              </a:path>
              <a:path w="3901440" h="3228975">
                <a:moveTo>
                  <a:pt x="3643158" y="1498497"/>
                </a:moveTo>
                <a:lnTo>
                  <a:pt x="2348233" y="1498497"/>
                </a:lnTo>
                <a:lnTo>
                  <a:pt x="3241704" y="2560623"/>
                </a:lnTo>
                <a:lnTo>
                  <a:pt x="3901392" y="1797328"/>
                </a:lnTo>
                <a:lnTo>
                  <a:pt x="3643158" y="1498497"/>
                </a:lnTo>
                <a:close/>
              </a:path>
            </a:pathLst>
          </a:custGeom>
          <a:solidFill>
            <a:srgbClr val="FFFFFF">
              <a:alpha val="5499"/>
            </a:srgbClr>
          </a:solidFill>
        </p:spPr>
        <p:txBody>
          <a:bodyPr wrap="square" lIns="0" tIns="0" rIns="0" bIns="0" rtlCol="0"/>
          <a:lstStyle/>
          <a:p>
            <a:endParaRPr/>
          </a:p>
        </p:txBody>
      </p:sp>
      <p:sp>
        <p:nvSpPr>
          <p:cNvPr id="18" name="bk object 18"/>
          <p:cNvSpPr/>
          <p:nvPr/>
        </p:nvSpPr>
        <p:spPr>
          <a:xfrm>
            <a:off x="3249833" y="3629025"/>
            <a:ext cx="4344035" cy="3228975"/>
          </a:xfrm>
          <a:custGeom>
            <a:avLst/>
            <a:gdLst/>
            <a:ahLst/>
            <a:cxnLst/>
            <a:rect l="l" t="t" r="r" b="b"/>
            <a:pathLst>
              <a:path w="4344034" h="3228975">
                <a:moveTo>
                  <a:pt x="2790442" y="0"/>
                </a:moveTo>
                <a:lnTo>
                  <a:pt x="0" y="3228974"/>
                </a:lnTo>
                <a:lnTo>
                  <a:pt x="1334878" y="3228974"/>
                </a:lnTo>
                <a:lnTo>
                  <a:pt x="2790441" y="1498497"/>
                </a:lnTo>
                <a:lnTo>
                  <a:pt x="4085429" y="1498497"/>
                </a:lnTo>
                <a:lnTo>
                  <a:pt x="2790442" y="0"/>
                </a:lnTo>
                <a:close/>
              </a:path>
              <a:path w="4344034" h="3228975">
                <a:moveTo>
                  <a:pt x="4085429" y="1498497"/>
                </a:moveTo>
                <a:lnTo>
                  <a:pt x="2790441" y="1498497"/>
                </a:lnTo>
                <a:lnTo>
                  <a:pt x="3683937" y="2560725"/>
                </a:lnTo>
                <a:lnTo>
                  <a:pt x="4343676" y="1797328"/>
                </a:lnTo>
                <a:lnTo>
                  <a:pt x="4085429" y="1498497"/>
                </a:lnTo>
                <a:close/>
              </a:path>
            </a:pathLst>
          </a:custGeom>
          <a:solidFill>
            <a:srgbClr val="FFFFFF">
              <a:alpha val="5499"/>
            </a:srgbClr>
          </a:solidFill>
        </p:spPr>
        <p:txBody>
          <a:bodyPr wrap="square" lIns="0" tIns="0" rIns="0" bIns="0" rtlCol="0"/>
          <a:lstStyle/>
          <a:p>
            <a:endParaRPr/>
          </a:p>
        </p:txBody>
      </p:sp>
      <p:sp>
        <p:nvSpPr>
          <p:cNvPr id="19" name="bk object 19"/>
          <p:cNvSpPr/>
          <p:nvPr/>
        </p:nvSpPr>
        <p:spPr>
          <a:xfrm>
            <a:off x="6941863" y="3629025"/>
            <a:ext cx="5247640" cy="3228975"/>
          </a:xfrm>
          <a:custGeom>
            <a:avLst/>
            <a:gdLst/>
            <a:ahLst/>
            <a:cxnLst/>
            <a:rect l="l" t="t" r="r" b="b"/>
            <a:pathLst>
              <a:path w="5247640" h="3228975">
                <a:moveTo>
                  <a:pt x="2790463" y="0"/>
                </a:moveTo>
                <a:lnTo>
                  <a:pt x="0" y="3228974"/>
                </a:lnTo>
                <a:lnTo>
                  <a:pt x="1334899" y="3228974"/>
                </a:lnTo>
                <a:lnTo>
                  <a:pt x="2790462" y="1498497"/>
                </a:lnTo>
                <a:lnTo>
                  <a:pt x="4085445" y="1498497"/>
                </a:lnTo>
                <a:lnTo>
                  <a:pt x="2790463" y="0"/>
                </a:lnTo>
                <a:close/>
              </a:path>
              <a:path w="5247640" h="3228975">
                <a:moveTo>
                  <a:pt x="4085445" y="1498497"/>
                </a:moveTo>
                <a:lnTo>
                  <a:pt x="2790462" y="1498497"/>
                </a:lnTo>
                <a:lnTo>
                  <a:pt x="4246024" y="3228974"/>
                </a:lnTo>
                <a:lnTo>
                  <a:pt x="5247088" y="3228974"/>
                </a:lnTo>
                <a:lnTo>
                  <a:pt x="5247088" y="2842699"/>
                </a:lnTo>
                <a:lnTo>
                  <a:pt x="4085445" y="1498497"/>
                </a:lnTo>
                <a:close/>
              </a:path>
            </a:pathLst>
          </a:custGeom>
          <a:solidFill>
            <a:srgbClr val="FFFFFF">
              <a:alpha val="5499"/>
            </a:srgbClr>
          </a:solidFill>
        </p:spPr>
        <p:txBody>
          <a:bodyPr wrap="square" lIns="0" tIns="0" rIns="0" bIns="0" rtlCol="0"/>
          <a:lstStyle/>
          <a:p>
            <a:endParaRPr/>
          </a:p>
        </p:txBody>
      </p:sp>
      <p:sp>
        <p:nvSpPr>
          <p:cNvPr id="20" name="bk object 20"/>
          <p:cNvSpPr/>
          <p:nvPr/>
        </p:nvSpPr>
        <p:spPr>
          <a:xfrm>
            <a:off x="5142122" y="1368221"/>
            <a:ext cx="281256" cy="194825"/>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5442561" y="1416857"/>
            <a:ext cx="84455" cy="143510"/>
          </a:xfrm>
          <a:custGeom>
            <a:avLst/>
            <a:gdLst/>
            <a:ahLst/>
            <a:cxnLst/>
            <a:rect l="l" t="t" r="r" b="b"/>
            <a:pathLst>
              <a:path w="84454" h="143509">
                <a:moveTo>
                  <a:pt x="26670" y="2679"/>
                </a:moveTo>
                <a:lnTo>
                  <a:pt x="0" y="2679"/>
                </a:lnTo>
                <a:lnTo>
                  <a:pt x="0" y="143510"/>
                </a:lnTo>
                <a:lnTo>
                  <a:pt x="30149" y="143510"/>
                </a:lnTo>
                <a:lnTo>
                  <a:pt x="30149" y="82486"/>
                </a:lnTo>
                <a:lnTo>
                  <a:pt x="30919" y="69835"/>
                </a:lnTo>
                <a:lnTo>
                  <a:pt x="57346" y="32378"/>
                </a:lnTo>
                <a:lnTo>
                  <a:pt x="63134" y="30848"/>
                </a:lnTo>
                <a:lnTo>
                  <a:pt x="28613" y="30848"/>
                </a:lnTo>
                <a:lnTo>
                  <a:pt x="26670" y="2679"/>
                </a:lnTo>
                <a:close/>
              </a:path>
              <a:path w="84454" h="143509">
                <a:moveTo>
                  <a:pt x="83870" y="0"/>
                </a:moveTo>
                <a:lnTo>
                  <a:pt x="43622" y="12217"/>
                </a:lnTo>
                <a:lnTo>
                  <a:pt x="28613" y="30848"/>
                </a:lnTo>
                <a:lnTo>
                  <a:pt x="63134" y="30848"/>
                </a:lnTo>
                <a:lnTo>
                  <a:pt x="66695" y="29906"/>
                </a:lnTo>
                <a:lnTo>
                  <a:pt x="77317" y="29083"/>
                </a:lnTo>
                <a:lnTo>
                  <a:pt x="83337" y="29083"/>
                </a:lnTo>
                <a:lnTo>
                  <a:pt x="83870" y="0"/>
                </a:lnTo>
                <a:close/>
              </a:path>
            </a:pathLst>
          </a:custGeom>
          <a:solidFill>
            <a:srgbClr val="191D63"/>
          </a:solidFill>
        </p:spPr>
        <p:txBody>
          <a:bodyPr wrap="square" lIns="0" tIns="0" rIns="0" bIns="0" rtlCol="0"/>
          <a:lstStyle/>
          <a:p>
            <a:endParaRPr/>
          </a:p>
        </p:txBody>
      </p:sp>
      <p:sp>
        <p:nvSpPr>
          <p:cNvPr id="22" name="bk object 22"/>
          <p:cNvSpPr/>
          <p:nvPr/>
        </p:nvSpPr>
        <p:spPr>
          <a:xfrm>
            <a:off x="5538900" y="1384701"/>
            <a:ext cx="107314" cy="178435"/>
          </a:xfrm>
          <a:custGeom>
            <a:avLst/>
            <a:gdLst/>
            <a:ahLst/>
            <a:cxnLst/>
            <a:rect l="l" t="t" r="r" b="b"/>
            <a:pathLst>
              <a:path w="107314" h="178434">
                <a:moveTo>
                  <a:pt x="57619" y="59093"/>
                </a:moveTo>
                <a:lnTo>
                  <a:pt x="27470" y="59093"/>
                </a:lnTo>
                <a:lnTo>
                  <a:pt x="27549" y="134823"/>
                </a:lnTo>
                <a:lnTo>
                  <a:pt x="45815" y="171868"/>
                </a:lnTo>
                <a:lnTo>
                  <a:pt x="71958" y="178346"/>
                </a:lnTo>
                <a:lnTo>
                  <a:pt x="78384" y="178346"/>
                </a:lnTo>
                <a:lnTo>
                  <a:pt x="107061" y="172072"/>
                </a:lnTo>
                <a:lnTo>
                  <a:pt x="103741" y="150876"/>
                </a:lnTo>
                <a:lnTo>
                  <a:pt x="72085" y="150876"/>
                </a:lnTo>
                <a:lnTo>
                  <a:pt x="66890" y="148869"/>
                </a:lnTo>
                <a:lnTo>
                  <a:pt x="59461" y="140817"/>
                </a:lnTo>
                <a:lnTo>
                  <a:pt x="57619" y="134823"/>
                </a:lnTo>
                <a:lnTo>
                  <a:pt x="57619" y="59093"/>
                </a:lnTo>
                <a:close/>
              </a:path>
              <a:path w="107314" h="178434">
                <a:moveTo>
                  <a:pt x="103174" y="147256"/>
                </a:moveTo>
                <a:lnTo>
                  <a:pt x="82537" y="150876"/>
                </a:lnTo>
                <a:lnTo>
                  <a:pt x="103741" y="150876"/>
                </a:lnTo>
                <a:lnTo>
                  <a:pt x="103174" y="147256"/>
                </a:lnTo>
                <a:close/>
              </a:path>
              <a:path w="107314" h="178434">
                <a:moveTo>
                  <a:pt x="107061" y="34836"/>
                </a:moveTo>
                <a:lnTo>
                  <a:pt x="0" y="34836"/>
                </a:lnTo>
                <a:lnTo>
                  <a:pt x="0" y="59093"/>
                </a:lnTo>
                <a:lnTo>
                  <a:pt x="107061" y="59093"/>
                </a:lnTo>
                <a:lnTo>
                  <a:pt x="107061" y="34836"/>
                </a:lnTo>
                <a:close/>
              </a:path>
              <a:path w="107314" h="178434">
                <a:moveTo>
                  <a:pt x="57619" y="0"/>
                </a:moveTo>
                <a:lnTo>
                  <a:pt x="27470" y="0"/>
                </a:lnTo>
                <a:lnTo>
                  <a:pt x="27470" y="34836"/>
                </a:lnTo>
                <a:lnTo>
                  <a:pt x="57619" y="34836"/>
                </a:lnTo>
                <a:lnTo>
                  <a:pt x="57619" y="0"/>
                </a:lnTo>
                <a:close/>
              </a:path>
            </a:pathLst>
          </a:custGeom>
          <a:solidFill>
            <a:srgbClr val="191D63"/>
          </a:solidFill>
        </p:spPr>
        <p:txBody>
          <a:bodyPr wrap="square" lIns="0" tIns="0" rIns="0" bIns="0" rtlCol="0"/>
          <a:lstStyle/>
          <a:p>
            <a:endParaRPr/>
          </a:p>
        </p:txBody>
      </p:sp>
      <p:sp>
        <p:nvSpPr>
          <p:cNvPr id="23" name="bk object 23"/>
          <p:cNvSpPr/>
          <p:nvPr/>
        </p:nvSpPr>
        <p:spPr>
          <a:xfrm>
            <a:off x="5662316" y="1416857"/>
            <a:ext cx="132080" cy="143510"/>
          </a:xfrm>
          <a:custGeom>
            <a:avLst/>
            <a:gdLst/>
            <a:ahLst/>
            <a:cxnLst/>
            <a:rect l="l" t="t" r="r" b="b"/>
            <a:pathLst>
              <a:path w="132079" h="143509">
                <a:moveTo>
                  <a:pt x="26670" y="2679"/>
                </a:moveTo>
                <a:lnTo>
                  <a:pt x="0" y="2679"/>
                </a:lnTo>
                <a:lnTo>
                  <a:pt x="0" y="143510"/>
                </a:lnTo>
                <a:lnTo>
                  <a:pt x="30149" y="143510"/>
                </a:lnTo>
                <a:lnTo>
                  <a:pt x="30149" y="73139"/>
                </a:lnTo>
                <a:lnTo>
                  <a:pt x="30799" y="62271"/>
                </a:lnTo>
                <a:lnTo>
                  <a:pt x="52551" y="30276"/>
                </a:lnTo>
                <a:lnTo>
                  <a:pt x="67741" y="27470"/>
                </a:lnTo>
                <a:lnTo>
                  <a:pt x="124360" y="27470"/>
                </a:lnTo>
                <a:lnTo>
                  <a:pt x="124121" y="26949"/>
                </a:lnTo>
                <a:lnTo>
                  <a:pt x="28473" y="26949"/>
                </a:lnTo>
                <a:lnTo>
                  <a:pt x="26670" y="2679"/>
                </a:lnTo>
                <a:close/>
              </a:path>
              <a:path w="132079" h="143509">
                <a:moveTo>
                  <a:pt x="124360" y="27470"/>
                </a:moveTo>
                <a:lnTo>
                  <a:pt x="67741" y="27470"/>
                </a:lnTo>
                <a:lnTo>
                  <a:pt x="74850" y="28138"/>
                </a:lnTo>
                <a:lnTo>
                  <a:pt x="81278" y="30143"/>
                </a:lnTo>
                <a:lnTo>
                  <a:pt x="101561" y="70319"/>
                </a:lnTo>
                <a:lnTo>
                  <a:pt x="101561" y="143510"/>
                </a:lnTo>
                <a:lnTo>
                  <a:pt x="131711" y="143510"/>
                </a:lnTo>
                <a:lnTo>
                  <a:pt x="131661" y="60249"/>
                </a:lnTo>
                <a:lnTo>
                  <a:pt x="130756" y="47256"/>
                </a:lnTo>
                <a:lnTo>
                  <a:pt x="127890" y="35180"/>
                </a:lnTo>
                <a:lnTo>
                  <a:pt x="124360" y="27470"/>
                </a:lnTo>
                <a:close/>
              </a:path>
              <a:path w="132079" h="143509">
                <a:moveTo>
                  <a:pt x="77673" y="0"/>
                </a:moveTo>
                <a:lnTo>
                  <a:pt x="37320" y="15367"/>
                </a:lnTo>
                <a:lnTo>
                  <a:pt x="28473" y="26949"/>
                </a:lnTo>
                <a:lnTo>
                  <a:pt x="124121" y="26949"/>
                </a:lnTo>
                <a:lnTo>
                  <a:pt x="88896" y="997"/>
                </a:lnTo>
                <a:lnTo>
                  <a:pt x="77673" y="0"/>
                </a:lnTo>
                <a:close/>
              </a:path>
            </a:pathLst>
          </a:custGeom>
          <a:solidFill>
            <a:srgbClr val="191D63"/>
          </a:solidFill>
        </p:spPr>
        <p:txBody>
          <a:bodyPr wrap="square" lIns="0" tIns="0" rIns="0" bIns="0" rtlCol="0"/>
          <a:lstStyle/>
          <a:p>
            <a:endParaRPr/>
          </a:p>
        </p:txBody>
      </p:sp>
      <p:sp>
        <p:nvSpPr>
          <p:cNvPr id="24" name="bk object 24"/>
          <p:cNvSpPr/>
          <p:nvPr/>
        </p:nvSpPr>
        <p:spPr>
          <a:xfrm>
            <a:off x="5811956" y="1416855"/>
            <a:ext cx="144145" cy="146685"/>
          </a:xfrm>
          <a:custGeom>
            <a:avLst/>
            <a:gdLst/>
            <a:ahLst/>
            <a:cxnLst/>
            <a:rect l="l" t="t" r="r" b="b"/>
            <a:pathLst>
              <a:path w="144145" h="146684">
                <a:moveTo>
                  <a:pt x="74798" y="0"/>
                </a:moveTo>
                <a:lnTo>
                  <a:pt x="36825" y="9855"/>
                </a:lnTo>
                <a:lnTo>
                  <a:pt x="5441" y="45334"/>
                </a:lnTo>
                <a:lnTo>
                  <a:pt x="0" y="75806"/>
                </a:lnTo>
                <a:lnTo>
                  <a:pt x="261" y="81305"/>
                </a:lnTo>
                <a:lnTo>
                  <a:pt x="16475" y="120456"/>
                </a:lnTo>
                <a:lnTo>
                  <a:pt x="51912" y="143066"/>
                </a:lnTo>
                <a:lnTo>
                  <a:pt x="74544" y="146189"/>
                </a:lnTo>
                <a:lnTo>
                  <a:pt x="82748" y="146189"/>
                </a:lnTo>
                <a:lnTo>
                  <a:pt x="120162" y="132892"/>
                </a:lnTo>
                <a:lnTo>
                  <a:pt x="134255" y="120192"/>
                </a:lnTo>
                <a:lnTo>
                  <a:pt x="76411" y="120192"/>
                </a:lnTo>
                <a:lnTo>
                  <a:pt x="67160" y="119447"/>
                </a:lnTo>
                <a:lnTo>
                  <a:pt x="34190" y="94630"/>
                </a:lnTo>
                <a:lnTo>
                  <a:pt x="30056" y="77584"/>
                </a:lnTo>
                <a:lnTo>
                  <a:pt x="142603" y="77584"/>
                </a:lnTo>
                <a:lnTo>
                  <a:pt x="143010" y="76517"/>
                </a:lnTo>
                <a:lnTo>
                  <a:pt x="143187" y="75806"/>
                </a:lnTo>
                <a:lnTo>
                  <a:pt x="143378" y="74688"/>
                </a:lnTo>
                <a:lnTo>
                  <a:pt x="143835" y="71653"/>
                </a:lnTo>
                <a:lnTo>
                  <a:pt x="143949" y="68605"/>
                </a:lnTo>
                <a:lnTo>
                  <a:pt x="143609" y="61721"/>
                </a:lnTo>
                <a:lnTo>
                  <a:pt x="142906" y="57086"/>
                </a:lnTo>
                <a:lnTo>
                  <a:pt x="30856" y="57086"/>
                </a:lnTo>
                <a:lnTo>
                  <a:pt x="33063" y="49767"/>
                </a:lnTo>
                <a:lnTo>
                  <a:pt x="66373" y="23633"/>
                </a:lnTo>
                <a:lnTo>
                  <a:pt x="74264" y="23050"/>
                </a:lnTo>
                <a:lnTo>
                  <a:pt x="126520" y="23050"/>
                </a:lnTo>
                <a:lnTo>
                  <a:pt x="123909" y="20167"/>
                </a:lnTo>
                <a:lnTo>
                  <a:pt x="88674" y="1377"/>
                </a:lnTo>
                <a:lnTo>
                  <a:pt x="81820" y="344"/>
                </a:lnTo>
                <a:lnTo>
                  <a:pt x="74798" y="0"/>
                </a:lnTo>
                <a:close/>
              </a:path>
              <a:path w="144145" h="146684">
                <a:moveTo>
                  <a:pt x="119019" y="98894"/>
                </a:moveTo>
                <a:lnTo>
                  <a:pt x="81859" y="120192"/>
                </a:lnTo>
                <a:lnTo>
                  <a:pt x="134255" y="120192"/>
                </a:lnTo>
                <a:lnTo>
                  <a:pt x="136884" y="116497"/>
                </a:lnTo>
                <a:lnTo>
                  <a:pt x="137383" y="115747"/>
                </a:lnTo>
                <a:lnTo>
                  <a:pt x="119019" y="98894"/>
                </a:lnTo>
                <a:close/>
              </a:path>
              <a:path w="144145" h="146684">
                <a:moveTo>
                  <a:pt x="126520" y="23050"/>
                </a:moveTo>
                <a:lnTo>
                  <a:pt x="74264" y="23050"/>
                </a:lnTo>
                <a:lnTo>
                  <a:pt x="81661" y="23645"/>
                </a:lnTo>
                <a:lnTo>
                  <a:pt x="88571" y="25430"/>
                </a:lnTo>
                <a:lnTo>
                  <a:pt x="114866" y="57086"/>
                </a:lnTo>
                <a:lnTo>
                  <a:pt x="142906" y="57086"/>
                </a:lnTo>
                <a:lnTo>
                  <a:pt x="128264" y="24975"/>
                </a:lnTo>
                <a:lnTo>
                  <a:pt x="126520" y="23050"/>
                </a:lnTo>
                <a:close/>
              </a:path>
            </a:pathLst>
          </a:custGeom>
          <a:solidFill>
            <a:srgbClr val="191D63"/>
          </a:solidFill>
        </p:spPr>
        <p:txBody>
          <a:bodyPr wrap="square" lIns="0" tIns="0" rIns="0" bIns="0" rtlCol="0"/>
          <a:lstStyle/>
          <a:p>
            <a:endParaRPr/>
          </a:p>
        </p:txBody>
      </p:sp>
      <p:sp>
        <p:nvSpPr>
          <p:cNvPr id="25" name="bk object 25"/>
          <p:cNvSpPr/>
          <p:nvPr/>
        </p:nvSpPr>
        <p:spPr>
          <a:xfrm>
            <a:off x="5975073" y="1416857"/>
            <a:ext cx="194431" cy="146182"/>
          </a:xfrm>
          <a:prstGeom prst="rect">
            <a:avLst/>
          </a:prstGeom>
          <a:blipFill>
            <a:blip r:embed="rId3" cstate="print"/>
            <a:stretch>
              <a:fillRect/>
            </a:stretch>
          </a:blipFill>
        </p:spPr>
        <p:txBody>
          <a:bodyPr wrap="square" lIns="0" tIns="0" rIns="0" bIns="0" rtlCol="0"/>
          <a:lstStyle/>
          <a:p>
            <a:endParaRPr/>
          </a:p>
        </p:txBody>
      </p:sp>
      <p:sp>
        <p:nvSpPr>
          <p:cNvPr id="26" name="bk object 26"/>
          <p:cNvSpPr/>
          <p:nvPr/>
        </p:nvSpPr>
        <p:spPr>
          <a:xfrm>
            <a:off x="6007176" y="1360309"/>
            <a:ext cx="1072220" cy="448265"/>
          </a:xfrm>
          <a:prstGeom prst="rect">
            <a:avLst/>
          </a:prstGeom>
          <a:blipFill>
            <a:blip r:embed="rId4" cstate="print"/>
            <a:stretch>
              <a:fillRect/>
            </a:stretch>
          </a:blipFill>
        </p:spPr>
        <p:txBody>
          <a:bodyPr wrap="square" lIns="0" tIns="0" rIns="0" bIns="0" rtlCol="0"/>
          <a:lstStyle/>
          <a:p>
            <a:endParaRPr/>
          </a:p>
        </p:txBody>
      </p:sp>
      <p:sp>
        <p:nvSpPr>
          <p:cNvPr id="27" name="bk object 27"/>
          <p:cNvSpPr/>
          <p:nvPr/>
        </p:nvSpPr>
        <p:spPr>
          <a:xfrm>
            <a:off x="5267631" y="1719534"/>
            <a:ext cx="0" cy="86360"/>
          </a:xfrm>
          <a:custGeom>
            <a:avLst/>
            <a:gdLst/>
            <a:ahLst/>
            <a:cxnLst/>
            <a:rect l="l" t="t" r="r" b="b"/>
            <a:pathLst>
              <a:path h="86360">
                <a:moveTo>
                  <a:pt x="0" y="0"/>
                </a:moveTo>
                <a:lnTo>
                  <a:pt x="0" y="86360"/>
                </a:lnTo>
              </a:path>
            </a:pathLst>
          </a:custGeom>
          <a:ln w="31623">
            <a:solidFill>
              <a:srgbClr val="191D63"/>
            </a:solidFill>
          </a:ln>
        </p:spPr>
        <p:txBody>
          <a:bodyPr wrap="square" lIns="0" tIns="0" rIns="0" bIns="0" rtlCol="0"/>
          <a:lstStyle/>
          <a:p>
            <a:endParaRPr/>
          </a:p>
        </p:txBody>
      </p:sp>
      <p:sp>
        <p:nvSpPr>
          <p:cNvPr id="28" name="bk object 28"/>
          <p:cNvSpPr/>
          <p:nvPr/>
        </p:nvSpPr>
        <p:spPr>
          <a:xfrm>
            <a:off x="5251819" y="1705564"/>
            <a:ext cx="162560" cy="0"/>
          </a:xfrm>
          <a:custGeom>
            <a:avLst/>
            <a:gdLst/>
            <a:ahLst/>
            <a:cxnLst/>
            <a:rect l="l" t="t" r="r" b="b"/>
            <a:pathLst>
              <a:path w="162560">
                <a:moveTo>
                  <a:pt x="0" y="0"/>
                </a:moveTo>
                <a:lnTo>
                  <a:pt x="162001" y="0"/>
                </a:lnTo>
              </a:path>
            </a:pathLst>
          </a:custGeom>
          <a:ln w="27939">
            <a:solidFill>
              <a:srgbClr val="191D63"/>
            </a:solidFill>
          </a:ln>
        </p:spPr>
        <p:txBody>
          <a:bodyPr wrap="square" lIns="0" tIns="0" rIns="0" bIns="0" rtlCol="0"/>
          <a:lstStyle/>
          <a:p>
            <a:endParaRPr/>
          </a:p>
        </p:txBody>
      </p:sp>
      <p:sp>
        <p:nvSpPr>
          <p:cNvPr id="29" name="bk object 29"/>
          <p:cNvSpPr/>
          <p:nvPr/>
        </p:nvSpPr>
        <p:spPr>
          <a:xfrm>
            <a:off x="5251819" y="1614124"/>
            <a:ext cx="31750" cy="77470"/>
          </a:xfrm>
          <a:custGeom>
            <a:avLst/>
            <a:gdLst/>
            <a:ahLst/>
            <a:cxnLst/>
            <a:rect l="l" t="t" r="r" b="b"/>
            <a:pathLst>
              <a:path w="31750" h="77469">
                <a:moveTo>
                  <a:pt x="0" y="77470"/>
                </a:moveTo>
                <a:lnTo>
                  <a:pt x="31623" y="77470"/>
                </a:lnTo>
                <a:lnTo>
                  <a:pt x="31623" y="0"/>
                </a:lnTo>
                <a:lnTo>
                  <a:pt x="0" y="0"/>
                </a:lnTo>
                <a:lnTo>
                  <a:pt x="0" y="77470"/>
                </a:lnTo>
                <a:close/>
              </a:path>
            </a:pathLst>
          </a:custGeom>
          <a:solidFill>
            <a:srgbClr val="191D63"/>
          </a:solidFill>
        </p:spPr>
        <p:txBody>
          <a:bodyPr wrap="square" lIns="0" tIns="0" rIns="0" bIns="0" rtlCol="0"/>
          <a:lstStyle/>
          <a:p>
            <a:endParaRPr/>
          </a:p>
        </p:txBody>
      </p:sp>
      <p:sp>
        <p:nvSpPr>
          <p:cNvPr id="30" name="bk object 30"/>
          <p:cNvSpPr/>
          <p:nvPr/>
        </p:nvSpPr>
        <p:spPr>
          <a:xfrm>
            <a:off x="5398009" y="1719470"/>
            <a:ext cx="0" cy="86995"/>
          </a:xfrm>
          <a:custGeom>
            <a:avLst/>
            <a:gdLst/>
            <a:ahLst/>
            <a:cxnLst/>
            <a:rect l="l" t="t" r="r" b="b"/>
            <a:pathLst>
              <a:path h="86994">
                <a:moveTo>
                  <a:pt x="0" y="0"/>
                </a:moveTo>
                <a:lnTo>
                  <a:pt x="0" y="86423"/>
                </a:lnTo>
              </a:path>
            </a:pathLst>
          </a:custGeom>
          <a:ln w="31623">
            <a:solidFill>
              <a:srgbClr val="191D63"/>
            </a:solidFill>
          </a:ln>
        </p:spPr>
        <p:txBody>
          <a:bodyPr wrap="square" lIns="0" tIns="0" rIns="0" bIns="0" rtlCol="0"/>
          <a:lstStyle/>
          <a:p>
            <a:endParaRPr/>
          </a:p>
        </p:txBody>
      </p:sp>
      <p:sp>
        <p:nvSpPr>
          <p:cNvPr id="31" name="bk object 31"/>
          <p:cNvSpPr/>
          <p:nvPr/>
        </p:nvSpPr>
        <p:spPr>
          <a:xfrm>
            <a:off x="5382197" y="1613755"/>
            <a:ext cx="31750" cy="78740"/>
          </a:xfrm>
          <a:custGeom>
            <a:avLst/>
            <a:gdLst/>
            <a:ahLst/>
            <a:cxnLst/>
            <a:rect l="l" t="t" r="r" b="b"/>
            <a:pathLst>
              <a:path w="31750" h="78739">
                <a:moveTo>
                  <a:pt x="31622" y="0"/>
                </a:moveTo>
                <a:lnTo>
                  <a:pt x="0" y="0"/>
                </a:lnTo>
                <a:lnTo>
                  <a:pt x="0" y="78244"/>
                </a:lnTo>
                <a:lnTo>
                  <a:pt x="31622" y="78244"/>
                </a:lnTo>
                <a:lnTo>
                  <a:pt x="31622" y="0"/>
                </a:lnTo>
                <a:close/>
              </a:path>
            </a:pathLst>
          </a:custGeom>
          <a:solidFill>
            <a:srgbClr val="191D63"/>
          </a:solidFill>
        </p:spPr>
        <p:txBody>
          <a:bodyPr wrap="square" lIns="0" tIns="0" rIns="0" bIns="0" rtlCol="0"/>
          <a:lstStyle/>
          <a:p>
            <a:endParaRPr/>
          </a:p>
        </p:txBody>
      </p:sp>
      <p:sp>
        <p:nvSpPr>
          <p:cNvPr id="32" name="bk object 32"/>
          <p:cNvSpPr/>
          <p:nvPr/>
        </p:nvSpPr>
        <p:spPr>
          <a:xfrm>
            <a:off x="5432859" y="1662394"/>
            <a:ext cx="150495" cy="146685"/>
          </a:xfrm>
          <a:custGeom>
            <a:avLst/>
            <a:gdLst/>
            <a:ahLst/>
            <a:cxnLst/>
            <a:rect l="l" t="t" r="r" b="b"/>
            <a:pathLst>
              <a:path w="150495" h="146685">
                <a:moveTo>
                  <a:pt x="75704" y="0"/>
                </a:moveTo>
                <a:lnTo>
                  <a:pt x="37249" y="9766"/>
                </a:lnTo>
                <a:lnTo>
                  <a:pt x="9918" y="36410"/>
                </a:lnTo>
                <a:lnTo>
                  <a:pt x="0" y="73494"/>
                </a:lnTo>
                <a:lnTo>
                  <a:pt x="355" y="80969"/>
                </a:lnTo>
                <a:lnTo>
                  <a:pt x="16569" y="120192"/>
                </a:lnTo>
                <a:lnTo>
                  <a:pt x="52013" y="143010"/>
                </a:lnTo>
                <a:lnTo>
                  <a:pt x="74637" y="146177"/>
                </a:lnTo>
                <a:lnTo>
                  <a:pt x="84927" y="145565"/>
                </a:lnTo>
                <a:lnTo>
                  <a:pt x="121330" y="131041"/>
                </a:lnTo>
                <a:lnTo>
                  <a:pt x="134068" y="118706"/>
                </a:lnTo>
                <a:lnTo>
                  <a:pt x="75171" y="118706"/>
                </a:lnTo>
                <a:lnTo>
                  <a:pt x="65924" y="117887"/>
                </a:lnTo>
                <a:lnTo>
                  <a:pt x="33367" y="90863"/>
                </a:lnTo>
                <a:lnTo>
                  <a:pt x="30196" y="72415"/>
                </a:lnTo>
                <a:lnTo>
                  <a:pt x="30954" y="63709"/>
                </a:lnTo>
                <a:lnTo>
                  <a:pt x="57483" y="30741"/>
                </a:lnTo>
                <a:lnTo>
                  <a:pt x="75171" y="27457"/>
                </a:lnTo>
                <a:lnTo>
                  <a:pt x="135175" y="27457"/>
                </a:lnTo>
                <a:lnTo>
                  <a:pt x="129168" y="20759"/>
                </a:lnTo>
                <a:lnTo>
                  <a:pt x="95770" y="2373"/>
                </a:lnTo>
                <a:lnTo>
                  <a:pt x="85979" y="593"/>
                </a:lnTo>
                <a:lnTo>
                  <a:pt x="75704" y="0"/>
                </a:lnTo>
                <a:close/>
              </a:path>
              <a:path w="150495" h="146685">
                <a:moveTo>
                  <a:pt x="135175" y="27457"/>
                </a:moveTo>
                <a:lnTo>
                  <a:pt x="75171" y="27457"/>
                </a:lnTo>
                <a:lnTo>
                  <a:pt x="84308" y="28278"/>
                </a:lnTo>
                <a:lnTo>
                  <a:pt x="92690" y="30741"/>
                </a:lnTo>
                <a:lnTo>
                  <a:pt x="119380" y="63709"/>
                </a:lnTo>
                <a:lnTo>
                  <a:pt x="120145" y="72415"/>
                </a:lnTo>
                <a:lnTo>
                  <a:pt x="120145" y="73494"/>
                </a:lnTo>
                <a:lnTo>
                  <a:pt x="100406" y="111329"/>
                </a:lnTo>
                <a:lnTo>
                  <a:pt x="75171" y="118706"/>
                </a:lnTo>
                <a:lnTo>
                  <a:pt x="134068" y="118706"/>
                </a:lnTo>
                <a:lnTo>
                  <a:pt x="149721" y="82341"/>
                </a:lnTo>
                <a:lnTo>
                  <a:pt x="150342" y="72415"/>
                </a:lnTo>
                <a:lnTo>
                  <a:pt x="149738" y="62480"/>
                </a:lnTo>
                <a:lnTo>
                  <a:pt x="147926" y="53022"/>
                </a:lnTo>
                <a:lnTo>
                  <a:pt x="144909" y="44040"/>
                </a:lnTo>
                <a:lnTo>
                  <a:pt x="140690" y="35534"/>
                </a:lnTo>
                <a:lnTo>
                  <a:pt x="135399" y="27707"/>
                </a:lnTo>
                <a:lnTo>
                  <a:pt x="135175" y="27457"/>
                </a:lnTo>
                <a:close/>
              </a:path>
            </a:pathLst>
          </a:custGeom>
          <a:solidFill>
            <a:srgbClr val="191D63"/>
          </a:solidFill>
        </p:spPr>
        <p:txBody>
          <a:bodyPr wrap="square" lIns="0" tIns="0" rIns="0" bIns="0" rtlCol="0"/>
          <a:lstStyle/>
          <a:p>
            <a:endParaRPr/>
          </a:p>
        </p:txBody>
      </p:sp>
      <p:sp>
        <p:nvSpPr>
          <p:cNvPr id="33" name="bk object 33"/>
          <p:cNvSpPr/>
          <p:nvPr/>
        </p:nvSpPr>
        <p:spPr>
          <a:xfrm>
            <a:off x="5599621" y="1662396"/>
            <a:ext cx="227965" cy="143510"/>
          </a:xfrm>
          <a:custGeom>
            <a:avLst/>
            <a:gdLst/>
            <a:ahLst/>
            <a:cxnLst/>
            <a:rect l="l" t="t" r="r" b="b"/>
            <a:pathLst>
              <a:path w="227964" h="143510">
                <a:moveTo>
                  <a:pt x="26670" y="2666"/>
                </a:moveTo>
                <a:lnTo>
                  <a:pt x="0" y="2666"/>
                </a:lnTo>
                <a:lnTo>
                  <a:pt x="0" y="143497"/>
                </a:lnTo>
                <a:lnTo>
                  <a:pt x="30149" y="143497"/>
                </a:lnTo>
                <a:lnTo>
                  <a:pt x="30149" y="69494"/>
                </a:lnTo>
                <a:lnTo>
                  <a:pt x="30790" y="59505"/>
                </a:lnTo>
                <a:lnTo>
                  <a:pt x="58885" y="28104"/>
                </a:lnTo>
                <a:lnTo>
                  <a:pt x="66395" y="27457"/>
                </a:lnTo>
                <a:lnTo>
                  <a:pt x="121677" y="27457"/>
                </a:lnTo>
                <a:lnTo>
                  <a:pt x="121195" y="26403"/>
                </a:lnTo>
                <a:lnTo>
                  <a:pt x="28219" y="26403"/>
                </a:lnTo>
                <a:lnTo>
                  <a:pt x="26670" y="2666"/>
                </a:lnTo>
                <a:close/>
              </a:path>
              <a:path w="227964" h="143510">
                <a:moveTo>
                  <a:pt x="121677" y="27457"/>
                </a:moveTo>
                <a:lnTo>
                  <a:pt x="66395" y="27457"/>
                </a:lnTo>
                <a:lnTo>
                  <a:pt x="73191" y="28117"/>
                </a:lnTo>
                <a:lnTo>
                  <a:pt x="79349" y="30095"/>
                </a:lnTo>
                <a:lnTo>
                  <a:pt x="98866" y="69494"/>
                </a:lnTo>
                <a:lnTo>
                  <a:pt x="98882" y="143497"/>
                </a:lnTo>
                <a:lnTo>
                  <a:pt x="129032" y="143497"/>
                </a:lnTo>
                <a:lnTo>
                  <a:pt x="129032" y="69494"/>
                </a:lnTo>
                <a:lnTo>
                  <a:pt x="129672" y="59505"/>
                </a:lnTo>
                <a:lnTo>
                  <a:pt x="145845" y="32702"/>
                </a:lnTo>
                <a:lnTo>
                  <a:pt x="124079" y="32702"/>
                </a:lnTo>
                <a:lnTo>
                  <a:pt x="121677" y="27457"/>
                </a:lnTo>
                <a:close/>
              </a:path>
              <a:path w="227964" h="143510">
                <a:moveTo>
                  <a:pt x="220836" y="27457"/>
                </a:moveTo>
                <a:lnTo>
                  <a:pt x="165214" y="27457"/>
                </a:lnTo>
                <a:lnTo>
                  <a:pt x="171993" y="28117"/>
                </a:lnTo>
                <a:lnTo>
                  <a:pt x="178139" y="30095"/>
                </a:lnTo>
                <a:lnTo>
                  <a:pt x="197621" y="69494"/>
                </a:lnTo>
                <a:lnTo>
                  <a:pt x="197637" y="143497"/>
                </a:lnTo>
                <a:lnTo>
                  <a:pt x="227787" y="143497"/>
                </a:lnTo>
                <a:lnTo>
                  <a:pt x="227751" y="59505"/>
                </a:lnTo>
                <a:lnTo>
                  <a:pt x="226856" y="46497"/>
                </a:lnTo>
                <a:lnTo>
                  <a:pt x="224066" y="34597"/>
                </a:lnTo>
                <a:lnTo>
                  <a:pt x="220836" y="27457"/>
                </a:lnTo>
                <a:close/>
              </a:path>
              <a:path w="227964" h="143510">
                <a:moveTo>
                  <a:pt x="175120" y="0"/>
                </a:moveTo>
                <a:lnTo>
                  <a:pt x="138053" y="13033"/>
                </a:lnTo>
                <a:lnTo>
                  <a:pt x="124079" y="32702"/>
                </a:lnTo>
                <a:lnTo>
                  <a:pt x="145845" y="32702"/>
                </a:lnTo>
                <a:lnTo>
                  <a:pt x="150890" y="30046"/>
                </a:lnTo>
                <a:lnTo>
                  <a:pt x="157713" y="28104"/>
                </a:lnTo>
                <a:lnTo>
                  <a:pt x="165214" y="27457"/>
                </a:lnTo>
                <a:lnTo>
                  <a:pt x="220836" y="27457"/>
                </a:lnTo>
                <a:lnTo>
                  <a:pt x="219418" y="24322"/>
                </a:lnTo>
                <a:lnTo>
                  <a:pt x="212915" y="15671"/>
                </a:lnTo>
                <a:lnTo>
                  <a:pt x="204974" y="8813"/>
                </a:lnTo>
                <a:lnTo>
                  <a:pt x="196027" y="3916"/>
                </a:lnTo>
                <a:lnTo>
                  <a:pt x="186076" y="978"/>
                </a:lnTo>
                <a:lnTo>
                  <a:pt x="175120" y="0"/>
                </a:lnTo>
                <a:close/>
              </a:path>
              <a:path w="227964" h="143510">
                <a:moveTo>
                  <a:pt x="76339" y="0"/>
                </a:moveTo>
                <a:lnTo>
                  <a:pt x="36971" y="14971"/>
                </a:lnTo>
                <a:lnTo>
                  <a:pt x="28219" y="26403"/>
                </a:lnTo>
                <a:lnTo>
                  <a:pt x="121195" y="26403"/>
                </a:lnTo>
                <a:lnTo>
                  <a:pt x="91770" y="2089"/>
                </a:lnTo>
                <a:lnTo>
                  <a:pt x="76339" y="0"/>
                </a:lnTo>
                <a:close/>
              </a:path>
            </a:pathLst>
          </a:custGeom>
          <a:solidFill>
            <a:srgbClr val="191D63"/>
          </a:solidFill>
        </p:spPr>
        <p:txBody>
          <a:bodyPr wrap="square" lIns="0" tIns="0" rIns="0" bIns="0" rtlCol="0"/>
          <a:lstStyle/>
          <a:p>
            <a:endParaRPr/>
          </a:p>
        </p:txBody>
      </p:sp>
      <p:sp>
        <p:nvSpPr>
          <p:cNvPr id="34" name="bk object 34"/>
          <p:cNvSpPr/>
          <p:nvPr/>
        </p:nvSpPr>
        <p:spPr>
          <a:xfrm>
            <a:off x="5845335" y="1662385"/>
            <a:ext cx="144145" cy="146685"/>
          </a:xfrm>
          <a:custGeom>
            <a:avLst/>
            <a:gdLst/>
            <a:ahLst/>
            <a:cxnLst/>
            <a:rect l="l" t="t" r="r" b="b"/>
            <a:pathLst>
              <a:path w="144145" h="146685">
                <a:moveTo>
                  <a:pt x="74798" y="0"/>
                </a:moveTo>
                <a:lnTo>
                  <a:pt x="36825" y="9855"/>
                </a:lnTo>
                <a:lnTo>
                  <a:pt x="5441" y="45334"/>
                </a:lnTo>
                <a:lnTo>
                  <a:pt x="0" y="75806"/>
                </a:lnTo>
                <a:lnTo>
                  <a:pt x="261" y="81303"/>
                </a:lnTo>
                <a:lnTo>
                  <a:pt x="16475" y="120454"/>
                </a:lnTo>
                <a:lnTo>
                  <a:pt x="51912" y="143060"/>
                </a:lnTo>
                <a:lnTo>
                  <a:pt x="74531" y="146189"/>
                </a:lnTo>
                <a:lnTo>
                  <a:pt x="82748" y="146189"/>
                </a:lnTo>
                <a:lnTo>
                  <a:pt x="120162" y="132892"/>
                </a:lnTo>
                <a:lnTo>
                  <a:pt x="134245" y="120192"/>
                </a:lnTo>
                <a:lnTo>
                  <a:pt x="76411" y="120192"/>
                </a:lnTo>
                <a:lnTo>
                  <a:pt x="67160" y="119447"/>
                </a:lnTo>
                <a:lnTo>
                  <a:pt x="34188" y="94626"/>
                </a:lnTo>
                <a:lnTo>
                  <a:pt x="30043" y="77584"/>
                </a:lnTo>
                <a:lnTo>
                  <a:pt x="142603" y="77584"/>
                </a:lnTo>
                <a:lnTo>
                  <a:pt x="143009" y="76517"/>
                </a:lnTo>
                <a:lnTo>
                  <a:pt x="143187" y="75806"/>
                </a:lnTo>
                <a:lnTo>
                  <a:pt x="143378" y="74688"/>
                </a:lnTo>
                <a:lnTo>
                  <a:pt x="143835" y="71653"/>
                </a:lnTo>
                <a:lnTo>
                  <a:pt x="143949" y="68605"/>
                </a:lnTo>
                <a:lnTo>
                  <a:pt x="143609" y="61719"/>
                </a:lnTo>
                <a:lnTo>
                  <a:pt x="142907" y="57086"/>
                </a:lnTo>
                <a:lnTo>
                  <a:pt x="30856" y="57086"/>
                </a:lnTo>
                <a:lnTo>
                  <a:pt x="33063" y="49761"/>
                </a:lnTo>
                <a:lnTo>
                  <a:pt x="66373" y="23633"/>
                </a:lnTo>
                <a:lnTo>
                  <a:pt x="74264" y="23050"/>
                </a:lnTo>
                <a:lnTo>
                  <a:pt x="126520" y="23050"/>
                </a:lnTo>
                <a:lnTo>
                  <a:pt x="123909" y="20167"/>
                </a:lnTo>
                <a:lnTo>
                  <a:pt x="88669" y="1377"/>
                </a:lnTo>
                <a:lnTo>
                  <a:pt x="81818" y="344"/>
                </a:lnTo>
                <a:lnTo>
                  <a:pt x="74798" y="0"/>
                </a:lnTo>
                <a:close/>
              </a:path>
              <a:path w="144145" h="146685">
                <a:moveTo>
                  <a:pt x="119019" y="98894"/>
                </a:moveTo>
                <a:lnTo>
                  <a:pt x="81859" y="120192"/>
                </a:lnTo>
                <a:lnTo>
                  <a:pt x="134245" y="120192"/>
                </a:lnTo>
                <a:lnTo>
                  <a:pt x="137383" y="115747"/>
                </a:lnTo>
                <a:lnTo>
                  <a:pt x="119019" y="98894"/>
                </a:lnTo>
                <a:close/>
              </a:path>
              <a:path w="144145" h="146685">
                <a:moveTo>
                  <a:pt x="126520" y="23050"/>
                </a:moveTo>
                <a:lnTo>
                  <a:pt x="74264" y="23050"/>
                </a:lnTo>
                <a:lnTo>
                  <a:pt x="81661" y="23645"/>
                </a:lnTo>
                <a:lnTo>
                  <a:pt x="88571" y="25430"/>
                </a:lnTo>
                <a:lnTo>
                  <a:pt x="114866" y="57086"/>
                </a:lnTo>
                <a:lnTo>
                  <a:pt x="142907" y="57086"/>
                </a:lnTo>
                <a:lnTo>
                  <a:pt x="128264" y="24975"/>
                </a:lnTo>
                <a:lnTo>
                  <a:pt x="126520" y="23050"/>
                </a:lnTo>
                <a:close/>
              </a:path>
            </a:pathLst>
          </a:custGeom>
          <a:solidFill>
            <a:srgbClr val="191D63"/>
          </a:solidFill>
        </p:spPr>
        <p:txBody>
          <a:bodyPr wrap="square" lIns="0" tIns="0" rIns="0" bIns="0" rtlCol="0"/>
          <a:lstStyle/>
          <a:p>
            <a:endParaRPr/>
          </a:p>
        </p:txBody>
      </p:sp>
      <p:sp>
        <p:nvSpPr>
          <p:cNvPr id="35" name="bk object 35"/>
          <p:cNvSpPr/>
          <p:nvPr/>
        </p:nvSpPr>
        <p:spPr>
          <a:xfrm>
            <a:off x="5605350" y="729759"/>
            <a:ext cx="1010919" cy="548640"/>
          </a:xfrm>
          <a:custGeom>
            <a:avLst/>
            <a:gdLst/>
            <a:ahLst/>
            <a:cxnLst/>
            <a:rect l="l" t="t" r="r" b="b"/>
            <a:pathLst>
              <a:path w="1010920" h="548640">
                <a:moveTo>
                  <a:pt x="243268" y="0"/>
                </a:moveTo>
                <a:lnTo>
                  <a:pt x="0" y="281495"/>
                </a:lnTo>
                <a:lnTo>
                  <a:pt x="0" y="548170"/>
                </a:lnTo>
                <a:lnTo>
                  <a:pt x="72212" y="548170"/>
                </a:lnTo>
                <a:lnTo>
                  <a:pt x="72212" y="309765"/>
                </a:lnTo>
                <a:lnTo>
                  <a:pt x="243268" y="106400"/>
                </a:lnTo>
                <a:lnTo>
                  <a:pt x="335209" y="106400"/>
                </a:lnTo>
                <a:lnTo>
                  <a:pt x="243268" y="0"/>
                </a:lnTo>
                <a:close/>
              </a:path>
              <a:path w="1010920" h="548640">
                <a:moveTo>
                  <a:pt x="335209" y="106400"/>
                </a:moveTo>
                <a:lnTo>
                  <a:pt x="243268" y="106400"/>
                </a:lnTo>
                <a:lnTo>
                  <a:pt x="327215" y="206209"/>
                </a:lnTo>
                <a:lnTo>
                  <a:pt x="262140" y="281495"/>
                </a:lnTo>
                <a:lnTo>
                  <a:pt x="262140" y="548170"/>
                </a:lnTo>
                <a:lnTo>
                  <a:pt x="486524" y="548170"/>
                </a:lnTo>
                <a:lnTo>
                  <a:pt x="486524" y="475957"/>
                </a:lnTo>
                <a:lnTo>
                  <a:pt x="334365" y="475957"/>
                </a:lnTo>
                <a:lnTo>
                  <a:pt x="334365" y="309765"/>
                </a:lnTo>
                <a:lnTo>
                  <a:pt x="374332" y="262229"/>
                </a:lnTo>
                <a:lnTo>
                  <a:pt x="469874" y="262229"/>
                </a:lnTo>
                <a:lnTo>
                  <a:pt x="421462" y="206209"/>
                </a:lnTo>
                <a:lnTo>
                  <a:pt x="467329" y="151676"/>
                </a:lnTo>
                <a:lnTo>
                  <a:pt x="374332" y="151676"/>
                </a:lnTo>
                <a:lnTo>
                  <a:pt x="335209" y="106400"/>
                </a:lnTo>
                <a:close/>
              </a:path>
              <a:path w="1010920" h="548640">
                <a:moveTo>
                  <a:pt x="597359" y="106400"/>
                </a:moveTo>
                <a:lnTo>
                  <a:pt x="505409" y="106400"/>
                </a:lnTo>
                <a:lnTo>
                  <a:pt x="589356" y="206209"/>
                </a:lnTo>
                <a:lnTo>
                  <a:pt x="524294" y="281495"/>
                </a:lnTo>
                <a:lnTo>
                  <a:pt x="524294" y="548170"/>
                </a:lnTo>
                <a:lnTo>
                  <a:pt x="748677" y="548170"/>
                </a:lnTo>
                <a:lnTo>
                  <a:pt x="748677" y="475957"/>
                </a:lnTo>
                <a:lnTo>
                  <a:pt x="596506" y="475957"/>
                </a:lnTo>
                <a:lnTo>
                  <a:pt x="596506" y="309765"/>
                </a:lnTo>
                <a:lnTo>
                  <a:pt x="636485" y="262229"/>
                </a:lnTo>
                <a:lnTo>
                  <a:pt x="732028" y="262229"/>
                </a:lnTo>
                <a:lnTo>
                  <a:pt x="683615" y="206209"/>
                </a:lnTo>
                <a:lnTo>
                  <a:pt x="729482" y="151676"/>
                </a:lnTo>
                <a:lnTo>
                  <a:pt x="636485" y="151676"/>
                </a:lnTo>
                <a:lnTo>
                  <a:pt x="597359" y="106400"/>
                </a:lnTo>
                <a:close/>
              </a:path>
              <a:path w="1010920" h="548640">
                <a:moveTo>
                  <a:pt x="859514" y="106400"/>
                </a:moveTo>
                <a:lnTo>
                  <a:pt x="767562" y="106400"/>
                </a:lnTo>
                <a:lnTo>
                  <a:pt x="938618" y="309765"/>
                </a:lnTo>
                <a:lnTo>
                  <a:pt x="938618" y="548170"/>
                </a:lnTo>
                <a:lnTo>
                  <a:pt x="1010831" y="548170"/>
                </a:lnTo>
                <a:lnTo>
                  <a:pt x="1010831" y="281495"/>
                </a:lnTo>
                <a:lnTo>
                  <a:pt x="859514" y="106400"/>
                </a:lnTo>
                <a:close/>
              </a:path>
              <a:path w="1010920" h="548640">
                <a:moveTo>
                  <a:pt x="469874" y="262229"/>
                </a:moveTo>
                <a:lnTo>
                  <a:pt x="374332" y="262229"/>
                </a:lnTo>
                <a:lnTo>
                  <a:pt x="414312" y="309765"/>
                </a:lnTo>
                <a:lnTo>
                  <a:pt x="414312" y="475957"/>
                </a:lnTo>
                <a:lnTo>
                  <a:pt x="486524" y="475957"/>
                </a:lnTo>
                <a:lnTo>
                  <a:pt x="486524" y="281495"/>
                </a:lnTo>
                <a:lnTo>
                  <a:pt x="469874" y="262229"/>
                </a:lnTo>
                <a:close/>
              </a:path>
              <a:path w="1010920" h="548640">
                <a:moveTo>
                  <a:pt x="732028" y="262229"/>
                </a:moveTo>
                <a:lnTo>
                  <a:pt x="636485" y="262229"/>
                </a:lnTo>
                <a:lnTo>
                  <a:pt x="676465" y="309765"/>
                </a:lnTo>
                <a:lnTo>
                  <a:pt x="676465" y="475957"/>
                </a:lnTo>
                <a:lnTo>
                  <a:pt x="748677" y="475957"/>
                </a:lnTo>
                <a:lnTo>
                  <a:pt x="748677" y="281495"/>
                </a:lnTo>
                <a:lnTo>
                  <a:pt x="732028" y="262229"/>
                </a:lnTo>
                <a:close/>
              </a:path>
              <a:path w="1010920" h="548640">
                <a:moveTo>
                  <a:pt x="505409" y="0"/>
                </a:moveTo>
                <a:lnTo>
                  <a:pt x="374332" y="151676"/>
                </a:lnTo>
                <a:lnTo>
                  <a:pt x="467329" y="151676"/>
                </a:lnTo>
                <a:lnTo>
                  <a:pt x="505409" y="106400"/>
                </a:lnTo>
                <a:lnTo>
                  <a:pt x="597359" y="106400"/>
                </a:lnTo>
                <a:lnTo>
                  <a:pt x="505409" y="0"/>
                </a:lnTo>
                <a:close/>
              </a:path>
              <a:path w="1010920" h="548640">
                <a:moveTo>
                  <a:pt x="767562" y="0"/>
                </a:moveTo>
                <a:lnTo>
                  <a:pt x="636485" y="151676"/>
                </a:lnTo>
                <a:lnTo>
                  <a:pt x="729482" y="151676"/>
                </a:lnTo>
                <a:lnTo>
                  <a:pt x="767562" y="106400"/>
                </a:lnTo>
                <a:lnTo>
                  <a:pt x="859514" y="106400"/>
                </a:lnTo>
                <a:lnTo>
                  <a:pt x="767562" y="0"/>
                </a:lnTo>
                <a:close/>
              </a:path>
            </a:pathLst>
          </a:custGeom>
          <a:solidFill>
            <a:srgbClr val="00B5EF"/>
          </a:solidFill>
        </p:spPr>
        <p:txBody>
          <a:bodyPr wrap="square" lIns="0" tIns="0" rIns="0" bIns="0" rtlCol="0"/>
          <a:lstStyle/>
          <a:p>
            <a:endParaRPr/>
          </a:p>
        </p:txBody>
      </p:sp>
      <p:sp>
        <p:nvSpPr>
          <p:cNvPr id="36" name="bk object 36"/>
          <p:cNvSpPr/>
          <p:nvPr/>
        </p:nvSpPr>
        <p:spPr>
          <a:xfrm>
            <a:off x="5848616" y="780732"/>
            <a:ext cx="243255" cy="310769"/>
          </a:xfrm>
          <a:prstGeom prst="rect">
            <a:avLst/>
          </a:prstGeom>
          <a:blipFill>
            <a:blip r:embed="rId5" cstate="print"/>
            <a:stretch>
              <a:fillRect/>
            </a:stretch>
          </a:blipFill>
        </p:spPr>
        <p:txBody>
          <a:bodyPr wrap="square" lIns="0" tIns="0" rIns="0" bIns="0" rtlCol="0"/>
          <a:lstStyle/>
          <a:p>
            <a:endParaRPr/>
          </a:p>
        </p:txBody>
      </p:sp>
      <p:sp>
        <p:nvSpPr>
          <p:cNvPr id="37" name="bk object 37"/>
          <p:cNvSpPr/>
          <p:nvPr/>
        </p:nvSpPr>
        <p:spPr>
          <a:xfrm>
            <a:off x="6110770" y="780732"/>
            <a:ext cx="243256" cy="310768"/>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856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5219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64058" y="3273425"/>
            <a:ext cx="8663883" cy="2087879"/>
          </a:xfrm>
          <a:prstGeom prst="rect">
            <a:avLst/>
          </a:prstGeom>
        </p:spPr>
        <p:txBody>
          <a:bodyPr wrap="square" lIns="0" tIns="0" rIns="0" bIns="0">
            <a:spAutoFit/>
          </a:bodyPr>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a:xfrm>
            <a:off x="2013838" y="2403378"/>
            <a:ext cx="8164322" cy="2197100"/>
          </a:xfrm>
          <a:prstGeom prst="rect">
            <a:avLst/>
          </a:prstGeom>
        </p:spPr>
        <p:txBody>
          <a:bodyPr wrap="square" lIns="0" tIns="0" rIns="0" bIns="0">
            <a:spAutoFit/>
          </a:bodyPr>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7/24/2020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6468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letsendhomelessness.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cbollinger@letsendhomelessness.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Csanderson@rochesterhomelesscoc.or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F20EA-3E8C-4407-8AFA-00BA0720763D}"/>
              </a:ext>
            </a:extLst>
          </p:cNvPr>
          <p:cNvSpPr>
            <a:spLocks noGrp="1"/>
          </p:cNvSpPr>
          <p:nvPr>
            <p:ph type="title"/>
          </p:nvPr>
        </p:nvSpPr>
        <p:spPr>
          <a:xfrm>
            <a:off x="530088" y="2744919"/>
            <a:ext cx="11118574" cy="3385542"/>
          </a:xfrm>
        </p:spPr>
        <p:txBody>
          <a:bodyPr/>
          <a:lstStyle/>
          <a:p>
            <a:pPr algn="ctr"/>
            <a:r>
              <a:rPr lang="en-US" b="1" dirty="0">
                <a:ea typeface="Tahoma" pitchFamily="34" charset="0"/>
                <a:cs typeface="Tahoma" pitchFamily="34" charset="0"/>
              </a:rPr>
              <a:t>Partners Ending Homelessness </a:t>
            </a:r>
            <a:br>
              <a:rPr lang="en-US" b="1" dirty="0">
                <a:ea typeface="Tahoma" pitchFamily="34" charset="0"/>
                <a:cs typeface="Tahoma" pitchFamily="34" charset="0"/>
              </a:rPr>
            </a:br>
            <a:r>
              <a:rPr lang="en-US" b="1" dirty="0">
                <a:ea typeface="Tahoma" pitchFamily="34" charset="0"/>
                <a:cs typeface="Tahoma" pitchFamily="34" charset="0"/>
              </a:rPr>
              <a:t>FY19 HUD NOFA Debriefing &amp; Local NOFA Training</a:t>
            </a:r>
            <a:br>
              <a:rPr lang="en-US" b="1" dirty="0">
                <a:ea typeface="Tahoma" pitchFamily="34" charset="0"/>
                <a:cs typeface="Tahoma" pitchFamily="34" charset="0"/>
              </a:rPr>
            </a:br>
            <a:r>
              <a:rPr lang="en-US" b="1" dirty="0">
                <a:ea typeface="Tahoma" pitchFamily="34" charset="0"/>
                <a:cs typeface="Tahoma" pitchFamily="34" charset="0"/>
              </a:rPr>
              <a:t>for Renewal Project  Applications</a:t>
            </a:r>
            <a:endParaRPr lang="en-US" dirty="0">
              <a:solidFill>
                <a:schemeClr val="tx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9133"/>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64146" y="1328953"/>
            <a:ext cx="10337800" cy="391298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indent="0">
              <a:buNone/>
            </a:pPr>
            <a:r>
              <a:rPr lang="en-US" dirty="0"/>
              <a:t>HUD in the past NOFA has encouraged </a:t>
            </a:r>
            <a:r>
              <a:rPr lang="en-US" dirty="0" err="1"/>
              <a:t>CoCs</a:t>
            </a:r>
            <a:r>
              <a:rPr lang="en-US" dirty="0"/>
              <a:t> to use the reallocation process.  Projects can reallocate their own project(s)at this time. If projects choose to reallocate their project, they must inform the PEH staff ( Charles Bollinger III) by COB 8/31/20 in an official email.  </a:t>
            </a:r>
          </a:p>
          <a:p>
            <a:pPr marL="114300" indent="0">
              <a:buNone/>
            </a:pPr>
            <a:endParaRPr lang="en-US" dirty="0"/>
          </a:p>
          <a:p>
            <a:pPr marL="114300" indent="0">
              <a:buNone/>
            </a:pPr>
            <a:r>
              <a:rPr lang="en-US" dirty="0"/>
              <a:t>In the FY 2020 </a:t>
            </a:r>
            <a:r>
              <a:rPr lang="en-US" dirty="0" err="1"/>
              <a:t>CoC</a:t>
            </a:r>
            <a:r>
              <a:rPr lang="en-US" dirty="0"/>
              <a:t> Program Competition, HUD allows </a:t>
            </a:r>
            <a:r>
              <a:rPr lang="en-US" dirty="0" err="1"/>
              <a:t>CoCs</a:t>
            </a:r>
            <a:r>
              <a:rPr lang="en-US" dirty="0"/>
              <a:t> to use the reallocation process to create the following new types of projects: </a:t>
            </a:r>
          </a:p>
          <a:p>
            <a:pPr marL="114300" indent="0">
              <a:buNone/>
            </a:pPr>
            <a:endParaRPr lang="en-US" dirty="0"/>
          </a:p>
          <a:p>
            <a:pPr marL="285750" indent="-285750">
              <a:buFont typeface="Arial" panose="020B0604020202020204" pitchFamily="34" charset="0"/>
              <a:buChar char="•"/>
            </a:pPr>
            <a:r>
              <a:rPr lang="en-US" sz="1400" dirty="0"/>
              <a:t>Permanent supportive housing project that will primarily serve chronically homeless individuals and families, including unaccompanied youth</a:t>
            </a:r>
          </a:p>
          <a:p>
            <a:pPr marL="285750" indent="-285750">
              <a:buFont typeface="Arial" panose="020B0604020202020204" pitchFamily="34" charset="0"/>
              <a:buChar char="•"/>
            </a:pPr>
            <a:r>
              <a:rPr lang="en-US" sz="1400" dirty="0"/>
              <a:t>Rapid rehousing projects for homeless individuals and families, including unaccompanied youth, coming directly from the streets or emergency shelter, or person fleeing domestic violence situations. </a:t>
            </a:r>
          </a:p>
          <a:p>
            <a:pPr marL="285750" indent="-285750">
              <a:buFont typeface="Arial" panose="020B0604020202020204" pitchFamily="34" charset="0"/>
              <a:buChar char="•"/>
            </a:pPr>
            <a:r>
              <a:rPr lang="en-US" sz="1400" dirty="0"/>
              <a:t>Joint component project, which will combine TH and TH-RRH into single project to serve individuals and families experiencing homelessness</a:t>
            </a:r>
          </a:p>
          <a:p>
            <a:pPr marL="285750" indent="-285750">
              <a:buFont typeface="Arial" panose="020B0604020202020204" pitchFamily="34" charset="0"/>
              <a:buChar char="•"/>
            </a:pPr>
            <a:r>
              <a:rPr lang="en-US" sz="1400" dirty="0"/>
              <a:t>Dedicated HMIS projects and Coordinated Entry</a:t>
            </a:r>
          </a:p>
          <a:p>
            <a:pPr marL="285750" indent="-285750">
              <a:buFont typeface="Arial" panose="020B0604020202020204" pitchFamily="34" charset="0"/>
              <a:buChar char="•"/>
            </a:pPr>
            <a:r>
              <a:rPr lang="en-US" sz="1400" dirty="0" err="1"/>
              <a:t>CoC’s</a:t>
            </a:r>
            <a:r>
              <a:rPr lang="en-US" sz="1400" dirty="0"/>
              <a:t> may choose to eliminate or reduce one or more renewal projects to create new project(s). When a </a:t>
            </a:r>
            <a:r>
              <a:rPr lang="en-US" sz="1400" dirty="0" err="1"/>
              <a:t>CoC</a:t>
            </a:r>
            <a:r>
              <a:rPr lang="en-US" sz="1400" dirty="0"/>
              <a:t> chooses to reallocate project(s) the Annual Renewal Demand for the </a:t>
            </a:r>
            <a:r>
              <a:rPr lang="en-US" sz="1400" dirty="0" err="1"/>
              <a:t>CoC</a:t>
            </a:r>
            <a:r>
              <a:rPr lang="en-US" sz="1400" dirty="0"/>
              <a:t> does not change. </a:t>
            </a:r>
          </a:p>
          <a:p>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310934" y="266555"/>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Reallocation</a:t>
            </a:r>
            <a:endParaRPr sz="4600" dirty="0">
              <a:latin typeface="Tahoma"/>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278399" y="1687713"/>
            <a:ext cx="8962465" cy="2917843"/>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lang="en-US" dirty="0">
                <a:solidFill>
                  <a:prstClr val="black"/>
                </a:solidFill>
                <a:latin typeface="Calibri"/>
              </a:rPr>
              <a:t>At this time </a:t>
            </a:r>
            <a:r>
              <a:rPr kumimoji="0" lang="en-US" sz="1800" b="0" i="0" u="none" strike="noStrike" kern="1200" cap="none" spc="0" normalizeH="0" baseline="0" noProof="0" dirty="0">
                <a:ln>
                  <a:noFill/>
                </a:ln>
                <a:solidFill>
                  <a:prstClr val="black"/>
                </a:solidFill>
                <a:effectLst/>
                <a:uLnTx/>
                <a:uFillTx/>
                <a:latin typeface="Calibri"/>
                <a:ea typeface="+mn-ea"/>
                <a:cs typeface="+mn-cs"/>
              </a:rPr>
              <a:t>PEH does not anticipate any project reallocation from unspent HUD funds or </a:t>
            </a:r>
            <a:r>
              <a:rPr lang="en-US" dirty="0">
                <a:solidFill>
                  <a:prstClr val="black"/>
                </a:solidFill>
              </a:rPr>
              <a:t>project capacity.  </a:t>
            </a:r>
          </a:p>
          <a:p>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r>
              <a:rPr lang="en-US" dirty="0">
                <a:solidFill>
                  <a:prstClr val="black"/>
                </a:solidFill>
                <a:latin typeface="Calibri"/>
              </a:rPr>
              <a:t>However, PEH reserves the right the reallocate projects in full or partial funding after HUD releases their NOFA for under preforming projects.  </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43822" y="419257"/>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Reallocation</a:t>
            </a:r>
            <a:endParaRPr sz="4600" dirty="0">
              <a:latin typeface="Tahoma"/>
              <a:cs typeface="Tahoma"/>
            </a:endParaRPr>
          </a:p>
        </p:txBody>
      </p:sp>
    </p:spTree>
    <p:extLst>
      <p:ext uri="{BB962C8B-B14F-4D97-AF65-F5344CB8AC3E}">
        <p14:creationId xmlns:p14="http://schemas.microsoft.com/office/powerpoint/2010/main" val="276144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653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199627" y="1616148"/>
            <a:ext cx="9125128" cy="3398193"/>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285750" indent="-285750">
              <a:buFont typeface="Arial" panose="020B0604020202020204" pitchFamily="34" charset="0"/>
              <a:buChar char="•"/>
            </a:pPr>
            <a:r>
              <a:rPr lang="en-US" sz="3200" dirty="0"/>
              <a:t>Can be found on the </a:t>
            </a:r>
            <a:r>
              <a:rPr lang="en-US" sz="3200" dirty="0">
                <a:hlinkClick r:id="rId3"/>
              </a:rPr>
              <a:t>www.letsendhomelessness.org</a:t>
            </a:r>
            <a:r>
              <a:rPr lang="en-US" sz="3200" dirty="0"/>
              <a:t>  website</a:t>
            </a:r>
          </a:p>
          <a:p>
            <a:pPr marL="285750" indent="-285750">
              <a:buFont typeface="Arial" panose="020B0604020202020204" pitchFamily="34" charset="0"/>
              <a:buChar char="•"/>
            </a:pPr>
            <a:r>
              <a:rPr lang="en-US" sz="3200" dirty="0"/>
              <a:t>The application can be downloaded from the PEH website. </a:t>
            </a:r>
          </a:p>
          <a:p>
            <a:endParaRPr lang="en-US" dirty="0"/>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dirty="0"/>
              <a:t>Application Materials </a:t>
            </a:r>
            <a:endParaRPr sz="4600" dirty="0">
              <a:latin typeface="Tahoma"/>
              <a:cs typeface="Tahoma"/>
            </a:endParaRPr>
          </a:p>
        </p:txBody>
      </p:sp>
    </p:spTree>
    <p:extLst>
      <p:ext uri="{BB962C8B-B14F-4D97-AF65-F5344CB8AC3E}">
        <p14:creationId xmlns:p14="http://schemas.microsoft.com/office/powerpoint/2010/main" val="4134914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177013"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Rubric Questions - Renewals</a:t>
            </a:r>
            <a:endParaRPr sz="4600" dirty="0">
              <a:latin typeface="Tahoma"/>
              <a:cs typeface="Tahoma"/>
            </a:endParaRPr>
          </a:p>
        </p:txBody>
      </p:sp>
      <p:sp>
        <p:nvSpPr>
          <p:cNvPr id="20" name="object 20"/>
          <p:cNvSpPr txBox="1"/>
          <p:nvPr/>
        </p:nvSpPr>
        <p:spPr>
          <a:xfrm>
            <a:off x="746620" y="1805799"/>
            <a:ext cx="10695963" cy="3454150"/>
          </a:xfrm>
          <a:prstGeom prst="rect">
            <a:avLst/>
          </a:prstGeom>
        </p:spPr>
        <p:txBody>
          <a:bodyPr vert="horz" wrap="square" lIns="0" tIns="217804" rIns="0" bIns="0" rtlCol="0">
            <a:spAutoFit/>
          </a:bodyPr>
          <a:lstStyle/>
          <a:p>
            <a:pPr marL="469900" lvl="1">
              <a:spcBef>
                <a:spcPts val="1714"/>
              </a:spcBef>
              <a:buClr>
                <a:srgbClr val="F78E1E"/>
              </a:buClr>
              <a:tabLst>
                <a:tab pos="349250" algn="l"/>
              </a:tabLst>
            </a:pPr>
            <a:r>
              <a:rPr lang="en-US" sz="2800" dirty="0"/>
              <a:t>Scoring for renewal projects is heavily weighted on program performance and efficiency</a:t>
            </a:r>
            <a:br>
              <a:rPr lang="en-US" sz="2800" dirty="0"/>
            </a:br>
            <a:br>
              <a:rPr lang="en-US" sz="2800" dirty="0"/>
            </a:br>
            <a:r>
              <a:rPr lang="en-US" sz="2800" dirty="0"/>
              <a:t>The </a:t>
            </a:r>
            <a:r>
              <a:rPr lang="en-US" sz="2800" dirty="0" err="1"/>
              <a:t>CoC</a:t>
            </a:r>
            <a:r>
              <a:rPr lang="en-US" sz="2800" dirty="0"/>
              <a:t> will run an APR from 7/1/2019 to 6/30/2020 to review for the scoring applicable questions for your project’s  application</a:t>
            </a:r>
          </a:p>
          <a:p>
            <a:pPr marL="469900" lvl="1">
              <a:spcBef>
                <a:spcPts val="1714"/>
              </a:spcBef>
              <a:buClr>
                <a:srgbClr val="F78E1E"/>
              </a:buClr>
              <a:tabLst>
                <a:tab pos="349250" algn="l"/>
              </a:tabLst>
            </a:pPr>
            <a:r>
              <a:rPr lang="en-US" sz="2800" b="1" i="1" dirty="0">
                <a:solidFill>
                  <a:srgbClr val="00B050"/>
                </a:solidFill>
                <a:latin typeface="Trebuchet MS"/>
                <a:cs typeface="Trebuchet MS"/>
              </a:rPr>
              <a:t>All Projects APR will be pulled on 8/11/2020 (12 business days from this meeting)  </a:t>
            </a:r>
          </a:p>
        </p:txBody>
      </p:sp>
    </p:spTree>
    <p:extLst>
      <p:ext uri="{BB962C8B-B14F-4D97-AF65-F5344CB8AC3E}">
        <p14:creationId xmlns:p14="http://schemas.microsoft.com/office/powerpoint/2010/main" val="418058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A33471-F77E-4227-8802-53C3A0C095F6}"/>
              </a:ext>
            </a:extLst>
          </p:cNvPr>
          <p:cNvPicPr/>
          <p:nvPr/>
        </p:nvPicPr>
        <p:blipFill rotWithShape="1">
          <a:blip r:embed="rId2"/>
          <a:srcRect l="59851" t="20912" r="10130"/>
          <a:stretch/>
        </p:blipFill>
        <p:spPr bwMode="auto">
          <a:xfrm>
            <a:off x="757238" y="514350"/>
            <a:ext cx="11015662" cy="6343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78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D583F1-E4FC-44A6-A559-A05AE4D6FC8C}"/>
              </a:ext>
            </a:extLst>
          </p:cNvPr>
          <p:cNvPicPr/>
          <p:nvPr/>
        </p:nvPicPr>
        <p:blipFill rotWithShape="1">
          <a:blip r:embed="rId2"/>
          <a:srcRect l="61220" t="21302" r="12179" b="44802"/>
          <a:stretch/>
        </p:blipFill>
        <p:spPr bwMode="auto">
          <a:xfrm>
            <a:off x="171450" y="757237"/>
            <a:ext cx="11458575" cy="4672013"/>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6511327E-B897-47E1-A511-8BED24D8C9DD}"/>
              </a:ext>
            </a:extLst>
          </p:cNvPr>
          <p:cNvPicPr/>
          <p:nvPr/>
        </p:nvPicPr>
        <p:blipFill rotWithShape="1">
          <a:blip r:embed="rId2"/>
          <a:srcRect l="61220" t="78677" r="12179"/>
          <a:stretch/>
        </p:blipFill>
        <p:spPr bwMode="auto">
          <a:xfrm>
            <a:off x="171450" y="5086351"/>
            <a:ext cx="11458575" cy="1571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32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527FB-7D3E-4AC9-813D-214350F58F58}"/>
              </a:ext>
            </a:extLst>
          </p:cNvPr>
          <p:cNvPicPr/>
          <p:nvPr/>
        </p:nvPicPr>
        <p:blipFill rotWithShape="1">
          <a:blip r:embed="rId2"/>
          <a:srcRect l="59616" t="22805" r="11058"/>
          <a:stretch/>
        </p:blipFill>
        <p:spPr bwMode="auto">
          <a:xfrm>
            <a:off x="228600" y="214313"/>
            <a:ext cx="11963400" cy="66436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700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1642406"/>
            <a:ext cx="10709225" cy="412192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indent="0" algn="ctr">
              <a:buNone/>
            </a:pPr>
            <a:r>
              <a:rPr lang="en-US" sz="3200" b="1" dirty="0"/>
              <a:t>Budgets</a:t>
            </a:r>
            <a:endParaRPr lang="en-US" sz="2400" b="1" dirty="0"/>
          </a:p>
          <a:p>
            <a:pPr marL="342900" indent="-342900">
              <a:buFont typeface="Arial" panose="020B0604020202020204" pitchFamily="34" charset="0"/>
              <a:buChar char="•"/>
            </a:pPr>
            <a:r>
              <a:rPr lang="en-US" sz="2400" b="1" dirty="0"/>
              <a:t>Projects would not be a need to send in their budget at this time.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We are expecting all budgets to remain the same as FY19 Budgets.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If any project wants to make changes or amendments to their budgets, PEH must be made aware in an email before COB 8/31/2020</a:t>
            </a:r>
          </a:p>
          <a:p>
            <a:endParaRPr lang="en-US" sz="2400" b="1" dirty="0"/>
          </a:p>
          <a:p>
            <a:pPr marL="342900" indent="-342900">
              <a:buFont typeface="Arial" panose="020B0604020202020204" pitchFamily="34" charset="0"/>
              <a:buChar char="•"/>
            </a:pPr>
            <a:r>
              <a:rPr lang="en-US" sz="2400" b="1" dirty="0"/>
              <a:t>If projects are consolidating, they would need to do the budgets as required for consolidation. Projects also need to make PEH aware by email before COB 8/31/20. </a:t>
            </a:r>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49960" y="722376"/>
            <a:ext cx="945861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Renewals- Budgets  </a:t>
            </a:r>
            <a:endParaRPr sz="4600" dirty="0">
              <a:latin typeface="Tahoma"/>
              <a:cs typeface="Tahoma"/>
            </a:endParaRPr>
          </a:p>
        </p:txBody>
      </p:sp>
    </p:spTree>
    <p:extLst>
      <p:ext uri="{BB962C8B-B14F-4D97-AF65-F5344CB8AC3E}">
        <p14:creationId xmlns:p14="http://schemas.microsoft.com/office/powerpoint/2010/main" val="1071490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520117" y="1642406"/>
            <a:ext cx="11476140" cy="412192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indent="0" algn="ctr">
              <a:buNone/>
            </a:pPr>
            <a:r>
              <a:rPr lang="en-US" sz="2400" b="1" dirty="0"/>
              <a:t>All requests for second review of application for scoring discrepancies must be made in an official email to Charles Bollinger within 5 working days of receiving your score.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PEH will review the discrepancy and give an official response to the request within 2 working days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151855"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49960" y="722376"/>
            <a:ext cx="945861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Scoring Discrepancy   </a:t>
            </a:r>
            <a:endParaRPr sz="4600" dirty="0">
              <a:latin typeface="Tahoma"/>
              <a:cs typeface="Tahoma"/>
            </a:endParaRPr>
          </a:p>
        </p:txBody>
      </p:sp>
    </p:spTree>
    <p:extLst>
      <p:ext uri="{BB962C8B-B14F-4D97-AF65-F5344CB8AC3E}">
        <p14:creationId xmlns:p14="http://schemas.microsoft.com/office/powerpoint/2010/main" val="323379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074136"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1642407"/>
            <a:ext cx="10709225" cy="379366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indent="0" algn="ctr">
              <a:buNone/>
            </a:pPr>
            <a:endParaRPr lang="en-US" sz="2400" b="1" dirty="0"/>
          </a:p>
          <a:p>
            <a:pPr marL="342900" indent="-342900">
              <a:buFont typeface="Arial" panose="020B0604020202020204" pitchFamily="34" charset="0"/>
              <a:buChar char="•"/>
            </a:pPr>
            <a:r>
              <a:rPr lang="en-US" sz="2400" b="1" dirty="0"/>
              <a:t>July 24, 2020 Release of Local NOFA information </a:t>
            </a:r>
          </a:p>
          <a:p>
            <a:pPr marL="342900" indent="-342900">
              <a:buFont typeface="Arial" panose="020B0604020202020204" pitchFamily="34" charset="0"/>
              <a:buChar char="•"/>
            </a:pPr>
            <a:r>
              <a:rPr lang="en-US" sz="2400" b="1" dirty="0"/>
              <a:t>July 24 – August 11, 2020 HMIS Data clean up for all programs</a:t>
            </a:r>
          </a:p>
          <a:p>
            <a:pPr marL="342900" indent="-342900">
              <a:buFont typeface="Arial" panose="020B0604020202020204" pitchFamily="34" charset="0"/>
              <a:buChar char="•"/>
            </a:pPr>
            <a:r>
              <a:rPr lang="en-US" sz="2400" b="1" dirty="0"/>
              <a:t>August 11, Pulling of all HMIS Data for all programs </a:t>
            </a:r>
          </a:p>
          <a:p>
            <a:pPr marL="342900" indent="-342900">
              <a:buFont typeface="Arial" panose="020B0604020202020204" pitchFamily="34" charset="0"/>
              <a:buChar char="•"/>
            </a:pPr>
            <a:r>
              <a:rPr lang="en-US" sz="2400" b="1" dirty="0"/>
              <a:t>Scores and copy of HMIS APR will be sent to programs no later than August 31</a:t>
            </a:r>
          </a:p>
          <a:p>
            <a:pPr marL="342900" indent="-342900">
              <a:buFont typeface="Arial" panose="020B0604020202020204" pitchFamily="34" charset="0"/>
              <a:buChar char="•"/>
            </a:pPr>
            <a:r>
              <a:rPr lang="en-US" sz="2400" b="1" dirty="0"/>
              <a:t>TBA new applications NOFA released </a:t>
            </a:r>
          </a:p>
          <a:p>
            <a:pPr marL="342900" indent="-342900">
              <a:buFont typeface="Arial" panose="020B0604020202020204" pitchFamily="34" charset="0"/>
              <a:buChar char="•"/>
            </a:pPr>
            <a:r>
              <a:rPr lang="en-US" sz="2400" b="1" dirty="0"/>
              <a:t>TBA final score, rank and tier  </a:t>
            </a:r>
          </a:p>
          <a:p>
            <a:pPr marL="342900" indent="-342900">
              <a:buFont typeface="Arial" panose="020B0604020202020204" pitchFamily="34" charset="0"/>
              <a:buChar char="•"/>
            </a:pPr>
            <a:endParaRPr lang="en-US" sz="2400" b="1" dirty="0"/>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187731"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49960" y="722376"/>
            <a:ext cx="945861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Timeline for Local NOFA   </a:t>
            </a:r>
            <a:endParaRPr sz="4600" dirty="0">
              <a:latin typeface="Tahoma"/>
              <a:cs typeface="Tahoma"/>
            </a:endParaRPr>
          </a:p>
        </p:txBody>
      </p:sp>
    </p:spTree>
    <p:extLst>
      <p:ext uri="{BB962C8B-B14F-4D97-AF65-F5344CB8AC3E}">
        <p14:creationId xmlns:p14="http://schemas.microsoft.com/office/powerpoint/2010/main" val="150443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350466" y="1748971"/>
            <a:ext cx="5191878" cy="372089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2700" lvl="0" algn="ctr">
              <a:spcBef>
                <a:spcPts val="1620"/>
              </a:spcBef>
              <a:buClr>
                <a:srgbClr val="F78E1E"/>
              </a:buClr>
              <a:tabLst>
                <a:tab pos="349250" algn="l"/>
              </a:tabLst>
              <a:defRPr/>
            </a:pPr>
            <a:r>
              <a:rPr lang="en-US" spc="5" dirty="0">
                <a:solidFill>
                  <a:srgbClr val="191D63"/>
                </a:solidFill>
                <a:latin typeface="Trebuchet MS"/>
                <a:cs typeface="Trebuchet MS"/>
              </a:rPr>
              <a:t> </a:t>
            </a: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744729" y="396127"/>
            <a:ext cx="10023539" cy="1459374"/>
          </a:xfrm>
          <a:prstGeom prst="rect">
            <a:avLst/>
          </a:prstGeom>
        </p:spPr>
        <p:txBody>
          <a:bodyPr vert="horz" wrap="square" lIns="0" tIns="12700" rIns="0" bIns="0" rtlCol="0">
            <a:spAutoFit/>
          </a:bodyPr>
          <a:lstStyle/>
          <a:p>
            <a:pPr marL="12700">
              <a:spcBef>
                <a:spcPts val="100"/>
              </a:spcBef>
            </a:pPr>
            <a:r>
              <a:rPr lang="en-US" sz="4800" dirty="0"/>
              <a:t>Partners Ending Homelessness Staff </a:t>
            </a:r>
            <a:br>
              <a:rPr lang="en-US" sz="4800" dirty="0"/>
            </a:br>
            <a:endParaRPr sz="4600" dirty="0">
              <a:latin typeface="Tahoma"/>
              <a:cs typeface="Tahoma"/>
            </a:endParaRPr>
          </a:p>
        </p:txBody>
      </p:sp>
      <p:sp>
        <p:nvSpPr>
          <p:cNvPr id="20" name="object 20"/>
          <p:cNvSpPr txBox="1"/>
          <p:nvPr/>
        </p:nvSpPr>
        <p:spPr>
          <a:xfrm>
            <a:off x="345345" y="1497516"/>
            <a:ext cx="6005121" cy="4108175"/>
          </a:xfrm>
          <a:prstGeom prst="rect">
            <a:avLst/>
          </a:prstGeom>
        </p:spPr>
        <p:txBody>
          <a:bodyPr vert="horz" wrap="square" lIns="0" tIns="217804" rIns="0" bIns="0" rtlCol="0">
            <a:spAutoFit/>
          </a:bodyPr>
          <a:lstStyle/>
          <a:p>
            <a:pPr marL="114300" indent="0">
              <a:buNone/>
            </a:pPr>
            <a:r>
              <a:rPr lang="en-US" sz="2400" dirty="0"/>
              <a:t>Connie Sanderson </a:t>
            </a:r>
          </a:p>
          <a:p>
            <a:pPr marL="114300" indent="0">
              <a:buNone/>
            </a:pPr>
            <a:r>
              <a:rPr lang="en-US" sz="2400" dirty="0">
                <a:hlinkClick r:id="rId6"/>
              </a:rPr>
              <a:t>Csanderson@letsendhomelessness.org</a:t>
            </a:r>
            <a:r>
              <a:rPr lang="en-US" sz="2400" dirty="0"/>
              <a:t> </a:t>
            </a:r>
          </a:p>
          <a:p>
            <a:pPr marL="114300" indent="0">
              <a:buNone/>
            </a:pPr>
            <a:r>
              <a:rPr lang="en-US" sz="2400" dirty="0"/>
              <a:t>585-319-5091 ext. 103 </a:t>
            </a:r>
          </a:p>
          <a:p>
            <a:pPr marL="114300" indent="0">
              <a:buNone/>
            </a:pPr>
            <a:endParaRPr lang="en-US" sz="2400" dirty="0"/>
          </a:p>
          <a:p>
            <a:pPr marL="114300" indent="0">
              <a:buNone/>
            </a:pPr>
            <a:r>
              <a:rPr lang="en-US" sz="2400" dirty="0"/>
              <a:t>Charles Bollinger III </a:t>
            </a:r>
          </a:p>
          <a:p>
            <a:pPr marL="114300" indent="0">
              <a:buNone/>
            </a:pPr>
            <a:r>
              <a:rPr lang="en-US" sz="2400" dirty="0">
                <a:hlinkClick r:id="rId7"/>
              </a:rPr>
              <a:t>cbollinger@letsendhomelessness.org</a:t>
            </a:r>
            <a:r>
              <a:rPr lang="en-US" sz="2400" dirty="0"/>
              <a:t> </a:t>
            </a:r>
          </a:p>
          <a:p>
            <a:pPr marL="114300" indent="0">
              <a:buNone/>
            </a:pPr>
            <a:r>
              <a:rPr lang="en-US" sz="2400" dirty="0"/>
              <a:t>585-319-5091 ext. 101</a:t>
            </a:r>
          </a:p>
          <a:p>
            <a:pPr marL="12700" marR="0" lvl="0" algn="ctr" defTabSz="914400" rtl="0" eaLnBrk="1" fontAlgn="auto" latinLnBrk="0" hangingPunct="1">
              <a:lnSpc>
                <a:spcPct val="100000"/>
              </a:lnSpc>
              <a:spcBef>
                <a:spcPts val="1620"/>
              </a:spcBef>
              <a:spcAft>
                <a:spcPts val="0"/>
              </a:spcAft>
              <a:buClr>
                <a:srgbClr val="F78E1E"/>
              </a:buClr>
              <a:buSzTx/>
              <a:tabLst>
                <a:tab pos="349250" algn="l"/>
              </a:tabLst>
              <a:defRPr/>
            </a:pPr>
            <a:endParaRPr kumimoji="0" lang="en-US" sz="2400" b="0" i="0" u="none" strike="noStrike" kern="1200" cap="none" spc="5" normalizeH="0" baseline="0" noProof="0" dirty="0">
              <a:ln>
                <a:noFill/>
              </a:ln>
              <a:solidFill>
                <a:srgbClr val="191D63"/>
              </a:solidFill>
              <a:effectLst/>
              <a:uLnTx/>
              <a:uFillTx/>
              <a:latin typeface="Trebuchet MS"/>
              <a:ea typeface="+mn-ea"/>
              <a:cs typeface="Trebuchet MS"/>
            </a:endParaRPr>
          </a:p>
          <a:p>
            <a:pPr marL="348615" marR="0" lvl="0" indent="-335915" algn="l" defTabSz="914400" rtl="0" eaLnBrk="1" fontAlgn="auto" latinLnBrk="0" hangingPunct="1">
              <a:lnSpc>
                <a:spcPct val="100000"/>
              </a:lnSpc>
              <a:spcBef>
                <a:spcPts val="1620"/>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247515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674551" y="460279"/>
            <a:ext cx="6570980" cy="1213153"/>
          </a:xfrm>
          <a:prstGeom prst="rect">
            <a:avLst/>
          </a:prstGeom>
        </p:spPr>
        <p:txBody>
          <a:bodyPr vert="horz" wrap="square" lIns="0" tIns="12700" rIns="0" bIns="0" rtlCol="0">
            <a:spAutoFit/>
          </a:bodyPr>
          <a:lstStyle/>
          <a:p>
            <a:pPr marL="12700" algn="ctr">
              <a:lnSpc>
                <a:spcPct val="100000"/>
              </a:lnSpc>
              <a:spcBef>
                <a:spcPts val="100"/>
              </a:spcBef>
            </a:pPr>
            <a:r>
              <a:rPr lang="en-US" sz="4600" b="1" spc="-130" dirty="0">
                <a:solidFill>
                  <a:srgbClr val="00B5EF"/>
                </a:solidFill>
                <a:latin typeface="Tahoma"/>
                <a:cs typeface="Tahoma"/>
              </a:rPr>
              <a:t>	Questions</a:t>
            </a:r>
            <a:r>
              <a:rPr lang="en-US" sz="3200" b="1" spc="-130" dirty="0">
                <a:solidFill>
                  <a:schemeClr val="tx1"/>
                </a:solidFill>
                <a:latin typeface="Tahoma"/>
                <a:cs typeface="Tahoma"/>
              </a:rPr>
              <a:t> </a:t>
            </a:r>
            <a:br>
              <a:rPr lang="en-US" sz="3200" b="1" spc="-130" dirty="0">
                <a:solidFill>
                  <a:schemeClr val="tx1"/>
                </a:solidFill>
                <a:latin typeface="Tahoma"/>
                <a:cs typeface="Tahoma"/>
              </a:rPr>
            </a:br>
            <a:r>
              <a:rPr lang="en-US" sz="3200" b="1" spc="-130" dirty="0">
                <a:solidFill>
                  <a:schemeClr val="tx1"/>
                </a:solidFill>
                <a:latin typeface="Tahoma"/>
                <a:cs typeface="Tahoma"/>
              </a:rPr>
              <a:t> </a:t>
            </a:r>
            <a:endParaRPr sz="3200" dirty="0">
              <a:solidFill>
                <a:schemeClr val="tx1"/>
              </a:solidFill>
              <a:latin typeface="Tahoma"/>
              <a:cs typeface="Tahoma"/>
            </a:endParaRPr>
          </a:p>
        </p:txBody>
      </p:sp>
      <p:pic>
        <p:nvPicPr>
          <p:cNvPr id="21" name="Picture 20">
            <a:extLst>
              <a:ext uri="{FF2B5EF4-FFF2-40B4-BE49-F238E27FC236}">
                <a16:creationId xmlns:a16="http://schemas.microsoft.com/office/drawing/2014/main" id="{18E9DBE1-F844-4A84-AF33-C763AB471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3277" y="1266727"/>
            <a:ext cx="3565321" cy="4177727"/>
          </a:xfrm>
          <a:prstGeom prst="rect">
            <a:avLst/>
          </a:prstGeom>
        </p:spPr>
      </p:pic>
    </p:spTree>
    <p:extLst>
      <p:ext uri="{BB962C8B-B14F-4D97-AF65-F5344CB8AC3E}">
        <p14:creationId xmlns:p14="http://schemas.microsoft.com/office/powerpoint/2010/main" val="236187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427646"/>
            <a:ext cx="6570980" cy="720710"/>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endParaRPr sz="4600" dirty="0">
              <a:latin typeface="Tahoma"/>
              <a:cs typeface="Tahoma"/>
            </a:endParaRPr>
          </a:p>
        </p:txBody>
      </p:sp>
      <p:sp>
        <p:nvSpPr>
          <p:cNvPr id="5" name="Rectangle 4">
            <a:extLst>
              <a:ext uri="{FF2B5EF4-FFF2-40B4-BE49-F238E27FC236}">
                <a16:creationId xmlns:a16="http://schemas.microsoft.com/office/drawing/2014/main" id="{A7612FD2-B9FA-4EB0-8A27-97B167BFECF3}"/>
              </a:ext>
            </a:extLst>
          </p:cNvPr>
          <p:cNvSpPr/>
          <p:nvPr/>
        </p:nvSpPr>
        <p:spPr>
          <a:xfrm>
            <a:off x="2010820" y="2857385"/>
            <a:ext cx="8639609" cy="646331"/>
          </a:xfrm>
          <a:prstGeom prst="rect">
            <a:avLst/>
          </a:prstGeom>
        </p:spPr>
        <p:txBody>
          <a:bodyPr wrap="none">
            <a:spAutoFit/>
          </a:bodyPr>
          <a:lstStyle/>
          <a:p>
            <a:r>
              <a:rPr lang="en-US" sz="3600" b="1" dirty="0"/>
              <a:t>Collaborative Application Scoring Debriefing</a:t>
            </a:r>
          </a:p>
        </p:txBody>
      </p:sp>
      <p:pic>
        <p:nvPicPr>
          <p:cNvPr id="21" name="Picture 20">
            <a:extLst>
              <a:ext uri="{FF2B5EF4-FFF2-40B4-BE49-F238E27FC236}">
                <a16:creationId xmlns:a16="http://schemas.microsoft.com/office/drawing/2014/main" id="{31552EF6-24AA-45D1-8238-EACD710BF46A}"/>
              </a:ext>
            </a:extLst>
          </p:cNvPr>
          <p:cNvPicPr>
            <a:picLocks noChangeAspect="1"/>
          </p:cNvPicPr>
          <p:nvPr/>
        </p:nvPicPr>
        <p:blipFill>
          <a:blip r:embed="rId6"/>
          <a:stretch>
            <a:fillRect/>
          </a:stretch>
        </p:blipFill>
        <p:spPr>
          <a:xfrm>
            <a:off x="1216182" y="1542625"/>
            <a:ext cx="10053175" cy="16033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4529"/>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0" y="-109084"/>
            <a:ext cx="10242958" cy="720710"/>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1400" b="1" dirty="0"/>
              <a:t>Collaborative Application Scoring Debriefing </a:t>
            </a:r>
            <a:endParaRPr sz="1400" dirty="0">
              <a:latin typeface="Tahoma"/>
              <a:cs typeface="Tahoma"/>
            </a:endParaRPr>
          </a:p>
        </p:txBody>
      </p:sp>
      <p:pic>
        <p:nvPicPr>
          <p:cNvPr id="21" name="Picture 20">
            <a:extLst>
              <a:ext uri="{FF2B5EF4-FFF2-40B4-BE49-F238E27FC236}">
                <a16:creationId xmlns:a16="http://schemas.microsoft.com/office/drawing/2014/main" id="{B81C06C3-B36D-40E8-8E92-CC4004214D46}"/>
              </a:ext>
            </a:extLst>
          </p:cNvPr>
          <p:cNvPicPr>
            <a:picLocks noChangeAspect="1"/>
          </p:cNvPicPr>
          <p:nvPr/>
        </p:nvPicPr>
        <p:blipFill>
          <a:blip r:embed="rId6"/>
          <a:stretch>
            <a:fillRect/>
          </a:stretch>
        </p:blipFill>
        <p:spPr>
          <a:xfrm>
            <a:off x="67112" y="1267780"/>
            <a:ext cx="11954312" cy="4322439"/>
          </a:xfrm>
          <a:prstGeom prst="rect">
            <a:avLst/>
          </a:prstGeom>
        </p:spPr>
      </p:pic>
      <p:pic>
        <p:nvPicPr>
          <p:cNvPr id="5" name="Picture 4">
            <a:extLst>
              <a:ext uri="{FF2B5EF4-FFF2-40B4-BE49-F238E27FC236}">
                <a16:creationId xmlns:a16="http://schemas.microsoft.com/office/drawing/2014/main" id="{C63B6118-384F-438F-96BA-913AB5201F39}"/>
              </a:ext>
            </a:extLst>
          </p:cNvPr>
          <p:cNvPicPr>
            <a:picLocks noChangeAspect="1"/>
          </p:cNvPicPr>
          <p:nvPr/>
        </p:nvPicPr>
        <p:blipFill>
          <a:blip r:embed="rId7"/>
          <a:stretch>
            <a:fillRect/>
          </a:stretch>
        </p:blipFill>
        <p:spPr>
          <a:xfrm>
            <a:off x="3759834" y="803305"/>
            <a:ext cx="4360709" cy="677853"/>
          </a:xfrm>
          <a:prstGeom prst="rect">
            <a:avLst/>
          </a:prstGeom>
        </p:spPr>
      </p:pic>
    </p:spTree>
    <p:extLst>
      <p:ext uri="{BB962C8B-B14F-4D97-AF65-F5344CB8AC3E}">
        <p14:creationId xmlns:p14="http://schemas.microsoft.com/office/powerpoint/2010/main" val="264834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4529"/>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51305" y="-61195"/>
            <a:ext cx="10242958" cy="720710"/>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1200" b="1" dirty="0"/>
              <a:t>Collaborative Application Scoring Debriefing</a:t>
            </a:r>
            <a:endParaRPr sz="1200" dirty="0">
              <a:latin typeface="Tahoma"/>
              <a:cs typeface="Tahoma"/>
            </a:endParaRPr>
          </a:p>
        </p:txBody>
      </p:sp>
      <p:sp>
        <p:nvSpPr>
          <p:cNvPr id="20" name="object 20"/>
          <p:cNvSpPr txBox="1"/>
          <p:nvPr/>
        </p:nvSpPr>
        <p:spPr>
          <a:xfrm>
            <a:off x="536896" y="1382681"/>
            <a:ext cx="10316284" cy="3964546"/>
          </a:xfrm>
          <a:prstGeom prst="rect">
            <a:avLst/>
          </a:prstGeom>
        </p:spPr>
        <p:txBody>
          <a:bodyPr vert="horz" wrap="square" lIns="0" tIns="217804" rIns="0" bIns="0" rtlCol="0">
            <a:spAutoFit/>
          </a:bodyPr>
          <a:lstStyle/>
          <a:p>
            <a:r>
              <a:rPr lang="en-US" sz="2000" dirty="0"/>
              <a:t>					Max. Score	     Our </a:t>
            </a:r>
            <a:r>
              <a:rPr lang="en-US" sz="2000" dirty="0" err="1"/>
              <a:t>CoC</a:t>
            </a:r>
            <a:r>
              <a:rPr lang="en-US" sz="2000" dirty="0"/>
              <a:t> Score</a:t>
            </a:r>
          </a:p>
          <a:p>
            <a:endParaRPr lang="en-US" sz="2000" dirty="0"/>
          </a:p>
          <a:p>
            <a:r>
              <a:rPr lang="en-US" sz="2000" dirty="0"/>
              <a:t>Length of Time Homeless 			14			8</a:t>
            </a:r>
          </a:p>
          <a:p>
            <a:endParaRPr lang="en-US" sz="2000" dirty="0"/>
          </a:p>
          <a:p>
            <a:r>
              <a:rPr lang="en-US" sz="2000" dirty="0"/>
              <a:t>Successful Permanent Housing	</a:t>
            </a:r>
          </a:p>
          <a:p>
            <a:r>
              <a:rPr lang="en-US" sz="2000" dirty="0"/>
              <a:t>Placement and Retention			 11			9.5</a:t>
            </a:r>
          </a:p>
          <a:p>
            <a:r>
              <a:rPr lang="en-US" sz="2000" dirty="0"/>
              <a:t>Returns to Homelessness			  8			  2</a:t>
            </a:r>
          </a:p>
          <a:p>
            <a:r>
              <a:rPr lang="en-US" sz="2000" dirty="0"/>
              <a:t>Job Income and Growth			  15			  7	</a:t>
            </a:r>
          </a:p>
          <a:p>
            <a:r>
              <a:rPr lang="en-US" sz="2000" dirty="0"/>
              <a:t>First Time Homeless			   3			  2</a:t>
            </a:r>
            <a:r>
              <a:rPr lang="en-US" sz="3600" dirty="0"/>
              <a:t>	</a:t>
            </a:r>
          </a:p>
          <a:p>
            <a:pPr marL="348615" marR="0" lvl="0" indent="-335915" algn="l" defTabSz="914400" rtl="0" eaLnBrk="1" fontAlgn="auto" latinLnBrk="0" hangingPunct="1">
              <a:lnSpc>
                <a:spcPct val="100000"/>
              </a:lnSpc>
              <a:spcBef>
                <a:spcPts val="1620"/>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pic>
        <p:nvPicPr>
          <p:cNvPr id="5" name="Picture 4">
            <a:extLst>
              <a:ext uri="{FF2B5EF4-FFF2-40B4-BE49-F238E27FC236}">
                <a16:creationId xmlns:a16="http://schemas.microsoft.com/office/drawing/2014/main" id="{7D2ACDC2-CE67-420B-AFBE-6F2B36BB66D1}"/>
              </a:ext>
            </a:extLst>
          </p:cNvPr>
          <p:cNvPicPr>
            <a:picLocks noChangeAspect="1"/>
          </p:cNvPicPr>
          <p:nvPr/>
        </p:nvPicPr>
        <p:blipFill>
          <a:blip r:embed="rId6"/>
          <a:stretch>
            <a:fillRect/>
          </a:stretch>
        </p:blipFill>
        <p:spPr>
          <a:xfrm>
            <a:off x="3498209" y="930430"/>
            <a:ext cx="4177718" cy="665630"/>
          </a:xfrm>
          <a:prstGeom prst="rect">
            <a:avLst/>
          </a:prstGeom>
        </p:spPr>
      </p:pic>
    </p:spTree>
    <p:extLst>
      <p:ext uri="{BB962C8B-B14F-4D97-AF65-F5344CB8AC3E}">
        <p14:creationId xmlns:p14="http://schemas.microsoft.com/office/powerpoint/2010/main" val="105812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4529"/>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69652" y="82595"/>
            <a:ext cx="10242958" cy="720710"/>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1400" b="1" dirty="0"/>
              <a:t>Collaborative Application Scoring Debriefing</a:t>
            </a:r>
            <a:endParaRPr sz="1400" dirty="0">
              <a:latin typeface="Tahoma"/>
              <a:cs typeface="Tahoma"/>
            </a:endParaRPr>
          </a:p>
        </p:txBody>
      </p:sp>
      <p:pic>
        <p:nvPicPr>
          <p:cNvPr id="5" name="Picture 4">
            <a:extLst>
              <a:ext uri="{FF2B5EF4-FFF2-40B4-BE49-F238E27FC236}">
                <a16:creationId xmlns:a16="http://schemas.microsoft.com/office/drawing/2014/main" id="{D991B592-F79B-4860-830B-F75191B40087}"/>
              </a:ext>
            </a:extLst>
          </p:cNvPr>
          <p:cNvPicPr>
            <a:picLocks noChangeAspect="1"/>
          </p:cNvPicPr>
          <p:nvPr/>
        </p:nvPicPr>
        <p:blipFill>
          <a:blip r:embed="rId6"/>
          <a:stretch>
            <a:fillRect/>
          </a:stretch>
        </p:blipFill>
        <p:spPr>
          <a:xfrm>
            <a:off x="3649210" y="1015068"/>
            <a:ext cx="4815282" cy="922789"/>
          </a:xfrm>
          <a:prstGeom prst="rect">
            <a:avLst/>
          </a:prstGeom>
        </p:spPr>
      </p:pic>
      <p:pic>
        <p:nvPicPr>
          <p:cNvPr id="21" name="Picture 20">
            <a:extLst>
              <a:ext uri="{FF2B5EF4-FFF2-40B4-BE49-F238E27FC236}">
                <a16:creationId xmlns:a16="http://schemas.microsoft.com/office/drawing/2014/main" id="{67CF0BE3-4349-49A2-82E6-EBE619A69755}"/>
              </a:ext>
            </a:extLst>
          </p:cNvPr>
          <p:cNvPicPr>
            <a:picLocks noChangeAspect="1"/>
          </p:cNvPicPr>
          <p:nvPr/>
        </p:nvPicPr>
        <p:blipFill>
          <a:blip r:embed="rId7"/>
          <a:stretch>
            <a:fillRect/>
          </a:stretch>
        </p:blipFill>
        <p:spPr>
          <a:xfrm>
            <a:off x="981828" y="1862355"/>
            <a:ext cx="10242957" cy="3326111"/>
          </a:xfrm>
          <a:prstGeom prst="rect">
            <a:avLst/>
          </a:prstGeom>
        </p:spPr>
      </p:pic>
    </p:spTree>
    <p:extLst>
      <p:ext uri="{BB962C8B-B14F-4D97-AF65-F5344CB8AC3E}">
        <p14:creationId xmlns:p14="http://schemas.microsoft.com/office/powerpoint/2010/main" val="143509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112" y="3337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427646"/>
            <a:ext cx="6570980" cy="751488"/>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4800" b="1" dirty="0"/>
              <a:t>Introduction</a:t>
            </a:r>
            <a:endParaRPr sz="4600" dirty="0">
              <a:latin typeface="Tahoma"/>
              <a:cs typeface="Tahoma"/>
            </a:endParaRPr>
          </a:p>
        </p:txBody>
      </p:sp>
      <p:sp>
        <p:nvSpPr>
          <p:cNvPr id="20" name="object 20"/>
          <p:cNvSpPr txBox="1"/>
          <p:nvPr/>
        </p:nvSpPr>
        <p:spPr>
          <a:xfrm>
            <a:off x="1022414" y="1382681"/>
            <a:ext cx="9061893" cy="4826320"/>
          </a:xfrm>
          <a:prstGeom prst="rect">
            <a:avLst/>
          </a:prstGeom>
        </p:spPr>
        <p:txBody>
          <a:bodyPr vert="horz" wrap="square" lIns="0" tIns="217804" rIns="0" bIns="0" rtlCol="0">
            <a:spAutoFit/>
          </a:bodyPr>
          <a:lstStyle/>
          <a:p>
            <a:pPr marL="114300" indent="0">
              <a:buNone/>
            </a:pPr>
            <a:r>
              <a:rPr lang="en-US" sz="2800" dirty="0"/>
              <a:t>Partners Ending Homelessness is the local</a:t>
            </a:r>
          </a:p>
          <a:p>
            <a:pPr marL="114300" indent="0">
              <a:buNone/>
            </a:pPr>
            <a:r>
              <a:rPr lang="en-US" sz="2800" dirty="0"/>
              <a:t>Continuum of Care (</a:t>
            </a:r>
            <a:r>
              <a:rPr lang="en-US" sz="2800" dirty="0" err="1"/>
              <a:t>CoC</a:t>
            </a:r>
            <a:r>
              <a:rPr lang="en-US" sz="2800" dirty="0"/>
              <a:t>), representing the City of Rochester, County of Monroe, and Towns of Greece and Irondequoit (NY-500), will submit a </a:t>
            </a:r>
            <a:r>
              <a:rPr lang="en-US" sz="2800" dirty="0" err="1"/>
              <a:t>CoC</a:t>
            </a:r>
            <a:r>
              <a:rPr lang="en-US" sz="2800" dirty="0"/>
              <a:t> Program Consolidated Application for funding to the U.S. Department of Housing and Urban Development (HUD) in the upcoming FY 2020 Continuum of Care Homeless Assistance Program Competition. This presentation describes the local application submission and review process. </a:t>
            </a:r>
          </a:p>
          <a:p>
            <a:pPr marL="348615" marR="0" lvl="0" indent="-335915" algn="l" defTabSz="914400" rtl="0" eaLnBrk="1" fontAlgn="auto" latinLnBrk="0" hangingPunct="1">
              <a:lnSpc>
                <a:spcPct val="100000"/>
              </a:lnSpc>
              <a:spcBef>
                <a:spcPts val="1620"/>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170782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3"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631188"/>
            <a:ext cx="10712198" cy="751488"/>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4800" b="1" dirty="0"/>
              <a:t>Renewal Application Introduction</a:t>
            </a:r>
            <a:endParaRPr sz="4600" dirty="0">
              <a:latin typeface="Tahoma"/>
              <a:cs typeface="Tahoma"/>
            </a:endParaRPr>
          </a:p>
        </p:txBody>
      </p:sp>
      <p:sp>
        <p:nvSpPr>
          <p:cNvPr id="20" name="object 20"/>
          <p:cNvSpPr txBox="1"/>
          <p:nvPr/>
        </p:nvSpPr>
        <p:spPr>
          <a:xfrm>
            <a:off x="1022414" y="1382681"/>
            <a:ext cx="9061893" cy="4131258"/>
          </a:xfrm>
          <a:prstGeom prst="rect">
            <a:avLst/>
          </a:prstGeom>
        </p:spPr>
        <p:txBody>
          <a:bodyPr vert="horz" wrap="square" lIns="0" tIns="217804" rIns="0" bIns="0" rtlCol="0">
            <a:spAutoFit/>
          </a:bodyPr>
          <a:lstStyle/>
          <a:p>
            <a:pPr marL="114300" indent="0">
              <a:buNone/>
            </a:pPr>
            <a:r>
              <a:rPr lang="en-US" sz="3200" dirty="0"/>
              <a:t>The PEH will be scoring and ranking all renewal projects  for Permanent Supportive Housing, Rapid Re-housing, Transitional Housing, and TH-RRH projects. </a:t>
            </a:r>
          </a:p>
          <a:p>
            <a:pPr marL="114300" indent="0">
              <a:buNone/>
            </a:pPr>
            <a:endParaRPr lang="en-US" sz="3200" dirty="0"/>
          </a:p>
          <a:p>
            <a:pPr marL="114300" indent="0">
              <a:buNone/>
            </a:pPr>
            <a:r>
              <a:rPr lang="en-US" sz="3200" dirty="0" err="1"/>
              <a:t>CoC</a:t>
            </a:r>
            <a:r>
              <a:rPr lang="en-US" sz="3200" dirty="0"/>
              <a:t> Planning Grant, Coordinated Entry, and HMIS renewals are non-competitive and will not be scored.  </a:t>
            </a:r>
          </a:p>
          <a:p>
            <a:pPr marL="12700" marR="0" lvl="0" defTabSz="914400" rtl="0" eaLnBrk="1" fontAlgn="auto" latinLnBrk="0" hangingPunct="1">
              <a:lnSpc>
                <a:spcPct val="100000"/>
              </a:lnSpc>
              <a:spcBef>
                <a:spcPts val="1714"/>
              </a:spcBef>
              <a:spcAft>
                <a:spcPts val="0"/>
              </a:spcAft>
              <a:buClr>
                <a:srgbClr val="F78E1E"/>
              </a:buClr>
              <a:buSzTx/>
              <a:tabLst>
                <a:tab pos="349250" algn="l"/>
              </a:tabLst>
              <a:defRPr/>
            </a:pPr>
            <a:endParaRPr kumimoji="0" lang="en-US" sz="1600" b="0" i="0" u="none" strike="noStrike" kern="1200" cap="none" spc="0" normalizeH="0" baseline="0" noProof="0" dirty="0">
              <a:ln>
                <a:noFill/>
              </a:ln>
              <a:solidFill>
                <a:prstClr val="black"/>
              </a:solidFill>
              <a:effectLst/>
              <a:highlight>
                <a:srgbClr val="FFFF00"/>
              </a:highlight>
              <a:uLnTx/>
              <a:uFillTx/>
              <a:latin typeface="Trebuchet MS"/>
              <a:ea typeface="+mn-ea"/>
              <a:cs typeface="Trebuchet MS"/>
            </a:endParaRPr>
          </a:p>
        </p:txBody>
      </p:sp>
    </p:spTree>
    <p:extLst>
      <p:ext uri="{BB962C8B-B14F-4D97-AF65-F5344CB8AC3E}">
        <p14:creationId xmlns:p14="http://schemas.microsoft.com/office/powerpoint/2010/main" val="188858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4000" y="791748"/>
            <a:ext cx="8573006" cy="751488"/>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4800" b="1" dirty="0"/>
              <a:t>Application Review</a:t>
            </a:r>
            <a:endParaRPr sz="4600" dirty="0">
              <a:latin typeface="Tahoma"/>
              <a:cs typeface="Tahoma"/>
            </a:endParaRPr>
          </a:p>
        </p:txBody>
      </p:sp>
      <p:sp>
        <p:nvSpPr>
          <p:cNvPr id="20" name="object 20"/>
          <p:cNvSpPr txBox="1"/>
          <p:nvPr/>
        </p:nvSpPr>
        <p:spPr>
          <a:xfrm>
            <a:off x="1131471" y="1543236"/>
            <a:ext cx="9061893" cy="2066590"/>
          </a:xfrm>
          <a:prstGeom prst="rect">
            <a:avLst/>
          </a:prstGeom>
        </p:spPr>
        <p:txBody>
          <a:bodyPr vert="horz" wrap="square" lIns="0" tIns="217804" rIns="0" bIns="0" rtlCol="0">
            <a:spAutoFit/>
          </a:bodyPr>
          <a:lstStyle/>
          <a:p>
            <a:pPr marL="12700">
              <a:spcBef>
                <a:spcPts val="1714"/>
              </a:spcBef>
              <a:buClr>
                <a:srgbClr val="F78E1E"/>
              </a:buClr>
              <a:tabLst>
                <a:tab pos="349250" algn="l"/>
              </a:tabLst>
              <a:defRPr/>
            </a:pPr>
            <a:r>
              <a:rPr lang="en-US" sz="2400" dirty="0"/>
              <a:t>The Local Application Review this year will be ranked on system performance from HMIS data. This will be based on scores as outlined in the local application. After the scoring is completed programs will receive their score but not their overall ranking. After HUD SNAPS office release their NOFA , all projects will be emailed their score, rank and tier. </a:t>
            </a:r>
          </a:p>
        </p:txBody>
      </p:sp>
    </p:spTree>
    <p:extLst>
      <p:ext uri="{BB962C8B-B14F-4D97-AF65-F5344CB8AC3E}">
        <p14:creationId xmlns:p14="http://schemas.microsoft.com/office/powerpoint/2010/main" val="2487647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7219</TotalTime>
  <Words>945</Words>
  <Application>Microsoft Office PowerPoint</Application>
  <PresentationFormat>Widescreen</PresentationFormat>
  <Paragraphs>145</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Tahoma</vt:lpstr>
      <vt:lpstr>Trebuchet MS</vt:lpstr>
      <vt:lpstr>1_Office Theme</vt:lpstr>
      <vt:lpstr>Partners Ending Homelessness  FY19 HUD NOFA Debriefing &amp; Local NOFA Training for Renewal Project  Applications</vt:lpstr>
      <vt:lpstr>Partners Ending Homelessness Staff  </vt:lpstr>
      <vt:lpstr> </vt:lpstr>
      <vt:lpstr> Collaborative Application Scoring Debriefing </vt:lpstr>
      <vt:lpstr> Collaborative Application Scoring Debriefing</vt:lpstr>
      <vt:lpstr> Collaborative Application Scoring Debriefing</vt:lpstr>
      <vt:lpstr> Introduction</vt:lpstr>
      <vt:lpstr> Renewal Application Introduction</vt:lpstr>
      <vt:lpstr> Application Review</vt:lpstr>
      <vt:lpstr>Reallocation</vt:lpstr>
      <vt:lpstr>Reallocation</vt:lpstr>
      <vt:lpstr>Application Materials </vt:lpstr>
      <vt:lpstr>Rubric Questions - Renewals</vt:lpstr>
      <vt:lpstr>PowerPoint Presentation</vt:lpstr>
      <vt:lpstr>PowerPoint Presentation</vt:lpstr>
      <vt:lpstr>PowerPoint Presentation</vt:lpstr>
      <vt:lpstr>Renewals- Budgets  </vt:lpstr>
      <vt:lpstr>Scoring Discrepancy   </vt:lpstr>
      <vt:lpstr>Timeline for Local NOFA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Partner’s meeting  November 21st</dc:title>
  <dc:creator>Charles Bollinger</dc:creator>
  <cp:lastModifiedBy>Charles Bollinger</cp:lastModifiedBy>
  <cp:revision>92</cp:revision>
  <cp:lastPrinted>2020-02-25T17:27:43Z</cp:lastPrinted>
  <dcterms:created xsi:type="dcterms:W3CDTF">2019-10-22T18:20:15Z</dcterms:created>
  <dcterms:modified xsi:type="dcterms:W3CDTF">2020-07-24T13:22:29Z</dcterms:modified>
</cp:coreProperties>
</file>