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8" r:id="rId2"/>
    <p:sldId id="326" r:id="rId3"/>
    <p:sldId id="327" r:id="rId4"/>
    <p:sldId id="329" r:id="rId5"/>
    <p:sldId id="309" r:id="rId6"/>
    <p:sldId id="310" r:id="rId7"/>
    <p:sldId id="311" r:id="rId8"/>
    <p:sldId id="312" r:id="rId9"/>
    <p:sldId id="313" r:id="rId10"/>
    <p:sldId id="330" r:id="rId11"/>
    <p:sldId id="342" r:id="rId12"/>
    <p:sldId id="284" r:id="rId13"/>
    <p:sldId id="301" r:id="rId14"/>
    <p:sldId id="304" r:id="rId15"/>
    <p:sldId id="343" r:id="rId16"/>
    <p:sldId id="286" r:id="rId17"/>
    <p:sldId id="344" r:id="rId18"/>
    <p:sldId id="325" r:id="rId19"/>
    <p:sldId id="289" r:id="rId20"/>
    <p:sldId id="331" r:id="rId21"/>
    <p:sldId id="332" r:id="rId22"/>
    <p:sldId id="341" r:id="rId23"/>
    <p:sldId id="335" r:id="rId24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sha Isaman" initials="TI" lastIdx="4" clrIdx="0"/>
  <p:cmAuthor id="1" name="Housing  Counci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701" autoAdjust="0"/>
  </p:normalViewPr>
  <p:slideViewPr>
    <p:cSldViewPr>
      <p:cViewPr varScale="1">
        <p:scale>
          <a:sx n="101" d="100"/>
          <a:sy n="101" d="100"/>
        </p:scale>
        <p:origin x="95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8DBF0F1-8831-4C17-B400-96CFA5102CF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98BC343-E4C8-4766-BDFE-9F1F3367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0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71BC752-A355-DB4A-B606-0826465487EA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BA7E3E1-FB7E-3147-B388-114735A74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1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5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6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2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3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B24D-37FB-4042-8902-2E45C0E1B01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3BCF4-6A79-4A42-B4C8-D3B01F3A3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 rot="20818996">
            <a:off x="-343767" y="3009002"/>
            <a:ext cx="9847185" cy="1990205"/>
          </a:xfrm>
          <a:custGeom>
            <a:avLst/>
            <a:gdLst>
              <a:gd name="connsiteX0" fmla="*/ 0 w 10141793"/>
              <a:gd name="connsiteY0" fmla="*/ 0 h 1985268"/>
              <a:gd name="connsiteX1" fmla="*/ 10141793 w 10141793"/>
              <a:gd name="connsiteY1" fmla="*/ 0 h 1985268"/>
              <a:gd name="connsiteX2" fmla="*/ 10141793 w 10141793"/>
              <a:gd name="connsiteY2" fmla="*/ 1985268 h 1985268"/>
              <a:gd name="connsiteX3" fmla="*/ 0 w 10141793"/>
              <a:gd name="connsiteY3" fmla="*/ 1985268 h 1985268"/>
              <a:gd name="connsiteX4" fmla="*/ 0 w 10141793"/>
              <a:gd name="connsiteY4" fmla="*/ 0 h 1985268"/>
              <a:gd name="connsiteX0" fmla="*/ 698667 w 10141793"/>
              <a:gd name="connsiteY0" fmla="*/ 7430 h 1985268"/>
              <a:gd name="connsiteX1" fmla="*/ 10141793 w 10141793"/>
              <a:gd name="connsiteY1" fmla="*/ 0 h 1985268"/>
              <a:gd name="connsiteX2" fmla="*/ 10141793 w 10141793"/>
              <a:gd name="connsiteY2" fmla="*/ 1985268 h 1985268"/>
              <a:gd name="connsiteX3" fmla="*/ 0 w 10141793"/>
              <a:gd name="connsiteY3" fmla="*/ 1985268 h 1985268"/>
              <a:gd name="connsiteX4" fmla="*/ 698667 w 10141793"/>
              <a:gd name="connsiteY4" fmla="*/ 7430 h 1985268"/>
              <a:gd name="connsiteX0" fmla="*/ 463395 w 9906521"/>
              <a:gd name="connsiteY0" fmla="*/ 7430 h 1997635"/>
              <a:gd name="connsiteX1" fmla="*/ 9906521 w 9906521"/>
              <a:gd name="connsiteY1" fmla="*/ 0 h 1997635"/>
              <a:gd name="connsiteX2" fmla="*/ 9906521 w 9906521"/>
              <a:gd name="connsiteY2" fmla="*/ 1985268 h 1997635"/>
              <a:gd name="connsiteX3" fmla="*/ 0 w 9906521"/>
              <a:gd name="connsiteY3" fmla="*/ 1997635 h 1997635"/>
              <a:gd name="connsiteX4" fmla="*/ 463395 w 9906521"/>
              <a:gd name="connsiteY4" fmla="*/ 7430 h 1997635"/>
              <a:gd name="connsiteX0" fmla="*/ 463395 w 9906521"/>
              <a:gd name="connsiteY0" fmla="*/ 7430 h 1997635"/>
              <a:gd name="connsiteX1" fmla="*/ 9906521 w 9906521"/>
              <a:gd name="connsiteY1" fmla="*/ 0 h 1997635"/>
              <a:gd name="connsiteX2" fmla="*/ 9376641 w 9906521"/>
              <a:gd name="connsiteY2" fmla="*/ 1974834 h 1997635"/>
              <a:gd name="connsiteX3" fmla="*/ 0 w 9906521"/>
              <a:gd name="connsiteY3" fmla="*/ 1997635 h 1997635"/>
              <a:gd name="connsiteX4" fmla="*/ 463395 w 9906521"/>
              <a:gd name="connsiteY4" fmla="*/ 7430 h 1997635"/>
              <a:gd name="connsiteX0" fmla="*/ 463395 w 9847185"/>
              <a:gd name="connsiteY0" fmla="*/ 0 h 1990205"/>
              <a:gd name="connsiteX1" fmla="*/ 9847185 w 9847185"/>
              <a:gd name="connsiteY1" fmla="*/ 6868 h 1990205"/>
              <a:gd name="connsiteX2" fmla="*/ 9376641 w 9847185"/>
              <a:gd name="connsiteY2" fmla="*/ 1967404 h 1990205"/>
              <a:gd name="connsiteX3" fmla="*/ 0 w 9847185"/>
              <a:gd name="connsiteY3" fmla="*/ 1990205 h 1990205"/>
              <a:gd name="connsiteX4" fmla="*/ 463395 w 9847185"/>
              <a:gd name="connsiteY4" fmla="*/ 0 h 1990205"/>
              <a:gd name="connsiteX0" fmla="*/ 463395 w 9847185"/>
              <a:gd name="connsiteY0" fmla="*/ 0 h 1990205"/>
              <a:gd name="connsiteX1" fmla="*/ 9847185 w 9847185"/>
              <a:gd name="connsiteY1" fmla="*/ 6868 h 1990205"/>
              <a:gd name="connsiteX2" fmla="*/ 9363344 w 9847185"/>
              <a:gd name="connsiteY2" fmla="*/ 1964331 h 1990205"/>
              <a:gd name="connsiteX3" fmla="*/ 0 w 9847185"/>
              <a:gd name="connsiteY3" fmla="*/ 1990205 h 1990205"/>
              <a:gd name="connsiteX4" fmla="*/ 463395 w 9847185"/>
              <a:gd name="connsiteY4" fmla="*/ 0 h 199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185" h="1990205">
                <a:moveTo>
                  <a:pt x="463395" y="0"/>
                </a:moveTo>
                <a:lnTo>
                  <a:pt x="9847185" y="6868"/>
                </a:lnTo>
                <a:lnTo>
                  <a:pt x="9363344" y="1964331"/>
                </a:lnTo>
                <a:lnTo>
                  <a:pt x="0" y="1990205"/>
                </a:lnTo>
                <a:lnTo>
                  <a:pt x="463395" y="0"/>
                </a:lnTo>
                <a:close/>
              </a:path>
            </a:pathLst>
          </a:custGeom>
          <a:blipFill dpi="0" rotWithShape="1">
            <a:blip r:embed="rId13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23857"/>
            <a:ext cx="1676400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4143" y="500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473606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Established 1971- Present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199"/>
            <a:ext cx="8305800" cy="247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40.5\The Housing Council Server’s Public Folder\Media\Posters\JPGs\foreclosure sitting la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72075"/>
            <a:ext cx="1139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9611" y="-228600"/>
            <a:ext cx="5054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Gabriola" panose="04040605051002020D02" pitchFamily="82" charset="0"/>
              </a:rPr>
              <a:t>Foreclosure Prevention </a:t>
            </a:r>
          </a:p>
        </p:txBody>
      </p:sp>
    </p:spTree>
    <p:extLst>
      <p:ext uri="{BB962C8B-B14F-4D97-AF65-F5344CB8AC3E}">
        <p14:creationId xmlns:p14="http://schemas.microsoft.com/office/powerpoint/2010/main" val="388689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do we do?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void-Foreclosure-The-Mortgage-Protection-Help-Desk-We-Buy-Houses-Cash-Stop-Foreclosure.jpg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77485"/>
            <a:ext cx="6400800" cy="432331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60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Who do we serve?</a:t>
            </a:r>
            <a:b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</a:br>
            <a:endParaRPr lang="en-US" b="1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buSzPct val="100000"/>
              <a:buFont typeface="Wingdings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The program serves homeowners of owner-occupied, one to four unit homes, in NYS who are at risk of losing their homes to foreclosure.</a:t>
            </a:r>
          </a:p>
          <a:p>
            <a:pPr lvl="0" algn="ctr">
              <a:lnSpc>
                <a:spcPct val="110000"/>
              </a:lnSpc>
              <a:buFont typeface="Wingdings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We provide services for homeowners facing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Mortgage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 and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Tax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 foreclosures. </a:t>
            </a:r>
          </a:p>
          <a:p>
            <a:pPr algn="ctr">
              <a:lnSpc>
                <a:spcPct val="110000"/>
              </a:lnSpc>
              <a:buFont typeface="Wingdings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Our service is 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FREE AND CONFIDENTIAL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 to anyone. </a:t>
            </a:r>
          </a:p>
          <a:p>
            <a:pPr algn="ctr">
              <a:lnSpc>
                <a:spcPct val="110000"/>
              </a:lnSpc>
              <a:buFont typeface="Wingdings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There are no income guidelines.</a:t>
            </a:r>
          </a:p>
        </p:txBody>
      </p:sp>
    </p:spTree>
    <p:extLst>
      <p:ext uri="{BB962C8B-B14F-4D97-AF65-F5344CB8AC3E}">
        <p14:creationId xmlns:p14="http://schemas.microsoft.com/office/powerpoint/2010/main" val="77014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35436A"/>
                </a:solidFill>
                <a:latin typeface="Century Schoolbook"/>
                <a:cs typeface="Century Schoolbook"/>
              </a:rPr>
              <a:t>Do they meet the program requirements?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5436A"/>
                </a:solidFill>
                <a:latin typeface="Bookman Old Style"/>
                <a:cs typeface="Bookman Old Style"/>
              </a:rPr>
              <a:t>Live in area of office services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5436A"/>
                </a:solidFill>
                <a:latin typeface="Bookman Old Style"/>
                <a:cs typeface="Bookman Old Style"/>
              </a:rPr>
              <a:t>Owner occupied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5436A"/>
                </a:solidFill>
                <a:latin typeface="Bookman Old Style"/>
                <a:cs typeface="Bookman Old Style"/>
              </a:rPr>
              <a:t>Name on mortgage</a:t>
            </a:r>
            <a:r>
              <a:rPr lang="en-US" dirty="0"/>
              <a:t>	</a:t>
            </a:r>
          </a:p>
        </p:txBody>
      </p:sp>
      <p:pic>
        <p:nvPicPr>
          <p:cNvPr id="2" name="Content Placeholder 1" descr="requirements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19313"/>
          <a:stretch>
            <a:fillRect/>
          </a:stretch>
        </p:blipFill>
        <p:spPr>
          <a:xfrm>
            <a:off x="4648200" y="1600200"/>
            <a:ext cx="4041775" cy="4637088"/>
          </a:xfrm>
        </p:spPr>
      </p:pic>
    </p:spTree>
    <p:extLst>
      <p:ext uri="{BB962C8B-B14F-4D97-AF65-F5344CB8AC3E}">
        <p14:creationId xmlns:p14="http://schemas.microsoft.com/office/powerpoint/2010/main" val="88943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Top 3 reasons clients seek our services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Loss of Income 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Reduction of Income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Medical reasons</a:t>
            </a:r>
          </a:p>
        </p:txBody>
      </p:sp>
    </p:spTree>
    <p:extLst>
      <p:ext uri="{BB962C8B-B14F-4D97-AF65-F5344CB8AC3E}">
        <p14:creationId xmlns:p14="http://schemas.microsoft.com/office/powerpoint/2010/main" val="213461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Our Clients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solidFill>
                  <a:srgbClr val="35436A"/>
                </a:solidFill>
              </a:rPr>
              <a:t>FEAR of ending up on the street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solidFill>
                  <a:srgbClr val="35436A"/>
                </a:solidFill>
              </a:rPr>
              <a:t>STRESS of not knowing the process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solidFill>
                  <a:srgbClr val="35436A"/>
                </a:solidFill>
              </a:rPr>
              <a:t>OVERWHELMED</a:t>
            </a:r>
          </a:p>
        </p:txBody>
      </p:sp>
      <p:pic>
        <p:nvPicPr>
          <p:cNvPr id="5" name="Content Placeholder 4" descr="image001.jpg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2" r="886" b="-2681"/>
          <a:stretch/>
        </p:blipFill>
        <p:spPr>
          <a:xfrm>
            <a:off x="5181600" y="1371599"/>
            <a:ext cx="3429000" cy="530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73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What We Do For </a:t>
            </a:r>
            <a:b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</a:br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Our Clients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SUPPORT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EDUCATE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 through the foreclosure process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Explain where you are in the the process and what to expect next.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Homeowners who are in foreclosure are referred to local legal agencies. </a:t>
            </a:r>
          </a:p>
        </p:txBody>
      </p:sp>
    </p:spTree>
    <p:extLst>
      <p:ext uri="{BB962C8B-B14F-4D97-AF65-F5344CB8AC3E}">
        <p14:creationId xmlns:p14="http://schemas.microsoft.com/office/powerpoint/2010/main" val="412180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we do for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our clients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Create a budget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thorough analysis of each individual’s options is completed by the counselor and discussed with the client.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Create and execute action plan with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8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What We Do For</a:t>
            </a:r>
            <a:b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</a:br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Our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  <a:latin typeface="Century Schoolbook"/>
              <a:cs typeface="Century Schoolbook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Our counselors communicate with the lender and assist with all paperwork required to be sent in.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Century Schoolbook"/>
              <a:cs typeface="Century Schoolbook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Coordinate with Legal Services for support through Settlement Conference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ADVOCATE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Century Schoolbook"/>
              <a:cs typeface="Century Schoolbook"/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Homeowner works with counselor until they reach a resolution!</a:t>
            </a:r>
          </a:p>
        </p:txBody>
      </p:sp>
    </p:spTree>
    <p:extLst>
      <p:ext uri="{BB962C8B-B14F-4D97-AF65-F5344CB8AC3E}">
        <p14:creationId xmlns:p14="http://schemas.microsoft.com/office/powerpoint/2010/main" val="373837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0"/>
            <a:ext cx="8686800" cy="54864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Foreclosure Prevention Program</a:t>
            </a:r>
          </a:p>
          <a:p>
            <a:pPr marL="457200" lvl="1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Overall Success Rate</a:t>
            </a:r>
          </a:p>
          <a:p>
            <a:pPr marL="457200" lvl="1" indent="0" algn="ctr">
              <a:buNone/>
            </a:pPr>
            <a:r>
              <a:rPr lang="en-US" sz="7200" dirty="0">
                <a:solidFill>
                  <a:srgbClr val="922223"/>
                </a:solidFill>
              </a:rPr>
              <a:t>95%</a:t>
            </a:r>
          </a:p>
        </p:txBody>
      </p:sp>
      <p:pic>
        <p:nvPicPr>
          <p:cNvPr id="4" name="Picture 3" descr="6359418476836083511657153506_Journey Towards Suc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3719"/>
            <a:ext cx="9144000" cy="26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/>
        </p:nvSpPr>
        <p:spPr bwMode="auto">
          <a:xfrm>
            <a:off x="609599" y="1752600"/>
            <a:ext cx="777240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The Housing Council in the Monroe County Area Inc., was founded in 1971 to expand safe and affordable housing opportunities for low and moderate-income persons residing in Monroe County,  NY.  </a:t>
            </a:r>
          </a:p>
          <a:p>
            <a:pPr algn="just" eaLnBrk="1" hangingPunct="1"/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The affiliation with PathStone Corporation took place March 7, 2013.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The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 Housing Council at PathStone is a HUD approved Housing Counseling Agency. </a:t>
            </a:r>
          </a:p>
          <a:p>
            <a:pPr algn="l" eaLnBrk="1" hangingPunct="1"/>
            <a:endParaRPr lang="en-US" b="1" kern="12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kern="12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997" y="533400"/>
            <a:ext cx="3741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Century Schoolbook"/>
                <a:cs typeface="Century Schoolbook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31611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140.5\The Housing Council Server’s Public Folder\Media\Posters\JPGs\tenant snea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5"/>
            <a:ext cx="5142626" cy="68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1676400" y="228600"/>
            <a:ext cx="57445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sz="6000" b="1" i="1" kern="1200" dirty="0">
                <a:solidFill>
                  <a:srgbClr val="FFFFFF"/>
                </a:solidFill>
                <a:latin typeface="Gabriola" panose="04040605051002020D02" pitchFamily="82" charset="0"/>
                <a:ea typeface="ＭＳ Ｐゴシック" charset="0"/>
                <a:cs typeface="ＭＳ Ｐゴシック" charset="0"/>
              </a:rPr>
              <a:t>Landlord &amp; Tenant Services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5257800"/>
            <a:ext cx="1139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73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Century Schoolbook"/>
                <a:ea typeface="ＭＳ Ｐゴシック" charset="0"/>
                <a:cs typeface="Century Schoolbook"/>
              </a:rPr>
              <a:t>Landlord Services</a:t>
            </a:r>
            <a:endParaRPr lang="en-US" b="1" kern="1200" dirty="0">
              <a:solidFill>
                <a:schemeClr val="bg1"/>
              </a:solidFill>
              <a:latin typeface="Century Schoolbook"/>
              <a:ea typeface="ＭＳ Ｐゴシック" charset="0"/>
              <a:cs typeface="Century Schoolbook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533400" y="17986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H</a:t>
            </a: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elps increase the business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knowledge</a:t>
            </a: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 of local landlords through…</a:t>
            </a:r>
          </a:p>
          <a:p>
            <a:pPr algn="ctr">
              <a:defRPr/>
            </a:pPr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Workshops </a:t>
            </a:r>
          </a:p>
          <a:p>
            <a:pPr algn="ctr">
              <a:defRPr/>
            </a:pPr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Hotline- Bilingual counselors are available </a:t>
            </a:r>
          </a:p>
          <a:p>
            <a:pPr algn="ctr">
              <a:defRPr/>
            </a:pPr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Publications- all publications come in other languages </a:t>
            </a:r>
          </a:p>
          <a:p>
            <a:pPr algn="ctr">
              <a:defRPr/>
            </a:pPr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One-on-One counseling </a:t>
            </a:r>
          </a:p>
          <a:p>
            <a:pPr algn="ctr">
              <a:defRPr/>
            </a:pPr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Rental Registry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40752"/>
            <a:ext cx="1139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07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b="1" kern="1200" dirty="0">
                <a:solidFill>
                  <a:schemeClr val="bg1"/>
                </a:solidFill>
                <a:latin typeface="Century Schoolbook"/>
                <a:ea typeface="ＭＳ Ｐゴシック" charset="0"/>
                <a:cs typeface="Century Schoolbook"/>
              </a:rPr>
              <a:t>Tenant Services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09600" y="1798637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Helps to increase the knowledge of tenants in regards to their rights and responsibilities:</a:t>
            </a:r>
          </a:p>
          <a:p>
            <a:pPr algn="ctr"/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Tenant Education Workshops</a:t>
            </a:r>
          </a:p>
          <a:p>
            <a:pPr algn="ctr"/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Housing Hotline- Bi-lingual counselors are available</a:t>
            </a:r>
          </a:p>
          <a:p>
            <a:pPr algn="ctr"/>
            <a:r>
              <a:rPr lang="en-US" sz="2800" i="1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Publications – publications are available in several other languages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5248275"/>
            <a:ext cx="1139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8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533400" y="2133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Operates Monday through Friday from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9am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12pm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entury Schoolbook"/>
              <a:ea typeface="ＭＳ Ｐゴシック" charset="0"/>
              <a:cs typeface="Century Schoolbook"/>
            </a:endParaRPr>
          </a:p>
          <a:p>
            <a:pPr algn="ctr"/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All counselors are trained to answer housing related questions for both tenants and landlords.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entury Schoolbook"/>
              <a:ea typeface="ＭＳ Ｐゴシック" charset="0"/>
              <a:cs typeface="Century Schoolbook"/>
            </a:endParaRPr>
          </a:p>
          <a:p>
            <a:pPr algn="ctr"/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Refer clients to the best resources to fit their needs. </a:t>
            </a:r>
          </a:p>
          <a:p>
            <a:pPr algn="ctr"/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Crosses all program areas.</a:t>
            </a:r>
          </a:p>
          <a:p>
            <a:pPr marL="0" indent="0"/>
            <a:endParaRPr lang="en-US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sz="4800" b="1" kern="1200" dirty="0">
                <a:solidFill>
                  <a:schemeClr val="bg1"/>
                </a:solidFill>
                <a:latin typeface="Century Schoolbook"/>
                <a:ea typeface="ＭＳ Ｐゴシック" charset="0"/>
                <a:cs typeface="Century Schoolbook"/>
              </a:rPr>
              <a:t>Housing Hotline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28" y="5181600"/>
            <a:ext cx="1139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2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6600" b="1" kern="1200" dirty="0">
                <a:solidFill>
                  <a:schemeClr val="bg1"/>
                </a:solidFill>
                <a:latin typeface="Century Schoolbook"/>
                <a:cs typeface="Century Schoolbook"/>
              </a:rPr>
              <a:t>Programs &amp; Services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524000" y="1295401"/>
            <a:ext cx="60198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Housing Hotline 5 days a week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Schoolbook"/>
              <a:ea typeface="ＭＳ Ｐゴシック" charset="0"/>
              <a:cs typeface="Century Schoolbook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Rental Registry update twice a week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Schoolbook"/>
              <a:ea typeface="ＭＳ Ｐゴシック" charset="0"/>
              <a:cs typeface="Century Schoolbook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Landlord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Tenant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First Time Homebuyer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Pre and Post Purchase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Foreclosure Prevention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Reverse Mortgage Counseling (HECM)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Fair Housing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Schoolbook"/>
              <a:ea typeface="ＭＳ Ｐゴシック" charset="0"/>
              <a:cs typeface="Century Schoolbook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entury Schoolbook"/>
                <a:ea typeface="ＭＳ Ｐゴシック" charset="0"/>
                <a:cs typeface="Century Schoolbook"/>
              </a:rPr>
              <a:t>Department of Human Services Inspections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kern="1200" dirty="0">
                <a:latin typeface="Gabriola" panose="04040605051002020D02" pitchFamily="82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5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7057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man Old Style"/>
                <a:cs typeface="Bookman Old Styl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9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 Chapin -after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00670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625804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Gabriola" panose="04040605051002020D02" pitchFamily="82" charset="0"/>
              </a:rPr>
              <a:t>First Time Homebuyers</a:t>
            </a:r>
          </a:p>
        </p:txBody>
      </p:sp>
    </p:spTree>
    <p:extLst>
      <p:ext uri="{BB962C8B-B14F-4D97-AF65-F5344CB8AC3E}">
        <p14:creationId xmlns:p14="http://schemas.microsoft.com/office/powerpoint/2010/main" val="22556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Century Schoolbook"/>
                <a:cs typeface="Century Schoolbook"/>
              </a:rPr>
              <a:t>We Want To Empower</a:t>
            </a:r>
            <a:br>
              <a:rPr lang="en-US" sz="4900" b="1" dirty="0">
                <a:solidFill>
                  <a:schemeClr val="bg1"/>
                </a:solidFill>
                <a:latin typeface="Century Schoolbook"/>
                <a:cs typeface="Century Schoolbook"/>
              </a:rPr>
            </a:br>
            <a:r>
              <a:rPr lang="en-US" sz="4900" b="1" dirty="0">
                <a:solidFill>
                  <a:schemeClr val="bg1"/>
                </a:solidFill>
                <a:latin typeface="Century Schoolbook"/>
                <a:cs typeface="Century Schoolbook"/>
              </a:rPr>
              <a:t> YOU!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512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Our Housing Counselors want to arm you with all the information you need to make the best decision for you and your family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We are here to connect you to the resources you are eligible for and coach you to your goals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You decide what’s best and when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Homeownership is not right for everyone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We want you to be successful when you know you are ready</a:t>
            </a:r>
          </a:p>
        </p:txBody>
      </p:sp>
    </p:spTree>
    <p:extLst>
      <p:ext uri="{BB962C8B-B14F-4D97-AF65-F5344CB8AC3E}">
        <p14:creationId xmlns:p14="http://schemas.microsoft.com/office/powerpoint/2010/main" val="159397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74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We meet with people interested in purchasing their first home in a 1 on 1 counseling session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We discuss your goals, your wants vs needs and help you develop a plan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We review your current budget, credit report and affordability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Century Schoolbook"/>
              </a:rPr>
              <a:t>Each client is given a personal action plan outlining what was discussed and the actions recommended for you to achieve your goals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/>
          </a:p>
          <a:p>
            <a:pPr lvl="1">
              <a:buFont typeface="Wingdings" pitchFamily="2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We also offer group education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Pre purchase:. on buying A-Z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Post purchase: on important sustainability tools</a:t>
            </a:r>
          </a:p>
          <a:p>
            <a:pPr lvl="1"/>
            <a:endParaRPr lang="en-US" dirty="0">
              <a:latin typeface="Bookman Old Style"/>
              <a:cs typeface="Bookman Old Style"/>
            </a:endParaRPr>
          </a:p>
          <a:p>
            <a:r>
              <a:rPr lang="en-US" dirty="0">
                <a:solidFill>
                  <a:srgbClr val="35436A"/>
                </a:solidFill>
                <a:latin typeface="Bookman Old Style"/>
                <a:cs typeface="Bookman Old Style"/>
              </a:rPr>
              <a:t>Group Education is required for all grants and some loan programs</a:t>
            </a:r>
          </a:p>
        </p:txBody>
      </p:sp>
    </p:spTree>
    <p:extLst>
      <p:ext uri="{BB962C8B-B14F-4D97-AF65-F5344CB8AC3E}">
        <p14:creationId xmlns:p14="http://schemas.microsoft.com/office/powerpoint/2010/main" val="226940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Schoolbook"/>
                <a:cs typeface="Century Schoolbook"/>
              </a:rPr>
              <a:t>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There are a variety of grant programs to assist first time buyers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The Housing Council at PathStone connects clients to the ones they are eligible for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Must complete counseling and education to be eligible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NOT EVERYONE IS GUARANTEED A GRANT</a:t>
            </a:r>
          </a:p>
        </p:txBody>
      </p:sp>
    </p:spTree>
    <p:extLst>
      <p:ext uri="{BB962C8B-B14F-4D97-AF65-F5344CB8AC3E}">
        <p14:creationId xmlns:p14="http://schemas.microsoft.com/office/powerpoint/2010/main" val="40049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INDIVIDUAL COUNSELING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0923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tigoni Med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1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-Hour one-on-one session determining mortgage, credit and grant eligibility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	BY APPOINTMENT ONLY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 Documents from checklist need to be turned in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prior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 to scheduling appointment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ookman Old Style"/>
                <a:cs typeface="Bookman Old Style"/>
              </a:rPr>
              <a:t>Application available for download on our website. </a:t>
            </a:r>
          </a:p>
        </p:txBody>
      </p:sp>
    </p:spTree>
    <p:extLst>
      <p:ext uri="{BB962C8B-B14F-4D97-AF65-F5344CB8AC3E}">
        <p14:creationId xmlns:p14="http://schemas.microsoft.com/office/powerpoint/2010/main" val="223154448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23915</TotalTime>
  <Words>731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Antigoni Med</vt:lpstr>
      <vt:lpstr>Arial</vt:lpstr>
      <vt:lpstr>Bookman Old Style</vt:lpstr>
      <vt:lpstr>Calibri</vt:lpstr>
      <vt:lpstr>Century Schoolbook</vt:lpstr>
      <vt:lpstr>Gabriola</vt:lpstr>
      <vt:lpstr>Georgia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We Want To Empower  YOU! </vt:lpstr>
      <vt:lpstr>What Do We Do?</vt:lpstr>
      <vt:lpstr>What do we do?</vt:lpstr>
      <vt:lpstr>Grants</vt:lpstr>
      <vt:lpstr>INDIVIDUAL COUNSELING</vt:lpstr>
      <vt:lpstr>PowerPoint Presentation</vt:lpstr>
      <vt:lpstr>What do we do? </vt:lpstr>
      <vt:lpstr>Who do we serve? </vt:lpstr>
      <vt:lpstr>Do they meet the program requirements?</vt:lpstr>
      <vt:lpstr>Top 3 reasons clients seek our services </vt:lpstr>
      <vt:lpstr>Our Clients …</vt:lpstr>
      <vt:lpstr>What We Do For  Our Clients </vt:lpstr>
      <vt:lpstr>What we do for  our clients </vt:lpstr>
      <vt:lpstr>What We Do For Our Clients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PathStone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Delmotte</dc:creator>
  <cp:lastModifiedBy>Valerie Douglas</cp:lastModifiedBy>
  <cp:revision>115</cp:revision>
  <cp:lastPrinted>2017-04-26T13:00:46Z</cp:lastPrinted>
  <dcterms:created xsi:type="dcterms:W3CDTF">2017-01-05T00:00:02Z</dcterms:created>
  <dcterms:modified xsi:type="dcterms:W3CDTF">2020-11-18T15:31:01Z</dcterms:modified>
</cp:coreProperties>
</file>