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76" d="100"/>
          <a:sy n="76" d="100"/>
        </p:scale>
        <p:origin x="62" y="2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55D7361E-8B75-4EB0-82A8-0B4F8B6B6651}" type="datetimeFigureOut">
              <a:rPr lang="en-US" smtClean="0"/>
              <a:t>12/23/2020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3188B63-5B1E-4EC4-A940-D02322E3F379}" type="slidenum">
              <a:rPr lang="en-US" smtClean="0"/>
              <a:t>‹#›</a:t>
            </a:fld>
            <a:endParaRPr lang="en-US"/>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437426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7361E-8B75-4EB0-82A8-0B4F8B6B6651}"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88B63-5B1E-4EC4-A940-D02322E3F379}" type="slidenum">
              <a:rPr lang="en-US" smtClean="0"/>
              <a:t>‹#›</a:t>
            </a:fld>
            <a:endParaRPr lang="en-US"/>
          </a:p>
        </p:txBody>
      </p:sp>
    </p:spTree>
    <p:extLst>
      <p:ext uri="{BB962C8B-B14F-4D97-AF65-F5344CB8AC3E}">
        <p14:creationId xmlns:p14="http://schemas.microsoft.com/office/powerpoint/2010/main" val="207676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7361E-8B75-4EB0-82A8-0B4F8B6B6651}"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88B63-5B1E-4EC4-A940-D02322E3F379}" type="slidenum">
              <a:rPr lang="en-US" smtClean="0"/>
              <a:t>‹#›</a:t>
            </a:fld>
            <a:endParaRPr lang="en-US"/>
          </a:p>
        </p:txBody>
      </p:sp>
    </p:spTree>
    <p:extLst>
      <p:ext uri="{BB962C8B-B14F-4D97-AF65-F5344CB8AC3E}">
        <p14:creationId xmlns:p14="http://schemas.microsoft.com/office/powerpoint/2010/main" val="2799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7361E-8B75-4EB0-82A8-0B4F8B6B6651}"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88B63-5B1E-4EC4-A940-D02322E3F379}" type="slidenum">
              <a:rPr lang="en-US" smtClean="0"/>
              <a:t>‹#›</a:t>
            </a:fld>
            <a:endParaRPr lang="en-US"/>
          </a:p>
        </p:txBody>
      </p:sp>
    </p:spTree>
    <p:extLst>
      <p:ext uri="{BB962C8B-B14F-4D97-AF65-F5344CB8AC3E}">
        <p14:creationId xmlns:p14="http://schemas.microsoft.com/office/powerpoint/2010/main" val="1704939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D7361E-8B75-4EB0-82A8-0B4F8B6B6651}"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88B63-5B1E-4EC4-A940-D02322E3F379}" type="slidenum">
              <a:rPr lang="en-US" smtClean="0"/>
              <a:t>‹#›</a:t>
            </a:fld>
            <a:endParaRPr lang="en-US"/>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286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D7361E-8B75-4EB0-82A8-0B4F8B6B6651}" type="datetimeFigureOut">
              <a:rPr lang="en-US" smtClean="0"/>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88B63-5B1E-4EC4-A940-D02322E3F379}" type="slidenum">
              <a:rPr lang="en-US" smtClean="0"/>
              <a:t>‹#›</a:t>
            </a:fld>
            <a:endParaRPr lang="en-US"/>
          </a:p>
        </p:txBody>
      </p:sp>
    </p:spTree>
    <p:extLst>
      <p:ext uri="{BB962C8B-B14F-4D97-AF65-F5344CB8AC3E}">
        <p14:creationId xmlns:p14="http://schemas.microsoft.com/office/powerpoint/2010/main" val="4285520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D7361E-8B75-4EB0-82A8-0B4F8B6B6651}" type="datetimeFigureOut">
              <a:rPr lang="en-US" smtClean="0"/>
              <a:t>12/23/2020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88B63-5B1E-4EC4-A940-D02322E3F379}" type="slidenum">
              <a:rPr lang="en-US" smtClean="0"/>
              <a:t>‹#›</a:t>
            </a:fld>
            <a:endParaRPr lang="en-US"/>
          </a:p>
        </p:txBody>
      </p:sp>
    </p:spTree>
    <p:extLst>
      <p:ext uri="{BB962C8B-B14F-4D97-AF65-F5344CB8AC3E}">
        <p14:creationId xmlns:p14="http://schemas.microsoft.com/office/powerpoint/2010/main" val="2225708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D7361E-8B75-4EB0-82A8-0B4F8B6B6651}" type="datetimeFigureOut">
              <a:rPr lang="en-US" smtClean="0"/>
              <a:t>12/23/2020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88B63-5B1E-4EC4-A940-D02322E3F379}" type="slidenum">
              <a:rPr lang="en-US" smtClean="0"/>
              <a:t>‹#›</a:t>
            </a:fld>
            <a:endParaRPr lang="en-US"/>
          </a:p>
        </p:txBody>
      </p:sp>
    </p:spTree>
    <p:extLst>
      <p:ext uri="{BB962C8B-B14F-4D97-AF65-F5344CB8AC3E}">
        <p14:creationId xmlns:p14="http://schemas.microsoft.com/office/powerpoint/2010/main" val="157281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7361E-8B75-4EB0-82A8-0B4F8B6B6651}" type="datetimeFigureOut">
              <a:rPr lang="en-US" smtClean="0"/>
              <a:t>12/23/2020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88B63-5B1E-4EC4-A940-D02322E3F379}" type="slidenum">
              <a:rPr lang="en-US" smtClean="0"/>
              <a:t>‹#›</a:t>
            </a:fld>
            <a:endParaRPr lang="en-US"/>
          </a:p>
        </p:txBody>
      </p:sp>
    </p:spTree>
    <p:extLst>
      <p:ext uri="{BB962C8B-B14F-4D97-AF65-F5344CB8AC3E}">
        <p14:creationId xmlns:p14="http://schemas.microsoft.com/office/powerpoint/2010/main" val="369765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D7361E-8B75-4EB0-82A8-0B4F8B6B6651}" type="datetimeFigureOut">
              <a:rPr lang="en-US" smtClean="0"/>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88B63-5B1E-4EC4-A940-D02322E3F379}" type="slidenum">
              <a:rPr lang="en-US" smtClean="0"/>
              <a:t>‹#›</a:t>
            </a:fld>
            <a:endParaRPr lang="en-US"/>
          </a:p>
        </p:txBody>
      </p:sp>
    </p:spTree>
    <p:extLst>
      <p:ext uri="{BB962C8B-B14F-4D97-AF65-F5344CB8AC3E}">
        <p14:creationId xmlns:p14="http://schemas.microsoft.com/office/powerpoint/2010/main" val="350797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D7361E-8B75-4EB0-82A8-0B4F8B6B6651}" type="datetimeFigureOut">
              <a:rPr lang="en-US" smtClean="0"/>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88B63-5B1E-4EC4-A940-D02322E3F379}" type="slidenum">
              <a:rPr lang="en-US" smtClean="0"/>
              <a:t>‹#›</a:t>
            </a:fld>
            <a:endParaRPr lang="en-US"/>
          </a:p>
        </p:txBody>
      </p:sp>
    </p:spTree>
    <p:extLst>
      <p:ext uri="{BB962C8B-B14F-4D97-AF65-F5344CB8AC3E}">
        <p14:creationId xmlns:p14="http://schemas.microsoft.com/office/powerpoint/2010/main" val="65900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55D7361E-8B75-4EB0-82A8-0B4F8B6B6651}" type="datetimeFigureOut">
              <a:rPr lang="en-US" smtClean="0"/>
              <a:t>12/23/2020</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83188B63-5B1E-4EC4-A940-D02322E3F379}" type="slidenum">
              <a:rPr lang="en-US" smtClean="0"/>
              <a:t>‹#›</a:t>
            </a:fld>
            <a:endParaRPr lang="en-US"/>
          </a:p>
        </p:txBody>
      </p:sp>
    </p:spTree>
    <p:extLst>
      <p:ext uri="{BB962C8B-B14F-4D97-AF65-F5344CB8AC3E}">
        <p14:creationId xmlns:p14="http://schemas.microsoft.com/office/powerpoint/2010/main" val="22690097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ysteachs.org/lea-liaison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files.hudexchange.info/resources/documents/HUDs-Homeless-Definition-as-it-Relates-to-Children-and-Youth.pdf"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hyperlink" Target="https://voicesofyouthcount.org/wp-content/uploads/2017/11/VoYC-National-Estimates-Brief-Chapin-Hall-2017.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2F5124-FEE7-40C9-90AC-2BBF1AC1836C}"/>
              </a:ext>
            </a:extLst>
          </p:cNvPr>
          <p:cNvSpPr>
            <a:spLocks noGrp="1"/>
          </p:cNvSpPr>
          <p:nvPr>
            <p:ph type="ctrTitle"/>
          </p:nvPr>
        </p:nvSpPr>
        <p:spPr/>
        <p:txBody>
          <a:bodyPr/>
          <a:lstStyle/>
          <a:p>
            <a:r>
              <a:rPr lang="en-US" dirty="0"/>
              <a:t>Youth &amp; Young Adult Homelessness</a:t>
            </a:r>
          </a:p>
        </p:txBody>
      </p:sp>
      <p:sp>
        <p:nvSpPr>
          <p:cNvPr id="3" name="Subtitle 2">
            <a:extLst>
              <a:ext uri="{FF2B5EF4-FFF2-40B4-BE49-F238E27FC236}">
                <a16:creationId xmlns:a16="http://schemas.microsoft.com/office/drawing/2014/main" xmlns="" id="{F42BDA46-D052-4EBD-B5F8-CD017845F103}"/>
              </a:ext>
            </a:extLst>
          </p:cNvPr>
          <p:cNvSpPr>
            <a:spLocks noGrp="1"/>
          </p:cNvSpPr>
          <p:nvPr>
            <p:ph type="subTitle" idx="1"/>
          </p:nvPr>
        </p:nvSpPr>
        <p:spPr/>
        <p:txBody>
          <a:bodyPr/>
          <a:lstStyle/>
          <a:p>
            <a:r>
              <a:rPr lang="en-US" dirty="0"/>
              <a:t>Monroe County- Rochester, NY</a:t>
            </a:r>
          </a:p>
        </p:txBody>
      </p:sp>
    </p:spTree>
    <p:extLst>
      <p:ext uri="{BB962C8B-B14F-4D97-AF65-F5344CB8AC3E}">
        <p14:creationId xmlns:p14="http://schemas.microsoft.com/office/powerpoint/2010/main" val="422654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048153-9A6C-4A7A-B0CF-BA4AAEDD9618}"/>
              </a:ext>
            </a:extLst>
          </p:cNvPr>
          <p:cNvSpPr>
            <a:spLocks noGrp="1"/>
          </p:cNvSpPr>
          <p:nvPr>
            <p:ph type="title"/>
          </p:nvPr>
        </p:nvSpPr>
        <p:spPr>
          <a:xfrm>
            <a:off x="1261872" y="758952"/>
            <a:ext cx="9418320" cy="1298448"/>
          </a:xfrm>
        </p:spPr>
        <p:txBody>
          <a:bodyPr>
            <a:normAutofit fontScale="90000"/>
          </a:bodyPr>
          <a:lstStyle/>
          <a:p>
            <a:r>
              <a:rPr lang="en-US" dirty="0"/>
              <a:t>Changes/Impact During COVID</a:t>
            </a:r>
          </a:p>
        </p:txBody>
      </p:sp>
      <p:sp>
        <p:nvSpPr>
          <p:cNvPr id="3" name="Text Placeholder 2">
            <a:extLst>
              <a:ext uri="{FF2B5EF4-FFF2-40B4-BE49-F238E27FC236}">
                <a16:creationId xmlns:a16="http://schemas.microsoft.com/office/drawing/2014/main" xmlns="" id="{87CCC501-C34D-40F2-A143-2A5ECC872A2F}"/>
              </a:ext>
            </a:extLst>
          </p:cNvPr>
          <p:cNvSpPr>
            <a:spLocks noGrp="1"/>
          </p:cNvSpPr>
          <p:nvPr>
            <p:ph type="body" idx="1"/>
          </p:nvPr>
        </p:nvSpPr>
        <p:spPr>
          <a:xfrm>
            <a:off x="1261872" y="2312894"/>
            <a:ext cx="9418320" cy="4179346"/>
          </a:xfrm>
        </p:spPr>
        <p:txBody>
          <a:bodyPr>
            <a:normAutofit fontScale="92500" lnSpcReduction="10000"/>
          </a:bodyPr>
          <a:lstStyle/>
          <a:p>
            <a:pPr marL="342900" indent="-342900" fontAlgn="base">
              <a:buFont typeface="Arial" panose="020B0604020202020204" pitchFamily="34" charset="0"/>
              <a:buChar char="•"/>
            </a:pPr>
            <a:r>
              <a:rPr lang="en-US" dirty="0"/>
              <a:t>Services from agencies that served families in the home have stopped</a:t>
            </a:r>
          </a:p>
          <a:p>
            <a:pPr marL="342900" indent="-342900" fontAlgn="base">
              <a:buFont typeface="Arial" panose="020B0604020202020204" pitchFamily="34" charset="0"/>
              <a:buChar char="•"/>
            </a:pPr>
            <a:r>
              <a:rPr lang="en-US" dirty="0"/>
              <a:t>Youth who are COVID positive will be unable to access a shelter (can not place a minor in a hotel)</a:t>
            </a:r>
          </a:p>
          <a:p>
            <a:pPr marL="342900" indent="-342900" fontAlgn="base">
              <a:buFont typeface="Arial" panose="020B0604020202020204" pitchFamily="34" charset="0"/>
              <a:buChar char="•"/>
            </a:pPr>
            <a:r>
              <a:rPr lang="en-US" dirty="0"/>
              <a:t>Youth turning positive in programming would result in ending of intakes and there aren't other options for youth under 18</a:t>
            </a:r>
          </a:p>
          <a:p>
            <a:pPr marL="342900" indent="-342900" fontAlgn="base">
              <a:buFont typeface="Arial" panose="020B0604020202020204" pitchFamily="34" charset="0"/>
              <a:buChar char="•"/>
            </a:pPr>
            <a:r>
              <a:rPr lang="en-US" dirty="0"/>
              <a:t>Reducing bed numbers for social distancing</a:t>
            </a:r>
          </a:p>
          <a:p>
            <a:pPr marL="342900" indent="-342900" fontAlgn="base">
              <a:buFont typeface="Arial" panose="020B0604020202020204" pitchFamily="34" charset="0"/>
              <a:buChar char="•"/>
            </a:pPr>
            <a:r>
              <a:rPr lang="en-US" dirty="0"/>
              <a:t>Decreased access to shelter for youth - schools were a large access point but also anxiety/fear of accessing a shelter because of possible COVID exposure therefore staying in more unsafe situations.</a:t>
            </a:r>
          </a:p>
          <a:p>
            <a:pPr marL="342900" indent="-342900" fontAlgn="base">
              <a:buFont typeface="Arial" panose="020B0604020202020204" pitchFamily="34" charset="0"/>
              <a:buChar char="•"/>
            </a:pPr>
            <a:r>
              <a:rPr lang="en-US" dirty="0"/>
              <a:t>Young adults pushing against stricter safety policies and procedures due to feeling invulnerable</a:t>
            </a:r>
          </a:p>
          <a:p>
            <a:endParaRPr lang="en-US" dirty="0"/>
          </a:p>
        </p:txBody>
      </p:sp>
    </p:spTree>
    <p:extLst>
      <p:ext uri="{BB962C8B-B14F-4D97-AF65-F5344CB8AC3E}">
        <p14:creationId xmlns:p14="http://schemas.microsoft.com/office/powerpoint/2010/main" val="1120036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224A53-0BAD-4F07-8B20-6181CAD18162}"/>
              </a:ext>
            </a:extLst>
          </p:cNvPr>
          <p:cNvSpPr>
            <a:spLocks noGrp="1"/>
          </p:cNvSpPr>
          <p:nvPr>
            <p:ph type="title"/>
          </p:nvPr>
        </p:nvSpPr>
        <p:spPr/>
        <p:txBody>
          <a:bodyPr/>
          <a:lstStyle/>
          <a:p>
            <a:r>
              <a:rPr lang="en-US" dirty="0"/>
              <a:t>Questions?  Comments?</a:t>
            </a:r>
          </a:p>
        </p:txBody>
      </p:sp>
      <p:pic>
        <p:nvPicPr>
          <p:cNvPr id="10" name="Picture Placeholder 9">
            <a:extLst>
              <a:ext uri="{FF2B5EF4-FFF2-40B4-BE49-F238E27FC236}">
                <a16:creationId xmlns:a16="http://schemas.microsoft.com/office/drawing/2014/main" xmlns="" id="{C8C3F4D8-D06D-4F16-8ECD-A55FE747D92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3666" b="13666"/>
          <a:stretch>
            <a:fillRect/>
          </a:stretch>
        </p:blipFill>
        <p:spPr/>
      </p:pic>
    </p:spTree>
    <p:extLst>
      <p:ext uri="{BB962C8B-B14F-4D97-AF65-F5344CB8AC3E}">
        <p14:creationId xmlns:p14="http://schemas.microsoft.com/office/powerpoint/2010/main" val="301203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FED92-E7DC-477E-AAB0-4C4C9F99145C}"/>
              </a:ext>
            </a:extLst>
          </p:cNvPr>
          <p:cNvSpPr>
            <a:spLocks noGrp="1"/>
          </p:cNvSpPr>
          <p:nvPr>
            <p:ph type="title"/>
          </p:nvPr>
        </p:nvSpPr>
        <p:spPr>
          <a:xfrm>
            <a:off x="1249680" y="290588"/>
            <a:ext cx="9692640" cy="1013459"/>
          </a:xfrm>
        </p:spPr>
        <p:txBody>
          <a:bodyPr/>
          <a:lstStyle/>
          <a:p>
            <a:r>
              <a:rPr lang="en-US" dirty="0"/>
              <a:t>Overview of Existing Services</a:t>
            </a:r>
          </a:p>
        </p:txBody>
      </p:sp>
      <p:sp>
        <p:nvSpPr>
          <p:cNvPr id="3" name="Content Placeholder 2">
            <a:extLst>
              <a:ext uri="{FF2B5EF4-FFF2-40B4-BE49-F238E27FC236}">
                <a16:creationId xmlns:a16="http://schemas.microsoft.com/office/drawing/2014/main" xmlns="" id="{4FF15ABB-8D10-4AB1-A243-D6A56AD5CD1E}"/>
              </a:ext>
            </a:extLst>
          </p:cNvPr>
          <p:cNvSpPr>
            <a:spLocks noGrp="1"/>
          </p:cNvSpPr>
          <p:nvPr>
            <p:ph idx="1"/>
          </p:nvPr>
        </p:nvSpPr>
        <p:spPr/>
        <p:txBody>
          <a:bodyPr/>
          <a:lstStyle/>
          <a:p>
            <a:r>
              <a:rPr lang="en-US" dirty="0"/>
              <a:t>The Salvation Army – Genesis House</a:t>
            </a:r>
          </a:p>
          <a:p>
            <a:pPr lvl="1"/>
            <a:r>
              <a:rPr lang="en-US" dirty="0"/>
              <a:t>Emergency Shelter for youth ages 16 – 20</a:t>
            </a:r>
          </a:p>
          <a:p>
            <a:pPr lvl="1"/>
            <a:r>
              <a:rPr lang="en-US" dirty="0"/>
              <a:t>Case management, advocacy, educational, and aftercare supports</a:t>
            </a:r>
          </a:p>
          <a:p>
            <a:r>
              <a:rPr lang="en-US" dirty="0"/>
              <a:t>The Center for Youth Services</a:t>
            </a:r>
          </a:p>
          <a:p>
            <a:pPr lvl="1"/>
            <a:r>
              <a:rPr lang="en-US" dirty="0"/>
              <a:t>Emergency Shelter for up to 30 days for youth ages 12 -17</a:t>
            </a:r>
          </a:p>
          <a:p>
            <a:pPr lvl="1"/>
            <a:r>
              <a:rPr lang="en-US" dirty="0"/>
              <a:t>Transitional Living for up to 18 months for youth ages 16 – 21</a:t>
            </a:r>
          </a:p>
          <a:p>
            <a:pPr lvl="1"/>
            <a:r>
              <a:rPr lang="en-US" dirty="0"/>
              <a:t>Maternity Group Home for up to 18 months for moms ages 16 – 21</a:t>
            </a:r>
          </a:p>
          <a:p>
            <a:pPr lvl="1"/>
            <a:r>
              <a:rPr lang="en-US" dirty="0"/>
              <a:t>Rapid Rehousing for young adults ages 18 – 25 who are in shelters</a:t>
            </a:r>
          </a:p>
          <a:p>
            <a:pPr lvl="1"/>
            <a:r>
              <a:rPr lang="en-US" dirty="0"/>
              <a:t>Case management, advocacy, educational, and aftercare supports</a:t>
            </a:r>
          </a:p>
          <a:p>
            <a:pPr lvl="1"/>
            <a:r>
              <a:rPr lang="en-US" dirty="0"/>
              <a:t>24-hour Hotline #271-7670</a:t>
            </a:r>
          </a:p>
        </p:txBody>
      </p:sp>
    </p:spTree>
    <p:extLst>
      <p:ext uri="{BB962C8B-B14F-4D97-AF65-F5344CB8AC3E}">
        <p14:creationId xmlns:p14="http://schemas.microsoft.com/office/powerpoint/2010/main" val="710265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71C32-59F4-4B0D-957E-54B7427F5BF8}"/>
              </a:ext>
            </a:extLst>
          </p:cNvPr>
          <p:cNvSpPr>
            <a:spLocks noGrp="1"/>
          </p:cNvSpPr>
          <p:nvPr>
            <p:ph type="title"/>
          </p:nvPr>
        </p:nvSpPr>
        <p:spPr>
          <a:xfrm>
            <a:off x="1265099" y="312103"/>
            <a:ext cx="9692640" cy="1013459"/>
          </a:xfrm>
        </p:spPr>
        <p:txBody>
          <a:bodyPr/>
          <a:lstStyle/>
          <a:p>
            <a:r>
              <a:rPr lang="en-US" dirty="0"/>
              <a:t>Overview of Existing Services</a:t>
            </a:r>
          </a:p>
        </p:txBody>
      </p:sp>
      <p:sp>
        <p:nvSpPr>
          <p:cNvPr id="3" name="Content Placeholder 2">
            <a:extLst>
              <a:ext uri="{FF2B5EF4-FFF2-40B4-BE49-F238E27FC236}">
                <a16:creationId xmlns:a16="http://schemas.microsoft.com/office/drawing/2014/main" xmlns="" id="{5140E9AC-DA9E-4F66-8B57-FE1F317E1193}"/>
              </a:ext>
            </a:extLst>
          </p:cNvPr>
          <p:cNvSpPr>
            <a:spLocks noGrp="1"/>
          </p:cNvSpPr>
          <p:nvPr>
            <p:ph idx="1"/>
          </p:nvPr>
        </p:nvSpPr>
        <p:spPr/>
        <p:txBody>
          <a:bodyPr/>
          <a:lstStyle/>
          <a:p>
            <a:r>
              <a:rPr lang="en-US" dirty="0"/>
              <a:t>YWCA</a:t>
            </a:r>
          </a:p>
          <a:p>
            <a:pPr lvl="1"/>
            <a:r>
              <a:rPr lang="en-US" dirty="0"/>
              <a:t>Emergency Housing for young adults ages 18 and up</a:t>
            </a:r>
          </a:p>
          <a:p>
            <a:pPr lvl="1"/>
            <a:r>
              <a:rPr lang="en-US" dirty="0"/>
              <a:t>Case management, advocacy, and other supports</a:t>
            </a:r>
          </a:p>
          <a:p>
            <a:r>
              <a:rPr lang="en-US" dirty="0"/>
              <a:t>McKinney-Vento Liaisons</a:t>
            </a:r>
          </a:p>
          <a:p>
            <a:pPr lvl="1"/>
            <a:r>
              <a:rPr lang="en-US" dirty="0"/>
              <a:t>Each school has a contact for students experiencing homelessness</a:t>
            </a:r>
          </a:p>
          <a:p>
            <a:pPr lvl="1"/>
            <a:r>
              <a:rPr lang="en-US" dirty="0"/>
              <a:t>RCSD – Greta Davis</a:t>
            </a:r>
          </a:p>
          <a:p>
            <a:pPr lvl="1"/>
            <a:r>
              <a:rPr lang="en-US" dirty="0">
                <a:hlinkClick r:id="rId2"/>
              </a:rPr>
              <a:t>https://nysteachs.org/lea-liaisons/</a:t>
            </a:r>
            <a:endParaRPr lang="en-US" dirty="0"/>
          </a:p>
          <a:p>
            <a:pPr lvl="1"/>
            <a:r>
              <a:rPr lang="en-US" dirty="0"/>
              <a:t>Support includes transportation</a:t>
            </a:r>
          </a:p>
          <a:p>
            <a:r>
              <a:rPr lang="en-US" dirty="0"/>
              <a:t>DSS</a:t>
            </a:r>
          </a:p>
          <a:p>
            <a:pPr lvl="1"/>
            <a:r>
              <a:rPr lang="en-US" dirty="0"/>
              <a:t>SNAP Benefits</a:t>
            </a:r>
          </a:p>
          <a:p>
            <a:pPr lvl="1"/>
            <a:r>
              <a:rPr lang="en-US" dirty="0"/>
              <a:t>Housing </a:t>
            </a:r>
          </a:p>
        </p:txBody>
      </p:sp>
    </p:spTree>
    <p:extLst>
      <p:ext uri="{BB962C8B-B14F-4D97-AF65-F5344CB8AC3E}">
        <p14:creationId xmlns:p14="http://schemas.microsoft.com/office/powerpoint/2010/main" val="262827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D15532-4707-4192-8265-4EF08CBC4C49}"/>
              </a:ext>
            </a:extLst>
          </p:cNvPr>
          <p:cNvSpPr>
            <a:spLocks noGrp="1"/>
          </p:cNvSpPr>
          <p:nvPr>
            <p:ph type="title"/>
          </p:nvPr>
        </p:nvSpPr>
        <p:spPr/>
        <p:txBody>
          <a:bodyPr/>
          <a:lstStyle/>
          <a:p>
            <a:r>
              <a:rPr lang="en-US" dirty="0"/>
              <a:t>Varying Definitions of Youth Homelessness</a:t>
            </a:r>
          </a:p>
        </p:txBody>
      </p:sp>
      <p:sp>
        <p:nvSpPr>
          <p:cNvPr id="3" name="Content Placeholder 2">
            <a:extLst>
              <a:ext uri="{FF2B5EF4-FFF2-40B4-BE49-F238E27FC236}">
                <a16:creationId xmlns:a16="http://schemas.microsoft.com/office/drawing/2014/main" xmlns="" id="{72B84679-8F03-44ED-8DB6-D77AA98B7677}"/>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r>
              <a:rPr lang="en-US" dirty="0"/>
              <a:t>The </a:t>
            </a:r>
            <a:r>
              <a:rPr lang="en-US" b="1" dirty="0"/>
              <a:t>McKinney</a:t>
            </a:r>
            <a:r>
              <a:rPr lang="en-US" dirty="0"/>
              <a:t>-</a:t>
            </a:r>
            <a:r>
              <a:rPr lang="en-US" b="1" dirty="0"/>
              <a:t>Vento</a:t>
            </a:r>
            <a:r>
              <a:rPr lang="en-US" dirty="0"/>
              <a:t> Act defines </a:t>
            </a:r>
            <a:r>
              <a:rPr lang="en-US" b="1" dirty="0"/>
              <a:t>unaccompanied youth</a:t>
            </a:r>
            <a:r>
              <a:rPr lang="en-US" dirty="0"/>
              <a:t> as “a </a:t>
            </a:r>
            <a:r>
              <a:rPr lang="en-US" b="1" dirty="0"/>
              <a:t>homeless</a:t>
            </a:r>
            <a:r>
              <a:rPr lang="en-US" dirty="0"/>
              <a:t> child or </a:t>
            </a:r>
            <a:r>
              <a:rPr lang="en-US" b="1" dirty="0"/>
              <a:t>youth</a:t>
            </a:r>
            <a:r>
              <a:rPr lang="en-US" dirty="0"/>
              <a:t> not in the physical custody of a parent or guardian</a:t>
            </a:r>
          </a:p>
        </p:txBody>
      </p:sp>
      <p:sp>
        <p:nvSpPr>
          <p:cNvPr id="4" name="Content Placeholder 3">
            <a:extLst>
              <a:ext uri="{FF2B5EF4-FFF2-40B4-BE49-F238E27FC236}">
                <a16:creationId xmlns:a16="http://schemas.microsoft.com/office/drawing/2014/main" xmlns="" id="{A429863E-DA4B-42B7-9F2E-980667BB6059}"/>
              </a:ext>
            </a:extLst>
          </p:cNvPr>
          <p:cNvSpPr>
            <a:spLocks noGrp="1"/>
          </p:cNvSpPr>
          <p:nvPr>
            <p:ph sz="half" idx="2"/>
          </p:nvPr>
        </p:nvSpPr>
        <p:spPr/>
        <p:txBody>
          <a:bodyPr/>
          <a:lstStyle/>
          <a:p>
            <a:pPr marL="0" indent="0" algn="ctr">
              <a:buNone/>
            </a:pPr>
            <a:r>
              <a:rPr lang="en-US" b="1" dirty="0"/>
              <a:t>HUD</a:t>
            </a:r>
          </a:p>
          <a:p>
            <a:pPr marL="0" indent="0">
              <a:buNone/>
            </a:pPr>
            <a:r>
              <a:rPr lang="en-US" dirty="0"/>
              <a:t>Unaccompanied youth under 25 years of age, or families with children and youth, who do not meet any of the other categories but are homeless under other federal statutes, have not had a lease and have moved 2 or more times in the past 60 days and are likely to remain unstable because of special needs or barriers. </a:t>
            </a:r>
          </a:p>
          <a:p>
            <a:pPr marL="0" indent="0">
              <a:buNone/>
            </a:pPr>
            <a:r>
              <a:rPr lang="en-US" sz="1000" dirty="0">
                <a:hlinkClick r:id="rId2"/>
              </a:rPr>
              <a:t>https://files.hudexchange.info/resources/documents/HUDs-Homeless-Definition-as-it-Relates-to-Children-and-Youth.pdf</a:t>
            </a:r>
            <a:endParaRPr lang="en-US" sz="1000" dirty="0"/>
          </a:p>
          <a:p>
            <a:pPr marL="0" indent="0">
              <a:buNone/>
            </a:pPr>
            <a:endParaRPr lang="en-US" sz="1000" dirty="0"/>
          </a:p>
        </p:txBody>
      </p:sp>
    </p:spTree>
    <p:extLst>
      <p:ext uri="{BB962C8B-B14F-4D97-AF65-F5344CB8AC3E}">
        <p14:creationId xmlns:p14="http://schemas.microsoft.com/office/powerpoint/2010/main" val="175367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C0A615-34FB-4148-8755-7E46125C2570}"/>
              </a:ext>
            </a:extLst>
          </p:cNvPr>
          <p:cNvSpPr>
            <a:spLocks noGrp="1"/>
          </p:cNvSpPr>
          <p:nvPr>
            <p:ph type="title"/>
          </p:nvPr>
        </p:nvSpPr>
        <p:spPr>
          <a:xfrm>
            <a:off x="1261872" y="530551"/>
            <a:ext cx="9418320" cy="736361"/>
          </a:xfrm>
        </p:spPr>
        <p:txBody>
          <a:bodyPr>
            <a:normAutofit fontScale="90000"/>
          </a:bodyPr>
          <a:lstStyle/>
          <a:p>
            <a:r>
              <a:rPr lang="en-US" dirty="0"/>
              <a:t>Trends</a:t>
            </a:r>
          </a:p>
        </p:txBody>
      </p:sp>
      <p:pic>
        <p:nvPicPr>
          <p:cNvPr id="3" name="Picture 2">
            <a:extLst>
              <a:ext uri="{FF2B5EF4-FFF2-40B4-BE49-F238E27FC236}">
                <a16:creationId xmlns:a16="http://schemas.microsoft.com/office/drawing/2014/main" xmlns="" id="{D634404D-4941-4BAD-8AED-2685628BE163}"/>
              </a:ext>
            </a:extLst>
          </p:cNvPr>
          <p:cNvPicPr>
            <a:picLocks noChangeAspect="1"/>
          </p:cNvPicPr>
          <p:nvPr/>
        </p:nvPicPr>
        <p:blipFill>
          <a:blip r:embed="rId2"/>
          <a:stretch>
            <a:fillRect/>
          </a:stretch>
        </p:blipFill>
        <p:spPr>
          <a:xfrm>
            <a:off x="6445294" y="341108"/>
            <a:ext cx="3432345" cy="6175783"/>
          </a:xfrm>
          <a:prstGeom prst="rect">
            <a:avLst/>
          </a:prstGeom>
        </p:spPr>
      </p:pic>
      <p:pic>
        <p:nvPicPr>
          <p:cNvPr id="4" name="Picture 3">
            <a:extLst>
              <a:ext uri="{FF2B5EF4-FFF2-40B4-BE49-F238E27FC236}">
                <a16:creationId xmlns:a16="http://schemas.microsoft.com/office/drawing/2014/main" xmlns="" id="{67DF5C2A-5E00-4C42-AF05-E457359212F8}"/>
              </a:ext>
            </a:extLst>
          </p:cNvPr>
          <p:cNvPicPr>
            <a:picLocks noChangeAspect="1"/>
          </p:cNvPicPr>
          <p:nvPr/>
        </p:nvPicPr>
        <p:blipFill>
          <a:blip r:embed="rId3"/>
          <a:stretch>
            <a:fillRect/>
          </a:stretch>
        </p:blipFill>
        <p:spPr>
          <a:xfrm>
            <a:off x="1895197" y="1495313"/>
            <a:ext cx="2786113" cy="4365114"/>
          </a:xfrm>
          <a:prstGeom prst="rect">
            <a:avLst/>
          </a:prstGeom>
        </p:spPr>
      </p:pic>
      <p:sp>
        <p:nvSpPr>
          <p:cNvPr id="5" name="Rectangle 4">
            <a:extLst>
              <a:ext uri="{FF2B5EF4-FFF2-40B4-BE49-F238E27FC236}">
                <a16:creationId xmlns:a16="http://schemas.microsoft.com/office/drawing/2014/main" xmlns="" id="{35845D38-9D2A-4EAC-A88C-98F43405DAF7}"/>
              </a:ext>
            </a:extLst>
          </p:cNvPr>
          <p:cNvSpPr/>
          <p:nvPr/>
        </p:nvSpPr>
        <p:spPr>
          <a:xfrm>
            <a:off x="1261872" y="6088828"/>
            <a:ext cx="3872753" cy="707886"/>
          </a:xfrm>
          <a:prstGeom prst="rect">
            <a:avLst/>
          </a:prstGeom>
        </p:spPr>
        <p:txBody>
          <a:bodyPr wrap="square">
            <a:spAutoFit/>
          </a:bodyPr>
          <a:lstStyle/>
          <a:p>
            <a:r>
              <a:rPr lang="en-US" sz="1000" dirty="0">
                <a:hlinkClick r:id="rId4"/>
              </a:rPr>
              <a:t>https://voicesofyouthcount.org/wp-content/uploads/2017/11/VoYC-National-Estimates-Brief-Chapin-Hall-2017.pdf</a:t>
            </a:r>
            <a:endParaRPr lang="en-US" sz="1000" dirty="0"/>
          </a:p>
          <a:p>
            <a:endParaRPr lang="en-US" sz="1000" dirty="0"/>
          </a:p>
        </p:txBody>
      </p:sp>
    </p:spTree>
    <p:extLst>
      <p:ext uri="{BB962C8B-B14F-4D97-AF65-F5344CB8AC3E}">
        <p14:creationId xmlns:p14="http://schemas.microsoft.com/office/powerpoint/2010/main" val="240846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32C496D-E3F5-4401-B236-4DD277131517}"/>
              </a:ext>
            </a:extLst>
          </p:cNvPr>
          <p:cNvPicPr>
            <a:picLocks noChangeAspect="1"/>
          </p:cNvPicPr>
          <p:nvPr/>
        </p:nvPicPr>
        <p:blipFill>
          <a:blip r:embed="rId2"/>
          <a:stretch>
            <a:fillRect/>
          </a:stretch>
        </p:blipFill>
        <p:spPr>
          <a:xfrm>
            <a:off x="1011577" y="194972"/>
            <a:ext cx="9842889" cy="6357029"/>
          </a:xfrm>
          <a:prstGeom prst="rect">
            <a:avLst/>
          </a:prstGeom>
        </p:spPr>
      </p:pic>
    </p:spTree>
    <p:extLst>
      <p:ext uri="{BB962C8B-B14F-4D97-AF65-F5344CB8AC3E}">
        <p14:creationId xmlns:p14="http://schemas.microsoft.com/office/powerpoint/2010/main" val="4239021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4FE4FC-6D1F-448B-9137-09C95A363AE9}"/>
              </a:ext>
            </a:extLst>
          </p:cNvPr>
          <p:cNvSpPr>
            <a:spLocks noGrp="1"/>
          </p:cNvSpPr>
          <p:nvPr>
            <p:ph type="title"/>
          </p:nvPr>
        </p:nvSpPr>
        <p:spPr>
          <a:xfrm>
            <a:off x="1261872" y="101028"/>
            <a:ext cx="9692640" cy="1428929"/>
          </a:xfrm>
        </p:spPr>
        <p:txBody>
          <a:bodyPr/>
          <a:lstStyle/>
          <a:p>
            <a:r>
              <a:rPr lang="en-US" dirty="0"/>
              <a:t>Trends</a:t>
            </a:r>
          </a:p>
        </p:txBody>
      </p:sp>
      <p:sp>
        <p:nvSpPr>
          <p:cNvPr id="3" name="Content Placeholder 2">
            <a:extLst>
              <a:ext uri="{FF2B5EF4-FFF2-40B4-BE49-F238E27FC236}">
                <a16:creationId xmlns:a16="http://schemas.microsoft.com/office/drawing/2014/main" xmlns="" id="{F8B3564E-F8EB-4D37-BCC2-169E8733E10E}"/>
              </a:ext>
            </a:extLst>
          </p:cNvPr>
          <p:cNvSpPr>
            <a:spLocks noGrp="1"/>
          </p:cNvSpPr>
          <p:nvPr>
            <p:ph idx="1"/>
          </p:nvPr>
        </p:nvSpPr>
        <p:spPr>
          <a:xfrm>
            <a:off x="1261872" y="1529957"/>
            <a:ext cx="8595360" cy="5123517"/>
          </a:xfrm>
        </p:spPr>
        <p:txBody>
          <a:bodyPr>
            <a:normAutofit fontScale="85000" lnSpcReduction="20000"/>
          </a:bodyPr>
          <a:lstStyle/>
          <a:p>
            <a:pPr fontAlgn="base"/>
            <a:r>
              <a:rPr lang="en-US" dirty="0"/>
              <a:t>Seeing more intakes/referrals from detention and probation</a:t>
            </a:r>
          </a:p>
          <a:p>
            <a:pPr fontAlgn="base"/>
            <a:r>
              <a:rPr lang="en-US" dirty="0"/>
              <a:t>Shrinking funding - state and federal levels of support have </a:t>
            </a:r>
            <a:r>
              <a:rPr lang="en-US" dirty="0" smtClean="0"/>
              <a:t>shrunk (NY State RHYA funding hasn’t recovered since the major cuts in 2008)</a:t>
            </a:r>
            <a:endParaRPr lang="en-US" dirty="0"/>
          </a:p>
          <a:p>
            <a:pPr fontAlgn="base"/>
            <a:r>
              <a:rPr lang="en-US" dirty="0"/>
              <a:t>Mental health supports in the residential settings - seeing more referrals from psychiatric centers. Youth SPOA is nearly impossible for youth not connected with families.</a:t>
            </a:r>
          </a:p>
          <a:p>
            <a:pPr lvl="0"/>
            <a:r>
              <a:rPr lang="en-US" dirty="0"/>
              <a:t>In 2018, Monroe County DHS tracked 443 RHY (unduplicated) emergency housing placements for 16 – 21-year old RHY.  44% of those RHY were admitted to youth emergency shelters and 49% were admissions to adult homeless shelters, and 6% in hotels. It is important to note that the County’s DHS does not track RHY under the age of 16.  The Center served an additional 162 RHY in our emergency shelter (not placed by Monroe County DHS) that year resulting in a final number of </a:t>
            </a:r>
            <a:r>
              <a:rPr lang="en-US" b="1" dirty="0"/>
              <a:t>605 RHY ages 12 – 21</a:t>
            </a:r>
            <a:r>
              <a:rPr lang="en-US" dirty="0"/>
              <a:t> accessing emergency shelter.  </a:t>
            </a:r>
          </a:p>
          <a:p>
            <a:pPr lvl="0"/>
            <a:r>
              <a:rPr lang="en-US" dirty="0"/>
              <a:t>A 2019 Rochester Monroe County HMIS report identified </a:t>
            </a:r>
            <a:r>
              <a:rPr lang="en-US" b="1" dirty="0"/>
              <a:t>911</a:t>
            </a:r>
            <a:r>
              <a:rPr lang="en-US" dirty="0"/>
              <a:t> young people ages 18 – 24 who accessed homeless shelters, including adult shelters. </a:t>
            </a:r>
          </a:p>
          <a:p>
            <a:pPr fontAlgn="base"/>
            <a:r>
              <a:rPr lang="en-US" dirty="0"/>
              <a:t>Based on our experience, and regional data, we believe that there are </a:t>
            </a:r>
            <a:r>
              <a:rPr lang="en-US" b="1" u="sng" dirty="0"/>
              <a:t>at least 1,000 RHY annually</a:t>
            </a:r>
            <a:r>
              <a:rPr lang="en-US" dirty="0"/>
              <a:t> in our community.  With less than 55 emergency shelter and transitional living beds dedicated to youth and young adults in our area, we  know many RHY remain in unsafe situations. </a:t>
            </a:r>
          </a:p>
          <a:p>
            <a:pPr fontAlgn="base"/>
            <a:endParaRPr lang="en-US" dirty="0"/>
          </a:p>
          <a:p>
            <a:endParaRPr lang="en-US" dirty="0"/>
          </a:p>
        </p:txBody>
      </p:sp>
    </p:spTree>
    <p:extLst>
      <p:ext uri="{BB962C8B-B14F-4D97-AF65-F5344CB8AC3E}">
        <p14:creationId xmlns:p14="http://schemas.microsoft.com/office/powerpoint/2010/main" val="3824912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8B0E73-A398-4D81-8FCE-E53C2454C265}"/>
              </a:ext>
            </a:extLst>
          </p:cNvPr>
          <p:cNvSpPr>
            <a:spLocks noGrp="1"/>
          </p:cNvSpPr>
          <p:nvPr>
            <p:ph type="title"/>
          </p:nvPr>
        </p:nvSpPr>
        <p:spPr>
          <a:xfrm>
            <a:off x="1261872" y="758952"/>
            <a:ext cx="9418320" cy="1166667"/>
          </a:xfrm>
        </p:spPr>
        <p:txBody>
          <a:bodyPr/>
          <a:lstStyle/>
          <a:p>
            <a:r>
              <a:rPr lang="en-US" dirty="0"/>
              <a:t>Needs &amp; Challenges</a:t>
            </a:r>
          </a:p>
        </p:txBody>
      </p:sp>
      <p:sp>
        <p:nvSpPr>
          <p:cNvPr id="3" name="Content Placeholder 2">
            <a:extLst>
              <a:ext uri="{FF2B5EF4-FFF2-40B4-BE49-F238E27FC236}">
                <a16:creationId xmlns:a16="http://schemas.microsoft.com/office/drawing/2014/main" xmlns="" id="{869953A1-AAB8-4845-9A73-9167CB7F8CAF}"/>
              </a:ext>
            </a:extLst>
          </p:cNvPr>
          <p:cNvSpPr>
            <a:spLocks noGrp="1"/>
          </p:cNvSpPr>
          <p:nvPr>
            <p:ph type="body" idx="1"/>
          </p:nvPr>
        </p:nvSpPr>
        <p:spPr>
          <a:xfrm>
            <a:off x="1261872" y="2226833"/>
            <a:ext cx="9418320" cy="4265407"/>
          </a:xfrm>
        </p:spPr>
        <p:txBody>
          <a:bodyPr>
            <a:normAutofit fontScale="85000" lnSpcReduction="20000"/>
          </a:bodyPr>
          <a:lstStyle/>
          <a:p>
            <a:pPr fontAlgn="base"/>
            <a:r>
              <a:rPr lang="en-US" dirty="0"/>
              <a:t>Treatment for alcohol and substance abuse, as will as mental health treatment, is difficult for unaccompanied youth and young adults to access. </a:t>
            </a:r>
          </a:p>
          <a:p>
            <a:pPr fontAlgn="base"/>
            <a:r>
              <a:rPr lang="en-US" dirty="0"/>
              <a:t>Caught between/within systems: Child Welfare, MH, Probation, Schools, etc. Staff have to advocate and help the youth navigate these larger systems.</a:t>
            </a:r>
          </a:p>
          <a:p>
            <a:pPr fontAlgn="base"/>
            <a:r>
              <a:rPr lang="en-US" dirty="0"/>
              <a:t>So few options, young people don't have a lot of choice or opportunities fail and have a safety net. Young people high demand commodity for adult predators. Not only strangers - can be their own families. Youth with disabilities - take SSI money.</a:t>
            </a:r>
          </a:p>
          <a:p>
            <a:pPr fontAlgn="base"/>
            <a:r>
              <a:rPr lang="en-US" dirty="0"/>
              <a:t>COVID – concern about where youth with COVID can be isolated if under 18 and therefore not able to be housed in a hotel.</a:t>
            </a:r>
          </a:p>
          <a:p>
            <a:pPr fontAlgn="base"/>
            <a:r>
              <a:rPr lang="en-US" dirty="0"/>
              <a:t>Finding decent, ethical landlords that will rent to young adults without a rental history.</a:t>
            </a:r>
          </a:p>
          <a:p>
            <a:pPr fontAlgn="base"/>
            <a:r>
              <a:rPr lang="en-US" dirty="0"/>
              <a:t>Foster care is not a realistic option for older youth - not many FC homes available for teenagers.</a:t>
            </a:r>
          </a:p>
          <a:p>
            <a:endParaRPr lang="en-US" dirty="0"/>
          </a:p>
        </p:txBody>
      </p:sp>
    </p:spTree>
    <p:extLst>
      <p:ext uri="{BB962C8B-B14F-4D97-AF65-F5344CB8AC3E}">
        <p14:creationId xmlns:p14="http://schemas.microsoft.com/office/powerpoint/2010/main" val="351685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F861D3-68CA-4BF8-92BA-1C1A6D2B56E9}"/>
              </a:ext>
            </a:extLst>
          </p:cNvPr>
          <p:cNvSpPr>
            <a:spLocks noGrp="1"/>
          </p:cNvSpPr>
          <p:nvPr>
            <p:ph type="title"/>
          </p:nvPr>
        </p:nvSpPr>
        <p:spPr>
          <a:xfrm>
            <a:off x="1261872" y="758952"/>
            <a:ext cx="9418320" cy="1596973"/>
          </a:xfrm>
        </p:spPr>
        <p:txBody>
          <a:bodyPr>
            <a:normAutofit fontScale="90000"/>
          </a:bodyPr>
          <a:lstStyle/>
          <a:p>
            <a:r>
              <a:rPr lang="en-US" dirty="0"/>
              <a:t>Opportunities to Collaborate</a:t>
            </a:r>
          </a:p>
        </p:txBody>
      </p:sp>
      <p:sp>
        <p:nvSpPr>
          <p:cNvPr id="3" name="Text Placeholder 2">
            <a:extLst>
              <a:ext uri="{FF2B5EF4-FFF2-40B4-BE49-F238E27FC236}">
                <a16:creationId xmlns:a16="http://schemas.microsoft.com/office/drawing/2014/main" xmlns="" id="{CD1C45A1-4E63-4309-B8E5-AC63DCF0839A}"/>
              </a:ext>
            </a:extLst>
          </p:cNvPr>
          <p:cNvSpPr>
            <a:spLocks noGrp="1"/>
          </p:cNvSpPr>
          <p:nvPr>
            <p:ph type="body" idx="1"/>
          </p:nvPr>
        </p:nvSpPr>
        <p:spPr>
          <a:xfrm>
            <a:off x="1261872" y="3044414"/>
            <a:ext cx="9418320" cy="3447826"/>
          </a:xfrm>
        </p:spPr>
        <p:txBody>
          <a:bodyPr/>
          <a:lstStyle/>
          <a:p>
            <a:pPr marL="342900" indent="-342900" fontAlgn="base">
              <a:buFont typeface="Arial" panose="020B0604020202020204" pitchFamily="34" charset="0"/>
              <a:buChar char="•"/>
            </a:pPr>
            <a:r>
              <a:rPr lang="en-US" dirty="0"/>
              <a:t>Adult shelters serving 18 - 25 year </a:t>
            </a:r>
            <a:r>
              <a:rPr lang="en-US" dirty="0" err="1"/>
              <a:t>olds</a:t>
            </a:r>
            <a:endParaRPr lang="en-US" dirty="0"/>
          </a:p>
          <a:p>
            <a:pPr marL="342900" indent="-342900" fontAlgn="base">
              <a:buFont typeface="Arial" panose="020B0604020202020204" pitchFamily="34" charset="0"/>
              <a:buChar char="•"/>
            </a:pPr>
            <a:r>
              <a:rPr lang="en-US" dirty="0"/>
              <a:t>MH clinicians come into housing programs</a:t>
            </a:r>
          </a:p>
          <a:p>
            <a:pPr marL="342900" indent="-342900" fontAlgn="base">
              <a:buFont typeface="Arial" panose="020B0604020202020204" pitchFamily="34" charset="0"/>
              <a:buChar char="•"/>
            </a:pPr>
            <a:r>
              <a:rPr lang="en-US" dirty="0"/>
              <a:t>Family mentors (peer advocates) for parents/guardians with youth in our shelters (MH/Chem advocacy)</a:t>
            </a:r>
          </a:p>
        </p:txBody>
      </p:sp>
    </p:spTree>
    <p:extLst>
      <p:ext uri="{BB962C8B-B14F-4D97-AF65-F5344CB8AC3E}">
        <p14:creationId xmlns:p14="http://schemas.microsoft.com/office/powerpoint/2010/main" val="3038964059"/>
      </p:ext>
    </p:extLst>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666666"/>
      </a:dk2>
      <a:lt2>
        <a:srgbClr val="D2D2D2"/>
      </a:lt2>
      <a:accent1>
        <a:srgbClr val="FF388C"/>
      </a:accent1>
      <a:accent2>
        <a:srgbClr val="D70D5E"/>
      </a:accent2>
      <a:accent3>
        <a:srgbClr val="98037E"/>
      </a:accent3>
      <a:accent4>
        <a:srgbClr val="68027D"/>
      </a:accent4>
      <a:accent5>
        <a:srgbClr val="095ACA"/>
      </a:accent5>
      <a:accent6>
        <a:srgbClr val="063597"/>
      </a:accent6>
      <a:hlink>
        <a:srgbClr val="17BBFD"/>
      </a:hlink>
      <a:folHlink>
        <a:srgbClr val="FF79C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docProps/app.xml><?xml version="1.0" encoding="utf-8"?>
<Properties xmlns="http://schemas.openxmlformats.org/officeDocument/2006/extended-properties" xmlns:vt="http://schemas.openxmlformats.org/officeDocument/2006/docPropsVTypes">
  <Template>TM03457515[[fn=View]]</Template>
  <TotalTime>108</TotalTime>
  <Words>625</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Schoolbook</vt:lpstr>
      <vt:lpstr>Wingdings 2</vt:lpstr>
      <vt:lpstr>View</vt:lpstr>
      <vt:lpstr>Youth &amp; Young Adult Homelessness</vt:lpstr>
      <vt:lpstr>Overview of Existing Services</vt:lpstr>
      <vt:lpstr>Overview of Existing Services</vt:lpstr>
      <vt:lpstr>Varying Definitions of Youth Homelessness</vt:lpstr>
      <vt:lpstr>Trends</vt:lpstr>
      <vt:lpstr>PowerPoint Presentation</vt:lpstr>
      <vt:lpstr>Trends</vt:lpstr>
      <vt:lpstr>Needs &amp; Challenges</vt:lpstr>
      <vt:lpstr>Opportunities to Collaborate</vt:lpstr>
      <vt:lpstr>Changes/Impact During COVID</vt:lpstr>
      <vt:lpstr>Questions?  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&amp; Young Adult Homelessness</dc:title>
  <dc:creator>Valerie Douglas</dc:creator>
  <cp:lastModifiedBy>Valerie Douglas</cp:lastModifiedBy>
  <cp:revision>11</cp:revision>
  <dcterms:created xsi:type="dcterms:W3CDTF">2020-12-15T17:07:37Z</dcterms:created>
  <dcterms:modified xsi:type="dcterms:W3CDTF">2020-12-23T18:24:32Z</dcterms:modified>
</cp:coreProperties>
</file>