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46" r:id="rId1"/>
  </p:sldMasterIdLst>
  <p:notesMasterIdLst>
    <p:notesMasterId r:id="rId23"/>
  </p:notesMasterIdLst>
  <p:handoutMasterIdLst>
    <p:handoutMasterId r:id="rId24"/>
  </p:handoutMasterIdLst>
  <p:sldIdLst>
    <p:sldId id="256" r:id="rId2"/>
    <p:sldId id="330" r:id="rId3"/>
    <p:sldId id="334" r:id="rId4"/>
    <p:sldId id="259" r:id="rId5"/>
    <p:sldId id="283" r:id="rId6"/>
    <p:sldId id="324" r:id="rId7"/>
    <p:sldId id="257" r:id="rId8"/>
    <p:sldId id="318" r:id="rId9"/>
    <p:sldId id="268" r:id="rId10"/>
    <p:sldId id="270" r:id="rId11"/>
    <p:sldId id="267" r:id="rId12"/>
    <p:sldId id="332" r:id="rId13"/>
    <p:sldId id="261" r:id="rId14"/>
    <p:sldId id="331" r:id="rId15"/>
    <p:sldId id="333" r:id="rId16"/>
    <p:sldId id="265" r:id="rId17"/>
    <p:sldId id="306" r:id="rId18"/>
    <p:sldId id="328" r:id="rId19"/>
    <p:sldId id="329" r:id="rId20"/>
    <p:sldId id="323" r:id="rId21"/>
    <p:sldId id="301" r:id="rId22"/>
  </p:sldIdLst>
  <p:sldSz cx="9144000" cy="6858000" type="screen4x3"/>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is, Greta M" initials="" lastIdx="0" clrIdx="0"/>
  <p:cmAuthor id="2" name="Unknown User1" initials="Unknown User1"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E8B49F-908C-0000-A79C-94237D4A8687}" v="8" dt="2021-03-16T18:43:26.960"/>
    <p1510:client id="{43775D1D-4AE3-751F-519D-D48E893573F0}" v="114" dt="2021-03-16T18:23:26.441"/>
    <p1510:client id="{45D511B4-0AC7-1CCE-9FE4-B465D72B6699}" v="25" dt="2021-03-16T18:29:20.617"/>
    <p1510:client id="{A16F479B-D730-36BA-922A-65E354C52825}" v="75" dt="2021-03-16T18:38:38.2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1" autoAdjust="0"/>
    <p:restoredTop sz="94660"/>
  </p:normalViewPr>
  <p:slideViewPr>
    <p:cSldViewPr snapToGrid="0">
      <p:cViewPr varScale="1">
        <p:scale>
          <a:sx n="69" d="100"/>
          <a:sy n="69" d="100"/>
        </p:scale>
        <p:origin x="912" y="6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2B5EC6-0295-4B31-B720-4E88B371E514}" type="doc">
      <dgm:prSet loTypeId="urn:microsoft.com/office/officeart/2005/8/layout/vList2" loCatId="list" qsTypeId="urn:microsoft.com/office/officeart/2005/8/quickstyle/simple2" qsCatId="simple" csTypeId="urn:microsoft.com/office/officeart/2005/8/colors/colorful1" csCatId="colorful" phldr="1"/>
      <dgm:spPr/>
      <dgm:t>
        <a:bodyPr/>
        <a:lstStyle/>
        <a:p>
          <a:endParaRPr lang="en-US"/>
        </a:p>
      </dgm:t>
    </dgm:pt>
    <dgm:pt modelId="{413DBAF1-2B08-4A84-A70D-A37530943965}">
      <dgm:prSet/>
      <dgm:spPr/>
      <dgm:t>
        <a:bodyPr/>
        <a:lstStyle/>
        <a:p>
          <a:r>
            <a:rPr lang="en-US" b="1" dirty="0"/>
            <a:t>Objectives:</a:t>
          </a:r>
          <a:endParaRPr lang="en-US" dirty="0"/>
        </a:p>
      </dgm:t>
    </dgm:pt>
    <dgm:pt modelId="{69C1BFDF-D83D-493A-BDF9-528C2AA93025}" type="parTrans" cxnId="{65D7C8B6-0E72-4FC2-B944-DEB6BD25BAE3}">
      <dgm:prSet/>
      <dgm:spPr/>
      <dgm:t>
        <a:bodyPr/>
        <a:lstStyle/>
        <a:p>
          <a:endParaRPr lang="en-US"/>
        </a:p>
      </dgm:t>
    </dgm:pt>
    <dgm:pt modelId="{0ECD6E3C-32E6-46CD-9D51-CB936A3A8FED}" type="sibTrans" cxnId="{65D7C8B6-0E72-4FC2-B944-DEB6BD25BAE3}">
      <dgm:prSet/>
      <dgm:spPr/>
      <dgm:t>
        <a:bodyPr/>
        <a:lstStyle/>
        <a:p>
          <a:endParaRPr lang="en-US"/>
        </a:p>
      </dgm:t>
    </dgm:pt>
    <dgm:pt modelId="{3177F933-C011-4722-884A-CE7D71FE2EB5}">
      <dgm:prSet custT="1"/>
      <dgm:spPr/>
      <dgm:t>
        <a:bodyPr/>
        <a:lstStyle/>
        <a:p>
          <a:pPr>
            <a:lnSpc>
              <a:spcPct val="150000"/>
            </a:lnSpc>
          </a:pPr>
          <a:r>
            <a:rPr lang="en-US" sz="2000" dirty="0"/>
            <a:t>Overview of Families In Transition, FIT Program: McKinney Vento Act, Education &amp; Housing Instability</a:t>
          </a:r>
        </a:p>
      </dgm:t>
    </dgm:pt>
    <dgm:pt modelId="{39456C71-0FF9-422A-B575-B9EA5237023D}" type="parTrans" cxnId="{1A545CCD-9777-4DD3-899E-780B5C3C735E}">
      <dgm:prSet/>
      <dgm:spPr/>
      <dgm:t>
        <a:bodyPr/>
        <a:lstStyle/>
        <a:p>
          <a:endParaRPr lang="en-US"/>
        </a:p>
      </dgm:t>
    </dgm:pt>
    <dgm:pt modelId="{F7553079-7AD7-4DE6-B4BA-CF6268129306}" type="sibTrans" cxnId="{1A545CCD-9777-4DD3-899E-780B5C3C735E}">
      <dgm:prSet/>
      <dgm:spPr/>
      <dgm:t>
        <a:bodyPr/>
        <a:lstStyle/>
        <a:p>
          <a:endParaRPr lang="en-US"/>
        </a:p>
      </dgm:t>
    </dgm:pt>
    <dgm:pt modelId="{A12D0EC1-637D-4DCF-BAA5-999B77C3FFD5}">
      <dgm:prSet custT="1"/>
      <dgm:spPr/>
      <dgm:t>
        <a:bodyPr/>
        <a:lstStyle/>
        <a:p>
          <a:pPr>
            <a:lnSpc>
              <a:spcPct val="150000"/>
            </a:lnSpc>
          </a:pPr>
          <a:r>
            <a:rPr lang="en-US" sz="2000" dirty="0"/>
            <a:t>Current trends in service delivery:</a:t>
          </a:r>
        </a:p>
      </dgm:t>
    </dgm:pt>
    <dgm:pt modelId="{4B63AB1F-FE44-4199-BA0C-F4DBE3D2AC12}" type="parTrans" cxnId="{5B8C6168-F4F0-45CB-9385-6AE1BCC27070}">
      <dgm:prSet/>
      <dgm:spPr/>
      <dgm:t>
        <a:bodyPr/>
        <a:lstStyle/>
        <a:p>
          <a:endParaRPr lang="en-US"/>
        </a:p>
      </dgm:t>
    </dgm:pt>
    <dgm:pt modelId="{25646914-3939-4DAB-92C9-E5523B9F9ED1}" type="sibTrans" cxnId="{5B8C6168-F4F0-45CB-9385-6AE1BCC27070}">
      <dgm:prSet/>
      <dgm:spPr/>
      <dgm:t>
        <a:bodyPr/>
        <a:lstStyle/>
        <a:p>
          <a:endParaRPr lang="en-US"/>
        </a:p>
      </dgm:t>
    </dgm:pt>
    <dgm:pt modelId="{A0DC580D-FECB-4476-AC60-C9F77F81ABDA}">
      <dgm:prSet custT="1"/>
      <dgm:spPr/>
      <dgm:t>
        <a:bodyPr/>
        <a:lstStyle/>
        <a:p>
          <a:pPr>
            <a:lnSpc>
              <a:spcPct val="150000"/>
            </a:lnSpc>
          </a:pPr>
          <a:r>
            <a:rPr lang="en-US" sz="2000" dirty="0"/>
            <a:t>Needs and challenges currently in serving students experiencing housing instability:</a:t>
          </a:r>
        </a:p>
      </dgm:t>
    </dgm:pt>
    <dgm:pt modelId="{F7641E76-987B-4061-91CA-0680D5D41CE8}" type="parTrans" cxnId="{D571FF8D-0FC5-442D-8E4B-B54878422FB7}">
      <dgm:prSet/>
      <dgm:spPr/>
      <dgm:t>
        <a:bodyPr/>
        <a:lstStyle/>
        <a:p>
          <a:endParaRPr lang="en-US"/>
        </a:p>
      </dgm:t>
    </dgm:pt>
    <dgm:pt modelId="{8B4BF13F-5CA2-432B-B11A-5493A7842B0E}" type="sibTrans" cxnId="{D571FF8D-0FC5-442D-8E4B-B54878422FB7}">
      <dgm:prSet/>
      <dgm:spPr/>
      <dgm:t>
        <a:bodyPr/>
        <a:lstStyle/>
        <a:p>
          <a:endParaRPr lang="en-US"/>
        </a:p>
      </dgm:t>
    </dgm:pt>
    <dgm:pt modelId="{649D10D1-A9C0-4F17-BCB8-82BAD8E8D618}">
      <dgm:prSet custT="1"/>
      <dgm:spPr/>
      <dgm:t>
        <a:bodyPr/>
        <a:lstStyle/>
        <a:p>
          <a:pPr>
            <a:lnSpc>
              <a:spcPct val="150000"/>
            </a:lnSpc>
          </a:pPr>
          <a:r>
            <a:rPr lang="en-US" sz="2000" dirty="0"/>
            <a:t>Opportunities to collaborate with others in the community:</a:t>
          </a:r>
        </a:p>
      </dgm:t>
    </dgm:pt>
    <dgm:pt modelId="{54F93F97-CBB1-456C-A790-F9208B2E6F69}" type="parTrans" cxnId="{F2C7BBB6-FFF7-49D4-A410-6D73436179AB}">
      <dgm:prSet/>
      <dgm:spPr/>
      <dgm:t>
        <a:bodyPr/>
        <a:lstStyle/>
        <a:p>
          <a:endParaRPr lang="en-US"/>
        </a:p>
      </dgm:t>
    </dgm:pt>
    <dgm:pt modelId="{3D1876F4-B8AB-4182-BFC1-434F28D2F769}" type="sibTrans" cxnId="{F2C7BBB6-FFF7-49D4-A410-6D73436179AB}">
      <dgm:prSet/>
      <dgm:spPr/>
      <dgm:t>
        <a:bodyPr/>
        <a:lstStyle/>
        <a:p>
          <a:endParaRPr lang="en-US"/>
        </a:p>
      </dgm:t>
    </dgm:pt>
    <dgm:pt modelId="{1AEE89AE-AE99-47E3-8005-6D031DC9DF9E}" type="pres">
      <dgm:prSet presAssocID="{5B2B5EC6-0295-4B31-B720-4E88B371E514}" presName="linear" presStyleCnt="0">
        <dgm:presLayoutVars>
          <dgm:animLvl val="lvl"/>
          <dgm:resizeHandles val="exact"/>
        </dgm:presLayoutVars>
      </dgm:prSet>
      <dgm:spPr/>
      <dgm:t>
        <a:bodyPr/>
        <a:lstStyle/>
        <a:p>
          <a:endParaRPr lang="en-US"/>
        </a:p>
      </dgm:t>
    </dgm:pt>
    <dgm:pt modelId="{746921A7-2DAA-4DCA-B882-831E81D20CDD}" type="pres">
      <dgm:prSet presAssocID="{413DBAF1-2B08-4A84-A70D-A37530943965}" presName="parentText" presStyleLbl="node1" presStyleIdx="0" presStyleCnt="1" custScaleY="55906">
        <dgm:presLayoutVars>
          <dgm:chMax val="0"/>
          <dgm:bulletEnabled val="1"/>
        </dgm:presLayoutVars>
      </dgm:prSet>
      <dgm:spPr/>
      <dgm:t>
        <a:bodyPr/>
        <a:lstStyle/>
        <a:p>
          <a:endParaRPr lang="en-US"/>
        </a:p>
      </dgm:t>
    </dgm:pt>
    <dgm:pt modelId="{E63A8878-07DA-4A6D-A30A-9E1A0E8E0E8E}" type="pres">
      <dgm:prSet presAssocID="{413DBAF1-2B08-4A84-A70D-A37530943965}" presName="childText" presStyleLbl="revTx" presStyleIdx="0" presStyleCnt="1">
        <dgm:presLayoutVars>
          <dgm:bulletEnabled val="1"/>
        </dgm:presLayoutVars>
      </dgm:prSet>
      <dgm:spPr/>
      <dgm:t>
        <a:bodyPr/>
        <a:lstStyle/>
        <a:p>
          <a:endParaRPr lang="en-US"/>
        </a:p>
      </dgm:t>
    </dgm:pt>
  </dgm:ptLst>
  <dgm:cxnLst>
    <dgm:cxn modelId="{D571FF8D-0FC5-442D-8E4B-B54878422FB7}" srcId="{413DBAF1-2B08-4A84-A70D-A37530943965}" destId="{A0DC580D-FECB-4476-AC60-C9F77F81ABDA}" srcOrd="2" destOrd="0" parTransId="{F7641E76-987B-4061-91CA-0680D5D41CE8}" sibTransId="{8B4BF13F-5CA2-432B-B11A-5493A7842B0E}"/>
    <dgm:cxn modelId="{F826F5C3-25DF-4493-968F-8031816A6EFA}" type="presOf" srcId="{A12D0EC1-637D-4DCF-BAA5-999B77C3FFD5}" destId="{E63A8878-07DA-4A6D-A30A-9E1A0E8E0E8E}" srcOrd="0" destOrd="1" presId="urn:microsoft.com/office/officeart/2005/8/layout/vList2"/>
    <dgm:cxn modelId="{5B8C6168-F4F0-45CB-9385-6AE1BCC27070}" srcId="{413DBAF1-2B08-4A84-A70D-A37530943965}" destId="{A12D0EC1-637D-4DCF-BAA5-999B77C3FFD5}" srcOrd="1" destOrd="0" parTransId="{4B63AB1F-FE44-4199-BA0C-F4DBE3D2AC12}" sibTransId="{25646914-3939-4DAB-92C9-E5523B9F9ED1}"/>
    <dgm:cxn modelId="{C591675F-9D83-46C8-B4B5-F6B077818656}" type="presOf" srcId="{5B2B5EC6-0295-4B31-B720-4E88B371E514}" destId="{1AEE89AE-AE99-47E3-8005-6D031DC9DF9E}" srcOrd="0" destOrd="0" presId="urn:microsoft.com/office/officeart/2005/8/layout/vList2"/>
    <dgm:cxn modelId="{F2C7BBB6-FFF7-49D4-A410-6D73436179AB}" srcId="{413DBAF1-2B08-4A84-A70D-A37530943965}" destId="{649D10D1-A9C0-4F17-BCB8-82BAD8E8D618}" srcOrd="3" destOrd="0" parTransId="{54F93F97-CBB1-456C-A790-F9208B2E6F69}" sibTransId="{3D1876F4-B8AB-4182-BFC1-434F28D2F769}"/>
    <dgm:cxn modelId="{1A545CCD-9777-4DD3-899E-780B5C3C735E}" srcId="{413DBAF1-2B08-4A84-A70D-A37530943965}" destId="{3177F933-C011-4722-884A-CE7D71FE2EB5}" srcOrd="0" destOrd="0" parTransId="{39456C71-0FF9-422A-B575-B9EA5237023D}" sibTransId="{F7553079-7AD7-4DE6-B4BA-CF6268129306}"/>
    <dgm:cxn modelId="{A367E967-781D-4A0C-BA99-B91A9BD35DDE}" type="presOf" srcId="{413DBAF1-2B08-4A84-A70D-A37530943965}" destId="{746921A7-2DAA-4DCA-B882-831E81D20CDD}" srcOrd="0" destOrd="0" presId="urn:microsoft.com/office/officeart/2005/8/layout/vList2"/>
    <dgm:cxn modelId="{D30523E7-D5BE-41DA-A5D1-F0B4D3DF732F}" type="presOf" srcId="{A0DC580D-FECB-4476-AC60-C9F77F81ABDA}" destId="{E63A8878-07DA-4A6D-A30A-9E1A0E8E0E8E}" srcOrd="0" destOrd="2" presId="urn:microsoft.com/office/officeart/2005/8/layout/vList2"/>
    <dgm:cxn modelId="{65D7C8B6-0E72-4FC2-B944-DEB6BD25BAE3}" srcId="{5B2B5EC6-0295-4B31-B720-4E88B371E514}" destId="{413DBAF1-2B08-4A84-A70D-A37530943965}" srcOrd="0" destOrd="0" parTransId="{69C1BFDF-D83D-493A-BDF9-528C2AA93025}" sibTransId="{0ECD6E3C-32E6-46CD-9D51-CB936A3A8FED}"/>
    <dgm:cxn modelId="{4AB2E846-599F-42E6-8233-965939FF7EA8}" type="presOf" srcId="{3177F933-C011-4722-884A-CE7D71FE2EB5}" destId="{E63A8878-07DA-4A6D-A30A-9E1A0E8E0E8E}" srcOrd="0" destOrd="0" presId="urn:microsoft.com/office/officeart/2005/8/layout/vList2"/>
    <dgm:cxn modelId="{504D77AC-BDD4-4B4D-B442-B4550B71F270}" type="presOf" srcId="{649D10D1-A9C0-4F17-BCB8-82BAD8E8D618}" destId="{E63A8878-07DA-4A6D-A30A-9E1A0E8E0E8E}" srcOrd="0" destOrd="3" presId="urn:microsoft.com/office/officeart/2005/8/layout/vList2"/>
    <dgm:cxn modelId="{4A3F2916-0F07-4349-AA32-D51733B62E74}" type="presParOf" srcId="{1AEE89AE-AE99-47E3-8005-6D031DC9DF9E}" destId="{746921A7-2DAA-4DCA-B882-831E81D20CDD}" srcOrd="0" destOrd="0" presId="urn:microsoft.com/office/officeart/2005/8/layout/vList2"/>
    <dgm:cxn modelId="{216FF2B6-CFF4-4673-BEED-E9FFB59813BA}" type="presParOf" srcId="{1AEE89AE-AE99-47E3-8005-6D031DC9DF9E}" destId="{E63A8878-07DA-4A6D-A30A-9E1A0E8E0E8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6921A7-2DAA-4DCA-B882-831E81D20CDD}">
      <dsp:nvSpPr>
        <dsp:cNvPr id="0" name=""/>
        <dsp:cNvSpPr/>
      </dsp:nvSpPr>
      <dsp:spPr>
        <a:xfrm>
          <a:off x="0" y="251199"/>
          <a:ext cx="7164770" cy="837248"/>
        </a:xfrm>
        <a:prstGeom prst="roundRect">
          <a:avLst/>
        </a:prstGeom>
        <a:solidFill>
          <a:schemeClr val="accent2">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n-US" sz="3600" b="1" kern="1200" dirty="0"/>
            <a:t>Objectives:</a:t>
          </a:r>
          <a:endParaRPr lang="en-US" sz="3600" kern="1200" dirty="0"/>
        </a:p>
      </dsp:txBody>
      <dsp:txXfrm>
        <a:off x="40871" y="292070"/>
        <a:ext cx="7083028" cy="755506"/>
      </dsp:txXfrm>
    </dsp:sp>
    <dsp:sp modelId="{E63A8878-07DA-4A6D-A30A-9E1A0E8E0E8E}">
      <dsp:nvSpPr>
        <dsp:cNvPr id="0" name=""/>
        <dsp:cNvSpPr/>
      </dsp:nvSpPr>
      <dsp:spPr>
        <a:xfrm>
          <a:off x="0" y="1088448"/>
          <a:ext cx="7164770" cy="3378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481" tIns="25400" rIns="142240" bIns="25400" numCol="1" spcCol="1270" anchor="t" anchorCtr="0">
          <a:noAutofit/>
        </a:bodyPr>
        <a:lstStyle/>
        <a:p>
          <a:pPr marL="228600" lvl="1" indent="-228600" algn="l" defTabSz="889000">
            <a:lnSpc>
              <a:spcPct val="150000"/>
            </a:lnSpc>
            <a:spcBef>
              <a:spcPct val="0"/>
            </a:spcBef>
            <a:spcAft>
              <a:spcPct val="20000"/>
            </a:spcAft>
            <a:buChar char="••"/>
          </a:pPr>
          <a:r>
            <a:rPr lang="en-US" sz="2000" kern="1200" dirty="0"/>
            <a:t>Overview of Families In Transition, FIT Program: McKinney Vento Act, Education &amp; Housing Instability</a:t>
          </a:r>
        </a:p>
        <a:p>
          <a:pPr marL="228600" lvl="1" indent="-228600" algn="l" defTabSz="889000">
            <a:lnSpc>
              <a:spcPct val="150000"/>
            </a:lnSpc>
            <a:spcBef>
              <a:spcPct val="0"/>
            </a:spcBef>
            <a:spcAft>
              <a:spcPct val="20000"/>
            </a:spcAft>
            <a:buChar char="••"/>
          </a:pPr>
          <a:r>
            <a:rPr lang="en-US" sz="2000" kern="1200" dirty="0"/>
            <a:t>Current trends in service delivery:</a:t>
          </a:r>
        </a:p>
        <a:p>
          <a:pPr marL="228600" lvl="1" indent="-228600" algn="l" defTabSz="889000">
            <a:lnSpc>
              <a:spcPct val="150000"/>
            </a:lnSpc>
            <a:spcBef>
              <a:spcPct val="0"/>
            </a:spcBef>
            <a:spcAft>
              <a:spcPct val="20000"/>
            </a:spcAft>
            <a:buChar char="••"/>
          </a:pPr>
          <a:r>
            <a:rPr lang="en-US" sz="2000" kern="1200" dirty="0"/>
            <a:t>Needs and challenges currently in serving students experiencing housing instability:</a:t>
          </a:r>
        </a:p>
        <a:p>
          <a:pPr marL="228600" lvl="1" indent="-228600" algn="l" defTabSz="889000">
            <a:lnSpc>
              <a:spcPct val="150000"/>
            </a:lnSpc>
            <a:spcBef>
              <a:spcPct val="0"/>
            </a:spcBef>
            <a:spcAft>
              <a:spcPct val="20000"/>
            </a:spcAft>
            <a:buChar char="••"/>
          </a:pPr>
          <a:r>
            <a:rPr lang="en-US" sz="2000" kern="1200" dirty="0"/>
            <a:t>Opportunities to collaborate with others in the community:</a:t>
          </a:r>
        </a:p>
      </dsp:txBody>
      <dsp:txXfrm>
        <a:off x="0" y="1088448"/>
        <a:ext cx="7164770" cy="337824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4394C26-B6EB-4CA5-8B5C-A9B4A9721425}"/>
              </a:ext>
            </a:extLst>
          </p:cNvPr>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548" tIns="46773" rIns="93548" bIns="46773" numCol="1" anchor="t" anchorCtr="0" compatLnSpc="1">
            <a:prstTxWarp prst="textNoShape">
              <a:avLst/>
            </a:prstTxWarp>
          </a:bodyPr>
          <a:lstStyle>
            <a:lvl1pPr defTabSz="935390" eaLnBrk="1" fontAlgn="auto" hangingPunct="1">
              <a:spcBef>
                <a:spcPts val="0"/>
              </a:spcBef>
              <a:spcAft>
                <a:spcPts val="0"/>
              </a:spcAft>
              <a:defRPr sz="1200">
                <a:latin typeface="Arial" charset="0"/>
              </a:defRPr>
            </a:lvl1pPr>
          </a:lstStyle>
          <a:p>
            <a:pPr>
              <a:defRPr/>
            </a:pPr>
            <a:endParaRPr lang="en-US"/>
          </a:p>
        </p:txBody>
      </p:sp>
      <p:sp>
        <p:nvSpPr>
          <p:cNvPr id="11267" name="Rectangle 3">
            <a:extLst>
              <a:ext uri="{FF2B5EF4-FFF2-40B4-BE49-F238E27FC236}">
                <a16:creationId xmlns:a16="http://schemas.microsoft.com/office/drawing/2014/main" id="{5676A732-5D77-4297-97A9-4634DA33FF9B}"/>
              </a:ext>
            </a:extLst>
          </p:cNvPr>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548" tIns="46773" rIns="93548" bIns="46773" numCol="1" anchor="t" anchorCtr="0" compatLnSpc="1">
            <a:prstTxWarp prst="textNoShape">
              <a:avLst/>
            </a:prstTxWarp>
          </a:bodyPr>
          <a:lstStyle>
            <a:lvl1pPr algn="r" defTabSz="935390" eaLnBrk="1" fontAlgn="auto" hangingPunct="1">
              <a:spcBef>
                <a:spcPts val="0"/>
              </a:spcBef>
              <a:spcAft>
                <a:spcPts val="0"/>
              </a:spcAft>
              <a:defRPr sz="1200">
                <a:latin typeface="Arial" charset="0"/>
              </a:defRPr>
            </a:lvl1pPr>
          </a:lstStyle>
          <a:p>
            <a:pPr>
              <a:defRPr/>
            </a:pPr>
            <a:endParaRPr lang="en-US"/>
          </a:p>
        </p:txBody>
      </p:sp>
      <p:sp>
        <p:nvSpPr>
          <p:cNvPr id="11268" name="Rectangle 4">
            <a:extLst>
              <a:ext uri="{FF2B5EF4-FFF2-40B4-BE49-F238E27FC236}">
                <a16:creationId xmlns:a16="http://schemas.microsoft.com/office/drawing/2014/main" id="{B5E3F25B-0FFF-4CD6-A5EF-30908D7D81AE}"/>
              </a:ext>
            </a:extLst>
          </p:cNvPr>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548" tIns="46773" rIns="93548" bIns="46773" numCol="1" anchor="b" anchorCtr="0" compatLnSpc="1">
            <a:prstTxWarp prst="textNoShape">
              <a:avLst/>
            </a:prstTxWarp>
          </a:bodyPr>
          <a:lstStyle>
            <a:lvl1pPr defTabSz="935390" eaLnBrk="1" fontAlgn="auto" hangingPunct="1">
              <a:spcBef>
                <a:spcPts val="0"/>
              </a:spcBef>
              <a:spcAft>
                <a:spcPts val="0"/>
              </a:spcAft>
              <a:defRPr sz="1200">
                <a:latin typeface="Arial" charset="0"/>
              </a:defRPr>
            </a:lvl1pPr>
          </a:lstStyle>
          <a:p>
            <a:pPr>
              <a:defRPr/>
            </a:pPr>
            <a:endParaRPr lang="en-US"/>
          </a:p>
        </p:txBody>
      </p:sp>
      <p:sp>
        <p:nvSpPr>
          <p:cNvPr id="11269" name="Rectangle 5">
            <a:extLst>
              <a:ext uri="{FF2B5EF4-FFF2-40B4-BE49-F238E27FC236}">
                <a16:creationId xmlns:a16="http://schemas.microsoft.com/office/drawing/2014/main" id="{01B1CB3C-A7A1-4A06-818B-46F138FF516D}"/>
              </a:ext>
            </a:extLst>
          </p:cNvPr>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548" tIns="46773" rIns="93548" bIns="46773" numCol="1" anchor="b" anchorCtr="0" compatLnSpc="1">
            <a:prstTxWarp prst="textNoShape">
              <a:avLst/>
            </a:prstTxWarp>
          </a:bodyPr>
          <a:lstStyle>
            <a:lvl1pPr algn="r" defTabSz="935038" eaLnBrk="1" hangingPunct="1">
              <a:defRPr sz="1200">
                <a:latin typeface="Calibri" panose="020F0502020204030204" pitchFamily="34" charset="0"/>
              </a:defRPr>
            </a:lvl1pPr>
          </a:lstStyle>
          <a:p>
            <a:fld id="{3825A5BC-2638-4A11-8FD3-300F5BB1F5B5}"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7792E68-B83A-40D4-8FFA-3FDFF7670AD4}"/>
              </a:ext>
            </a:extLst>
          </p:cNvPr>
          <p:cNvSpPr>
            <a:spLocks noGrp="1"/>
          </p:cNvSpPr>
          <p:nvPr>
            <p:ph type="hdr" sz="quarter"/>
          </p:nvPr>
        </p:nvSpPr>
        <p:spPr>
          <a:xfrm>
            <a:off x="0" y="0"/>
            <a:ext cx="3038475" cy="465138"/>
          </a:xfrm>
          <a:prstGeom prst="rect">
            <a:avLst/>
          </a:prstGeom>
        </p:spPr>
        <p:txBody>
          <a:bodyPr vert="horz" lIns="91319" tIns="45659" rIns="91319" bIns="45659" rtlCol="0"/>
          <a:lstStyle>
            <a:lvl1pPr algn="l" eaLnBrk="1" fontAlgn="auto" hangingPunct="1">
              <a:spcBef>
                <a:spcPts val="0"/>
              </a:spcBef>
              <a:spcAft>
                <a:spcPts val="0"/>
              </a:spcAft>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46537B28-0C1D-4DD6-8894-786E6F079EC6}"/>
              </a:ext>
            </a:extLst>
          </p:cNvPr>
          <p:cNvSpPr>
            <a:spLocks noGrp="1"/>
          </p:cNvSpPr>
          <p:nvPr>
            <p:ph type="dt" idx="1"/>
          </p:nvPr>
        </p:nvSpPr>
        <p:spPr>
          <a:xfrm>
            <a:off x="3970338" y="0"/>
            <a:ext cx="3038475" cy="465138"/>
          </a:xfrm>
          <a:prstGeom prst="rect">
            <a:avLst/>
          </a:prstGeom>
        </p:spPr>
        <p:txBody>
          <a:bodyPr vert="horz" lIns="91319" tIns="45659" rIns="91319" bIns="45659" rtlCol="0"/>
          <a:lstStyle>
            <a:lvl1pPr algn="r" eaLnBrk="1" fontAlgn="auto" hangingPunct="1">
              <a:spcBef>
                <a:spcPts val="0"/>
              </a:spcBef>
              <a:spcAft>
                <a:spcPts val="0"/>
              </a:spcAft>
              <a:defRPr sz="1200">
                <a:latin typeface="Arial" charset="0"/>
              </a:defRPr>
            </a:lvl1pPr>
          </a:lstStyle>
          <a:p>
            <a:pPr>
              <a:defRPr/>
            </a:pPr>
            <a:fld id="{888F75B2-4180-4ED2-9C3D-BE8798DE25A1}" type="datetimeFigureOut">
              <a:rPr lang="en-US"/>
              <a:pPr>
                <a:defRPr/>
              </a:pPr>
              <a:t>3/16/2021</a:t>
            </a:fld>
            <a:endParaRPr lang="en-US"/>
          </a:p>
        </p:txBody>
      </p:sp>
      <p:sp>
        <p:nvSpPr>
          <p:cNvPr id="4" name="Slide Image Placeholder 3">
            <a:extLst>
              <a:ext uri="{FF2B5EF4-FFF2-40B4-BE49-F238E27FC236}">
                <a16:creationId xmlns:a16="http://schemas.microsoft.com/office/drawing/2014/main" id="{8C74F1A2-69B9-46F4-9197-F33577C69699}"/>
              </a:ext>
            </a:extLst>
          </p:cNvPr>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1319" tIns="45659" rIns="91319" bIns="45659" rtlCol="0" anchor="ctr"/>
          <a:lstStyle/>
          <a:p>
            <a:pPr lvl="0"/>
            <a:endParaRPr lang="en-US" noProof="0"/>
          </a:p>
        </p:txBody>
      </p:sp>
      <p:sp>
        <p:nvSpPr>
          <p:cNvPr id="5" name="Notes Placeholder 4">
            <a:extLst>
              <a:ext uri="{FF2B5EF4-FFF2-40B4-BE49-F238E27FC236}">
                <a16:creationId xmlns:a16="http://schemas.microsoft.com/office/drawing/2014/main" id="{E9484B20-AB21-4CED-B17B-DDE704600061}"/>
              </a:ext>
            </a:extLst>
          </p:cNvPr>
          <p:cNvSpPr>
            <a:spLocks noGrp="1"/>
          </p:cNvSpPr>
          <p:nvPr>
            <p:ph type="body" sz="quarter" idx="3"/>
          </p:nvPr>
        </p:nvSpPr>
        <p:spPr>
          <a:xfrm>
            <a:off x="701675" y="4416425"/>
            <a:ext cx="5607050" cy="4183063"/>
          </a:xfrm>
          <a:prstGeom prst="rect">
            <a:avLst/>
          </a:prstGeom>
        </p:spPr>
        <p:txBody>
          <a:bodyPr vert="horz" lIns="91319" tIns="45659" rIns="91319" bIns="4565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C7B89CFA-EAB5-4B0A-A571-06D11B7191D8}"/>
              </a:ext>
            </a:extLst>
          </p:cNvPr>
          <p:cNvSpPr>
            <a:spLocks noGrp="1"/>
          </p:cNvSpPr>
          <p:nvPr>
            <p:ph type="ftr" sz="quarter" idx="4"/>
          </p:nvPr>
        </p:nvSpPr>
        <p:spPr>
          <a:xfrm>
            <a:off x="0" y="8829675"/>
            <a:ext cx="3038475" cy="465138"/>
          </a:xfrm>
          <a:prstGeom prst="rect">
            <a:avLst/>
          </a:prstGeom>
        </p:spPr>
        <p:txBody>
          <a:bodyPr vert="horz" lIns="91319" tIns="45659" rIns="91319" bIns="45659" rtlCol="0" anchor="b"/>
          <a:lstStyle>
            <a:lvl1pPr algn="l" eaLnBrk="1" fontAlgn="auto" hangingPunct="1">
              <a:spcBef>
                <a:spcPts val="0"/>
              </a:spcBef>
              <a:spcAft>
                <a:spcPts val="0"/>
              </a:spcAft>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7EF66BC8-5478-4D0D-BA88-A0D20E4B71FB}"/>
              </a:ext>
            </a:extLst>
          </p:cNvPr>
          <p:cNvSpPr>
            <a:spLocks noGrp="1"/>
          </p:cNvSpPr>
          <p:nvPr>
            <p:ph type="sldNum" sz="quarter" idx="5"/>
          </p:nvPr>
        </p:nvSpPr>
        <p:spPr>
          <a:xfrm>
            <a:off x="3970338" y="8829675"/>
            <a:ext cx="3038475" cy="465138"/>
          </a:xfrm>
          <a:prstGeom prst="rect">
            <a:avLst/>
          </a:prstGeom>
        </p:spPr>
        <p:txBody>
          <a:bodyPr vert="horz" wrap="square" lIns="91319" tIns="45659" rIns="91319" bIns="45659" numCol="1" anchor="b" anchorCtr="0" compatLnSpc="1">
            <a:prstTxWarp prst="textNoShape">
              <a:avLst/>
            </a:prstTxWarp>
          </a:bodyPr>
          <a:lstStyle>
            <a:lvl1pPr algn="r" eaLnBrk="1" hangingPunct="1">
              <a:defRPr sz="1200">
                <a:latin typeface="Calibri" panose="020F0502020204030204" pitchFamily="34" charset="0"/>
              </a:defRPr>
            </a:lvl1pPr>
          </a:lstStyle>
          <a:p>
            <a:fld id="{66C13A2D-B498-48AF-9FE6-A8F54345185A}"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C13A2D-B498-48AF-9FE6-A8F54345185A}" type="slidenum">
              <a:rPr lang="en-US" altLang="en-US" smtClean="0"/>
              <a:pPr/>
              <a:t>9</a:t>
            </a:fld>
            <a:endParaRPr lang="en-US" altLang="en-US"/>
          </a:p>
        </p:txBody>
      </p:sp>
    </p:spTree>
    <p:extLst>
      <p:ext uri="{BB962C8B-B14F-4D97-AF65-F5344CB8AC3E}">
        <p14:creationId xmlns:p14="http://schemas.microsoft.com/office/powerpoint/2010/main" val="2955617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825051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607133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068189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258603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452844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3050162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DF080-5E8C-48AD-84E5-6C08B304C14E}" type="datetimeFigureOut">
              <a:rPr lang="en-US" dirty="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333891-D5E7-4C7B-BF1D-E855E53CB5A8}" type="slidenum">
              <a:rPr lang="en-US" dirty="0"/>
              <a:t>‹#›</a:t>
            </a:fld>
            <a:endParaRPr lang="en-US"/>
          </a:p>
        </p:txBody>
      </p:sp>
    </p:spTree>
    <p:extLst>
      <p:ext uri="{BB962C8B-B14F-4D97-AF65-F5344CB8AC3E}">
        <p14:creationId xmlns:p14="http://schemas.microsoft.com/office/powerpoint/2010/main" val="10605900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662692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DF080-5E8C-48AD-84E5-6C08B304C14E}" type="datetimeFigureOut">
              <a:rPr lang="en-US" dirty="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333891-D5E7-4C7B-BF1D-E855E53CB5A8}" type="slidenum">
              <a:rPr lang="en-US" dirty="0"/>
              <a:t>‹#›</a:t>
            </a:fld>
            <a:endParaRPr lang="en-US"/>
          </a:p>
        </p:txBody>
      </p:sp>
    </p:spTree>
    <p:extLst>
      <p:ext uri="{BB962C8B-B14F-4D97-AF65-F5344CB8AC3E}">
        <p14:creationId xmlns:p14="http://schemas.microsoft.com/office/powerpoint/2010/main" val="2952967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405037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dirty="0"/>
              <a:pPr/>
              <a:t>3/16/2021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842411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3/16/2021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200703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3/16/2021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852549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718812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DDF080-5E8C-48AD-84E5-6C08B304C14E}" type="datetimeFigureOut">
              <a:rPr lang="en-US" dirty="0"/>
              <a:t>3/16/2021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333891-D5E7-4C7B-BF1D-E855E53CB5A8}" type="slidenum">
              <a:rPr lang="en-US" dirty="0"/>
              <a:t>‹#›</a:t>
            </a:fld>
            <a:endParaRPr lang="en-US"/>
          </a:p>
        </p:txBody>
      </p:sp>
    </p:spTree>
    <p:extLst>
      <p:ext uri="{BB962C8B-B14F-4D97-AF65-F5344CB8AC3E}">
        <p14:creationId xmlns:p14="http://schemas.microsoft.com/office/powerpoint/2010/main" val="2430635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190059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3/16/2021</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2618234452"/>
      </p:ext>
    </p:extLst>
  </p:cSld>
  <p:clrMap bg1="lt1" tx1="dk1" bg2="lt2" tx2="dk2" accent1="accent1" accent2="accent2" accent3="accent3" accent4="accent4" accent5="accent5" accent6="accent6" hlink="hlink" folHlink="folHlink"/>
  <p:sldLayoutIdLst>
    <p:sldLayoutId id="2147484347" r:id="rId1"/>
    <p:sldLayoutId id="2147484348" r:id="rId2"/>
    <p:sldLayoutId id="2147484349" r:id="rId3"/>
    <p:sldLayoutId id="2147484350" r:id="rId4"/>
    <p:sldLayoutId id="2147484351" r:id="rId5"/>
    <p:sldLayoutId id="2147484352" r:id="rId6"/>
    <p:sldLayoutId id="2147484353" r:id="rId7"/>
    <p:sldLayoutId id="2147484354" r:id="rId8"/>
    <p:sldLayoutId id="2147484355" r:id="rId9"/>
    <p:sldLayoutId id="2147484356" r:id="rId10"/>
    <p:sldLayoutId id="2147484357" r:id="rId11"/>
    <p:sldLayoutId id="2147484358" r:id="rId12"/>
    <p:sldLayoutId id="2147484359" r:id="rId13"/>
    <p:sldLayoutId id="2147484360" r:id="rId14"/>
    <p:sldLayoutId id="2147484361" r:id="rId15"/>
    <p:sldLayoutId id="214748436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rcsdk12.org/rcsd" TargetMode="Externa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drive.google.com/drive/folders/14UHHf3Iq7JMP5bB19OJXF9M2kNqRfONp?usp=sharing"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drive.google.com/drive/folders/1gfS0aCed8-avBE298LMxUhZPmOaHFrlz?usp=sharin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hyperlink" Target="mailto:jpringle@advocatesforchildren.org" TargetMode="External"/><Relationship Id="rId2" Type="http://schemas.openxmlformats.org/officeDocument/2006/relationships/hyperlink" Target="http://www.nysteachs.org/" TargetMode="External"/><Relationship Id="rId1" Type="http://schemas.openxmlformats.org/officeDocument/2006/relationships/slideLayout" Target="../slideLayouts/slideLayout2.xml"/><Relationship Id="rId5" Type="http://schemas.openxmlformats.org/officeDocument/2006/relationships/hyperlink" Target="mailto:melanie.faby@nysed.gov" TargetMode="External"/><Relationship Id="rId4" Type="http://schemas.openxmlformats.org/officeDocument/2006/relationships/hyperlink" Target="http://www.advocatesforchildren.org/"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Elda.Vazquez@rcsdk12.org" TargetMode="External"/><Relationship Id="rId2" Type="http://schemas.openxmlformats.org/officeDocument/2006/relationships/hyperlink" Target="mailto:Gladys.Williams@rcsdk12.org" TargetMode="External"/><Relationship Id="rId1" Type="http://schemas.openxmlformats.org/officeDocument/2006/relationships/slideLayout" Target="../slideLayouts/slideLayout2.xml"/><Relationship Id="rId4" Type="http://schemas.openxmlformats.org/officeDocument/2006/relationships/hyperlink" Target="mailto:Greta.davis@rcsdk12.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F70F769-3EF8-4AEB-9CAD-2853A479AB7D}"/>
              </a:ext>
            </a:extLst>
          </p:cNvPr>
          <p:cNvSpPr>
            <a:spLocks noGrp="1" noChangeArrowheads="1"/>
          </p:cNvSpPr>
          <p:nvPr>
            <p:ph type="ctrTitle"/>
          </p:nvPr>
        </p:nvSpPr>
        <p:spPr>
          <a:xfrm>
            <a:off x="304800" y="176213"/>
            <a:ext cx="8153400" cy="6413500"/>
          </a:xfrm>
        </p:spPr>
        <p:txBody>
          <a:bodyPr/>
          <a:lstStyle/>
          <a:p>
            <a:pPr eaLnBrk="1" hangingPunct="1"/>
            <a:r>
              <a:rPr lang="en-US" altLang="en-US" sz="4000" dirty="0"/>
              <a:t/>
            </a:r>
            <a:br>
              <a:rPr lang="en-US" altLang="en-US" sz="4000" dirty="0"/>
            </a:br>
            <a:r>
              <a:rPr lang="en-US" altLang="en-US" sz="2800" dirty="0"/>
              <a:t/>
            </a:r>
            <a:br>
              <a:rPr lang="en-US" altLang="en-US" sz="2800" dirty="0"/>
            </a:br>
            <a:r>
              <a:rPr lang="en-US" altLang="en-US" sz="3800" dirty="0"/>
              <a:t> </a:t>
            </a:r>
            <a:br>
              <a:rPr lang="en-US" altLang="en-US" sz="3800" dirty="0"/>
            </a:br>
            <a:r>
              <a:rPr lang="en-US" altLang="en-US" sz="3800" dirty="0"/>
              <a:t/>
            </a:r>
            <a:br>
              <a:rPr lang="en-US" altLang="en-US" sz="3800" dirty="0"/>
            </a:br>
            <a:endParaRPr lang="en-US" altLang="en-US" sz="2400" dirty="0"/>
          </a:p>
        </p:txBody>
      </p:sp>
      <p:sp>
        <p:nvSpPr>
          <p:cNvPr id="7171" name="TextBox 2">
            <a:extLst>
              <a:ext uri="{FF2B5EF4-FFF2-40B4-BE49-F238E27FC236}">
                <a16:creationId xmlns:a16="http://schemas.microsoft.com/office/drawing/2014/main" id="{59ED2E6E-6090-44DD-8CDC-4A6AED0C5892}"/>
              </a:ext>
            </a:extLst>
          </p:cNvPr>
          <p:cNvSpPr txBox="1">
            <a:spLocks noChangeArrowheads="1"/>
          </p:cNvSpPr>
          <p:nvPr/>
        </p:nvSpPr>
        <p:spPr bwMode="auto">
          <a:xfrm>
            <a:off x="1130968" y="1295400"/>
            <a:ext cx="6172200" cy="5057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spcBef>
                <a:spcPct val="0"/>
              </a:spcBef>
              <a:buClrTx/>
              <a:buSzTx/>
              <a:buFontTx/>
              <a:buNone/>
            </a:pPr>
            <a:endParaRPr lang="en-US" altLang="en-US" sz="2400" dirty="0">
              <a:solidFill>
                <a:srgbClr val="00B0F0"/>
              </a:solidFill>
            </a:endParaRPr>
          </a:p>
          <a:p>
            <a:pPr algn="ctr" eaLnBrk="1" hangingPunct="1">
              <a:spcBef>
                <a:spcPct val="0"/>
              </a:spcBef>
              <a:buClrTx/>
              <a:buSzTx/>
              <a:buFontTx/>
              <a:buNone/>
            </a:pPr>
            <a:r>
              <a:rPr lang="en-US" altLang="en-US" sz="2400" dirty="0">
                <a:solidFill>
                  <a:srgbClr val="00B050"/>
                </a:solidFill>
                <a:latin typeface="Trebuchet MS"/>
              </a:rPr>
              <a:t>Families In Transition-FIT Program</a:t>
            </a:r>
          </a:p>
          <a:p>
            <a:pPr algn="ctr" eaLnBrk="1" hangingPunct="1">
              <a:spcBef>
                <a:spcPct val="0"/>
              </a:spcBef>
              <a:buClrTx/>
              <a:buSzTx/>
              <a:buFontTx/>
              <a:buNone/>
            </a:pPr>
            <a:endParaRPr lang="en-US" altLang="en-US" dirty="0">
              <a:solidFill>
                <a:schemeClr val="tx1"/>
              </a:solidFill>
            </a:endParaRPr>
          </a:p>
          <a:p>
            <a:pPr algn="ctr" eaLnBrk="1" hangingPunct="1">
              <a:spcBef>
                <a:spcPct val="0"/>
              </a:spcBef>
              <a:buClrTx/>
              <a:buSzTx/>
              <a:buFontTx/>
              <a:buNone/>
            </a:pPr>
            <a:endParaRPr lang="en-US" altLang="en-US" dirty="0">
              <a:solidFill>
                <a:schemeClr val="tx1"/>
              </a:solidFill>
            </a:endParaRPr>
          </a:p>
          <a:p>
            <a:pPr algn="ctr" eaLnBrk="1" hangingPunct="1">
              <a:spcBef>
                <a:spcPct val="0"/>
              </a:spcBef>
              <a:buClrTx/>
              <a:buSzTx/>
              <a:buFontTx/>
              <a:buNone/>
            </a:pPr>
            <a:endParaRPr lang="en-US" altLang="en-US" dirty="0">
              <a:solidFill>
                <a:schemeClr val="tx1"/>
              </a:solidFill>
            </a:endParaRPr>
          </a:p>
          <a:p>
            <a:pPr algn="ctr" eaLnBrk="1" hangingPunct="1">
              <a:spcBef>
                <a:spcPct val="0"/>
              </a:spcBef>
              <a:buClrTx/>
              <a:buSzTx/>
              <a:buFontTx/>
              <a:buNone/>
            </a:pPr>
            <a:endParaRPr lang="en-US" altLang="en-US" dirty="0">
              <a:solidFill>
                <a:schemeClr val="tx1"/>
              </a:solidFill>
            </a:endParaRPr>
          </a:p>
          <a:p>
            <a:pPr algn="ctr" eaLnBrk="1" hangingPunct="1">
              <a:spcBef>
                <a:spcPct val="0"/>
              </a:spcBef>
              <a:buClrTx/>
              <a:buSzTx/>
              <a:buFontTx/>
              <a:buNone/>
            </a:pPr>
            <a:endParaRPr lang="en-US" altLang="en-US" dirty="0">
              <a:solidFill>
                <a:schemeClr val="tx1"/>
              </a:solidFill>
            </a:endParaRPr>
          </a:p>
          <a:p>
            <a:pPr algn="ctr" eaLnBrk="1" hangingPunct="1">
              <a:spcBef>
                <a:spcPct val="0"/>
              </a:spcBef>
              <a:buClrTx/>
              <a:buSzTx/>
              <a:buFontTx/>
              <a:buNone/>
            </a:pPr>
            <a:endParaRPr lang="en-US" altLang="en-US" dirty="0">
              <a:solidFill>
                <a:schemeClr val="tx1"/>
              </a:solidFill>
            </a:endParaRPr>
          </a:p>
          <a:p>
            <a:pPr algn="ctr" eaLnBrk="1" hangingPunct="1">
              <a:spcBef>
                <a:spcPct val="0"/>
              </a:spcBef>
              <a:buClrTx/>
              <a:buSzTx/>
              <a:buFontTx/>
              <a:buNone/>
            </a:pPr>
            <a:endParaRPr lang="en-US" altLang="en-US" dirty="0">
              <a:solidFill>
                <a:schemeClr val="tx1"/>
              </a:solidFill>
            </a:endParaRPr>
          </a:p>
          <a:p>
            <a:pPr algn="ctr" eaLnBrk="1" hangingPunct="1">
              <a:spcBef>
                <a:spcPct val="0"/>
              </a:spcBef>
              <a:buClrTx/>
              <a:buSzTx/>
              <a:buFontTx/>
              <a:buNone/>
            </a:pPr>
            <a:endParaRPr lang="en-US" altLang="en-US" dirty="0">
              <a:solidFill>
                <a:schemeClr val="tx1"/>
              </a:solidFill>
            </a:endParaRPr>
          </a:p>
          <a:p>
            <a:pPr algn="ctr" eaLnBrk="1" hangingPunct="1">
              <a:spcBef>
                <a:spcPct val="0"/>
              </a:spcBef>
              <a:buClrTx/>
              <a:buSzTx/>
              <a:buFontTx/>
              <a:buNone/>
            </a:pPr>
            <a:endParaRPr lang="en-US" altLang="en-US" dirty="0">
              <a:solidFill>
                <a:schemeClr val="tx1"/>
              </a:solidFill>
            </a:endParaRPr>
          </a:p>
          <a:p>
            <a:pPr algn="ctr" eaLnBrk="1" hangingPunct="1">
              <a:spcBef>
                <a:spcPct val="0"/>
              </a:spcBef>
              <a:buClrTx/>
              <a:buSzTx/>
              <a:buFontTx/>
              <a:buNone/>
            </a:pPr>
            <a:endParaRPr lang="en-US" altLang="en-US" dirty="0">
              <a:solidFill>
                <a:schemeClr val="tx1"/>
              </a:solidFill>
            </a:endParaRPr>
          </a:p>
          <a:p>
            <a:pPr algn="ctr" eaLnBrk="1" hangingPunct="1">
              <a:spcBef>
                <a:spcPct val="0"/>
              </a:spcBef>
              <a:buClrTx/>
              <a:buSzTx/>
              <a:buNone/>
            </a:pPr>
            <a:endParaRPr lang="en-US" altLang="en-US" sz="1200" dirty="0">
              <a:solidFill>
                <a:schemeClr val="tx1"/>
              </a:solidFill>
              <a:latin typeface="Trebuchet MS"/>
            </a:endParaRPr>
          </a:p>
          <a:p>
            <a:pPr algn="ctr">
              <a:spcBef>
                <a:spcPct val="0"/>
              </a:spcBef>
              <a:buClrTx/>
              <a:buSzTx/>
              <a:buFontTx/>
              <a:buNone/>
            </a:pPr>
            <a:r>
              <a:rPr lang="en-US" altLang="en-US" sz="1200" dirty="0">
                <a:solidFill>
                  <a:schemeClr val="tx1"/>
                </a:solidFill>
                <a:latin typeface="Trebuchet MS"/>
              </a:rPr>
              <a:t>Greta M. Davis, </a:t>
            </a:r>
            <a:r>
              <a:rPr lang="en-US" altLang="en-US" sz="1200" dirty="0" err="1" smtClean="0">
                <a:solidFill>
                  <a:schemeClr val="tx1"/>
                </a:solidFill>
                <a:latin typeface="Trebuchet MS"/>
              </a:rPr>
              <a:t>MSEd</a:t>
            </a:r>
            <a:r>
              <a:rPr lang="en-US" altLang="en-US" sz="1200" dirty="0" smtClean="0">
                <a:solidFill>
                  <a:schemeClr val="tx1"/>
                </a:solidFill>
                <a:latin typeface="Trebuchet MS"/>
              </a:rPr>
              <a:t>, </a:t>
            </a:r>
            <a:r>
              <a:rPr lang="en-US" altLang="en-US" sz="1200" dirty="0">
                <a:solidFill>
                  <a:schemeClr val="tx1"/>
                </a:solidFill>
                <a:latin typeface="Trebuchet MS"/>
              </a:rPr>
              <a:t>LCSW- R, CASAC II </a:t>
            </a:r>
            <a:endParaRPr lang="en-US" altLang="en-US" sz="1200" dirty="0">
              <a:solidFill>
                <a:schemeClr val="tx1"/>
              </a:solidFill>
            </a:endParaRPr>
          </a:p>
          <a:p>
            <a:pPr algn="ctr">
              <a:buNone/>
            </a:pPr>
            <a:r>
              <a:rPr lang="en-US" altLang="en-US" sz="1200" dirty="0">
                <a:solidFill>
                  <a:schemeClr val="tx1"/>
                </a:solidFill>
                <a:latin typeface="Trebuchet MS"/>
              </a:rPr>
              <a:t>McKinney </a:t>
            </a:r>
            <a:r>
              <a:rPr lang="en-US" altLang="en-US" sz="1200" dirty="0" smtClean="0">
                <a:solidFill>
                  <a:schemeClr val="tx1"/>
                </a:solidFill>
                <a:latin typeface="Trebuchet MS"/>
              </a:rPr>
              <a:t>Vento Homeless Assistance Act: </a:t>
            </a:r>
            <a:r>
              <a:rPr lang="en-US" altLang="en-US" sz="1200" dirty="0">
                <a:solidFill>
                  <a:schemeClr val="tx1"/>
                </a:solidFill>
                <a:latin typeface="Trebuchet MS"/>
              </a:rPr>
              <a:t>Education &amp; Homeless </a:t>
            </a:r>
            <a:r>
              <a:rPr lang="en-US" altLang="en-US" sz="1200" dirty="0">
                <a:latin typeface="Trebuchet MS"/>
              </a:rPr>
              <a:t>Youth</a:t>
            </a:r>
          </a:p>
          <a:p>
            <a:pPr algn="ctr">
              <a:buNone/>
            </a:pPr>
            <a:r>
              <a:rPr lang="en-US" altLang="en-US" sz="1200" b="1" dirty="0">
                <a:latin typeface="Trebuchet MS"/>
              </a:rPr>
              <a:t>Wednesday, March 17, </a:t>
            </a:r>
            <a:r>
              <a:rPr lang="en-US" altLang="en-US" sz="1200" b="1" dirty="0" smtClean="0">
                <a:latin typeface="Trebuchet MS"/>
              </a:rPr>
              <a:t>2021</a:t>
            </a:r>
            <a:endParaRPr lang="en-US" altLang="en-US" sz="1200" b="1" dirty="0">
              <a:latin typeface="Trebuchet MS"/>
            </a:endParaRPr>
          </a:p>
          <a:p>
            <a:pPr algn="ctr" eaLnBrk="1" hangingPunct="1">
              <a:spcBef>
                <a:spcPct val="0"/>
              </a:spcBef>
              <a:buClrTx/>
              <a:buSzTx/>
              <a:buFontTx/>
              <a:buNone/>
            </a:pPr>
            <a:endParaRPr lang="en-US" altLang="en-US" dirty="0">
              <a:solidFill>
                <a:schemeClr val="tx1"/>
              </a:solidFill>
            </a:endParaRPr>
          </a:p>
        </p:txBody>
      </p:sp>
      <p:pic>
        <p:nvPicPr>
          <p:cNvPr id="7173" name="Picture 4" descr="Rochester City School District">
            <a:hlinkClick r:id="rId2" tooltip="&quot;Rochester City School District&quot;"/>
            <a:extLst>
              <a:ext uri="{FF2B5EF4-FFF2-40B4-BE49-F238E27FC236}">
                <a16:creationId xmlns:a16="http://schemas.microsoft.com/office/drawing/2014/main" id="{01242C6C-B7C8-4F90-A4D6-3933D75D38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242888"/>
            <a:ext cx="5938838" cy="120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Homeless families take shelter in makeshift tents in Gaza ..."/>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35259" y="2297344"/>
            <a:ext cx="3763617" cy="250907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849420C-248B-495D-87A1-55E200BC6A7F}"/>
              </a:ext>
            </a:extLst>
          </p:cNvPr>
          <p:cNvSpPr>
            <a:spLocks noGrp="1" noChangeArrowheads="1"/>
          </p:cNvSpPr>
          <p:nvPr>
            <p:ph type="title"/>
          </p:nvPr>
        </p:nvSpPr>
        <p:spPr>
          <a:xfrm>
            <a:off x="441325" y="152400"/>
            <a:ext cx="8229600" cy="609600"/>
          </a:xfrm>
        </p:spPr>
        <p:txBody>
          <a:bodyPr/>
          <a:lstStyle/>
          <a:p>
            <a:pPr algn="ctr"/>
            <a:r>
              <a:rPr lang="en-US" altLang="en-US" sz="2000" dirty="0">
                <a:solidFill>
                  <a:schemeClr val="accent2"/>
                </a:solidFill>
              </a:rPr>
              <a:t>Characteristics Associated with Homeless Students </a:t>
            </a:r>
            <a:endParaRPr lang="en-US" altLang="en-US" sz="3800" b="1" dirty="0">
              <a:solidFill>
                <a:schemeClr val="accent2"/>
              </a:solidFill>
            </a:endParaRPr>
          </a:p>
        </p:txBody>
      </p:sp>
      <p:sp>
        <p:nvSpPr>
          <p:cNvPr id="21507" name="Rectangle 3">
            <a:extLst>
              <a:ext uri="{FF2B5EF4-FFF2-40B4-BE49-F238E27FC236}">
                <a16:creationId xmlns:a16="http://schemas.microsoft.com/office/drawing/2014/main" id="{65D3752F-1D34-4577-922C-A4B0D215EE26}"/>
              </a:ext>
            </a:extLst>
          </p:cNvPr>
          <p:cNvSpPr>
            <a:spLocks noGrp="1" noChangeArrowheads="1"/>
          </p:cNvSpPr>
          <p:nvPr>
            <p:ph idx="1"/>
          </p:nvPr>
        </p:nvSpPr>
        <p:spPr>
          <a:xfrm>
            <a:off x="441325" y="914400"/>
            <a:ext cx="8229600" cy="5715000"/>
          </a:xfrm>
        </p:spPr>
        <p:txBody>
          <a:bodyPr vert="horz" lIns="91440" tIns="45720" rIns="91440" bIns="45720" rtlCol="0" anchor="t">
            <a:noAutofit/>
          </a:bodyPr>
          <a:lstStyle/>
          <a:p>
            <a:pPr marL="0" indent="0" eaLnBrk="1" fontAlgn="auto" hangingPunct="1">
              <a:lnSpc>
                <a:spcPct val="80000"/>
              </a:lnSpc>
              <a:spcAft>
                <a:spcPts val="0"/>
              </a:spcAft>
              <a:buFont typeface="Arial" charset="0"/>
              <a:buNone/>
              <a:defRPr/>
            </a:pPr>
            <a:r>
              <a:rPr lang="en-US" sz="1600" b="1" dirty="0">
                <a:solidFill>
                  <a:schemeClr val="accent2"/>
                </a:solidFill>
              </a:rPr>
              <a:t>Physical</a:t>
            </a:r>
          </a:p>
          <a:p>
            <a:pPr eaLnBrk="1" fontAlgn="auto" hangingPunct="1">
              <a:lnSpc>
                <a:spcPct val="80000"/>
              </a:lnSpc>
              <a:spcAft>
                <a:spcPts val="0"/>
              </a:spcAft>
              <a:buFont typeface="Wingdings 3" charset="2"/>
              <a:buChar char=""/>
              <a:defRPr/>
            </a:pPr>
            <a:r>
              <a:rPr lang="en-US" sz="1400" b="1" dirty="0">
                <a:solidFill>
                  <a:schemeClr val="tx1"/>
                </a:solidFill>
              </a:rPr>
              <a:t>Hunger</a:t>
            </a:r>
            <a:r>
              <a:rPr lang="en-US" sz="1400" dirty="0">
                <a:solidFill>
                  <a:schemeClr val="tx1"/>
                </a:solidFill>
              </a:rPr>
              <a:t>: saving food from school for home &amp; preoccupation with food</a:t>
            </a:r>
          </a:p>
          <a:p>
            <a:pPr eaLnBrk="1" fontAlgn="auto" hangingPunct="1">
              <a:lnSpc>
                <a:spcPct val="80000"/>
              </a:lnSpc>
              <a:spcAft>
                <a:spcPts val="0"/>
              </a:spcAft>
              <a:buFont typeface="Wingdings 3" charset="2"/>
              <a:buChar char=""/>
              <a:defRPr/>
            </a:pPr>
            <a:r>
              <a:rPr lang="en-US" sz="1400" b="1" dirty="0">
                <a:solidFill>
                  <a:schemeClr val="tx1"/>
                </a:solidFill>
              </a:rPr>
              <a:t>Sleep Deprivation</a:t>
            </a:r>
            <a:r>
              <a:rPr lang="en-US" sz="1400" dirty="0">
                <a:solidFill>
                  <a:schemeClr val="tx1"/>
                </a:solidFill>
              </a:rPr>
              <a:t>: restless, tired &amp; moody</a:t>
            </a:r>
          </a:p>
          <a:p>
            <a:pPr eaLnBrk="1" fontAlgn="auto" hangingPunct="1">
              <a:lnSpc>
                <a:spcPct val="80000"/>
              </a:lnSpc>
              <a:spcAft>
                <a:spcPts val="0"/>
              </a:spcAft>
              <a:buFont typeface="Wingdings 3" charset="2"/>
              <a:buChar char=""/>
              <a:defRPr/>
            </a:pPr>
            <a:r>
              <a:rPr lang="en-US" sz="1400" b="1" dirty="0">
                <a:solidFill>
                  <a:schemeClr val="tx1"/>
                </a:solidFill>
              </a:rPr>
              <a:t>Poor Hygiene</a:t>
            </a:r>
            <a:r>
              <a:rPr lang="en-US" sz="1400" dirty="0">
                <a:solidFill>
                  <a:schemeClr val="tx1"/>
                </a:solidFill>
              </a:rPr>
              <a:t>: disheveled &amp; wearing the same clothes</a:t>
            </a:r>
          </a:p>
          <a:p>
            <a:pPr eaLnBrk="1" fontAlgn="auto" hangingPunct="1">
              <a:lnSpc>
                <a:spcPct val="80000"/>
              </a:lnSpc>
              <a:spcAft>
                <a:spcPts val="0"/>
              </a:spcAft>
              <a:buFont typeface="Wingdings 3" charset="2"/>
              <a:buChar char=""/>
              <a:defRPr/>
            </a:pPr>
            <a:r>
              <a:rPr lang="en-US" sz="1400" b="1" dirty="0">
                <a:solidFill>
                  <a:schemeClr val="tx1"/>
                </a:solidFill>
              </a:rPr>
              <a:t>Behavior: </a:t>
            </a:r>
            <a:r>
              <a:rPr lang="en-US" sz="1400" dirty="0">
                <a:solidFill>
                  <a:schemeClr val="tx1"/>
                </a:solidFill>
              </a:rPr>
              <a:t>non-compliant, shutting down, aggression</a:t>
            </a:r>
          </a:p>
          <a:p>
            <a:pPr marL="0" indent="0" eaLnBrk="1" fontAlgn="auto" hangingPunct="1">
              <a:lnSpc>
                <a:spcPct val="80000"/>
              </a:lnSpc>
              <a:spcAft>
                <a:spcPts val="0"/>
              </a:spcAft>
              <a:buFont typeface="Arial" charset="0"/>
              <a:buNone/>
              <a:defRPr/>
            </a:pPr>
            <a:r>
              <a:rPr lang="en-US" sz="1600" b="1" dirty="0">
                <a:solidFill>
                  <a:schemeClr val="accent2"/>
                </a:solidFill>
              </a:rPr>
              <a:t>Social</a:t>
            </a:r>
          </a:p>
          <a:p>
            <a:pPr eaLnBrk="1" fontAlgn="auto" hangingPunct="1">
              <a:lnSpc>
                <a:spcPct val="80000"/>
              </a:lnSpc>
              <a:spcAft>
                <a:spcPts val="0"/>
              </a:spcAft>
              <a:buFont typeface="Wingdings 3" charset="2"/>
              <a:buChar char=""/>
              <a:defRPr/>
            </a:pPr>
            <a:r>
              <a:rPr lang="en-US" sz="1400" b="1" dirty="0">
                <a:solidFill>
                  <a:schemeClr val="tx1"/>
                </a:solidFill>
              </a:rPr>
              <a:t>Impaired Social Skills</a:t>
            </a:r>
            <a:r>
              <a:rPr lang="en-US" sz="1400" dirty="0">
                <a:solidFill>
                  <a:schemeClr val="tx1"/>
                </a:solidFill>
              </a:rPr>
              <a:t>: unable to initiate &amp; maintain  healthy peer friendships &amp; socially immature</a:t>
            </a:r>
          </a:p>
          <a:p>
            <a:pPr eaLnBrk="1" fontAlgn="auto" hangingPunct="1">
              <a:lnSpc>
                <a:spcPct val="80000"/>
              </a:lnSpc>
              <a:spcAft>
                <a:spcPts val="0"/>
              </a:spcAft>
              <a:buFont typeface="Wingdings 3" charset="2"/>
              <a:buChar char=""/>
              <a:defRPr/>
            </a:pPr>
            <a:r>
              <a:rPr lang="en-US" sz="1400" b="1" dirty="0" smtClean="0">
                <a:solidFill>
                  <a:schemeClr val="tx1"/>
                </a:solidFill>
              </a:rPr>
              <a:t>Intermittent Attention </a:t>
            </a:r>
            <a:r>
              <a:rPr lang="en-US" sz="1400" b="1" dirty="0">
                <a:solidFill>
                  <a:schemeClr val="tx1"/>
                </a:solidFill>
              </a:rPr>
              <a:t>to Tasks</a:t>
            </a:r>
            <a:r>
              <a:rPr lang="en-US" sz="1400" dirty="0">
                <a:solidFill>
                  <a:schemeClr val="tx1"/>
                </a:solidFill>
              </a:rPr>
              <a:t>: daydreaming &amp; heightened distractibility</a:t>
            </a:r>
          </a:p>
          <a:p>
            <a:pPr eaLnBrk="1" fontAlgn="auto" hangingPunct="1">
              <a:lnSpc>
                <a:spcPct val="80000"/>
              </a:lnSpc>
              <a:spcAft>
                <a:spcPts val="0"/>
              </a:spcAft>
              <a:buFont typeface="Wingdings 3" charset="2"/>
              <a:buChar char=""/>
              <a:defRPr/>
            </a:pPr>
            <a:r>
              <a:rPr lang="en-US" sz="1400" b="1" dirty="0">
                <a:solidFill>
                  <a:schemeClr val="tx1"/>
                </a:solidFill>
              </a:rPr>
              <a:t>Lost Sense of Security</a:t>
            </a:r>
            <a:r>
              <a:rPr lang="en-US" sz="1400" dirty="0">
                <a:solidFill>
                  <a:schemeClr val="tx1"/>
                </a:solidFill>
              </a:rPr>
              <a:t>: clingy toward parent, fear of going “home”, insecure/lack of confidence</a:t>
            </a:r>
          </a:p>
          <a:p>
            <a:pPr marL="0" indent="0" eaLnBrk="1" fontAlgn="auto" hangingPunct="1">
              <a:lnSpc>
                <a:spcPct val="80000"/>
              </a:lnSpc>
              <a:spcAft>
                <a:spcPts val="0"/>
              </a:spcAft>
              <a:buFont typeface="Arial" charset="0"/>
              <a:buNone/>
              <a:defRPr/>
            </a:pPr>
            <a:r>
              <a:rPr lang="en-US" sz="1600" b="1" dirty="0">
                <a:solidFill>
                  <a:schemeClr val="accent2"/>
                </a:solidFill>
              </a:rPr>
              <a:t>Emotional</a:t>
            </a:r>
            <a:endParaRPr lang="en-US" sz="1600" dirty="0">
              <a:solidFill>
                <a:schemeClr val="accent2"/>
              </a:solidFill>
            </a:endParaRPr>
          </a:p>
          <a:p>
            <a:pPr eaLnBrk="1" fontAlgn="auto" hangingPunct="1">
              <a:lnSpc>
                <a:spcPct val="80000"/>
              </a:lnSpc>
              <a:spcAft>
                <a:spcPts val="0"/>
              </a:spcAft>
              <a:buFont typeface="Wingdings 3" charset="2"/>
              <a:buChar char=""/>
              <a:defRPr/>
            </a:pPr>
            <a:r>
              <a:rPr lang="en-US" sz="1400" b="1" dirty="0">
                <a:solidFill>
                  <a:schemeClr val="tx1"/>
                </a:solidFill>
              </a:rPr>
              <a:t>Stress: </a:t>
            </a:r>
            <a:r>
              <a:rPr lang="en-US" sz="1400" dirty="0">
                <a:solidFill>
                  <a:schemeClr val="tx1"/>
                </a:solidFill>
              </a:rPr>
              <a:t>fatigued, preoccupied w/basic needs being met, traumatized, distracted, moody</a:t>
            </a:r>
          </a:p>
          <a:p>
            <a:pPr eaLnBrk="1" fontAlgn="auto" hangingPunct="1">
              <a:lnSpc>
                <a:spcPct val="80000"/>
              </a:lnSpc>
              <a:spcAft>
                <a:spcPts val="0"/>
              </a:spcAft>
              <a:buFont typeface="Wingdings 3" charset="2"/>
              <a:buChar char=""/>
              <a:defRPr/>
            </a:pPr>
            <a:r>
              <a:rPr lang="en-US" sz="1400" b="1" dirty="0">
                <a:solidFill>
                  <a:schemeClr val="tx1"/>
                </a:solidFill>
              </a:rPr>
              <a:t>Anxiety</a:t>
            </a:r>
            <a:r>
              <a:rPr lang="en-US" sz="1400" dirty="0">
                <a:solidFill>
                  <a:schemeClr val="tx1"/>
                </a:solidFill>
              </a:rPr>
              <a:t>: fidgety, inability to focus, moody</a:t>
            </a:r>
          </a:p>
          <a:p>
            <a:pPr eaLnBrk="1" fontAlgn="auto" hangingPunct="1">
              <a:lnSpc>
                <a:spcPct val="80000"/>
              </a:lnSpc>
              <a:spcAft>
                <a:spcPts val="0"/>
              </a:spcAft>
              <a:buFont typeface="Wingdings 3" charset="2"/>
              <a:buChar char=""/>
              <a:defRPr/>
            </a:pPr>
            <a:r>
              <a:rPr lang="en-US" sz="1400" b="1" dirty="0">
                <a:solidFill>
                  <a:schemeClr val="tx1"/>
                </a:solidFill>
              </a:rPr>
              <a:t>Grief/Loss</a:t>
            </a:r>
            <a:r>
              <a:rPr lang="en-US" sz="1400" dirty="0">
                <a:solidFill>
                  <a:schemeClr val="tx1"/>
                </a:solidFill>
              </a:rPr>
              <a:t>: anger, sadness, withdrawal, socially isolated  </a:t>
            </a:r>
          </a:p>
          <a:p>
            <a:pPr eaLnBrk="1" fontAlgn="auto" hangingPunct="1">
              <a:lnSpc>
                <a:spcPct val="80000"/>
              </a:lnSpc>
              <a:spcAft>
                <a:spcPts val="0"/>
              </a:spcAft>
              <a:buFont typeface="Wingdings 3" charset="2"/>
              <a:buChar char=""/>
              <a:defRPr/>
            </a:pPr>
            <a:r>
              <a:rPr lang="en-US" sz="1400" b="1" dirty="0">
                <a:solidFill>
                  <a:schemeClr val="tx1"/>
                </a:solidFill>
              </a:rPr>
              <a:t>Lethargy: </a:t>
            </a:r>
            <a:r>
              <a:rPr lang="en-US" sz="1400" dirty="0">
                <a:solidFill>
                  <a:schemeClr val="tx1"/>
                </a:solidFill>
              </a:rPr>
              <a:t>lack of motivation &amp; loss of interest in everyday things</a:t>
            </a:r>
            <a:endParaRPr lang="en-US" sz="1400" b="1" dirty="0">
              <a:solidFill>
                <a:schemeClr val="tx1"/>
              </a:solidFill>
            </a:endParaRPr>
          </a:p>
          <a:p>
            <a:pPr marL="0" indent="0" eaLnBrk="1" fontAlgn="auto" hangingPunct="1">
              <a:lnSpc>
                <a:spcPct val="80000"/>
              </a:lnSpc>
              <a:spcAft>
                <a:spcPts val="0"/>
              </a:spcAft>
              <a:buFont typeface="Arial" charset="0"/>
              <a:buNone/>
              <a:defRPr/>
            </a:pPr>
            <a:r>
              <a:rPr lang="en-US" sz="1600" b="1" dirty="0">
                <a:solidFill>
                  <a:schemeClr val="accent2"/>
                </a:solidFill>
              </a:rPr>
              <a:t>Academic</a:t>
            </a:r>
          </a:p>
          <a:p>
            <a:pPr eaLnBrk="1" fontAlgn="auto" hangingPunct="1">
              <a:lnSpc>
                <a:spcPct val="80000"/>
              </a:lnSpc>
              <a:spcAft>
                <a:spcPts val="0"/>
              </a:spcAft>
              <a:buFont typeface="Wingdings 3" charset="2"/>
              <a:buChar char=""/>
              <a:defRPr/>
            </a:pPr>
            <a:r>
              <a:rPr lang="en-US" sz="1400" b="1" dirty="0">
                <a:solidFill>
                  <a:schemeClr val="tx1"/>
                </a:solidFill>
              </a:rPr>
              <a:t>Lack of Academic Progress: </a:t>
            </a:r>
            <a:r>
              <a:rPr lang="en-US" sz="1400" dirty="0">
                <a:solidFill>
                  <a:schemeClr val="tx1"/>
                </a:solidFill>
              </a:rPr>
              <a:t>decreased work quality; incomplete assignments/homework, </a:t>
            </a:r>
            <a:r>
              <a:rPr lang="en-US" sz="1400" dirty="0" smtClean="0">
                <a:solidFill>
                  <a:schemeClr val="tx1"/>
                </a:solidFill>
              </a:rPr>
              <a:t>intermittent </a:t>
            </a:r>
            <a:r>
              <a:rPr lang="en-US" sz="1400" dirty="0">
                <a:solidFill>
                  <a:schemeClr val="tx1"/>
                </a:solidFill>
              </a:rPr>
              <a:t>attention on tasks, temperamental, lethargic, disinterest in school work,…</a:t>
            </a:r>
            <a:endParaRPr lang="en-US" sz="1400" dirty="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6B14D68-0B94-44DF-A120-F427AD59CE9C}"/>
              </a:ext>
            </a:extLst>
          </p:cNvPr>
          <p:cNvSpPr>
            <a:spLocks noGrp="1" noChangeArrowheads="1"/>
          </p:cNvSpPr>
          <p:nvPr>
            <p:ph type="title"/>
          </p:nvPr>
        </p:nvSpPr>
        <p:spPr>
          <a:xfrm>
            <a:off x="457200" y="0"/>
            <a:ext cx="8229600" cy="1143000"/>
          </a:xfrm>
        </p:spPr>
        <p:txBody>
          <a:bodyPr rtlCol="0">
            <a:normAutofit fontScale="90000"/>
          </a:bodyPr>
          <a:lstStyle/>
          <a:p>
            <a:pPr algn="ctr" eaLnBrk="1" fontAlgn="auto" hangingPunct="1">
              <a:spcAft>
                <a:spcPts val="0"/>
              </a:spcAft>
              <a:defRPr/>
            </a:pPr>
            <a:r>
              <a:rPr lang="en-US" sz="2400" b="1"/>
              <a:t/>
            </a:r>
            <a:br>
              <a:rPr lang="en-US" sz="2400" b="1"/>
            </a:br>
            <a:r>
              <a:rPr lang="en-US" sz="2400" b="1"/>
              <a:t>Rochester City School District’s </a:t>
            </a:r>
            <a:br>
              <a:rPr lang="en-US" sz="2400" b="1"/>
            </a:br>
            <a:r>
              <a:rPr lang="en-US" sz="2400" b="1"/>
              <a:t>Families In Transition, FIT Program </a:t>
            </a:r>
          </a:p>
        </p:txBody>
      </p:sp>
      <p:sp>
        <p:nvSpPr>
          <p:cNvPr id="5123" name="Rectangle 3">
            <a:extLst>
              <a:ext uri="{FF2B5EF4-FFF2-40B4-BE49-F238E27FC236}">
                <a16:creationId xmlns:a16="http://schemas.microsoft.com/office/drawing/2014/main" id="{4053252A-CDC4-4F2C-95AD-D5860957CE18}"/>
              </a:ext>
            </a:extLst>
          </p:cNvPr>
          <p:cNvSpPr>
            <a:spLocks noGrp="1" noChangeArrowheads="1"/>
          </p:cNvSpPr>
          <p:nvPr>
            <p:ph idx="1"/>
          </p:nvPr>
        </p:nvSpPr>
        <p:spPr>
          <a:xfrm>
            <a:off x="609600" y="1295400"/>
            <a:ext cx="7239000" cy="4419600"/>
          </a:xfrm>
        </p:spPr>
        <p:txBody>
          <a:bodyPr rtlCol="0">
            <a:normAutofit fontScale="92500" lnSpcReduction="10000"/>
          </a:bodyPr>
          <a:lstStyle/>
          <a:p>
            <a:pPr marL="0" indent="0" eaLnBrk="1" fontAlgn="auto" hangingPunct="1">
              <a:lnSpc>
                <a:spcPct val="80000"/>
              </a:lnSpc>
              <a:spcAft>
                <a:spcPts val="0"/>
              </a:spcAft>
              <a:buFont typeface="Wingdings 3" charset="2"/>
              <a:buNone/>
              <a:defRPr/>
            </a:pPr>
            <a:endParaRPr lang="en-US" b="1">
              <a:solidFill>
                <a:schemeClr val="tx1">
                  <a:lumMod val="50000"/>
                  <a:lumOff val="50000"/>
                </a:schemeClr>
              </a:solidFill>
            </a:endParaRPr>
          </a:p>
          <a:p>
            <a:pPr eaLnBrk="1" fontAlgn="auto" hangingPunct="1">
              <a:lnSpc>
                <a:spcPct val="80000"/>
              </a:lnSpc>
              <a:spcAft>
                <a:spcPts val="0"/>
              </a:spcAft>
              <a:buFont typeface="Wingdings 3" charset="2"/>
              <a:buChar char=""/>
              <a:defRPr/>
            </a:pPr>
            <a:r>
              <a:rPr lang="en-US" b="1">
                <a:solidFill>
                  <a:schemeClr val="tx1"/>
                </a:solidFill>
              </a:rPr>
              <a:t>The McKinney-Vento-MV Act is the federal law that protects the educational rights of homeless students. </a:t>
            </a:r>
          </a:p>
          <a:p>
            <a:pPr eaLnBrk="1" fontAlgn="auto" hangingPunct="1">
              <a:lnSpc>
                <a:spcPct val="80000"/>
              </a:lnSpc>
              <a:spcAft>
                <a:spcPts val="0"/>
              </a:spcAft>
              <a:buFont typeface="Wingdings 3" charset="2"/>
              <a:buChar char=""/>
              <a:defRPr/>
            </a:pPr>
            <a:endParaRPr lang="en-US" b="1">
              <a:solidFill>
                <a:schemeClr val="tx1"/>
              </a:solidFill>
            </a:endParaRPr>
          </a:p>
          <a:p>
            <a:pPr eaLnBrk="1" fontAlgn="auto" hangingPunct="1">
              <a:lnSpc>
                <a:spcPct val="80000"/>
              </a:lnSpc>
              <a:spcAft>
                <a:spcPts val="0"/>
              </a:spcAft>
              <a:buFont typeface="Wingdings 3" charset="2"/>
              <a:buChar char=""/>
              <a:defRPr/>
            </a:pPr>
            <a:r>
              <a:rPr lang="en-US">
                <a:solidFill>
                  <a:schemeClr val="tx1"/>
                </a:solidFill>
              </a:rPr>
              <a:t>First enacted in 1987 because 50% of homeless students were not receiving a proper education.</a:t>
            </a:r>
          </a:p>
          <a:p>
            <a:pPr eaLnBrk="1" fontAlgn="auto" hangingPunct="1">
              <a:lnSpc>
                <a:spcPct val="80000"/>
              </a:lnSpc>
              <a:spcAft>
                <a:spcPts val="0"/>
              </a:spcAft>
              <a:buFont typeface="Wingdings 3" charset="2"/>
              <a:buChar char=""/>
              <a:defRPr/>
            </a:pPr>
            <a:endParaRPr lang="en-US">
              <a:solidFill>
                <a:schemeClr val="tx1"/>
              </a:solidFill>
            </a:endParaRPr>
          </a:p>
          <a:p>
            <a:pPr eaLnBrk="1" fontAlgn="auto" hangingPunct="1">
              <a:lnSpc>
                <a:spcPct val="80000"/>
              </a:lnSpc>
              <a:spcAft>
                <a:spcPts val="0"/>
              </a:spcAft>
              <a:buFont typeface="Wingdings 3" charset="2"/>
              <a:buChar char=""/>
              <a:defRPr/>
            </a:pPr>
            <a:r>
              <a:rPr lang="en-US">
                <a:solidFill>
                  <a:schemeClr val="tx1"/>
                </a:solidFill>
              </a:rPr>
              <a:t>McKinney-Vento Act was reauthorized in 2015, and is now part of the </a:t>
            </a:r>
            <a:r>
              <a:rPr lang="en-US" b="1">
                <a:solidFill>
                  <a:schemeClr val="tx1"/>
                </a:solidFill>
              </a:rPr>
              <a:t>E</a:t>
            </a:r>
            <a:r>
              <a:rPr lang="en-US">
                <a:solidFill>
                  <a:schemeClr val="tx1"/>
                </a:solidFill>
              </a:rPr>
              <a:t>very </a:t>
            </a:r>
            <a:r>
              <a:rPr lang="en-US" b="1">
                <a:solidFill>
                  <a:schemeClr val="tx1"/>
                </a:solidFill>
              </a:rPr>
              <a:t>S</a:t>
            </a:r>
            <a:r>
              <a:rPr lang="en-US">
                <a:solidFill>
                  <a:schemeClr val="tx1"/>
                </a:solidFill>
              </a:rPr>
              <a:t>tudent </a:t>
            </a:r>
            <a:r>
              <a:rPr lang="en-US" b="1">
                <a:solidFill>
                  <a:schemeClr val="tx1"/>
                </a:solidFill>
              </a:rPr>
              <a:t>S</a:t>
            </a:r>
            <a:r>
              <a:rPr lang="en-US">
                <a:solidFill>
                  <a:schemeClr val="tx1"/>
                </a:solidFill>
              </a:rPr>
              <a:t>ucceeds </a:t>
            </a:r>
            <a:r>
              <a:rPr lang="en-US" b="1">
                <a:solidFill>
                  <a:schemeClr val="tx1"/>
                </a:solidFill>
              </a:rPr>
              <a:t>A</a:t>
            </a:r>
            <a:r>
              <a:rPr lang="en-US">
                <a:solidFill>
                  <a:schemeClr val="tx1"/>
                </a:solidFill>
              </a:rPr>
              <a:t>ct, ESSA.</a:t>
            </a:r>
          </a:p>
          <a:p>
            <a:pPr eaLnBrk="1" fontAlgn="auto" hangingPunct="1">
              <a:lnSpc>
                <a:spcPct val="80000"/>
              </a:lnSpc>
              <a:spcAft>
                <a:spcPts val="0"/>
              </a:spcAft>
              <a:buFont typeface="Wingdings 3" charset="2"/>
              <a:buChar char=""/>
              <a:defRPr/>
            </a:pPr>
            <a:endParaRPr lang="en-US">
              <a:solidFill>
                <a:schemeClr val="tx1"/>
              </a:solidFill>
            </a:endParaRPr>
          </a:p>
          <a:p>
            <a:pPr eaLnBrk="1" fontAlgn="auto" hangingPunct="1">
              <a:lnSpc>
                <a:spcPct val="80000"/>
              </a:lnSpc>
              <a:spcAft>
                <a:spcPts val="0"/>
              </a:spcAft>
              <a:buFont typeface="Wingdings 3" charset="2"/>
              <a:buChar char=""/>
              <a:defRPr/>
            </a:pPr>
            <a:r>
              <a:rPr lang="en-US" b="1">
                <a:solidFill>
                  <a:schemeClr val="tx1"/>
                </a:solidFill>
              </a:rPr>
              <a:t>RCSD’s Families In Transition, FIT Program</a:t>
            </a:r>
            <a:r>
              <a:rPr lang="en-US">
                <a:solidFill>
                  <a:schemeClr val="tx1"/>
                </a:solidFill>
              </a:rPr>
              <a:t> is the direct result of the McKinney-Vento Act and has been in place since 1997.</a:t>
            </a:r>
          </a:p>
          <a:p>
            <a:pPr marL="0" indent="0" eaLnBrk="1" fontAlgn="auto" hangingPunct="1">
              <a:lnSpc>
                <a:spcPct val="80000"/>
              </a:lnSpc>
              <a:spcAft>
                <a:spcPts val="0"/>
              </a:spcAft>
              <a:buFont typeface="Wingdings 3" panose="05040102010807070707" pitchFamily="18" charset="2"/>
              <a:buNone/>
              <a:defRPr/>
            </a:pPr>
            <a:endParaRPr lang="en-US">
              <a:solidFill>
                <a:schemeClr val="tx1"/>
              </a:solidFill>
            </a:endParaRPr>
          </a:p>
          <a:p>
            <a:pPr eaLnBrk="1" fontAlgn="auto" hangingPunct="1">
              <a:lnSpc>
                <a:spcPct val="80000"/>
              </a:lnSpc>
              <a:spcAft>
                <a:spcPts val="0"/>
              </a:spcAft>
              <a:buFont typeface="Wingdings 3" charset="2"/>
              <a:buChar char=""/>
              <a:defRPr/>
            </a:pPr>
            <a:r>
              <a:rPr lang="en-US">
                <a:solidFill>
                  <a:schemeClr val="tx1"/>
                </a:solidFill>
              </a:rPr>
              <a:t>Trauma Sensitive Approach utilized to meet the needs of students and families recognizing the effects of toxic stress and trauma on the individual and their ability to perform at their optimal level.</a:t>
            </a:r>
          </a:p>
          <a:p>
            <a:pPr marL="0" indent="0" eaLnBrk="1" fontAlgn="auto" hangingPunct="1">
              <a:lnSpc>
                <a:spcPct val="80000"/>
              </a:lnSpc>
              <a:spcAft>
                <a:spcPts val="0"/>
              </a:spcAft>
              <a:buFont typeface="Wingdings 3" panose="05040102010807070707" pitchFamily="18" charset="2"/>
              <a:buNone/>
              <a:defRPr/>
            </a:pPr>
            <a:endParaRPr lang="en-US">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B4DE830A-B531-4A3B-96F6-0ECE88B08555}"/>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73" name="Straight Connector 72">
              <a:extLst>
                <a:ext uri="{FF2B5EF4-FFF2-40B4-BE49-F238E27FC236}">
                  <a16:creationId xmlns:a16="http://schemas.microsoft.com/office/drawing/2014/main" id="{2813DF2C-461A-4A8F-9679-A172790D1F3A}"/>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4" name="Straight Connector 73">
              <a:extLst>
                <a:ext uri="{FF2B5EF4-FFF2-40B4-BE49-F238E27FC236}">
                  <a16:creationId xmlns:a16="http://schemas.microsoft.com/office/drawing/2014/main" id="{54CD3A85-C039-4249-86E4-1EB9318B5495}"/>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5" name="Rectangle 23">
              <a:extLst>
                <a:ext uri="{FF2B5EF4-FFF2-40B4-BE49-F238E27FC236}">
                  <a16:creationId xmlns:a16="http://schemas.microsoft.com/office/drawing/2014/main" id="{887EA6D2-2883-42C2-993D-094CA6D65DA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Rectangle 25">
              <a:extLst>
                <a:ext uri="{FF2B5EF4-FFF2-40B4-BE49-F238E27FC236}">
                  <a16:creationId xmlns:a16="http://schemas.microsoft.com/office/drawing/2014/main" id="{3B895046-636F-4D1B-ACA4-29AA0CB3329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Isosceles Triangle 76">
              <a:extLst>
                <a:ext uri="{FF2B5EF4-FFF2-40B4-BE49-F238E27FC236}">
                  <a16:creationId xmlns:a16="http://schemas.microsoft.com/office/drawing/2014/main" id="{C6B0CDE3-E054-4EDD-A43B-F96843D8BF5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7">
              <a:extLst>
                <a:ext uri="{FF2B5EF4-FFF2-40B4-BE49-F238E27FC236}">
                  <a16:creationId xmlns:a16="http://schemas.microsoft.com/office/drawing/2014/main" id="{3B66B1A2-F145-4C9B-85CC-4BF30D58CBC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8">
              <a:extLst>
                <a:ext uri="{FF2B5EF4-FFF2-40B4-BE49-F238E27FC236}">
                  <a16:creationId xmlns:a16="http://schemas.microsoft.com/office/drawing/2014/main" id="{5D4FC972-94B3-4035-8D31-E668C132B4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9">
              <a:extLst>
                <a:ext uri="{FF2B5EF4-FFF2-40B4-BE49-F238E27FC236}">
                  <a16:creationId xmlns:a16="http://schemas.microsoft.com/office/drawing/2014/main" id="{374B9941-AFBE-4A77-A50E-B6EA04A746A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id="{27A982C5-2C38-4CE9-BC18-94697AD657F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a16="http://schemas.microsoft.com/office/drawing/2014/main" id="{0060D8D1-7BB1-498F-AFBB-ADAC130A9E9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7410" name="TextBox 3">
            <a:extLst>
              <a:ext uri="{FF2B5EF4-FFF2-40B4-BE49-F238E27FC236}">
                <a16:creationId xmlns:a16="http://schemas.microsoft.com/office/drawing/2014/main" id="{F23F82CA-0859-4C44-8315-56B539B6C463}"/>
              </a:ext>
            </a:extLst>
          </p:cNvPr>
          <p:cNvSpPr txBox="1">
            <a:spLocks noChangeArrowheads="1"/>
          </p:cNvSpPr>
          <p:nvPr/>
        </p:nvSpPr>
        <p:spPr bwMode="auto">
          <a:xfrm>
            <a:off x="969818" y="166255"/>
            <a:ext cx="5913910" cy="775854"/>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b">
            <a:norm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algn="ctr" eaLnBrk="1" hangingPunct="1">
              <a:lnSpc>
                <a:spcPct val="90000"/>
              </a:lnSpc>
              <a:spcAft>
                <a:spcPts val="600"/>
              </a:spcAft>
            </a:pPr>
            <a:r>
              <a:rPr lang="en-US" altLang="en-US" sz="3600" b="1" kern="1200" dirty="0" smtClean="0">
                <a:solidFill>
                  <a:schemeClr val="accent1"/>
                </a:solidFill>
                <a:latin typeface="+mj-lt"/>
                <a:ea typeface="+mj-ea"/>
                <a:cs typeface="+mj-cs"/>
              </a:rPr>
              <a:t> </a:t>
            </a:r>
            <a:r>
              <a:rPr lang="en-US" altLang="en-US" sz="3600" b="1" kern="1200" dirty="0">
                <a:solidFill>
                  <a:schemeClr val="accent1"/>
                </a:solidFill>
                <a:latin typeface="+mj-lt"/>
                <a:ea typeface="+mj-ea"/>
                <a:cs typeface="+mj-cs"/>
              </a:rPr>
              <a:t>FIT Program Flowchart </a:t>
            </a:r>
          </a:p>
        </p:txBody>
      </p:sp>
      <p:pic>
        <p:nvPicPr>
          <p:cNvPr id="17411" name="Picture 6">
            <a:extLst>
              <a:ext uri="{FF2B5EF4-FFF2-40B4-BE49-F238E27FC236}">
                <a16:creationId xmlns:a16="http://schemas.microsoft.com/office/drawing/2014/main" id="{88238B6C-E144-465C-9674-89C889D6DBE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01903" y="1483976"/>
            <a:ext cx="8457188" cy="43569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34" name="Rectangle 2">
            <a:extLst>
              <a:ext uri="{FF2B5EF4-FFF2-40B4-BE49-F238E27FC236}">
                <a16:creationId xmlns:a16="http://schemas.microsoft.com/office/drawing/2014/main" id="{1E39CC49-D0C6-4802-ACE6-31C03DD0046F}"/>
              </a:ext>
            </a:extLst>
          </p:cNvPr>
          <p:cNvSpPr>
            <a:spLocks noGrp="1" noChangeArrowheads="1"/>
          </p:cNvSpPr>
          <p:nvPr>
            <p:ph type="title"/>
          </p:nvPr>
        </p:nvSpPr>
        <p:spPr>
          <a:xfrm>
            <a:off x="1000126" y="609600"/>
            <a:ext cx="6447501" cy="1320800"/>
          </a:xfrm>
        </p:spPr>
        <p:txBody>
          <a:bodyPr>
            <a:normAutofit/>
          </a:bodyPr>
          <a:lstStyle/>
          <a:p>
            <a:pPr eaLnBrk="1" hangingPunct="1">
              <a:lnSpc>
                <a:spcPct val="90000"/>
              </a:lnSpc>
            </a:pPr>
            <a:r>
              <a:rPr lang="en-US" altLang="en-US" sz="3100" b="1" dirty="0" smtClean="0"/>
              <a:t>Role of McKinney-Vento </a:t>
            </a:r>
            <a:r>
              <a:rPr lang="en-US" altLang="en-US" sz="3100" b="1" dirty="0"/>
              <a:t>Liaison</a:t>
            </a:r>
          </a:p>
        </p:txBody>
      </p:sp>
      <p:sp>
        <p:nvSpPr>
          <p:cNvPr id="74" name="Isosceles Triangle 73">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435" name="Rectangle 3">
            <a:extLst>
              <a:ext uri="{FF2B5EF4-FFF2-40B4-BE49-F238E27FC236}">
                <a16:creationId xmlns:a16="http://schemas.microsoft.com/office/drawing/2014/main" id="{947E2309-80E9-441C-A9C2-D39594F93959}"/>
              </a:ext>
            </a:extLst>
          </p:cNvPr>
          <p:cNvSpPr>
            <a:spLocks noGrp="1" noChangeArrowheads="1"/>
          </p:cNvSpPr>
          <p:nvPr>
            <p:ph idx="1"/>
          </p:nvPr>
        </p:nvSpPr>
        <p:spPr>
          <a:xfrm>
            <a:off x="1000126" y="1510145"/>
            <a:ext cx="6447501" cy="4531218"/>
          </a:xfrm>
        </p:spPr>
        <p:txBody>
          <a:bodyPr rtlCol="0">
            <a:normAutofit fontScale="92500" lnSpcReduction="10000"/>
          </a:bodyPr>
          <a:lstStyle/>
          <a:p>
            <a:pPr eaLnBrk="1" fontAlgn="auto" hangingPunct="1">
              <a:lnSpc>
                <a:spcPct val="150000"/>
              </a:lnSpc>
              <a:spcAft>
                <a:spcPts val="0"/>
              </a:spcAft>
              <a:buFont typeface="Wingdings" panose="05000000000000000000" pitchFamily="2" charset="2"/>
              <a:buChar char="v"/>
              <a:defRPr/>
            </a:pPr>
            <a:r>
              <a:rPr lang="en-US" altLang="en-US" sz="1600" b="1" dirty="0"/>
              <a:t>Identification</a:t>
            </a:r>
          </a:p>
          <a:p>
            <a:pPr eaLnBrk="1" fontAlgn="auto" hangingPunct="1">
              <a:lnSpc>
                <a:spcPct val="150000"/>
              </a:lnSpc>
              <a:spcAft>
                <a:spcPts val="0"/>
              </a:spcAft>
              <a:buFont typeface="Wingdings" panose="05000000000000000000" pitchFamily="2" charset="2"/>
              <a:buChar char="v"/>
              <a:defRPr/>
            </a:pPr>
            <a:r>
              <a:rPr lang="en-US" altLang="en-US" sz="1600" b="1" dirty="0"/>
              <a:t>Enrollment</a:t>
            </a:r>
          </a:p>
          <a:p>
            <a:pPr eaLnBrk="1" fontAlgn="auto" hangingPunct="1">
              <a:lnSpc>
                <a:spcPct val="150000"/>
              </a:lnSpc>
              <a:spcAft>
                <a:spcPts val="0"/>
              </a:spcAft>
              <a:buFont typeface="Wingdings" panose="05000000000000000000" pitchFamily="2" charset="2"/>
              <a:buChar char="v"/>
              <a:defRPr/>
            </a:pPr>
            <a:r>
              <a:rPr lang="en-US" altLang="en-US" sz="1600" b="1" dirty="0"/>
              <a:t>Referral for Early Childhood</a:t>
            </a:r>
          </a:p>
          <a:p>
            <a:pPr eaLnBrk="1" fontAlgn="auto" hangingPunct="1">
              <a:lnSpc>
                <a:spcPct val="150000"/>
              </a:lnSpc>
              <a:spcAft>
                <a:spcPts val="0"/>
              </a:spcAft>
              <a:buFont typeface="Wingdings" panose="05000000000000000000" pitchFamily="2" charset="2"/>
              <a:buChar char="v"/>
              <a:defRPr/>
            </a:pPr>
            <a:r>
              <a:rPr lang="en-US" altLang="en-US" sz="1600" b="1" dirty="0"/>
              <a:t>Referral for Health, Housing, and Other Needed Services</a:t>
            </a:r>
          </a:p>
          <a:p>
            <a:pPr eaLnBrk="1" fontAlgn="auto" hangingPunct="1">
              <a:lnSpc>
                <a:spcPct val="150000"/>
              </a:lnSpc>
              <a:spcAft>
                <a:spcPts val="0"/>
              </a:spcAft>
              <a:buFont typeface="Wingdings" panose="05000000000000000000" pitchFamily="2" charset="2"/>
              <a:buChar char="v"/>
              <a:defRPr/>
            </a:pPr>
            <a:r>
              <a:rPr lang="en-US" altLang="en-US" sz="1600" b="1" dirty="0"/>
              <a:t>Parent Involvement</a:t>
            </a:r>
          </a:p>
          <a:p>
            <a:pPr eaLnBrk="1" fontAlgn="auto" hangingPunct="1">
              <a:lnSpc>
                <a:spcPct val="150000"/>
              </a:lnSpc>
              <a:spcAft>
                <a:spcPts val="0"/>
              </a:spcAft>
              <a:buFont typeface="Wingdings" panose="05000000000000000000" pitchFamily="2" charset="2"/>
              <a:buChar char="v"/>
              <a:defRPr/>
            </a:pPr>
            <a:r>
              <a:rPr lang="en-US" altLang="en-US" sz="1600" b="1" dirty="0"/>
              <a:t>Posting Public Notice</a:t>
            </a:r>
          </a:p>
          <a:p>
            <a:pPr eaLnBrk="1" fontAlgn="auto" hangingPunct="1">
              <a:lnSpc>
                <a:spcPct val="150000"/>
              </a:lnSpc>
              <a:spcAft>
                <a:spcPts val="0"/>
              </a:spcAft>
              <a:buFont typeface="Wingdings" panose="05000000000000000000" pitchFamily="2" charset="2"/>
              <a:buChar char="v"/>
              <a:defRPr/>
            </a:pPr>
            <a:r>
              <a:rPr lang="en-US" altLang="en-US" sz="1600" b="1" dirty="0"/>
              <a:t>Dispute Resolution</a:t>
            </a:r>
          </a:p>
          <a:p>
            <a:pPr eaLnBrk="1" fontAlgn="auto" hangingPunct="1">
              <a:lnSpc>
                <a:spcPct val="150000"/>
              </a:lnSpc>
              <a:spcAft>
                <a:spcPts val="0"/>
              </a:spcAft>
              <a:buFont typeface="Wingdings" panose="05000000000000000000" pitchFamily="2" charset="2"/>
              <a:buChar char="v"/>
              <a:defRPr/>
            </a:pPr>
            <a:r>
              <a:rPr lang="en-US" altLang="en-US" sz="1600" b="1" dirty="0"/>
              <a:t>Transportation</a:t>
            </a:r>
          </a:p>
          <a:p>
            <a:pPr eaLnBrk="1" fontAlgn="auto" hangingPunct="1">
              <a:lnSpc>
                <a:spcPct val="150000"/>
              </a:lnSpc>
              <a:spcAft>
                <a:spcPts val="0"/>
              </a:spcAft>
              <a:buFont typeface="Wingdings" panose="05000000000000000000" pitchFamily="2" charset="2"/>
              <a:buChar char="v"/>
              <a:defRPr/>
            </a:pPr>
            <a:r>
              <a:rPr lang="en-US" altLang="en-US" sz="1600" b="1" dirty="0"/>
              <a:t>Training for Colleagues</a:t>
            </a:r>
          </a:p>
          <a:p>
            <a:pPr eaLnBrk="1" fontAlgn="auto" hangingPunct="1">
              <a:lnSpc>
                <a:spcPct val="150000"/>
              </a:lnSpc>
              <a:spcAft>
                <a:spcPts val="0"/>
              </a:spcAft>
              <a:buFont typeface="Wingdings" panose="05000000000000000000" pitchFamily="2" charset="2"/>
              <a:buChar char="v"/>
              <a:defRPr/>
            </a:pPr>
            <a:r>
              <a:rPr lang="en-US" altLang="en-US" sz="1600" b="1" dirty="0"/>
              <a:t>Meeting Needs of Unaccompanied Youth</a:t>
            </a:r>
          </a:p>
          <a:p>
            <a:pPr marL="0" indent="0" eaLnBrk="1" fontAlgn="auto" hangingPunct="1">
              <a:lnSpc>
                <a:spcPct val="90000"/>
              </a:lnSpc>
              <a:spcAft>
                <a:spcPts val="0"/>
              </a:spcAft>
              <a:buFont typeface="Wingdings 3" panose="05040102010807070707" pitchFamily="18" charset="2"/>
              <a:buNone/>
              <a:defRPr/>
            </a:pPr>
            <a:endParaRPr lang="en-US" altLang="en-US" dirty="0"/>
          </a:p>
          <a:p>
            <a:pPr eaLnBrk="1" fontAlgn="auto" hangingPunct="1">
              <a:lnSpc>
                <a:spcPct val="90000"/>
              </a:lnSpc>
              <a:spcAft>
                <a:spcPts val="0"/>
              </a:spcAft>
              <a:buFont typeface="Wingdings 3" panose="05040102010807070707" pitchFamily="18" charset="2"/>
              <a:buAutoNum type="arabicPeriod"/>
              <a:defRPr/>
            </a:pPr>
            <a:endParaRPr lang="en-US" altLang="en-US" dirty="0"/>
          </a:p>
        </p:txBody>
      </p:sp>
      <p:sp>
        <p:nvSpPr>
          <p:cNvPr id="76" name="Isosceles Triangle 75">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1">
            <a:extLst>
              <a:ext uri="{FF2B5EF4-FFF2-40B4-BE49-F238E27FC236}">
                <a16:creationId xmlns:a16="http://schemas.microsoft.com/office/drawing/2014/main" id="{80A3D5C2-39E4-4171-A9A7-5B1020AC5C3D}"/>
              </a:ext>
            </a:extLst>
          </p:cNvPr>
          <p:cNvSpPr txBox="1">
            <a:spLocks noChangeArrowheads="1"/>
          </p:cNvSpPr>
          <p:nvPr/>
        </p:nvSpPr>
        <p:spPr bwMode="auto">
          <a:xfrm>
            <a:off x="443345" y="1745672"/>
            <a:ext cx="8035637" cy="3354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r>
              <a:rPr lang="en-US" altLang="en-US" sz="1600" b="1" u="sng" dirty="0"/>
              <a:t>Year</a:t>
            </a:r>
            <a:r>
              <a:rPr lang="en-US" altLang="en-US" sz="1600" b="1" dirty="0"/>
              <a:t>			     </a:t>
            </a:r>
            <a:r>
              <a:rPr lang="en-US" altLang="en-US" sz="1600" b="1" dirty="0" smtClean="0"/>
              <a:t>      </a:t>
            </a:r>
            <a:r>
              <a:rPr lang="en-US" altLang="en-US" sz="1600" b="1" u="sng" dirty="0" smtClean="0"/>
              <a:t>MV</a:t>
            </a:r>
            <a:r>
              <a:rPr lang="en-US" altLang="en-US" sz="1600" b="1" dirty="0"/>
              <a:t>                    </a:t>
            </a:r>
            <a:r>
              <a:rPr lang="en-US" altLang="en-US" sz="1600" b="1" u="sng" dirty="0"/>
              <a:t> STAC </a:t>
            </a:r>
            <a:r>
              <a:rPr lang="en-US" altLang="en-US" sz="1600" b="1" dirty="0"/>
              <a:t>             </a:t>
            </a:r>
            <a:r>
              <a:rPr lang="en-US" altLang="en-US" sz="1600" b="1" u="sng" dirty="0" smtClean="0"/>
              <a:t>Unaccompanied </a:t>
            </a:r>
            <a:r>
              <a:rPr lang="en-US" altLang="en-US" sz="1600" b="1" u="sng" dirty="0"/>
              <a:t>Youth</a:t>
            </a:r>
            <a:endParaRPr lang="en-US" altLang="en-US" sz="1600" dirty="0"/>
          </a:p>
          <a:p>
            <a:r>
              <a:rPr lang="en-US" altLang="en-US" sz="1600" b="1" dirty="0"/>
              <a:t>2016-2017               2723                     135		               </a:t>
            </a:r>
            <a:r>
              <a:rPr lang="en-US" altLang="en-US" sz="1600" b="1" dirty="0" smtClean="0"/>
              <a:t>    190</a:t>
            </a:r>
            <a:endParaRPr lang="en-US" altLang="en-US" sz="1600" dirty="0"/>
          </a:p>
          <a:p>
            <a:r>
              <a:rPr lang="en-US" altLang="en-US" sz="1600" b="1" dirty="0"/>
              <a:t> </a:t>
            </a:r>
            <a:endParaRPr lang="en-US" altLang="en-US" sz="1600" dirty="0"/>
          </a:p>
          <a:p>
            <a:r>
              <a:rPr lang="en-US" altLang="en-US" sz="1600" b="1" dirty="0"/>
              <a:t>2017-2018               3286                     224		               </a:t>
            </a:r>
            <a:r>
              <a:rPr lang="en-US" altLang="en-US" sz="1600" b="1" dirty="0" smtClean="0"/>
              <a:t>    110</a:t>
            </a:r>
            <a:r>
              <a:rPr lang="en-US" altLang="en-US" sz="1600" b="1" dirty="0"/>
              <a:t>		</a:t>
            </a:r>
            <a:endParaRPr lang="en-US" altLang="en-US" sz="1600" dirty="0"/>
          </a:p>
          <a:p>
            <a:r>
              <a:rPr lang="en-US" altLang="en-US" sz="1600" b="1" dirty="0"/>
              <a:t> </a:t>
            </a:r>
            <a:endParaRPr lang="en-US" altLang="en-US" sz="1600" dirty="0"/>
          </a:p>
          <a:p>
            <a:r>
              <a:rPr lang="en-US" altLang="en-US" sz="1600" b="1" dirty="0"/>
              <a:t>2018-2019               2880                     160		               </a:t>
            </a:r>
            <a:r>
              <a:rPr lang="en-US" altLang="en-US" sz="1600" b="1" dirty="0" smtClean="0"/>
              <a:t>     77</a:t>
            </a:r>
            <a:endParaRPr lang="en-US" altLang="en-US" sz="1600" dirty="0"/>
          </a:p>
          <a:p>
            <a:r>
              <a:rPr lang="en-US" altLang="en-US" sz="1600" b="1" dirty="0"/>
              <a:t> </a:t>
            </a:r>
            <a:endParaRPr lang="en-US" altLang="en-US" sz="1600" dirty="0"/>
          </a:p>
          <a:p>
            <a:r>
              <a:rPr lang="en-US" altLang="en-US" sz="1600" b="1" dirty="0"/>
              <a:t>*2019-2020               2295                    162		        </a:t>
            </a:r>
            <a:r>
              <a:rPr lang="en-US" altLang="en-US" sz="1600" b="1" dirty="0" smtClean="0"/>
              <a:t>     53</a:t>
            </a:r>
            <a:endParaRPr lang="en-US" altLang="en-US" sz="1600" dirty="0"/>
          </a:p>
          <a:p>
            <a:r>
              <a:rPr lang="en-US" altLang="en-US" sz="1600" b="1" dirty="0"/>
              <a:t> </a:t>
            </a:r>
            <a:endParaRPr lang="en-US" altLang="en-US" sz="1600" dirty="0"/>
          </a:p>
          <a:p>
            <a:r>
              <a:rPr lang="en-US" altLang="en-US" sz="1600" b="1" dirty="0"/>
              <a:t>*2020-2021                </a:t>
            </a:r>
            <a:r>
              <a:rPr lang="en-US" altLang="en-US" sz="1600" b="1" dirty="0" smtClean="0"/>
              <a:t>706</a:t>
            </a:r>
            <a:r>
              <a:rPr lang="en-US" altLang="en-US" sz="1600" b="1" dirty="0"/>
              <a:t>                     12                          </a:t>
            </a:r>
            <a:r>
              <a:rPr lang="en-US" altLang="en-US" sz="1600" b="1" dirty="0" smtClean="0"/>
              <a:t>     6</a:t>
            </a:r>
            <a:endParaRPr lang="en-US" altLang="en-US" sz="1600" dirty="0"/>
          </a:p>
          <a:p>
            <a:r>
              <a:rPr lang="en-US" altLang="en-US" sz="1600" b="1" dirty="0"/>
              <a:t> </a:t>
            </a:r>
            <a:endParaRPr lang="en-US" altLang="en-US" sz="1600" dirty="0"/>
          </a:p>
          <a:p>
            <a:r>
              <a:rPr lang="en-US" altLang="en-US" sz="1200" dirty="0"/>
              <a:t>*Effects of the National </a:t>
            </a:r>
            <a:r>
              <a:rPr lang="en-US" altLang="en-US" sz="1200" dirty="0" smtClean="0"/>
              <a:t>Pandemic</a:t>
            </a:r>
          </a:p>
          <a:p>
            <a:endParaRPr lang="en-US" altLang="en-US" sz="1200" dirty="0" smtClean="0"/>
          </a:p>
          <a:p>
            <a:r>
              <a:rPr lang="en-US" altLang="en-US" sz="1200" dirty="0" smtClean="0"/>
              <a:t>STAC: </a:t>
            </a:r>
            <a:r>
              <a:rPr lang="en-US" altLang="en-US" sz="1200" b="1" dirty="0" smtClean="0"/>
              <a:t>S</a:t>
            </a:r>
            <a:r>
              <a:rPr lang="en-US" altLang="en-US" sz="1200" dirty="0" smtClean="0"/>
              <a:t>ystem to </a:t>
            </a:r>
            <a:r>
              <a:rPr lang="en-US" altLang="en-US" sz="1200" b="1" dirty="0" smtClean="0"/>
              <a:t>T</a:t>
            </a:r>
            <a:r>
              <a:rPr lang="en-US" altLang="en-US" sz="1200" dirty="0" smtClean="0"/>
              <a:t>rack and </a:t>
            </a:r>
            <a:r>
              <a:rPr lang="en-US" altLang="en-US" sz="1200" b="1" dirty="0" smtClean="0"/>
              <a:t>A</a:t>
            </a:r>
            <a:r>
              <a:rPr lang="en-US" altLang="en-US" sz="1200" dirty="0" smtClean="0"/>
              <a:t>ccount for </a:t>
            </a:r>
            <a:r>
              <a:rPr lang="en-US" altLang="en-US" sz="1200" b="1" dirty="0" smtClean="0"/>
              <a:t>C</a:t>
            </a:r>
            <a:r>
              <a:rPr lang="en-US" altLang="en-US" sz="1200" dirty="0" smtClean="0"/>
              <a:t>hildren</a:t>
            </a:r>
            <a:endParaRPr lang="en-US" altLang="en-US" sz="1200" dirty="0"/>
          </a:p>
        </p:txBody>
      </p:sp>
      <p:sp>
        <p:nvSpPr>
          <p:cNvPr id="19459" name="TextBox 2">
            <a:extLst>
              <a:ext uri="{FF2B5EF4-FFF2-40B4-BE49-F238E27FC236}">
                <a16:creationId xmlns:a16="http://schemas.microsoft.com/office/drawing/2014/main" id="{DFD0A490-8052-426E-8EBE-5F0AA3C0004E}"/>
              </a:ext>
            </a:extLst>
          </p:cNvPr>
          <p:cNvSpPr txBox="1">
            <a:spLocks noChangeArrowheads="1"/>
          </p:cNvSpPr>
          <p:nvPr/>
        </p:nvSpPr>
        <p:spPr bwMode="auto">
          <a:xfrm>
            <a:off x="581892" y="760787"/>
            <a:ext cx="771698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algn="ctr"/>
            <a:r>
              <a:rPr lang="en-US" altLang="en-US" sz="2800" b="1" dirty="0" smtClean="0">
                <a:solidFill>
                  <a:schemeClr val="accent2"/>
                </a:solidFill>
              </a:rPr>
              <a:t>Statistics- Last 5 Years </a:t>
            </a:r>
            <a:endParaRPr lang="en-US" alt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21029ED5-F105-4DD2-99C8-1E44228179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2D621E68-BF28-4A1C-B1A2-4E55E139E79A}"/>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74" name="Straight Connector 73">
              <a:extLst>
                <a:ext uri="{FF2B5EF4-FFF2-40B4-BE49-F238E27FC236}">
                  <a16:creationId xmlns:a16="http://schemas.microsoft.com/office/drawing/2014/main" id="{BE8BBE4D-F0DF-49B9-B75A-99DAC53ACA77}"/>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5" name="Rectangle 23">
              <a:extLst>
                <a:ext uri="{FF2B5EF4-FFF2-40B4-BE49-F238E27FC236}">
                  <a16:creationId xmlns:a16="http://schemas.microsoft.com/office/drawing/2014/main" id="{E0F07DDC-34A6-46A1-9DE9-2BBE2931A55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Rectangle 25">
              <a:extLst>
                <a:ext uri="{FF2B5EF4-FFF2-40B4-BE49-F238E27FC236}">
                  <a16:creationId xmlns:a16="http://schemas.microsoft.com/office/drawing/2014/main" id="{2CEB2BF9-B8DB-45B9-86EA-D197B5B1AEF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Isosceles Triangle 76">
              <a:extLst>
                <a:ext uri="{FF2B5EF4-FFF2-40B4-BE49-F238E27FC236}">
                  <a16:creationId xmlns:a16="http://schemas.microsoft.com/office/drawing/2014/main" id="{08B5BB34-3801-4E70-A981-FE007635E1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7">
              <a:extLst>
                <a:ext uri="{FF2B5EF4-FFF2-40B4-BE49-F238E27FC236}">
                  <a16:creationId xmlns:a16="http://schemas.microsoft.com/office/drawing/2014/main" id="{38432A75-2CEB-463C-A8F2-ABB50A79F44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8">
              <a:extLst>
                <a:ext uri="{FF2B5EF4-FFF2-40B4-BE49-F238E27FC236}">
                  <a16:creationId xmlns:a16="http://schemas.microsoft.com/office/drawing/2014/main" id="{E7E850B8-C050-4597-8BEB-113FEC9A27C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9">
              <a:extLst>
                <a:ext uri="{FF2B5EF4-FFF2-40B4-BE49-F238E27FC236}">
                  <a16:creationId xmlns:a16="http://schemas.microsoft.com/office/drawing/2014/main" id="{24ACC798-9CEC-4B6F-A8DD-F8E6FCCCF16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id="{1D58A8C6-1294-4CD9-89BC-F1E981A524A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a16="http://schemas.microsoft.com/office/drawing/2014/main" id="{F32F2ED6-6143-46C4-A641-72D42732B6F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84" name="Rectangle 83">
            <a:extLst>
              <a:ext uri="{FF2B5EF4-FFF2-40B4-BE49-F238E27FC236}">
                <a16:creationId xmlns:a16="http://schemas.microsoft.com/office/drawing/2014/main" id="{5C9652B3-A450-4ED6-8FBF-F536BA60B4D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solidFill>
            <a:srgbClr val="FFFFFF"/>
          </a:solidFill>
          <a:ln w="222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p:nvPr/>
        </p:nvPicPr>
        <p:blipFill>
          <a:blip r:embed="rId2">
            <a:extLst>
              <a:ext uri="{28A0092B-C50C-407E-A947-70E740481C1C}">
                <a14:useLocalDpi xmlns:a14="http://schemas.microsoft.com/office/drawing/2010/main" val="0"/>
              </a:ext>
            </a:extLst>
          </a:blip>
          <a:stretch>
            <a:fillRect/>
          </a:stretch>
        </p:blipFill>
        <p:spPr>
          <a:xfrm>
            <a:off x="336549" y="480060"/>
            <a:ext cx="8449692" cy="5906347"/>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2" name="Rectangle 2">
            <a:extLst>
              <a:ext uri="{FF2B5EF4-FFF2-40B4-BE49-F238E27FC236}">
                <a16:creationId xmlns:a16="http://schemas.microsoft.com/office/drawing/2014/main" id="{F2D728A3-9D2F-4DD7-ABB9-51A82A06616E}"/>
              </a:ext>
            </a:extLst>
          </p:cNvPr>
          <p:cNvSpPr>
            <a:spLocks noGrp="1" noChangeArrowheads="1"/>
          </p:cNvSpPr>
          <p:nvPr>
            <p:ph type="title"/>
          </p:nvPr>
        </p:nvSpPr>
        <p:spPr>
          <a:xfrm>
            <a:off x="1000126" y="609600"/>
            <a:ext cx="6447501" cy="1320800"/>
          </a:xfrm>
        </p:spPr>
        <p:txBody>
          <a:bodyPr rtlCol="0">
            <a:normAutofit/>
          </a:bodyPr>
          <a:lstStyle/>
          <a:p>
            <a:pPr eaLnBrk="1" fontAlgn="auto" hangingPunct="1">
              <a:spcAft>
                <a:spcPts val="0"/>
              </a:spcAft>
              <a:defRPr/>
            </a:pPr>
            <a:r>
              <a:rPr lang="en-US" sz="3300"/>
              <a:t>Leading Causes of Homelessness:</a:t>
            </a:r>
            <a:br>
              <a:rPr lang="en-US" sz="3300"/>
            </a:br>
            <a:endParaRPr lang="en-US" sz="3300"/>
          </a:p>
        </p:txBody>
      </p:sp>
      <p:sp>
        <p:nvSpPr>
          <p:cNvPr id="75" name="Isosceles Triangle 74">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507" name="Rectangle 3">
            <a:extLst>
              <a:ext uri="{FF2B5EF4-FFF2-40B4-BE49-F238E27FC236}">
                <a16:creationId xmlns:a16="http://schemas.microsoft.com/office/drawing/2014/main" id="{5AAD7F38-1FD3-46E0-AB87-D0F27F5A8A65}"/>
              </a:ext>
            </a:extLst>
          </p:cNvPr>
          <p:cNvSpPr>
            <a:spLocks noGrp="1" noChangeArrowheads="1"/>
          </p:cNvSpPr>
          <p:nvPr>
            <p:ph idx="1"/>
          </p:nvPr>
        </p:nvSpPr>
        <p:spPr>
          <a:xfrm>
            <a:off x="1000126" y="1496291"/>
            <a:ext cx="6447501" cy="4545071"/>
          </a:xfrm>
        </p:spPr>
        <p:txBody>
          <a:bodyPr>
            <a:normAutofit/>
          </a:bodyPr>
          <a:lstStyle/>
          <a:p>
            <a:pPr eaLnBrk="1" hangingPunct="1">
              <a:lnSpc>
                <a:spcPct val="150000"/>
              </a:lnSpc>
            </a:pPr>
            <a:r>
              <a:rPr lang="en-US" altLang="en-US" dirty="0"/>
              <a:t>Substandard/Lack of Affordable Housing </a:t>
            </a:r>
          </a:p>
          <a:p>
            <a:pPr eaLnBrk="1" hangingPunct="1">
              <a:lnSpc>
                <a:spcPct val="150000"/>
              </a:lnSpc>
            </a:pPr>
            <a:r>
              <a:rPr lang="en-US" altLang="en-US" dirty="0"/>
              <a:t>Reduced Employment Opportunities</a:t>
            </a:r>
          </a:p>
          <a:p>
            <a:pPr eaLnBrk="1" hangingPunct="1">
              <a:lnSpc>
                <a:spcPct val="150000"/>
              </a:lnSpc>
            </a:pPr>
            <a:r>
              <a:rPr lang="en-US" altLang="en-US" dirty="0"/>
              <a:t>Loss of Employment </a:t>
            </a:r>
          </a:p>
          <a:p>
            <a:pPr eaLnBrk="1" hangingPunct="1">
              <a:lnSpc>
                <a:spcPct val="150000"/>
              </a:lnSpc>
            </a:pPr>
            <a:r>
              <a:rPr lang="en-US" altLang="en-US" dirty="0"/>
              <a:t>Domestic Violence</a:t>
            </a:r>
          </a:p>
          <a:p>
            <a:pPr eaLnBrk="1" hangingPunct="1">
              <a:lnSpc>
                <a:spcPct val="150000"/>
              </a:lnSpc>
            </a:pPr>
            <a:r>
              <a:rPr lang="en-US" altLang="en-US" dirty="0"/>
              <a:t>Physical/Mental Illness</a:t>
            </a:r>
          </a:p>
          <a:p>
            <a:pPr eaLnBrk="1" hangingPunct="1">
              <a:lnSpc>
                <a:spcPct val="150000"/>
              </a:lnSpc>
            </a:pPr>
            <a:r>
              <a:rPr lang="en-US" altLang="en-US" dirty="0"/>
              <a:t>Substance Abuse</a:t>
            </a:r>
          </a:p>
          <a:p>
            <a:pPr eaLnBrk="1" hangingPunct="1">
              <a:lnSpc>
                <a:spcPct val="150000"/>
              </a:lnSpc>
            </a:pPr>
            <a:r>
              <a:rPr lang="en-US" altLang="en-US" dirty="0"/>
              <a:t>Students Ejected From Home</a:t>
            </a:r>
          </a:p>
          <a:p>
            <a:pPr eaLnBrk="1" hangingPunct="1">
              <a:lnSpc>
                <a:spcPct val="150000"/>
              </a:lnSpc>
            </a:pPr>
            <a:r>
              <a:rPr lang="en-US" altLang="en-US" dirty="0"/>
              <a:t>Relocation</a:t>
            </a:r>
          </a:p>
          <a:p>
            <a:pPr eaLnBrk="1" hangingPunct="1"/>
            <a:endParaRPr lang="en-US" altLang="en-US" dirty="0"/>
          </a:p>
        </p:txBody>
      </p:sp>
      <p:sp>
        <p:nvSpPr>
          <p:cNvPr id="77" name="Isosceles Triangle 76">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B4DE830A-B531-4A3B-96F6-0ECE88B08555}"/>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73" name="Straight Connector 72">
              <a:extLst>
                <a:ext uri="{FF2B5EF4-FFF2-40B4-BE49-F238E27FC236}">
                  <a16:creationId xmlns:a16="http://schemas.microsoft.com/office/drawing/2014/main" id="{2813DF2C-461A-4A8F-9679-A172790D1F3A}"/>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4" name="Straight Connector 73">
              <a:extLst>
                <a:ext uri="{FF2B5EF4-FFF2-40B4-BE49-F238E27FC236}">
                  <a16:creationId xmlns:a16="http://schemas.microsoft.com/office/drawing/2014/main" id="{54CD3A85-C039-4249-86E4-1EB9318B5495}"/>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5" name="Rectangle 23">
              <a:extLst>
                <a:ext uri="{FF2B5EF4-FFF2-40B4-BE49-F238E27FC236}">
                  <a16:creationId xmlns:a16="http://schemas.microsoft.com/office/drawing/2014/main" id="{887EA6D2-2883-42C2-993D-094CA6D65DA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Rectangle 25">
              <a:extLst>
                <a:ext uri="{FF2B5EF4-FFF2-40B4-BE49-F238E27FC236}">
                  <a16:creationId xmlns:a16="http://schemas.microsoft.com/office/drawing/2014/main" id="{3B895046-636F-4D1B-ACA4-29AA0CB3329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Isosceles Triangle 76">
              <a:extLst>
                <a:ext uri="{FF2B5EF4-FFF2-40B4-BE49-F238E27FC236}">
                  <a16:creationId xmlns:a16="http://schemas.microsoft.com/office/drawing/2014/main" id="{C6B0CDE3-E054-4EDD-A43B-F96843D8BF5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7">
              <a:extLst>
                <a:ext uri="{FF2B5EF4-FFF2-40B4-BE49-F238E27FC236}">
                  <a16:creationId xmlns:a16="http://schemas.microsoft.com/office/drawing/2014/main" id="{3B66B1A2-F145-4C9B-85CC-4BF30D58CBC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8">
              <a:extLst>
                <a:ext uri="{FF2B5EF4-FFF2-40B4-BE49-F238E27FC236}">
                  <a16:creationId xmlns:a16="http://schemas.microsoft.com/office/drawing/2014/main" id="{5D4FC972-94B3-4035-8D31-E668C132B41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9">
              <a:extLst>
                <a:ext uri="{FF2B5EF4-FFF2-40B4-BE49-F238E27FC236}">
                  <a16:creationId xmlns:a16="http://schemas.microsoft.com/office/drawing/2014/main" id="{374B9941-AFBE-4A77-A50E-B6EA04A746A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id="{27A982C5-2C38-4CE9-BC18-94697AD657F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a16="http://schemas.microsoft.com/office/drawing/2014/main" id="{0060D8D1-7BB1-498F-AFBB-ADAC130A9E9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17" name="Content Placeholder 16"/>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156686" y="997287"/>
            <a:ext cx="6158513" cy="4401776"/>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817E04-E9C6-43CE-8E37-8469EA376933}"/>
              </a:ext>
            </a:extLst>
          </p:cNvPr>
          <p:cNvSpPr txBox="1"/>
          <p:nvPr/>
        </p:nvSpPr>
        <p:spPr>
          <a:xfrm>
            <a:off x="1462632" y="721013"/>
            <a:ext cx="5593262" cy="646331"/>
          </a:xfrm>
          <a:prstGeom prst="rect">
            <a:avLst/>
          </a:prstGeom>
          <a:noFill/>
        </p:spPr>
        <p:txBody>
          <a:bodyPr wrap="none" lIns="91440" tIns="45720" rIns="91440" bIns="45720" anchor="t">
            <a:spAutoFit/>
          </a:bodyPr>
          <a:lstStyle/>
          <a:p>
            <a:pPr algn="ctr">
              <a:defRPr/>
            </a:pPr>
            <a:r>
              <a:rPr lang="en-US" dirty="0">
                <a:solidFill>
                  <a:schemeClr val="accent2">
                    <a:lumMod val="75000"/>
                  </a:schemeClr>
                </a:solidFill>
                <a:latin typeface="Trebuchet MS"/>
              </a:rPr>
              <a:t>Elda </a:t>
            </a:r>
            <a:r>
              <a:rPr lang="en-US" dirty="0" smtClean="0">
                <a:solidFill>
                  <a:schemeClr val="accent2">
                    <a:lumMod val="75000"/>
                  </a:schemeClr>
                </a:solidFill>
                <a:latin typeface="Trebuchet MS"/>
              </a:rPr>
              <a:t>Lopez Santana</a:t>
            </a:r>
            <a:r>
              <a:rPr lang="en-US" dirty="0">
                <a:solidFill>
                  <a:schemeClr val="accent2">
                    <a:lumMod val="75000"/>
                  </a:schemeClr>
                </a:solidFill>
                <a:latin typeface="Trebuchet MS"/>
              </a:rPr>
              <a:t>, </a:t>
            </a:r>
            <a:r>
              <a:rPr lang="en-US" dirty="0">
                <a:solidFill>
                  <a:schemeClr val="accent2">
                    <a:lumMod val="60000"/>
                    <a:lumOff val="40000"/>
                  </a:schemeClr>
                </a:solidFill>
                <a:latin typeface="Trebuchet MS"/>
              </a:rPr>
              <a:t>Bilingual Home School Assistant</a:t>
            </a:r>
          </a:p>
          <a:p>
            <a:pPr algn="ctr">
              <a:defRPr/>
            </a:pPr>
            <a:endParaRPr lang="en-US" dirty="0">
              <a:solidFill>
                <a:schemeClr val="accent2">
                  <a:lumMod val="60000"/>
                  <a:lumOff val="40000"/>
                </a:schemeClr>
              </a:solidFill>
            </a:endParaRPr>
          </a:p>
        </p:txBody>
      </p:sp>
      <p:sp>
        <p:nvSpPr>
          <p:cNvPr id="3" name="Rectangle 4">
            <a:extLst>
              <a:ext uri="{FF2B5EF4-FFF2-40B4-BE49-F238E27FC236}">
                <a16:creationId xmlns:a16="http://schemas.microsoft.com/office/drawing/2014/main" id="{C34656BA-80EE-42BB-8F69-A48001A15DF2}"/>
              </a:ext>
            </a:extLst>
          </p:cNvPr>
          <p:cNvSpPr>
            <a:spLocks noChangeArrowheads="1"/>
          </p:cNvSpPr>
          <p:nvPr/>
        </p:nvSpPr>
        <p:spPr bwMode="auto">
          <a:xfrm>
            <a:off x="762000" y="2819400"/>
            <a:ext cx="73152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defRPr/>
            </a:pPr>
            <a:r>
              <a:rPr lang="en-US" altLang="en-US" sz="1400" b="1" u="sng" dirty="0">
                <a:solidFill>
                  <a:schemeClr val="accent2">
                    <a:lumMod val="50000"/>
                  </a:schemeClr>
                </a:solidFill>
                <a:latin typeface="Calibri" panose="020F0502020204030204" pitchFamily="34" charset="0"/>
                <a:ea typeface="Times New Roman" panose="02020603050405020304" pitchFamily="18" charset="0"/>
                <a:cs typeface="Calibri" panose="020F0502020204030204" pitchFamily="34" charset="0"/>
                <a:hlinkClick r:id="rId2"/>
              </a:rPr>
              <a:t>https://drive.google.com/drive/folders/14UHHf3Iq7JMP5bB19OJXF9M2kNqRfONp?usp=sharing</a:t>
            </a:r>
            <a:endParaRPr lang="en-US" altLang="en-US" sz="1400" b="1" dirty="0">
              <a:solidFill>
                <a:schemeClr val="accent2">
                  <a:lumMod val="50000"/>
                </a:schemeClr>
              </a:solidFill>
            </a:endParaRPr>
          </a:p>
          <a:p>
            <a:pPr>
              <a:defRPr/>
            </a:pPr>
            <a:endParaRPr lang="en-US" altLang="en-US" dirty="0"/>
          </a:p>
        </p:txBody>
      </p:sp>
      <p:sp>
        <p:nvSpPr>
          <p:cNvPr id="23556" name="Rectangle 4">
            <a:extLst>
              <a:ext uri="{FF2B5EF4-FFF2-40B4-BE49-F238E27FC236}">
                <a16:creationId xmlns:a16="http://schemas.microsoft.com/office/drawing/2014/main" id="{819F60EE-EA0D-464C-8218-ACB5917A22BE}"/>
              </a:ext>
            </a:extLst>
          </p:cNvPr>
          <p:cNvSpPr>
            <a:spLocks noChangeArrowheads="1"/>
          </p:cNvSpPr>
          <p:nvPr/>
        </p:nvSpPr>
        <p:spPr bwMode="auto">
          <a:xfrm>
            <a:off x="762000" y="1447150"/>
            <a:ext cx="7467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marL="285750" indent="-285750">
              <a:buFont typeface="Wingdings"/>
              <a:buChar char="Ø"/>
            </a:pPr>
            <a:r>
              <a:rPr lang="en-US" altLang="en-US" b="1" dirty="0" smtClean="0">
                <a:solidFill>
                  <a:schemeClr val="accent2"/>
                </a:solidFill>
                <a:latin typeface="Times New Roman"/>
                <a:cs typeface="Times New Roman"/>
              </a:rPr>
              <a:t>Current Needs </a:t>
            </a:r>
            <a:r>
              <a:rPr lang="en-US" altLang="en-US" b="1" dirty="0">
                <a:solidFill>
                  <a:schemeClr val="accent2"/>
                </a:solidFill>
                <a:latin typeface="Times New Roman"/>
                <a:cs typeface="Times New Roman"/>
              </a:rPr>
              <a:t>and </a:t>
            </a:r>
            <a:r>
              <a:rPr lang="en-US" altLang="en-US" b="1" dirty="0" smtClean="0">
                <a:solidFill>
                  <a:schemeClr val="accent2"/>
                </a:solidFill>
                <a:latin typeface="Times New Roman"/>
                <a:cs typeface="Times New Roman"/>
              </a:rPr>
              <a:t>challenges faced by Students and Families Experiencing </a:t>
            </a:r>
            <a:r>
              <a:rPr lang="en-US" altLang="en-US" b="1" dirty="0">
                <a:solidFill>
                  <a:schemeClr val="accent2"/>
                </a:solidFill>
                <a:latin typeface="Times New Roman"/>
                <a:cs typeface="Times New Roman"/>
              </a:rPr>
              <a:t>H</a:t>
            </a:r>
            <a:r>
              <a:rPr lang="en-US" altLang="en-US" b="1" dirty="0" smtClean="0">
                <a:solidFill>
                  <a:schemeClr val="accent2"/>
                </a:solidFill>
                <a:latin typeface="Times New Roman"/>
                <a:cs typeface="Times New Roman"/>
              </a:rPr>
              <a:t>ousing </a:t>
            </a:r>
            <a:r>
              <a:rPr lang="en-US" altLang="en-US" b="1" dirty="0">
                <a:solidFill>
                  <a:schemeClr val="accent2"/>
                </a:solidFill>
                <a:latin typeface="Times New Roman"/>
                <a:cs typeface="Times New Roman"/>
              </a:rPr>
              <a:t>I</a:t>
            </a:r>
            <a:r>
              <a:rPr lang="en-US" altLang="en-US" b="1" dirty="0" smtClean="0">
                <a:solidFill>
                  <a:schemeClr val="accent2"/>
                </a:solidFill>
                <a:latin typeface="Times New Roman"/>
                <a:cs typeface="Times New Roman"/>
              </a:rPr>
              <a:t>nstability</a:t>
            </a:r>
            <a:endParaRPr lang="en-US" dirty="0">
              <a:solidFill>
                <a:schemeClr val="accent2"/>
              </a:solidFill>
              <a:latin typeface="Times New Roman"/>
              <a:cs typeface="Times New Roman"/>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2EA930B-CBB7-419C-BB1B-1408966EE0D1}"/>
              </a:ext>
            </a:extLst>
          </p:cNvPr>
          <p:cNvSpPr txBox="1"/>
          <p:nvPr/>
        </p:nvSpPr>
        <p:spPr>
          <a:xfrm>
            <a:off x="2590800" y="838200"/>
            <a:ext cx="2400016" cy="369332"/>
          </a:xfrm>
          <a:prstGeom prst="rect">
            <a:avLst/>
          </a:prstGeom>
          <a:noFill/>
        </p:spPr>
        <p:txBody>
          <a:bodyPr wrap="none" lIns="91440" tIns="45720" rIns="91440" bIns="45720" anchor="t">
            <a:spAutoFit/>
          </a:bodyPr>
          <a:lstStyle/>
          <a:p>
            <a:pPr>
              <a:defRPr/>
            </a:pPr>
            <a:r>
              <a:rPr lang="en-US" dirty="0">
                <a:solidFill>
                  <a:schemeClr val="accent2">
                    <a:lumMod val="50000"/>
                  </a:schemeClr>
                </a:solidFill>
                <a:latin typeface="Trebuchet MS"/>
              </a:rPr>
              <a:t>Hannah Noble,</a:t>
            </a:r>
            <a:r>
              <a:rPr lang="en-US" dirty="0">
                <a:solidFill>
                  <a:srgbClr val="00B050"/>
                </a:solidFill>
                <a:latin typeface="Trebuchet MS"/>
              </a:rPr>
              <a:t> </a:t>
            </a:r>
            <a:r>
              <a:rPr lang="en-US" dirty="0">
                <a:solidFill>
                  <a:schemeClr val="accent2">
                    <a:lumMod val="60000"/>
                    <a:lumOff val="40000"/>
                  </a:schemeClr>
                </a:solidFill>
                <a:latin typeface="Trebuchet MS"/>
              </a:rPr>
              <a:t>Intern</a:t>
            </a:r>
          </a:p>
        </p:txBody>
      </p:sp>
      <p:sp>
        <p:nvSpPr>
          <p:cNvPr id="25603" name="TextBox 2">
            <a:extLst>
              <a:ext uri="{FF2B5EF4-FFF2-40B4-BE49-F238E27FC236}">
                <a16:creationId xmlns:a16="http://schemas.microsoft.com/office/drawing/2014/main" id="{0950318A-7464-4D51-868E-8701AC526359}"/>
              </a:ext>
            </a:extLst>
          </p:cNvPr>
          <p:cNvSpPr txBox="1">
            <a:spLocks noChangeArrowheads="1"/>
          </p:cNvSpPr>
          <p:nvPr/>
        </p:nvSpPr>
        <p:spPr bwMode="auto">
          <a:xfrm flipH="1">
            <a:off x="685800" y="1828800"/>
            <a:ext cx="7315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marL="285750" indent="-285750">
              <a:buFont typeface="Wingdings"/>
              <a:buChar char="Ø"/>
            </a:pPr>
            <a:r>
              <a:rPr lang="en-US" altLang="en-US" b="1" dirty="0">
                <a:solidFill>
                  <a:schemeClr val="accent2">
                    <a:lumMod val="75000"/>
                  </a:schemeClr>
                </a:solidFill>
                <a:latin typeface="Times New Roman"/>
                <a:cs typeface="Times New Roman"/>
              </a:rPr>
              <a:t>Opportunities to </a:t>
            </a:r>
            <a:r>
              <a:rPr lang="en-US" altLang="en-US" b="1" dirty="0" smtClean="0">
                <a:solidFill>
                  <a:schemeClr val="accent2">
                    <a:lumMod val="75000"/>
                  </a:schemeClr>
                </a:solidFill>
                <a:latin typeface="Times New Roman"/>
                <a:cs typeface="Times New Roman"/>
              </a:rPr>
              <a:t>Collaborate </a:t>
            </a:r>
            <a:r>
              <a:rPr lang="en-US" altLang="en-US" b="1" dirty="0">
                <a:solidFill>
                  <a:schemeClr val="accent2">
                    <a:lumMod val="75000"/>
                  </a:schemeClr>
                </a:solidFill>
                <a:latin typeface="Times New Roman"/>
                <a:cs typeface="Times New Roman"/>
              </a:rPr>
              <a:t>with </a:t>
            </a:r>
            <a:r>
              <a:rPr lang="en-US" altLang="en-US" b="1" dirty="0" smtClean="0">
                <a:solidFill>
                  <a:schemeClr val="accent2">
                    <a:lumMod val="75000"/>
                  </a:schemeClr>
                </a:solidFill>
                <a:latin typeface="Times New Roman"/>
                <a:cs typeface="Times New Roman"/>
              </a:rPr>
              <a:t>Others </a:t>
            </a:r>
            <a:r>
              <a:rPr lang="en-US" altLang="en-US" b="1" dirty="0">
                <a:solidFill>
                  <a:schemeClr val="accent2">
                    <a:lumMod val="75000"/>
                  </a:schemeClr>
                </a:solidFill>
                <a:latin typeface="Times New Roman"/>
                <a:cs typeface="Times New Roman"/>
              </a:rPr>
              <a:t>in the </a:t>
            </a:r>
            <a:r>
              <a:rPr lang="en-US" altLang="en-US" b="1" dirty="0" smtClean="0">
                <a:solidFill>
                  <a:schemeClr val="accent2">
                    <a:lumMod val="75000"/>
                  </a:schemeClr>
                </a:solidFill>
                <a:latin typeface="Times New Roman"/>
                <a:cs typeface="Times New Roman"/>
              </a:rPr>
              <a:t>Community</a:t>
            </a:r>
            <a:endParaRPr lang="en-US" altLang="en-US"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19F95916-32B5-4D56-A28E-011A31B96FBF}"/>
              </a:ext>
            </a:extLst>
          </p:cNvPr>
          <p:cNvSpPr>
            <a:spLocks noChangeArrowheads="1"/>
          </p:cNvSpPr>
          <p:nvPr/>
        </p:nvSpPr>
        <p:spPr bwMode="auto">
          <a:xfrm>
            <a:off x="685800" y="3234879"/>
            <a:ext cx="73152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p>
            <a:pPr>
              <a:defRPr/>
            </a:pPr>
            <a:r>
              <a:rPr lang="en-US" altLang="en-US" sz="1400" b="1" u="sng" dirty="0">
                <a:solidFill>
                  <a:schemeClr val="accent2">
                    <a:lumMod val="50000"/>
                  </a:schemeClr>
                </a:solidFill>
                <a:latin typeface="Calibri" panose="020F0502020204030204" pitchFamily="34" charset="0"/>
                <a:ea typeface="Times New Roman" panose="02020603050405020304" pitchFamily="18" charset="0"/>
                <a:cs typeface="Calibri" panose="020F0502020204030204" pitchFamily="34" charset="0"/>
                <a:hlinkClick r:id="rId2"/>
              </a:rPr>
              <a:t>https://drive.google.com/drive/folders/1gfS0aCed8-avBE298LMxUhZPmOaHFrlz?usp=sharing</a:t>
            </a:r>
            <a:endParaRPr lang="en-US" altLang="en-US" sz="1400" b="1" dirty="0">
              <a:solidFill>
                <a:schemeClr val="accent2">
                  <a:lumMod val="50000"/>
                </a:schemeClr>
              </a:solidFill>
            </a:endParaRPr>
          </a:p>
          <a:p>
            <a:pPr>
              <a:defRPr/>
            </a:pPr>
            <a:endParaRPr lang="en-US"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 name="Rectangle 67">
            <a:extLst>
              <a:ext uri="{FF2B5EF4-FFF2-40B4-BE49-F238E27FC236}">
                <a16:creationId xmlns:a16="http://schemas.microsoft.com/office/drawing/2014/main" id="{21029ED5-F105-4DD2-99C8-1E442281797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0" name="Group 69">
            <a:extLst>
              <a:ext uri="{FF2B5EF4-FFF2-40B4-BE49-F238E27FC236}">
                <a16:creationId xmlns:a16="http://schemas.microsoft.com/office/drawing/2014/main" id="{2D621E68-BF28-4A1C-B1A2-4E55E139E79A}"/>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71" name="Straight Connector 70">
              <a:extLst>
                <a:ext uri="{FF2B5EF4-FFF2-40B4-BE49-F238E27FC236}">
                  <a16:creationId xmlns:a16="http://schemas.microsoft.com/office/drawing/2014/main" id="{BE8BBE4D-F0DF-49B9-B75A-99DAC53ACA77}"/>
                </a:ext>
                <a:ext uri="{C183D7F6-B498-43B3-948B-1728B52AA6E4}">
                  <adec:decorative xmlns=""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2" name="Rectangle 23">
              <a:extLst>
                <a:ext uri="{FF2B5EF4-FFF2-40B4-BE49-F238E27FC236}">
                  <a16:creationId xmlns:a16="http://schemas.microsoft.com/office/drawing/2014/main" id="{E0F07DDC-34A6-46A1-9DE9-2BBE2931A55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3" name="Rectangle 25">
              <a:extLst>
                <a:ext uri="{FF2B5EF4-FFF2-40B4-BE49-F238E27FC236}">
                  <a16:creationId xmlns:a16="http://schemas.microsoft.com/office/drawing/2014/main" id="{2CEB2BF9-B8DB-45B9-86EA-D197B5B1AEF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4" name="Isosceles Triangle 73">
              <a:extLst>
                <a:ext uri="{FF2B5EF4-FFF2-40B4-BE49-F238E27FC236}">
                  <a16:creationId xmlns:a16="http://schemas.microsoft.com/office/drawing/2014/main" id="{08B5BB34-3801-4E70-A981-FE007635E11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27">
              <a:extLst>
                <a:ext uri="{FF2B5EF4-FFF2-40B4-BE49-F238E27FC236}">
                  <a16:creationId xmlns:a16="http://schemas.microsoft.com/office/drawing/2014/main" id="{38432A75-2CEB-463C-A8F2-ABB50A79F44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Rectangle 28">
              <a:extLst>
                <a:ext uri="{FF2B5EF4-FFF2-40B4-BE49-F238E27FC236}">
                  <a16:creationId xmlns:a16="http://schemas.microsoft.com/office/drawing/2014/main" id="{E7E850B8-C050-4597-8BEB-113FEC9A27C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9">
              <a:extLst>
                <a:ext uri="{FF2B5EF4-FFF2-40B4-BE49-F238E27FC236}">
                  <a16:creationId xmlns:a16="http://schemas.microsoft.com/office/drawing/2014/main" id="{24ACC798-9CEC-4B6F-A8DD-F8E6FCCCF16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Isosceles Triangle 77">
              <a:extLst>
                <a:ext uri="{FF2B5EF4-FFF2-40B4-BE49-F238E27FC236}">
                  <a16:creationId xmlns:a16="http://schemas.microsoft.com/office/drawing/2014/main" id="{1D58A8C6-1294-4CD9-89BC-F1E981A524A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Isosceles Triangle 78">
              <a:extLst>
                <a:ext uri="{FF2B5EF4-FFF2-40B4-BE49-F238E27FC236}">
                  <a16:creationId xmlns:a16="http://schemas.microsoft.com/office/drawing/2014/main" id="{F32F2ED6-6143-46C4-A641-72D42732B6F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81" name="Rectangle 80">
            <a:extLst>
              <a:ext uri="{FF2B5EF4-FFF2-40B4-BE49-F238E27FC236}">
                <a16:creationId xmlns:a16="http://schemas.microsoft.com/office/drawing/2014/main" id="{5C9652B3-A450-4ED6-8FBF-F536BA60B4D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solidFill>
            <a:srgbClr val="FFFFFF"/>
          </a:solidFill>
          <a:ln w="222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extBox 2">
            <a:extLst>
              <a:ext uri="{FF2B5EF4-FFF2-40B4-BE49-F238E27FC236}">
                <a16:creationId xmlns:a16="http://schemas.microsoft.com/office/drawing/2014/main" id="{EF383451-256A-4775-B121-BB4AD79ACE6F}"/>
              </a:ext>
            </a:extLst>
          </p:cNvPr>
          <p:cNvGraphicFramePr/>
          <p:nvPr>
            <p:extLst>
              <p:ext uri="{D42A27DB-BD31-4B8C-83A1-F6EECF244321}">
                <p14:modId xmlns:p14="http://schemas.microsoft.com/office/powerpoint/2010/main" val="3154722325"/>
              </p:ext>
            </p:extLst>
          </p:nvPr>
        </p:nvGraphicFramePr>
        <p:xfrm>
          <a:off x="523408" y="1323475"/>
          <a:ext cx="7164770" cy="4717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EEBB0E27-CC33-4645-B158-1BE9BD4D6F58}"/>
              </a:ext>
            </a:extLst>
          </p:cNvPr>
          <p:cNvSpPr>
            <a:spLocks noGrp="1"/>
          </p:cNvSpPr>
          <p:nvPr>
            <p:ph type="title"/>
          </p:nvPr>
        </p:nvSpPr>
        <p:spPr>
          <a:xfrm>
            <a:off x="457200" y="0"/>
            <a:ext cx="8229600" cy="914400"/>
          </a:xfrm>
        </p:spPr>
        <p:txBody>
          <a:bodyPr/>
          <a:lstStyle/>
          <a:p>
            <a:pPr eaLnBrk="1" hangingPunct="1"/>
            <a:r>
              <a:rPr lang="en-US" altLang="en-US" sz="4400"/>
              <a:t>McKinney-Vento Resources</a:t>
            </a:r>
          </a:p>
        </p:txBody>
      </p:sp>
      <p:sp>
        <p:nvSpPr>
          <p:cNvPr id="27651" name="Content Placeholder 2">
            <a:extLst>
              <a:ext uri="{FF2B5EF4-FFF2-40B4-BE49-F238E27FC236}">
                <a16:creationId xmlns:a16="http://schemas.microsoft.com/office/drawing/2014/main" id="{4FA14BF1-2B5E-4E70-90AE-2EB1A1A4E53D}"/>
              </a:ext>
            </a:extLst>
          </p:cNvPr>
          <p:cNvSpPr>
            <a:spLocks noGrp="1"/>
          </p:cNvSpPr>
          <p:nvPr>
            <p:ph idx="1"/>
          </p:nvPr>
        </p:nvSpPr>
        <p:spPr>
          <a:xfrm>
            <a:off x="457200" y="990600"/>
            <a:ext cx="8229600" cy="5410200"/>
          </a:xfrm>
        </p:spPr>
        <p:txBody>
          <a:bodyPr rtlCol="0">
            <a:normAutofit fontScale="70000" lnSpcReduction="20000"/>
          </a:bodyPr>
          <a:lstStyle/>
          <a:p>
            <a:pPr marL="0" indent="0" eaLnBrk="1" fontAlgn="auto" hangingPunct="1">
              <a:spcAft>
                <a:spcPts val="0"/>
              </a:spcAft>
              <a:buFont typeface="Arial" panose="020B0604020202020204" pitchFamily="34" charset="0"/>
              <a:buNone/>
              <a:defRPr/>
            </a:pPr>
            <a:r>
              <a:rPr lang="en-US" altLang="en-US" sz="2300" b="1" i="1">
                <a:solidFill>
                  <a:schemeClr val="tx1">
                    <a:lumMod val="75000"/>
                    <a:lumOff val="25000"/>
                  </a:schemeClr>
                </a:solidFill>
              </a:rPr>
              <a:t>NYS TEACHS</a:t>
            </a:r>
          </a:p>
          <a:p>
            <a:pPr marL="0" indent="0" eaLnBrk="1" fontAlgn="auto" hangingPunct="1">
              <a:spcAft>
                <a:spcPts val="0"/>
              </a:spcAft>
              <a:buFont typeface="Arial" panose="020B0604020202020204" pitchFamily="34" charset="0"/>
              <a:buNone/>
              <a:defRPr/>
            </a:pPr>
            <a:r>
              <a:rPr lang="en-US" altLang="en-US" sz="1400" b="1">
                <a:solidFill>
                  <a:schemeClr val="tx1">
                    <a:lumMod val="75000"/>
                    <a:lumOff val="25000"/>
                  </a:schemeClr>
                </a:solidFill>
              </a:rPr>
              <a:t>Jennifer Pringle, J.D.</a:t>
            </a:r>
          </a:p>
          <a:p>
            <a:pPr marL="0" indent="0" eaLnBrk="1" fontAlgn="auto" hangingPunct="1">
              <a:spcAft>
                <a:spcPts val="0"/>
              </a:spcAft>
              <a:buFont typeface="Arial" panose="020B0604020202020204" pitchFamily="34" charset="0"/>
              <a:buNone/>
              <a:defRPr/>
            </a:pPr>
            <a:r>
              <a:rPr lang="en-US" altLang="en-US" sz="1400">
                <a:solidFill>
                  <a:schemeClr val="tx1">
                    <a:lumMod val="75000"/>
                    <a:lumOff val="25000"/>
                  </a:schemeClr>
                </a:solidFill>
              </a:rPr>
              <a:t>Project Director, NYS-TEACHS</a:t>
            </a:r>
          </a:p>
          <a:p>
            <a:pPr marL="0" indent="0" eaLnBrk="1" fontAlgn="auto" hangingPunct="1">
              <a:spcAft>
                <a:spcPts val="0"/>
              </a:spcAft>
              <a:buFont typeface="Arial" panose="020B0604020202020204" pitchFamily="34" charset="0"/>
              <a:buNone/>
              <a:defRPr/>
            </a:pPr>
            <a:r>
              <a:rPr lang="en-US" altLang="en-US" sz="1400">
                <a:solidFill>
                  <a:schemeClr val="tx1">
                    <a:lumMod val="75000"/>
                    <a:lumOff val="25000"/>
                  </a:schemeClr>
                </a:solidFill>
              </a:rPr>
              <a:t>New York State Technical and Education </a:t>
            </a:r>
          </a:p>
          <a:p>
            <a:pPr marL="0" indent="0" eaLnBrk="1" fontAlgn="auto" hangingPunct="1">
              <a:spcAft>
                <a:spcPts val="0"/>
              </a:spcAft>
              <a:buFont typeface="Arial" panose="020B0604020202020204" pitchFamily="34" charset="0"/>
              <a:buNone/>
              <a:defRPr/>
            </a:pPr>
            <a:r>
              <a:rPr lang="en-US" altLang="en-US" sz="1400">
                <a:solidFill>
                  <a:schemeClr val="tx1">
                    <a:lumMod val="75000"/>
                    <a:lumOff val="25000"/>
                  </a:schemeClr>
                </a:solidFill>
              </a:rPr>
              <a:t>Assistance Center for Homeless Students</a:t>
            </a:r>
          </a:p>
          <a:p>
            <a:pPr marL="0" indent="0" eaLnBrk="1" fontAlgn="auto" hangingPunct="1">
              <a:spcAft>
                <a:spcPts val="0"/>
              </a:spcAft>
              <a:buFont typeface="Arial" panose="020B0604020202020204" pitchFamily="34" charset="0"/>
              <a:buNone/>
              <a:defRPr/>
            </a:pPr>
            <a:r>
              <a:rPr lang="en-US" altLang="en-US" sz="1400" u="sng">
                <a:solidFill>
                  <a:schemeClr val="tx1">
                    <a:lumMod val="75000"/>
                    <a:lumOff val="25000"/>
                  </a:schemeClr>
                </a:solidFill>
                <a:hlinkClick r:id="rId2"/>
              </a:rPr>
              <a:t>www.nysteachs.org</a:t>
            </a:r>
            <a:endParaRPr lang="en-US" altLang="en-US" sz="1400" u="sng">
              <a:solidFill>
                <a:schemeClr val="tx1">
                  <a:lumMod val="75000"/>
                  <a:lumOff val="25000"/>
                </a:schemeClr>
              </a:solidFill>
            </a:endParaRPr>
          </a:p>
          <a:p>
            <a:pPr marL="0" indent="0" eaLnBrk="1" fontAlgn="auto" hangingPunct="1">
              <a:spcAft>
                <a:spcPts val="0"/>
              </a:spcAft>
              <a:buFont typeface="Arial" panose="020B0604020202020204" pitchFamily="34" charset="0"/>
              <a:buNone/>
              <a:defRPr/>
            </a:pPr>
            <a:r>
              <a:rPr lang="en-US" altLang="en-US" sz="1400">
                <a:solidFill>
                  <a:schemeClr val="tx1">
                    <a:lumMod val="75000"/>
                    <a:lumOff val="25000"/>
                  </a:schemeClr>
                </a:solidFill>
              </a:rPr>
              <a:t>151 West 30th Street, 5th Floor </a:t>
            </a:r>
          </a:p>
          <a:p>
            <a:pPr marL="0" indent="0" eaLnBrk="1" fontAlgn="auto" hangingPunct="1">
              <a:spcAft>
                <a:spcPts val="0"/>
              </a:spcAft>
              <a:buFont typeface="Arial" panose="020B0604020202020204" pitchFamily="34" charset="0"/>
              <a:buNone/>
              <a:defRPr/>
            </a:pPr>
            <a:r>
              <a:rPr lang="en-US" altLang="en-US" sz="1400">
                <a:solidFill>
                  <a:schemeClr val="tx1">
                    <a:lumMod val="75000"/>
                    <a:lumOff val="25000"/>
                  </a:schemeClr>
                </a:solidFill>
              </a:rPr>
              <a:t>New York, NY 10001 </a:t>
            </a:r>
          </a:p>
          <a:p>
            <a:pPr marL="0" indent="0" eaLnBrk="1" fontAlgn="auto" hangingPunct="1">
              <a:spcAft>
                <a:spcPts val="0"/>
              </a:spcAft>
              <a:buFont typeface="Arial" panose="020B0604020202020204" pitchFamily="34" charset="0"/>
              <a:buNone/>
              <a:defRPr/>
            </a:pPr>
            <a:r>
              <a:rPr lang="en-US" altLang="en-US" sz="1400">
                <a:solidFill>
                  <a:schemeClr val="tx1">
                    <a:lumMod val="75000"/>
                    <a:lumOff val="25000"/>
                  </a:schemeClr>
                </a:solidFill>
              </a:rPr>
              <a:t>NYS-TEACHS Hotline (800) 388-2014 </a:t>
            </a:r>
          </a:p>
          <a:p>
            <a:pPr marL="0" indent="0" eaLnBrk="1" fontAlgn="auto" hangingPunct="1">
              <a:spcAft>
                <a:spcPts val="0"/>
              </a:spcAft>
              <a:buFont typeface="Arial" panose="020B0604020202020204" pitchFamily="34" charset="0"/>
              <a:buNone/>
              <a:defRPr/>
            </a:pPr>
            <a:r>
              <a:rPr lang="en-US" altLang="en-US" sz="1400">
                <a:solidFill>
                  <a:schemeClr val="tx1">
                    <a:lumMod val="75000"/>
                    <a:lumOff val="25000"/>
                  </a:schemeClr>
                </a:solidFill>
              </a:rPr>
              <a:t>Direct (212) 822-9546</a:t>
            </a:r>
          </a:p>
          <a:p>
            <a:pPr marL="0" indent="0" eaLnBrk="1" fontAlgn="auto" hangingPunct="1">
              <a:spcAft>
                <a:spcPts val="0"/>
              </a:spcAft>
              <a:buFont typeface="Arial" panose="020B0604020202020204" pitchFamily="34" charset="0"/>
              <a:buNone/>
              <a:defRPr/>
            </a:pPr>
            <a:r>
              <a:rPr lang="en-US" altLang="en-US" sz="1400">
                <a:solidFill>
                  <a:schemeClr val="tx1">
                    <a:lumMod val="75000"/>
                    <a:lumOff val="25000"/>
                  </a:schemeClr>
                </a:solidFill>
              </a:rPr>
              <a:t>Fax (212) 807-6872</a:t>
            </a:r>
          </a:p>
          <a:p>
            <a:pPr marL="0" indent="0" eaLnBrk="1" fontAlgn="auto" hangingPunct="1">
              <a:spcAft>
                <a:spcPts val="0"/>
              </a:spcAft>
              <a:buFont typeface="Arial" panose="020B0604020202020204" pitchFamily="34" charset="0"/>
              <a:buNone/>
              <a:defRPr/>
            </a:pPr>
            <a:r>
              <a:rPr lang="en-US" altLang="en-US" sz="1400" u="sng">
                <a:solidFill>
                  <a:schemeClr val="tx1">
                    <a:lumMod val="75000"/>
                    <a:lumOff val="25000"/>
                  </a:schemeClr>
                </a:solidFill>
                <a:hlinkClick r:id="rId3"/>
              </a:rPr>
              <a:t>jpringle@advocatesforchildren.org</a:t>
            </a:r>
            <a:r>
              <a:rPr lang="en-US" altLang="en-US" sz="1400">
                <a:solidFill>
                  <a:schemeClr val="tx1">
                    <a:lumMod val="75000"/>
                    <a:lumOff val="25000"/>
                  </a:schemeClr>
                </a:solidFill>
              </a:rPr>
              <a:t> </a:t>
            </a:r>
          </a:p>
          <a:p>
            <a:pPr marL="0" indent="0" eaLnBrk="1" fontAlgn="auto" hangingPunct="1">
              <a:spcAft>
                <a:spcPts val="0"/>
              </a:spcAft>
              <a:buFont typeface="Arial" panose="020B0604020202020204" pitchFamily="34" charset="0"/>
              <a:buNone/>
              <a:defRPr/>
            </a:pPr>
            <a:r>
              <a:rPr lang="en-US" altLang="en-US" sz="1400" u="sng">
                <a:solidFill>
                  <a:schemeClr val="tx1">
                    <a:lumMod val="75000"/>
                    <a:lumOff val="25000"/>
                  </a:schemeClr>
                </a:solidFill>
                <a:hlinkClick r:id="rId4"/>
              </a:rPr>
              <a:t>www.advocatesforchildren.org</a:t>
            </a:r>
            <a:endParaRPr lang="en-US" altLang="en-US" sz="1400">
              <a:solidFill>
                <a:schemeClr val="tx1">
                  <a:lumMod val="75000"/>
                  <a:lumOff val="25000"/>
                </a:schemeClr>
              </a:solidFill>
            </a:endParaRPr>
          </a:p>
          <a:p>
            <a:pPr marL="0" indent="0" eaLnBrk="1" fontAlgn="auto" hangingPunct="1">
              <a:spcAft>
                <a:spcPts val="0"/>
              </a:spcAft>
              <a:buFont typeface="Arial" panose="020B0604020202020204" pitchFamily="34" charset="0"/>
              <a:buNone/>
              <a:defRPr/>
            </a:pPr>
            <a:r>
              <a:rPr lang="en-US" altLang="en-US" sz="2300" b="1" i="1">
                <a:solidFill>
                  <a:schemeClr val="tx1">
                    <a:lumMod val="75000"/>
                    <a:lumOff val="25000"/>
                  </a:schemeClr>
                </a:solidFill>
              </a:rPr>
              <a:t>NYSED</a:t>
            </a:r>
          </a:p>
          <a:p>
            <a:pPr marL="0" indent="0" eaLnBrk="1" fontAlgn="auto" hangingPunct="1">
              <a:spcAft>
                <a:spcPts val="0"/>
              </a:spcAft>
              <a:buFont typeface="Arial" panose="020B0604020202020204" pitchFamily="34" charset="0"/>
              <a:buNone/>
              <a:defRPr/>
            </a:pPr>
            <a:r>
              <a:rPr lang="en-US" altLang="en-US" sz="1400" b="1">
                <a:solidFill>
                  <a:schemeClr val="tx1">
                    <a:lumMod val="75000"/>
                    <a:lumOff val="25000"/>
                  </a:schemeClr>
                </a:solidFill>
              </a:rPr>
              <a:t>Melanie P. </a:t>
            </a:r>
            <a:r>
              <a:rPr lang="en-US" altLang="en-US" sz="1400" b="1" err="1">
                <a:solidFill>
                  <a:schemeClr val="tx1">
                    <a:lumMod val="75000"/>
                    <a:lumOff val="25000"/>
                  </a:schemeClr>
                </a:solidFill>
              </a:rPr>
              <a:t>Faby</a:t>
            </a:r>
            <a:r>
              <a:rPr lang="en-US" altLang="en-US" sz="1400" b="1">
                <a:solidFill>
                  <a:schemeClr val="tx1">
                    <a:lumMod val="75000"/>
                    <a:lumOff val="25000"/>
                  </a:schemeClr>
                </a:solidFill>
              </a:rPr>
              <a:t>, Program Associate</a:t>
            </a:r>
          </a:p>
          <a:p>
            <a:pPr marL="0" indent="0" eaLnBrk="1" fontAlgn="auto" hangingPunct="1">
              <a:spcAft>
                <a:spcPts val="0"/>
              </a:spcAft>
              <a:buFont typeface="Arial" panose="020B0604020202020204" pitchFamily="34" charset="0"/>
              <a:buNone/>
              <a:defRPr/>
            </a:pPr>
            <a:r>
              <a:rPr lang="en-US" altLang="en-US" sz="1400">
                <a:solidFill>
                  <a:schemeClr val="tx1">
                    <a:lumMod val="75000"/>
                    <a:lumOff val="25000"/>
                  </a:schemeClr>
                </a:solidFill>
              </a:rPr>
              <a:t>New York State Education Department</a:t>
            </a:r>
          </a:p>
          <a:p>
            <a:pPr marL="0" indent="0" eaLnBrk="1" fontAlgn="auto" hangingPunct="1">
              <a:spcAft>
                <a:spcPts val="0"/>
              </a:spcAft>
              <a:buFont typeface="Arial" panose="020B0604020202020204" pitchFamily="34" charset="0"/>
              <a:buNone/>
              <a:defRPr/>
            </a:pPr>
            <a:r>
              <a:rPr lang="en-US" altLang="en-US" sz="1400">
                <a:solidFill>
                  <a:schemeClr val="tx1">
                    <a:lumMod val="75000"/>
                    <a:lumOff val="25000"/>
                  </a:schemeClr>
                </a:solidFill>
              </a:rPr>
              <a:t>Office of Accountability -Title I </a:t>
            </a:r>
          </a:p>
          <a:p>
            <a:pPr marL="0" indent="0" eaLnBrk="1" fontAlgn="auto" hangingPunct="1">
              <a:spcAft>
                <a:spcPts val="0"/>
              </a:spcAft>
              <a:buFont typeface="Arial" panose="020B0604020202020204" pitchFamily="34" charset="0"/>
              <a:buNone/>
              <a:defRPr/>
            </a:pPr>
            <a:r>
              <a:rPr lang="en-US" altLang="en-US" sz="1400">
                <a:solidFill>
                  <a:schemeClr val="tx1">
                    <a:lumMod val="75000"/>
                    <a:lumOff val="25000"/>
                  </a:schemeClr>
                </a:solidFill>
              </a:rPr>
              <a:t>89 Washington Avenue, 320 EB</a:t>
            </a:r>
          </a:p>
          <a:p>
            <a:pPr marL="0" indent="0" eaLnBrk="1" fontAlgn="auto" hangingPunct="1">
              <a:spcAft>
                <a:spcPts val="0"/>
              </a:spcAft>
              <a:buFont typeface="Arial" panose="020B0604020202020204" pitchFamily="34" charset="0"/>
              <a:buNone/>
              <a:defRPr/>
            </a:pPr>
            <a:r>
              <a:rPr lang="en-US" altLang="en-US" sz="1400">
                <a:solidFill>
                  <a:schemeClr val="tx1">
                    <a:lumMod val="75000"/>
                    <a:lumOff val="25000"/>
                  </a:schemeClr>
                </a:solidFill>
              </a:rPr>
              <a:t>Albany, New York 12234</a:t>
            </a:r>
          </a:p>
          <a:p>
            <a:pPr marL="0" indent="0" eaLnBrk="1" fontAlgn="auto" hangingPunct="1">
              <a:spcAft>
                <a:spcPts val="0"/>
              </a:spcAft>
              <a:buFont typeface="Arial" panose="020B0604020202020204" pitchFamily="34" charset="0"/>
              <a:buNone/>
              <a:defRPr/>
            </a:pPr>
            <a:r>
              <a:rPr lang="en-US" altLang="en-US" sz="1400">
                <a:solidFill>
                  <a:schemeClr val="tx1">
                    <a:lumMod val="75000"/>
                    <a:lumOff val="25000"/>
                  </a:schemeClr>
                </a:solidFill>
              </a:rPr>
              <a:t>Phone: (518) 473-0295  FAX: (518) 486-1762</a:t>
            </a:r>
          </a:p>
          <a:p>
            <a:pPr marL="0" indent="0" eaLnBrk="1" fontAlgn="auto" hangingPunct="1">
              <a:spcAft>
                <a:spcPts val="0"/>
              </a:spcAft>
              <a:buFont typeface="Arial" panose="020B0604020202020204" pitchFamily="34" charset="0"/>
              <a:buNone/>
              <a:defRPr/>
            </a:pPr>
            <a:r>
              <a:rPr lang="en-US" altLang="en-US" sz="1400">
                <a:solidFill>
                  <a:schemeClr val="tx1">
                    <a:lumMod val="75000"/>
                    <a:lumOff val="25000"/>
                  </a:schemeClr>
                </a:solidFill>
              </a:rPr>
              <a:t>E-Mail: </a:t>
            </a:r>
            <a:r>
              <a:rPr lang="en-US" altLang="en-US" sz="1400" u="sng">
                <a:solidFill>
                  <a:schemeClr val="tx1">
                    <a:lumMod val="75000"/>
                    <a:lumOff val="25000"/>
                  </a:schemeClr>
                </a:solidFill>
                <a:hlinkClick r:id="rId5"/>
              </a:rPr>
              <a:t>melanie.faby@nysed.gov</a:t>
            </a:r>
            <a:endParaRPr lang="en-US" altLang="en-US" sz="1400">
              <a:solidFill>
                <a:schemeClr val="tx1">
                  <a:lumMod val="75000"/>
                  <a:lumOff val="25000"/>
                </a:schemeClr>
              </a:solidFill>
            </a:endParaRPr>
          </a:p>
          <a:p>
            <a:pPr marL="0" indent="0" eaLnBrk="1" fontAlgn="auto" hangingPunct="1">
              <a:spcAft>
                <a:spcPts val="0"/>
              </a:spcAft>
              <a:buFont typeface="Arial" panose="020B0604020202020204" pitchFamily="34" charset="0"/>
              <a:buNone/>
              <a:defRPr/>
            </a:pPr>
            <a:endParaRPr lang="en-US" altLang="en-US" sz="140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50" name="Title 1">
            <a:extLst>
              <a:ext uri="{FF2B5EF4-FFF2-40B4-BE49-F238E27FC236}">
                <a16:creationId xmlns:a16="http://schemas.microsoft.com/office/drawing/2014/main" id="{110439D2-DB28-4677-8E3D-45AD5B499899}"/>
              </a:ext>
            </a:extLst>
          </p:cNvPr>
          <p:cNvSpPr>
            <a:spLocks noGrp="1"/>
          </p:cNvSpPr>
          <p:nvPr>
            <p:ph type="title"/>
          </p:nvPr>
        </p:nvSpPr>
        <p:spPr>
          <a:xfrm>
            <a:off x="1000126" y="609600"/>
            <a:ext cx="6447501" cy="900545"/>
          </a:xfrm>
        </p:spPr>
        <p:txBody>
          <a:bodyPr>
            <a:normAutofit/>
          </a:bodyPr>
          <a:lstStyle/>
          <a:p>
            <a:pPr eaLnBrk="1" hangingPunct="1"/>
            <a:r>
              <a:rPr lang="en-US" altLang="en-US" b="1" dirty="0" smtClean="0"/>
              <a:t>Staff</a:t>
            </a:r>
            <a:r>
              <a:rPr lang="en-US" altLang="en-US" b="1" dirty="0"/>
              <a:t> </a:t>
            </a:r>
            <a:r>
              <a:rPr lang="en-US" altLang="en-US" b="1" dirty="0" smtClean="0"/>
              <a:t>Contact </a:t>
            </a:r>
            <a:r>
              <a:rPr lang="en-US" altLang="en-US" b="1" dirty="0"/>
              <a:t>Information:</a:t>
            </a:r>
          </a:p>
        </p:txBody>
      </p:sp>
      <p:sp>
        <p:nvSpPr>
          <p:cNvPr id="137" name="Isosceles Triangle 136">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555" name="Content Placeholder 2">
            <a:extLst>
              <a:ext uri="{FF2B5EF4-FFF2-40B4-BE49-F238E27FC236}">
                <a16:creationId xmlns:a16="http://schemas.microsoft.com/office/drawing/2014/main" id="{E7F24D59-2674-4E42-9488-D4A2EE0840B8}"/>
              </a:ext>
            </a:extLst>
          </p:cNvPr>
          <p:cNvSpPr>
            <a:spLocks noGrp="1"/>
          </p:cNvSpPr>
          <p:nvPr>
            <p:ph idx="1"/>
          </p:nvPr>
        </p:nvSpPr>
        <p:spPr>
          <a:xfrm>
            <a:off x="719975" y="1689534"/>
            <a:ext cx="7007801" cy="4586575"/>
          </a:xfrm>
        </p:spPr>
        <p:txBody>
          <a:bodyPr vert="horz" lIns="91440" tIns="45720" rIns="91440" bIns="45720" rtlCol="0" anchor="t">
            <a:normAutofit fontScale="92500" lnSpcReduction="20000"/>
          </a:bodyPr>
          <a:lstStyle/>
          <a:p>
            <a:pPr eaLnBrk="1" fontAlgn="auto" hangingPunct="1">
              <a:lnSpc>
                <a:spcPct val="90000"/>
              </a:lnSpc>
              <a:spcAft>
                <a:spcPts val="0"/>
              </a:spcAft>
              <a:buFont typeface="Arial" charset="0"/>
              <a:buNone/>
              <a:defRPr/>
            </a:pPr>
            <a:endParaRPr lang="en-US" sz="1100" b="1" dirty="0"/>
          </a:p>
          <a:p>
            <a:pPr eaLnBrk="1" fontAlgn="auto" hangingPunct="1">
              <a:lnSpc>
                <a:spcPct val="90000"/>
              </a:lnSpc>
              <a:spcAft>
                <a:spcPts val="0"/>
              </a:spcAft>
              <a:buFont typeface="Arial" charset="0"/>
              <a:buNone/>
              <a:defRPr/>
            </a:pPr>
            <a:endParaRPr lang="en-US" sz="1100" b="1" dirty="0"/>
          </a:p>
          <a:p>
            <a:pPr algn="ctr" eaLnBrk="1" fontAlgn="auto" hangingPunct="1">
              <a:lnSpc>
                <a:spcPct val="90000"/>
              </a:lnSpc>
              <a:spcAft>
                <a:spcPts val="0"/>
              </a:spcAft>
              <a:buFont typeface="Arial" charset="0"/>
              <a:buNone/>
              <a:defRPr/>
            </a:pPr>
            <a:r>
              <a:rPr lang="en-US" sz="1900" b="1" dirty="0"/>
              <a:t>Gladys Williams, S</a:t>
            </a:r>
            <a:r>
              <a:rPr lang="en-US" sz="1900" dirty="0"/>
              <a:t>ecretary</a:t>
            </a:r>
          </a:p>
          <a:p>
            <a:pPr algn="ctr" eaLnBrk="1" fontAlgn="auto" hangingPunct="1">
              <a:lnSpc>
                <a:spcPct val="90000"/>
              </a:lnSpc>
              <a:spcAft>
                <a:spcPts val="0"/>
              </a:spcAft>
              <a:buFont typeface="Arial" charset="0"/>
              <a:buNone/>
              <a:defRPr/>
            </a:pPr>
            <a:r>
              <a:rPr lang="en-US" sz="1900" dirty="0">
                <a:hlinkClick r:id="rId2"/>
              </a:rPr>
              <a:t>Gladys.Williams@rcsdk12.org</a:t>
            </a:r>
            <a:endParaRPr lang="en-US" sz="1900" dirty="0"/>
          </a:p>
          <a:p>
            <a:pPr algn="ctr" eaLnBrk="1" fontAlgn="auto" hangingPunct="1">
              <a:lnSpc>
                <a:spcPct val="90000"/>
              </a:lnSpc>
              <a:spcAft>
                <a:spcPts val="0"/>
              </a:spcAft>
              <a:buFont typeface="Arial" charset="0"/>
              <a:buNone/>
              <a:defRPr/>
            </a:pPr>
            <a:r>
              <a:rPr lang="en-US" sz="1900" dirty="0"/>
              <a:t>585-324-9982</a:t>
            </a:r>
          </a:p>
          <a:p>
            <a:pPr algn="ctr" eaLnBrk="1" fontAlgn="auto" hangingPunct="1">
              <a:lnSpc>
                <a:spcPct val="90000"/>
              </a:lnSpc>
              <a:spcAft>
                <a:spcPts val="0"/>
              </a:spcAft>
              <a:buFont typeface="Arial" charset="0"/>
              <a:buNone/>
              <a:defRPr/>
            </a:pPr>
            <a:r>
              <a:rPr lang="en-US" sz="1900" b="1" dirty="0"/>
              <a:t>Elda Lopez Santana, </a:t>
            </a:r>
            <a:r>
              <a:rPr lang="en-US" sz="1900" dirty="0"/>
              <a:t>Bilingual Home School Assistant</a:t>
            </a:r>
            <a:endParaRPr lang="en-US" sz="1900" b="1" dirty="0"/>
          </a:p>
          <a:p>
            <a:pPr algn="ctr" eaLnBrk="1" fontAlgn="auto" hangingPunct="1">
              <a:lnSpc>
                <a:spcPct val="90000"/>
              </a:lnSpc>
              <a:spcAft>
                <a:spcPts val="0"/>
              </a:spcAft>
              <a:buFont typeface="Arial" charset="0"/>
              <a:buNone/>
              <a:defRPr/>
            </a:pPr>
            <a:r>
              <a:rPr lang="en-US" sz="1900" dirty="0">
                <a:hlinkClick r:id="rId3"/>
              </a:rPr>
              <a:t>Elda.Vazquez@rcsdk12.org</a:t>
            </a:r>
            <a:endParaRPr lang="en-US" sz="1900" dirty="0"/>
          </a:p>
          <a:p>
            <a:pPr algn="ctr" eaLnBrk="1" fontAlgn="auto" hangingPunct="1">
              <a:lnSpc>
                <a:spcPct val="90000"/>
              </a:lnSpc>
              <a:spcAft>
                <a:spcPts val="0"/>
              </a:spcAft>
              <a:buFont typeface="Arial" charset="0"/>
              <a:buNone/>
              <a:defRPr/>
            </a:pPr>
            <a:r>
              <a:rPr lang="en-US" sz="1900" dirty="0"/>
              <a:t>585-324-9981</a:t>
            </a:r>
          </a:p>
          <a:p>
            <a:pPr algn="ctr" eaLnBrk="1" fontAlgn="auto" hangingPunct="1">
              <a:lnSpc>
                <a:spcPct val="90000"/>
              </a:lnSpc>
              <a:spcAft>
                <a:spcPts val="0"/>
              </a:spcAft>
              <a:buFont typeface="Arial" charset="0"/>
              <a:buNone/>
              <a:defRPr/>
            </a:pPr>
            <a:endParaRPr lang="en-US" sz="1900" b="1" dirty="0"/>
          </a:p>
          <a:p>
            <a:pPr algn="ctr" eaLnBrk="1" fontAlgn="auto" hangingPunct="1">
              <a:lnSpc>
                <a:spcPct val="90000"/>
              </a:lnSpc>
              <a:spcAft>
                <a:spcPts val="0"/>
              </a:spcAft>
              <a:buFont typeface="Arial" charset="0"/>
              <a:buNone/>
              <a:defRPr/>
            </a:pPr>
            <a:r>
              <a:rPr lang="en-US" sz="1900" b="1" dirty="0"/>
              <a:t>Greta M. Davis, </a:t>
            </a:r>
            <a:r>
              <a:rPr lang="en-US" sz="1900" b="1" dirty="0" err="1"/>
              <a:t>MSEd</a:t>
            </a:r>
            <a:r>
              <a:rPr lang="en-US" sz="1900" b="1" dirty="0"/>
              <a:t>, LCSW-R, CASAC II</a:t>
            </a:r>
          </a:p>
          <a:p>
            <a:pPr algn="ctr" eaLnBrk="1" fontAlgn="auto" hangingPunct="1">
              <a:lnSpc>
                <a:spcPct val="90000"/>
              </a:lnSpc>
              <a:spcAft>
                <a:spcPts val="0"/>
              </a:spcAft>
              <a:buFont typeface="Arial" charset="0"/>
              <a:buNone/>
              <a:defRPr/>
            </a:pPr>
            <a:r>
              <a:rPr lang="en-US" sz="1900" dirty="0"/>
              <a:t>McKinney-Vento Liaison</a:t>
            </a:r>
          </a:p>
          <a:p>
            <a:pPr algn="ctr">
              <a:lnSpc>
                <a:spcPct val="90000"/>
              </a:lnSpc>
              <a:buNone/>
              <a:defRPr/>
            </a:pPr>
            <a:r>
              <a:rPr lang="en-US" sz="1900" dirty="0">
                <a:hlinkClick r:id="rId4"/>
              </a:rPr>
              <a:t>Greta.davis@rcsdk12.org</a:t>
            </a:r>
            <a:r>
              <a:rPr lang="en-US" sz="1900" dirty="0"/>
              <a:t> </a:t>
            </a:r>
          </a:p>
          <a:p>
            <a:pPr algn="ctr" eaLnBrk="1" fontAlgn="auto" hangingPunct="1">
              <a:lnSpc>
                <a:spcPct val="90000"/>
              </a:lnSpc>
              <a:spcAft>
                <a:spcPts val="0"/>
              </a:spcAft>
              <a:buFont typeface="Arial" charset="0"/>
              <a:buNone/>
              <a:defRPr/>
            </a:pPr>
            <a:r>
              <a:rPr lang="en-US" sz="1900" dirty="0"/>
              <a:t>585-324-9983</a:t>
            </a:r>
          </a:p>
          <a:p>
            <a:pPr algn="ctr" eaLnBrk="1" fontAlgn="auto" hangingPunct="1">
              <a:lnSpc>
                <a:spcPct val="90000"/>
              </a:lnSpc>
              <a:spcAft>
                <a:spcPts val="0"/>
              </a:spcAft>
              <a:buFont typeface="Arial" panose="020B0604020202020204" pitchFamily="34" charset="0"/>
              <a:buNone/>
              <a:defRPr/>
            </a:pPr>
            <a:r>
              <a:rPr lang="en-US" sz="1900" b="1" dirty="0"/>
              <a:t>30 Hart St., Room 122, Rochester NY 146</a:t>
            </a:r>
            <a:r>
              <a:rPr lang="en-US" sz="2000" b="1" dirty="0"/>
              <a:t>05</a:t>
            </a:r>
          </a:p>
          <a:p>
            <a:pPr eaLnBrk="1" fontAlgn="auto" hangingPunct="1">
              <a:lnSpc>
                <a:spcPct val="90000"/>
              </a:lnSpc>
              <a:spcAft>
                <a:spcPts val="0"/>
              </a:spcAft>
              <a:buFont typeface="Arial" panose="020B0604020202020204" pitchFamily="34" charset="0"/>
              <a:buNone/>
              <a:defRPr/>
            </a:pPr>
            <a:endParaRPr lang="en-US" sz="1100" b="1" dirty="0"/>
          </a:p>
          <a:p>
            <a:pPr eaLnBrk="1" fontAlgn="auto" hangingPunct="1">
              <a:lnSpc>
                <a:spcPct val="90000"/>
              </a:lnSpc>
              <a:spcAft>
                <a:spcPts val="0"/>
              </a:spcAft>
              <a:buFont typeface="Arial" panose="020B0604020202020204" pitchFamily="34" charset="0"/>
              <a:buNone/>
              <a:defRPr/>
            </a:pPr>
            <a:endParaRPr lang="en-US" sz="1100" dirty="0"/>
          </a:p>
          <a:p>
            <a:pPr eaLnBrk="1" fontAlgn="auto" hangingPunct="1">
              <a:lnSpc>
                <a:spcPct val="90000"/>
              </a:lnSpc>
              <a:spcAft>
                <a:spcPts val="0"/>
              </a:spcAft>
              <a:buFont typeface="Arial" charset="0"/>
              <a:buChar char="•"/>
              <a:defRPr/>
            </a:pPr>
            <a:endParaRPr lang="en-US" sz="1100" dirty="0"/>
          </a:p>
        </p:txBody>
      </p:sp>
      <p:sp>
        <p:nvSpPr>
          <p:cNvPr id="139" name="Isosceles Triangle 138">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1" y="1191490"/>
            <a:ext cx="5929745" cy="5509200"/>
          </a:xfrm>
          <a:prstGeom prst="rect">
            <a:avLst/>
          </a:prstGeom>
          <a:noFill/>
        </p:spPr>
        <p:txBody>
          <a:bodyPr wrap="square" rtlCol="0">
            <a:spAutoFit/>
          </a:bodyPr>
          <a:lstStyle/>
          <a:p>
            <a:r>
              <a:rPr lang="en-US" sz="1600" b="1" dirty="0" smtClean="0"/>
              <a:t>Anastasia</a:t>
            </a:r>
            <a:r>
              <a:rPr lang="en-US" sz="1600" dirty="0" smtClean="0"/>
              <a:t> sleeps on her friends couch and borrows her friends clothes to wear to school. Her dad kicked her and her mom out of the house after a fight that turned physical. She’s unsure where her mom is staying, but her mom assures Anastasia that she is fine.</a:t>
            </a:r>
          </a:p>
          <a:p>
            <a:endParaRPr lang="en-US" sz="1600" dirty="0"/>
          </a:p>
          <a:p>
            <a:r>
              <a:rPr lang="en-US" sz="1600" b="1" dirty="0" smtClean="0"/>
              <a:t>Diego</a:t>
            </a:r>
            <a:r>
              <a:rPr lang="en-US" sz="1600" dirty="0" smtClean="0"/>
              <a:t> lives with his parents and his dog in a bedroom illegally subleased to them by other renters after his parents lost their suburban home due to a job layoff and illness. He hides his dog when the landlord comes around because pets are not allowed.</a:t>
            </a:r>
          </a:p>
          <a:p>
            <a:endParaRPr lang="en-US" sz="1600" dirty="0" smtClean="0"/>
          </a:p>
          <a:p>
            <a:r>
              <a:rPr lang="en-US" sz="1600" b="1" dirty="0" smtClean="0"/>
              <a:t>Fredrick</a:t>
            </a:r>
            <a:r>
              <a:rPr lang="en-US" sz="1600" dirty="0" smtClean="0"/>
              <a:t> lives with his two brothers, one sister, and mom in a motel room after a bad storm three moths ago made their old house unlivable. He attends high school in a different school district because the storm also destroyed his old school. Fredrick worries about what will happen to his family because his mom’s place of work has not reopened following the storm. </a:t>
            </a:r>
          </a:p>
          <a:p>
            <a:endParaRPr lang="en-US" sz="1600" dirty="0"/>
          </a:p>
          <a:p>
            <a:endParaRPr lang="en-US" sz="1600" dirty="0" smtClean="0"/>
          </a:p>
          <a:p>
            <a:r>
              <a:rPr lang="en-US" sz="1100" dirty="0" smtClean="0"/>
              <a:t>American Educator- Spring 2021</a:t>
            </a:r>
            <a:endParaRPr lang="en-US" sz="1100" dirty="0"/>
          </a:p>
        </p:txBody>
      </p:sp>
      <p:sp>
        <p:nvSpPr>
          <p:cNvPr id="3" name="TextBox 2"/>
          <p:cNvSpPr txBox="1"/>
          <p:nvPr/>
        </p:nvSpPr>
        <p:spPr>
          <a:xfrm flipH="1">
            <a:off x="720435" y="457200"/>
            <a:ext cx="6899564" cy="369332"/>
          </a:xfrm>
          <a:prstGeom prst="rect">
            <a:avLst/>
          </a:prstGeom>
          <a:noFill/>
        </p:spPr>
        <p:txBody>
          <a:bodyPr wrap="square" rtlCol="0">
            <a:spAutoFit/>
          </a:bodyPr>
          <a:lstStyle/>
          <a:p>
            <a:pPr algn="ctr"/>
            <a:r>
              <a:rPr lang="en-US" dirty="0" smtClean="0"/>
              <a:t>Examples of Young People Experiencing Homelessness:</a:t>
            </a:r>
            <a:endParaRPr lang="en-US" dirty="0"/>
          </a:p>
        </p:txBody>
      </p:sp>
    </p:spTree>
    <p:extLst>
      <p:ext uri="{BB962C8B-B14F-4D97-AF65-F5344CB8AC3E}">
        <p14:creationId xmlns:p14="http://schemas.microsoft.com/office/powerpoint/2010/main" val="2236994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8DF4D7F6-81B5-452A-9CE6-76D81F91D4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94" name="Rectangle 2">
            <a:extLst>
              <a:ext uri="{FF2B5EF4-FFF2-40B4-BE49-F238E27FC236}">
                <a16:creationId xmlns:a16="http://schemas.microsoft.com/office/drawing/2014/main" id="{2D276910-A7C3-4D15-B3C0-E865F32B3A09}"/>
              </a:ext>
            </a:extLst>
          </p:cNvPr>
          <p:cNvSpPr>
            <a:spLocks noGrp="1" noChangeArrowheads="1"/>
          </p:cNvSpPr>
          <p:nvPr>
            <p:ph type="title"/>
          </p:nvPr>
        </p:nvSpPr>
        <p:spPr>
          <a:xfrm>
            <a:off x="1000126" y="609600"/>
            <a:ext cx="6447501" cy="1320800"/>
          </a:xfrm>
        </p:spPr>
        <p:txBody>
          <a:bodyPr rtlCol="0">
            <a:normAutofit fontScale="90000"/>
          </a:bodyPr>
          <a:lstStyle/>
          <a:p>
            <a:pPr>
              <a:lnSpc>
                <a:spcPct val="90000"/>
              </a:lnSpc>
              <a:defRPr/>
            </a:pPr>
            <a:r>
              <a:rPr lang="en-US" sz="1700"/>
              <a:t/>
            </a:r>
            <a:br>
              <a:rPr lang="en-US" sz="1700"/>
            </a:br>
            <a:r>
              <a:rPr lang="en-US" sz="3200"/>
              <a:t>McKinney-Vento Act </a:t>
            </a:r>
            <a:br>
              <a:rPr lang="en-US" sz="3200"/>
            </a:br>
            <a:r>
              <a:rPr lang="en-US" sz="3200"/>
              <a:t>Definition of homelessness:</a:t>
            </a:r>
            <a:r>
              <a:rPr lang="en-US" sz="1700"/>
              <a:t/>
            </a:r>
            <a:br>
              <a:rPr lang="en-US" sz="1700"/>
            </a:br>
            <a:r>
              <a:rPr lang="en-US" sz="1700"/>
              <a:t/>
            </a:r>
            <a:br>
              <a:rPr lang="en-US" sz="1700"/>
            </a:br>
            <a:r>
              <a:rPr lang="en-US" sz="1700"/>
              <a:t>     </a:t>
            </a:r>
          </a:p>
        </p:txBody>
      </p:sp>
      <p:sp>
        <p:nvSpPr>
          <p:cNvPr id="138" name="Isosceles Triangle 137">
            <a:extLst>
              <a:ext uri="{FF2B5EF4-FFF2-40B4-BE49-F238E27FC236}">
                <a16:creationId xmlns:a16="http://schemas.microsoft.com/office/drawing/2014/main" id="{4600514D-20FB-4559-97DC-D1DC39E6C3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0" name="Isosceles Triangle 139">
            <a:extLst>
              <a:ext uri="{FF2B5EF4-FFF2-40B4-BE49-F238E27FC236}">
                <a16:creationId xmlns:a16="http://schemas.microsoft.com/office/drawing/2014/main" id="{266F638A-E405-4AC0-B984-72E5813B0DD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03900" y="3818467"/>
            <a:ext cx="3337719"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42" name="Straight Connector 141">
            <a:extLst>
              <a:ext uri="{FF2B5EF4-FFF2-40B4-BE49-F238E27FC236}">
                <a16:creationId xmlns:a16="http://schemas.microsoft.com/office/drawing/2014/main" id="{7D1CBE93-B17D-4509-843C-82287C38032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00950" y="0"/>
            <a:ext cx="12954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44" name="Straight Connector 143">
            <a:extLst>
              <a:ext uri="{FF2B5EF4-FFF2-40B4-BE49-F238E27FC236}">
                <a16:creationId xmlns:a16="http://schemas.microsoft.com/office/drawing/2014/main" id="{AE6277B4-6A43-48AB-89B2-3442221619CC}"/>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568950" y="3681413"/>
            <a:ext cx="357266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8195" name="Rectangle 3">
            <a:extLst>
              <a:ext uri="{FF2B5EF4-FFF2-40B4-BE49-F238E27FC236}">
                <a16:creationId xmlns:a16="http://schemas.microsoft.com/office/drawing/2014/main" id="{6D558041-3D3C-48C0-96F3-DFE1FDCF1F22}"/>
              </a:ext>
            </a:extLst>
          </p:cNvPr>
          <p:cNvSpPr>
            <a:spLocks noGrp="1" noChangeArrowheads="1"/>
          </p:cNvSpPr>
          <p:nvPr>
            <p:ph idx="1"/>
          </p:nvPr>
        </p:nvSpPr>
        <p:spPr>
          <a:xfrm>
            <a:off x="1000126" y="1841478"/>
            <a:ext cx="6353174" cy="3429260"/>
          </a:xfrm>
        </p:spPr>
        <p:txBody>
          <a:bodyPr vert="horz" lIns="91440" tIns="45720" rIns="91440" bIns="45720" rtlCol="0" anchor="t">
            <a:noAutofit/>
          </a:bodyPr>
          <a:lstStyle/>
          <a:p>
            <a:pPr eaLnBrk="1" fontAlgn="auto" hangingPunct="1">
              <a:lnSpc>
                <a:spcPct val="90000"/>
              </a:lnSpc>
              <a:spcAft>
                <a:spcPts val="0"/>
              </a:spcAft>
              <a:buFont typeface="Wingdings" pitchFamily="2" charset="2"/>
              <a:buNone/>
              <a:defRPr/>
            </a:pPr>
            <a:endParaRPr lang="en-US" sz="1100"/>
          </a:p>
          <a:p>
            <a:pPr marL="0" indent="0">
              <a:lnSpc>
                <a:spcPct val="90000"/>
              </a:lnSpc>
              <a:buFont typeface="Wingdings 3" panose="05040102010807070707" pitchFamily="18" charset="2"/>
              <a:buNone/>
              <a:defRPr/>
            </a:pPr>
            <a:r>
              <a:rPr lang="en-US" sz="1400"/>
              <a:t>The term “homeless children and youth”—</a:t>
            </a:r>
          </a:p>
          <a:p>
            <a:pPr marL="0" indent="0">
              <a:lnSpc>
                <a:spcPct val="90000"/>
              </a:lnSpc>
              <a:buFont typeface="Wingdings 3" panose="05040102010807070707" pitchFamily="18" charset="2"/>
              <a:buNone/>
              <a:defRPr/>
            </a:pPr>
            <a:r>
              <a:rPr lang="en-US" sz="1400"/>
              <a:t>A. means individuals who lack a fixed, regular, and adequate nighttime residence…; and</a:t>
            </a:r>
          </a:p>
          <a:p>
            <a:pPr marL="0" indent="0">
              <a:lnSpc>
                <a:spcPct val="90000"/>
              </a:lnSpc>
              <a:buFont typeface="Wingdings 3" panose="05040102010807070707" pitchFamily="18" charset="2"/>
              <a:buNone/>
              <a:defRPr/>
            </a:pPr>
            <a:r>
              <a:rPr lang="en-US" sz="1400"/>
              <a:t>B. includes —</a:t>
            </a:r>
          </a:p>
          <a:p>
            <a:pPr>
              <a:lnSpc>
                <a:spcPct val="90000"/>
              </a:lnSpc>
              <a:buFont typeface="Wingdings" panose="05000000000000000000" pitchFamily="2" charset="2"/>
              <a:buChar char="Ø"/>
              <a:defRPr/>
            </a:pPr>
            <a:r>
              <a:rPr lang="en-US" sz="1400"/>
              <a:t>children and youths who are sharing the housing of other persons due to loss of housing, economic hardship, or a similar reason; are living in motels, hotels, trailer parks, or camping grounds due to the lack of alternative adequate accommodations; are living in emergency or transitional shelters; or are abandoned in hospitals;</a:t>
            </a:r>
          </a:p>
          <a:p>
            <a:pPr>
              <a:lnSpc>
                <a:spcPct val="90000"/>
              </a:lnSpc>
              <a:buFont typeface="Wingdings" panose="05000000000000000000" pitchFamily="2" charset="2"/>
              <a:buChar char="Ø"/>
              <a:defRPr/>
            </a:pPr>
            <a:r>
              <a:rPr lang="en-US" sz="1400"/>
              <a:t>children and youths who have a primary nighttime residence that is a public or private place not designed for or ordinarily used as a regular sleeping accommodation for human beings…;</a:t>
            </a:r>
          </a:p>
          <a:p>
            <a:pPr>
              <a:lnSpc>
                <a:spcPct val="90000"/>
              </a:lnSpc>
              <a:buFont typeface="Wingdings" panose="05000000000000000000" pitchFamily="2" charset="2"/>
              <a:buChar char="Ø"/>
              <a:defRPr/>
            </a:pPr>
            <a:r>
              <a:rPr lang="en-US" sz="1400"/>
              <a:t>children and youths who are living in cars, parks, public spaces, abandoned buildings, substandard housing, bus or train stations, or similar settings; and</a:t>
            </a:r>
          </a:p>
          <a:p>
            <a:pPr>
              <a:lnSpc>
                <a:spcPct val="90000"/>
              </a:lnSpc>
              <a:buFont typeface="Wingdings" panose="05000000000000000000" pitchFamily="2" charset="2"/>
              <a:buChar char="Ø"/>
              <a:defRPr/>
            </a:pPr>
            <a:r>
              <a:rPr lang="en-US" sz="1400"/>
              <a:t>migratory children…who qualify as homeless for the purposes of this subtitle because the children are living in circumstances described in clauses (</a:t>
            </a:r>
            <a:r>
              <a:rPr lang="en-US" sz="1400" err="1"/>
              <a:t>i</a:t>
            </a:r>
            <a:r>
              <a:rPr lang="en-US" sz="1400"/>
              <a:t>) through (iii).</a:t>
            </a:r>
          </a:p>
        </p:txBody>
      </p:sp>
      <p:sp>
        <p:nvSpPr>
          <p:cNvPr id="146" name="Rectangle 27">
            <a:extLst>
              <a:ext uri="{FF2B5EF4-FFF2-40B4-BE49-F238E27FC236}">
                <a16:creationId xmlns:a16="http://schemas.microsoft.com/office/drawing/2014/main" id="{27B538D5-95DB-47ED-9CB4-34AE5BF78E6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19230" y="0"/>
            <a:ext cx="1324770"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0" name="Rectangle 199">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4" name="Rectangle 2">
            <a:extLst>
              <a:ext uri="{FF2B5EF4-FFF2-40B4-BE49-F238E27FC236}">
                <a16:creationId xmlns:a16="http://schemas.microsoft.com/office/drawing/2014/main" id="{42ED642B-8D31-48A9-AEB7-A06940F5AF94}"/>
              </a:ext>
            </a:extLst>
          </p:cNvPr>
          <p:cNvSpPr>
            <a:spLocks noGrp="1" noChangeArrowheads="1"/>
          </p:cNvSpPr>
          <p:nvPr>
            <p:ph type="title"/>
          </p:nvPr>
        </p:nvSpPr>
        <p:spPr>
          <a:xfrm>
            <a:off x="1000125" y="585538"/>
            <a:ext cx="6447501" cy="713874"/>
          </a:xfrm>
        </p:spPr>
        <p:txBody>
          <a:bodyPr rtlCol="0">
            <a:normAutofit/>
          </a:bodyPr>
          <a:lstStyle/>
          <a:p>
            <a:pPr eaLnBrk="1" fontAlgn="auto" hangingPunct="1">
              <a:lnSpc>
                <a:spcPct val="90000"/>
              </a:lnSpc>
              <a:spcAft>
                <a:spcPts val="0"/>
              </a:spcAft>
              <a:defRPr/>
            </a:pPr>
            <a:r>
              <a:rPr lang="en-US" sz="2800" dirty="0"/>
              <a:t>Unaccompanied Youth</a:t>
            </a:r>
            <a:r>
              <a:rPr lang="en-US" sz="2800" dirty="0" smtClean="0"/>
              <a:t>:</a:t>
            </a:r>
            <a:endParaRPr lang="en-US" sz="2800" dirty="0"/>
          </a:p>
        </p:txBody>
      </p:sp>
      <p:sp>
        <p:nvSpPr>
          <p:cNvPr id="202" name="Isosceles Triangle 201">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411" name="Rectangle 3">
            <a:extLst>
              <a:ext uri="{FF2B5EF4-FFF2-40B4-BE49-F238E27FC236}">
                <a16:creationId xmlns:a16="http://schemas.microsoft.com/office/drawing/2014/main" id="{FC1855FF-6E60-43E3-8A2F-8263535218DB}"/>
              </a:ext>
            </a:extLst>
          </p:cNvPr>
          <p:cNvSpPr>
            <a:spLocks noGrp="1" noChangeArrowheads="1"/>
          </p:cNvSpPr>
          <p:nvPr>
            <p:ph idx="1"/>
          </p:nvPr>
        </p:nvSpPr>
        <p:spPr>
          <a:xfrm>
            <a:off x="1000124" y="1588169"/>
            <a:ext cx="6447501" cy="3753852"/>
          </a:xfrm>
        </p:spPr>
        <p:txBody>
          <a:bodyPr>
            <a:normAutofit/>
          </a:bodyPr>
          <a:lstStyle/>
          <a:p>
            <a:pPr eaLnBrk="1" hangingPunct="1">
              <a:buFont typeface="Wingdings" panose="05000000000000000000" pitchFamily="2" charset="2"/>
              <a:buChar char="Ø"/>
              <a:defRPr/>
            </a:pPr>
            <a:r>
              <a:rPr lang="en-US" altLang="en-US"/>
              <a:t>Youth that are not in the physical care and custody of their  parent.</a:t>
            </a:r>
          </a:p>
          <a:p>
            <a:pPr eaLnBrk="1" hangingPunct="1">
              <a:buFont typeface="Wingdings" panose="05000000000000000000" pitchFamily="2" charset="2"/>
              <a:buChar char="Ø"/>
              <a:defRPr/>
            </a:pPr>
            <a:r>
              <a:rPr lang="en-US" altLang="en-US"/>
              <a:t>The McKinney-Vento Act includes no program-specific age requirements to qualify as an unaccompanied homeless youth. </a:t>
            </a:r>
          </a:p>
          <a:p>
            <a:pPr eaLnBrk="1" hangingPunct="1">
              <a:buFont typeface="Wingdings" panose="05000000000000000000" pitchFamily="2" charset="2"/>
              <a:buChar char="Ø"/>
              <a:defRPr/>
            </a:pPr>
            <a:r>
              <a:rPr lang="en-US" altLang="en-US"/>
              <a:t>If a youth is eligible for K-12 (ages 3-21) public education in the state, he or she will be enrolled and served as an unaccompanied homeless youth. </a:t>
            </a:r>
          </a:p>
          <a:p>
            <a:pPr eaLnBrk="1" hangingPunct="1">
              <a:buFont typeface="Wingdings" panose="05000000000000000000" pitchFamily="2" charset="2"/>
              <a:buChar char="Ø"/>
              <a:defRPr/>
            </a:pPr>
            <a:r>
              <a:rPr lang="en-US" altLang="en-US"/>
              <a:t>Unaccompanied youth DO NOT need parent’s permission to enroll in school and should be enrolled immediately.</a:t>
            </a:r>
          </a:p>
          <a:p>
            <a:pPr eaLnBrk="1" hangingPunct="1">
              <a:buFont typeface="Wingdings" panose="05000000000000000000" pitchFamily="2" charset="2"/>
              <a:buChar char="Ø"/>
              <a:defRPr/>
            </a:pPr>
            <a:endParaRPr lang="en-US" altLang="en-US" b="1"/>
          </a:p>
        </p:txBody>
      </p:sp>
      <p:sp>
        <p:nvSpPr>
          <p:cNvPr id="204" name="Isosceles Triangle 203">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756FF-AFD7-4940-B718-1E291F739AD8}"/>
              </a:ext>
            </a:extLst>
          </p:cNvPr>
          <p:cNvSpPr>
            <a:spLocks noGrp="1"/>
          </p:cNvSpPr>
          <p:nvPr>
            <p:ph type="title"/>
          </p:nvPr>
        </p:nvSpPr>
        <p:spPr>
          <a:xfrm>
            <a:off x="457200" y="0"/>
            <a:ext cx="8229600" cy="1447800"/>
          </a:xfrm>
        </p:spPr>
        <p:txBody>
          <a:bodyPr rtlCol="0">
            <a:normAutofit fontScale="90000"/>
          </a:bodyPr>
          <a:lstStyle/>
          <a:p>
            <a:pPr eaLnBrk="1" fontAlgn="auto" hangingPunct="1">
              <a:spcAft>
                <a:spcPts val="0"/>
              </a:spcAft>
              <a:defRPr/>
            </a:pPr>
            <a:r>
              <a:rPr lang="en-US" sz="4800"/>
              <a:t/>
            </a:r>
            <a:br>
              <a:rPr lang="en-US" sz="4800"/>
            </a:br>
            <a:r>
              <a:rPr lang="en-US" sz="4800"/>
              <a:t/>
            </a:r>
            <a:br>
              <a:rPr lang="en-US" sz="4800"/>
            </a:br>
            <a:r>
              <a:rPr lang="en-US" sz="4800"/>
              <a:t/>
            </a:r>
            <a:br>
              <a:rPr lang="en-US" sz="4800"/>
            </a:br>
            <a:endParaRPr lang="en-US" sz="4800"/>
          </a:p>
        </p:txBody>
      </p:sp>
      <p:sp>
        <p:nvSpPr>
          <p:cNvPr id="4" name="Rectangle 3">
            <a:extLst>
              <a:ext uri="{FF2B5EF4-FFF2-40B4-BE49-F238E27FC236}">
                <a16:creationId xmlns:a16="http://schemas.microsoft.com/office/drawing/2014/main" id="{D58B2551-F2DD-41D3-B15A-CBF818DF3417}"/>
              </a:ext>
            </a:extLst>
          </p:cNvPr>
          <p:cNvSpPr/>
          <p:nvPr/>
        </p:nvSpPr>
        <p:spPr>
          <a:xfrm>
            <a:off x="390670" y="-3980846"/>
            <a:ext cx="7696200" cy="11326813"/>
          </a:xfrm>
          <a:prstGeom prst="rect">
            <a:avLst/>
          </a:prstGeom>
        </p:spPr>
        <p:txBody>
          <a:bodyPr lIns="91440" tIns="45720" rIns="91440" bIns="45720" anchor="t">
            <a:spAutoFit/>
          </a:bodyPr>
          <a:lstStyle/>
          <a:p>
            <a:pPr eaLnBrk="1" fontAlgn="auto" hangingPunct="1">
              <a:spcBef>
                <a:spcPts val="0"/>
              </a:spcBef>
              <a:spcAft>
                <a:spcPts val="0"/>
              </a:spcAft>
              <a:defRPr/>
            </a:pPr>
            <a:endParaRPr lang="en-US" sz="14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eaLnBrk="1" fontAlgn="auto" hangingPunct="1">
              <a:spcBef>
                <a:spcPts val="0"/>
              </a:spcBef>
              <a:spcAft>
                <a:spcPts val="0"/>
              </a:spcAft>
              <a:defRPr/>
            </a:pPr>
            <a:endParaRPr lang="en-US" sz="14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eaLnBrk="1" fontAlgn="auto" hangingPunct="1">
              <a:spcBef>
                <a:spcPts val="0"/>
              </a:spcBef>
              <a:spcAft>
                <a:spcPts val="0"/>
              </a:spcAft>
              <a:defRPr/>
            </a:pPr>
            <a:endParaRPr lang="en-US" sz="14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eaLnBrk="1" fontAlgn="auto" hangingPunct="1">
              <a:spcBef>
                <a:spcPts val="0"/>
              </a:spcBef>
              <a:spcAft>
                <a:spcPts val="0"/>
              </a:spcAft>
              <a:defRPr/>
            </a:pPr>
            <a:endParaRPr lang="en-US" sz="14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eaLnBrk="1" fontAlgn="auto" hangingPunct="1">
              <a:spcBef>
                <a:spcPts val="0"/>
              </a:spcBef>
              <a:spcAft>
                <a:spcPts val="0"/>
              </a:spcAft>
              <a:defRPr/>
            </a:pPr>
            <a:endParaRPr lang="en-US" sz="14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eaLnBrk="1" fontAlgn="auto" hangingPunct="1">
              <a:spcBef>
                <a:spcPts val="0"/>
              </a:spcBef>
              <a:spcAft>
                <a:spcPts val="0"/>
              </a:spcAft>
              <a:defRPr/>
            </a:pPr>
            <a:endParaRPr lang="en-US" sz="14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eaLnBrk="1" fontAlgn="auto" hangingPunct="1">
              <a:spcBef>
                <a:spcPts val="0"/>
              </a:spcBef>
              <a:spcAft>
                <a:spcPts val="0"/>
              </a:spcAft>
              <a:defRPr/>
            </a:pPr>
            <a:endParaRPr lang="en-US" sz="14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eaLnBrk="1" fontAlgn="auto" hangingPunct="1">
              <a:spcBef>
                <a:spcPts val="0"/>
              </a:spcBef>
              <a:spcAft>
                <a:spcPts val="0"/>
              </a:spcAft>
              <a:defRPr/>
            </a:pPr>
            <a:endParaRPr lang="en-US" sz="14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eaLnBrk="1" fontAlgn="auto" hangingPunct="1">
              <a:spcBef>
                <a:spcPts val="0"/>
              </a:spcBef>
              <a:spcAft>
                <a:spcPts val="0"/>
              </a:spcAft>
              <a:defRPr/>
            </a:pPr>
            <a:endParaRPr lang="en-US" sz="14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eaLnBrk="1" fontAlgn="auto" hangingPunct="1">
              <a:spcBef>
                <a:spcPts val="0"/>
              </a:spcBef>
              <a:spcAft>
                <a:spcPts val="0"/>
              </a:spcAft>
              <a:defRPr/>
            </a:pPr>
            <a:endParaRPr lang="en-US" sz="14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eaLnBrk="1" fontAlgn="auto" hangingPunct="1">
              <a:spcBef>
                <a:spcPts val="0"/>
              </a:spcBef>
              <a:spcAft>
                <a:spcPts val="0"/>
              </a:spcAft>
              <a:defRPr/>
            </a:pPr>
            <a:endParaRPr lang="en-US" sz="14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marL="285750" indent="-285750" eaLnBrk="1" fontAlgn="auto" hangingPunct="1">
              <a:spcBef>
                <a:spcPts val="0"/>
              </a:spcBef>
              <a:spcAft>
                <a:spcPts val="0"/>
              </a:spcAft>
              <a:buFont typeface="Arial" panose="020B0604020202020204" pitchFamily="34" charset="0"/>
              <a:buChar char="•"/>
              <a:defRPr/>
            </a:pPr>
            <a:endParaRPr lang="en-US" sz="14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marL="285750" indent="-285750" eaLnBrk="1" fontAlgn="auto" hangingPunct="1">
              <a:spcBef>
                <a:spcPts val="0"/>
              </a:spcBef>
              <a:spcAft>
                <a:spcPts val="0"/>
              </a:spcAft>
              <a:buFont typeface="Arial" panose="020B0604020202020204" pitchFamily="34" charset="0"/>
              <a:buChar char="•"/>
              <a:defRPr/>
            </a:pPr>
            <a:endParaRPr lang="en-US" sz="14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marL="285750" indent="-285750" eaLnBrk="1" fontAlgn="auto" hangingPunct="1">
              <a:spcBef>
                <a:spcPts val="0"/>
              </a:spcBef>
              <a:spcAft>
                <a:spcPts val="0"/>
              </a:spcAft>
              <a:buFont typeface="Arial" panose="020B0604020202020204" pitchFamily="34" charset="0"/>
              <a:buChar char="•"/>
              <a:defRPr/>
            </a:pPr>
            <a:endParaRPr lang="en-US" sz="14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marL="285750" indent="-285750" eaLnBrk="1" fontAlgn="auto" hangingPunct="1">
              <a:spcBef>
                <a:spcPts val="0"/>
              </a:spcBef>
              <a:spcAft>
                <a:spcPts val="0"/>
              </a:spcAft>
              <a:buFont typeface="Arial" panose="020B0604020202020204" pitchFamily="34" charset="0"/>
              <a:buChar char="•"/>
              <a:defRPr/>
            </a:pPr>
            <a:endParaRPr lang="en-US" sz="14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marL="285750" indent="-285750" eaLnBrk="1" fontAlgn="auto" hangingPunct="1">
              <a:spcBef>
                <a:spcPts val="0"/>
              </a:spcBef>
              <a:spcAft>
                <a:spcPts val="0"/>
              </a:spcAft>
              <a:buFont typeface="Arial" panose="020B0604020202020204" pitchFamily="34" charset="0"/>
              <a:buChar char="•"/>
              <a:defRPr/>
            </a:pPr>
            <a:endParaRPr lang="en-US" sz="14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marL="285750" indent="-285750" eaLnBrk="1" fontAlgn="auto" hangingPunct="1">
              <a:spcBef>
                <a:spcPts val="0"/>
              </a:spcBef>
              <a:spcAft>
                <a:spcPts val="0"/>
              </a:spcAft>
              <a:buFont typeface="Arial" panose="020B0604020202020204" pitchFamily="34" charset="0"/>
              <a:buChar char="•"/>
              <a:defRPr/>
            </a:pPr>
            <a:endParaRPr lang="en-US" sz="14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marL="285750" indent="-285750" eaLnBrk="1" fontAlgn="auto" hangingPunct="1">
              <a:spcBef>
                <a:spcPts val="0"/>
              </a:spcBef>
              <a:spcAft>
                <a:spcPts val="0"/>
              </a:spcAft>
              <a:buFont typeface="Arial" panose="020B0604020202020204" pitchFamily="34" charset="0"/>
              <a:buChar char="•"/>
              <a:defRPr/>
            </a:pPr>
            <a:endParaRPr lang="en-US" sz="14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eaLnBrk="1" fontAlgn="auto" hangingPunct="1">
              <a:spcBef>
                <a:spcPts val="0"/>
              </a:spcBef>
              <a:spcAft>
                <a:spcPts val="0"/>
              </a:spcAft>
              <a:defRPr/>
            </a:pPr>
            <a:endParaRPr lang="en-US" sz="1400">
              <a:solidFill>
                <a:srgbClr val="625850"/>
              </a:solidFill>
              <a:latin typeface="Century Gothic" panose="020B0502020202020204" pitchFamily="34" charset="0"/>
              <a:cs typeface="Times New Roman" panose="02020603050405020304" pitchFamily="18" charset="0"/>
            </a:endParaRPr>
          </a:p>
          <a:p>
            <a:pPr eaLnBrk="1" fontAlgn="auto" hangingPunct="1">
              <a:spcBef>
                <a:spcPts val="0"/>
              </a:spcBef>
              <a:spcAft>
                <a:spcPts val="0"/>
              </a:spcAft>
              <a:defRPr/>
            </a:pPr>
            <a:endParaRPr lang="en-US" sz="1400">
              <a:solidFill>
                <a:srgbClr val="625850"/>
              </a:solidFill>
              <a:latin typeface="Century Gothic" panose="020B0502020202020204" pitchFamily="34" charset="0"/>
              <a:cs typeface="Times New Roman" panose="02020603050405020304" pitchFamily="18" charset="0"/>
            </a:endParaRPr>
          </a:p>
          <a:p>
            <a:pPr eaLnBrk="1" fontAlgn="auto" hangingPunct="1">
              <a:spcBef>
                <a:spcPts val="0"/>
              </a:spcBef>
              <a:spcAft>
                <a:spcPts val="0"/>
              </a:spcAft>
              <a:defRPr/>
            </a:pPr>
            <a:endParaRPr lang="en-US" sz="1400">
              <a:solidFill>
                <a:srgbClr val="625850"/>
              </a:solidFill>
              <a:latin typeface="Century Gothic" panose="020B0502020202020204" pitchFamily="34" charset="0"/>
              <a:cs typeface="Times New Roman" panose="02020603050405020304" pitchFamily="18" charset="0"/>
            </a:endParaRPr>
          </a:p>
          <a:p>
            <a:pPr algn="ctr" eaLnBrk="1" fontAlgn="auto" hangingPunct="1">
              <a:spcBef>
                <a:spcPts val="0"/>
              </a:spcBef>
              <a:spcAft>
                <a:spcPts val="0"/>
              </a:spcAft>
              <a:defRPr/>
            </a:pPr>
            <a:r>
              <a:rPr lang="en-US" sz="2000" dirty="0">
                <a:latin typeface="+mn-lt"/>
              </a:rPr>
              <a:t>Every Student Succeed Act, ESSA </a:t>
            </a:r>
          </a:p>
          <a:p>
            <a:pPr algn="ctr" eaLnBrk="1" fontAlgn="auto" hangingPunct="1">
              <a:spcBef>
                <a:spcPts val="0"/>
              </a:spcBef>
              <a:spcAft>
                <a:spcPts val="0"/>
              </a:spcAft>
              <a:defRPr/>
            </a:pPr>
            <a:endParaRPr lang="en-US" sz="2000">
              <a:latin typeface="+mn-lt"/>
            </a:endParaRPr>
          </a:p>
          <a:p>
            <a:pPr algn="ctr" eaLnBrk="1" fontAlgn="auto" hangingPunct="1">
              <a:spcBef>
                <a:spcPts val="0"/>
              </a:spcBef>
              <a:spcAft>
                <a:spcPts val="0"/>
              </a:spcAft>
              <a:defRPr/>
            </a:pPr>
            <a:r>
              <a:rPr lang="en-US" sz="1600" b="1" dirty="0">
                <a:solidFill>
                  <a:srgbClr val="92D050"/>
                </a:solidFill>
                <a:latin typeface="Century Gothic"/>
                <a:ea typeface="Calibri" panose="020F0502020204030204" pitchFamily="34" charset="0"/>
                <a:cs typeface="Times New Roman"/>
              </a:rPr>
              <a:t>States that students have the following rights:</a:t>
            </a:r>
          </a:p>
          <a:p>
            <a:pPr marL="285750" indent="-285750" eaLnBrk="1" fontAlgn="auto" hangingPunct="1">
              <a:spcBef>
                <a:spcPts val="0"/>
              </a:spcBef>
              <a:spcAft>
                <a:spcPts val="0"/>
              </a:spcAft>
              <a:buFont typeface="Arial" panose="020B0604020202020204" pitchFamily="34" charset="0"/>
              <a:buChar char="•"/>
              <a:defRPr/>
            </a:pPr>
            <a:endParaRPr lang="en-US" sz="14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marL="285750" indent="-285750" eaLnBrk="1" fontAlgn="auto" hangingPunct="1">
              <a:spcBef>
                <a:spcPts val="0"/>
              </a:spcBef>
              <a:spcAft>
                <a:spcPts val="0"/>
              </a:spcAft>
              <a:buFont typeface="Wingdings" panose="05000000000000000000" pitchFamily="2" charset="2"/>
              <a:buChar char="Ø"/>
              <a:defRPr/>
            </a:pPr>
            <a:r>
              <a:rPr lang="en-US" sz="1600" dirty="0">
                <a:latin typeface="Century Gothic"/>
                <a:ea typeface="Calibri" panose="020F0502020204030204" pitchFamily="34" charset="0"/>
                <a:cs typeface="Times New Roman"/>
              </a:rPr>
              <a:t>Homeless students have the right to continue attendance in their school of origin, and under the new definition, </a:t>
            </a:r>
            <a:r>
              <a:rPr lang="en-US" sz="1600" b="1" dirty="0">
                <a:solidFill>
                  <a:schemeClr val="accent2"/>
                </a:solidFill>
                <a:latin typeface="Century Gothic"/>
                <a:ea typeface="Calibri" panose="020F0502020204030204" pitchFamily="34" charset="0"/>
                <a:cs typeface="Times New Roman"/>
              </a:rPr>
              <a:t>a school of origin includes preschool</a:t>
            </a:r>
            <a:r>
              <a:rPr lang="en-US" sz="1600" dirty="0">
                <a:solidFill>
                  <a:schemeClr val="accent2"/>
                </a:solidFill>
                <a:latin typeface="Century Gothic"/>
                <a:ea typeface="Calibri" panose="020F0502020204030204" pitchFamily="34" charset="0"/>
                <a:cs typeface="Times New Roman"/>
              </a:rPr>
              <a:t>.</a:t>
            </a:r>
          </a:p>
          <a:p>
            <a:pPr marL="285750" indent="-285750" eaLnBrk="1" fontAlgn="auto" hangingPunct="1">
              <a:spcBef>
                <a:spcPts val="0"/>
              </a:spcBef>
              <a:spcAft>
                <a:spcPts val="0"/>
              </a:spcAft>
              <a:buFont typeface="Wingdings" panose="05000000000000000000" pitchFamily="2" charset="2"/>
              <a:buChar char="Ø"/>
              <a:defRPr/>
            </a:pPr>
            <a:endParaRPr lang="en-US" sz="16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marL="285750" indent="-285750" eaLnBrk="1" fontAlgn="auto" hangingPunct="1">
              <a:spcBef>
                <a:spcPts val="0"/>
              </a:spcBef>
              <a:spcAft>
                <a:spcPts val="0"/>
              </a:spcAft>
              <a:buFont typeface="Wingdings" panose="05000000000000000000" pitchFamily="2" charset="2"/>
              <a:buChar char="Ø"/>
              <a:defRPr/>
            </a:pPr>
            <a:r>
              <a:rPr lang="en-US" sz="1600" dirty="0">
                <a:latin typeface="Century Gothic"/>
                <a:ea typeface="Calibri" panose="020F0502020204030204" pitchFamily="34" charset="0"/>
                <a:cs typeface="Times New Roman"/>
              </a:rPr>
              <a:t>A student who moves into permanent housing is entitled to </a:t>
            </a:r>
            <a:r>
              <a:rPr lang="en-US" sz="1600" b="1" dirty="0">
                <a:solidFill>
                  <a:schemeClr val="accent2"/>
                </a:solidFill>
                <a:latin typeface="Century Gothic"/>
                <a:ea typeface="Calibri" panose="020F0502020204030204" pitchFamily="34" charset="0"/>
                <a:cs typeface="Times New Roman"/>
              </a:rPr>
              <a:t>continued transportation </a:t>
            </a:r>
            <a:r>
              <a:rPr lang="en-US" sz="1600" dirty="0">
                <a:solidFill>
                  <a:srgbClr val="625850"/>
                </a:solidFill>
                <a:latin typeface="Century Gothic"/>
                <a:ea typeface="Calibri" panose="020F0502020204030204" pitchFamily="34" charset="0"/>
                <a:cs typeface="Times New Roman"/>
              </a:rPr>
              <a:t>f</a:t>
            </a:r>
            <a:r>
              <a:rPr lang="en-US" sz="1600" dirty="0">
                <a:latin typeface="Century Gothic"/>
                <a:ea typeface="Calibri" panose="020F0502020204030204" pitchFamily="34" charset="0"/>
                <a:cs typeface="Times New Roman"/>
              </a:rPr>
              <a:t>or the remainder of the academic year.</a:t>
            </a:r>
          </a:p>
          <a:p>
            <a:pPr eaLnBrk="1" fontAlgn="auto" hangingPunct="1">
              <a:spcBef>
                <a:spcPts val="0"/>
              </a:spcBef>
              <a:spcAft>
                <a:spcPts val="0"/>
              </a:spcAft>
              <a:defRPr/>
            </a:pPr>
            <a:endParaRPr lang="en-US" sz="1600">
              <a:latin typeface="Calibri" panose="020F0502020204030204" pitchFamily="34" charset="0"/>
              <a:ea typeface="Calibri" panose="020F0502020204030204" pitchFamily="34" charset="0"/>
              <a:cs typeface="Times New Roman" panose="02020603050405020304" pitchFamily="18" charset="0"/>
            </a:endParaRPr>
          </a:p>
          <a:p>
            <a:pPr marL="285750" indent="-285750" eaLnBrk="1" fontAlgn="auto" hangingPunct="1">
              <a:spcBef>
                <a:spcPts val="0"/>
              </a:spcBef>
              <a:spcAft>
                <a:spcPts val="0"/>
              </a:spcAft>
              <a:buFont typeface="Wingdings" panose="05000000000000000000" pitchFamily="2" charset="2"/>
              <a:buChar char="Ø"/>
              <a:defRPr/>
            </a:pPr>
            <a:endParaRPr lang="en-US" sz="16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marL="285750" indent="-285750" eaLnBrk="1" fontAlgn="auto" hangingPunct="1">
              <a:spcBef>
                <a:spcPts val="0"/>
              </a:spcBef>
              <a:spcAft>
                <a:spcPts val="0"/>
              </a:spcAft>
              <a:buFont typeface="Wingdings" panose="05000000000000000000" pitchFamily="2" charset="2"/>
              <a:buChar char="Ø"/>
              <a:defRPr/>
            </a:pPr>
            <a:r>
              <a:rPr lang="en-US" sz="1600" dirty="0">
                <a:latin typeface="Century Gothic"/>
                <a:ea typeface="Calibri" panose="020F0502020204030204" pitchFamily="34" charset="0"/>
                <a:cs typeface="Times New Roman"/>
              </a:rPr>
              <a:t>There are </a:t>
            </a:r>
            <a:r>
              <a:rPr lang="en-US" sz="1600" b="1" dirty="0">
                <a:solidFill>
                  <a:schemeClr val="accent2"/>
                </a:solidFill>
                <a:latin typeface="Century Gothic"/>
                <a:ea typeface="Calibri" panose="020F0502020204030204" pitchFamily="34" charset="0"/>
                <a:cs typeface="Times New Roman"/>
              </a:rPr>
              <a:t>increased privacy protections </a:t>
            </a:r>
            <a:r>
              <a:rPr lang="en-US" sz="1600" dirty="0">
                <a:latin typeface="Century Gothic"/>
                <a:ea typeface="Calibri" panose="020F0502020204030204" pitchFamily="34" charset="0"/>
                <a:cs typeface="Times New Roman"/>
              </a:rPr>
              <a:t>for address and housing information for students in temporary housing. Information about the living situation of a student who is homeless is part of the student’s record, subject to the protections of the Family Educational Rights and Privacy Act (FERPA).</a:t>
            </a:r>
          </a:p>
          <a:p>
            <a:pPr marL="285750" indent="-285750" eaLnBrk="1" fontAlgn="auto" hangingPunct="1">
              <a:spcBef>
                <a:spcPts val="0"/>
              </a:spcBef>
              <a:spcAft>
                <a:spcPts val="0"/>
              </a:spcAft>
              <a:buFont typeface="Wingdings" panose="05000000000000000000" pitchFamily="2" charset="2"/>
              <a:buChar char="Ø"/>
              <a:defRPr/>
            </a:pPr>
            <a:endParaRPr lang="en-US" sz="1600">
              <a:latin typeface="Century Gothic" panose="020B0502020202020204" pitchFamily="34" charset="0"/>
              <a:ea typeface="Calibri" panose="020F0502020204030204" pitchFamily="34" charset="0"/>
              <a:cs typeface="Times New Roman" panose="02020603050405020304" pitchFamily="18" charset="0"/>
            </a:endParaRPr>
          </a:p>
          <a:p>
            <a:pPr marL="285750" indent="-285750" eaLnBrk="1" fontAlgn="auto" hangingPunct="1">
              <a:spcBef>
                <a:spcPts val="0"/>
              </a:spcBef>
              <a:spcAft>
                <a:spcPts val="0"/>
              </a:spcAft>
              <a:buFont typeface="Wingdings" panose="05000000000000000000" pitchFamily="2" charset="2"/>
              <a:buChar char="Ø"/>
              <a:defRPr/>
            </a:pPr>
            <a:r>
              <a:rPr lang="en-US" sz="1600" dirty="0">
                <a:latin typeface="Century Gothic"/>
                <a:ea typeface="Calibri" panose="020F0502020204030204" pitchFamily="34" charset="0"/>
                <a:cs typeface="Times New Roman"/>
              </a:rPr>
              <a:t>Liaisons must notify unaccompanied youth of their </a:t>
            </a:r>
            <a:r>
              <a:rPr lang="en-US" sz="1600" b="1" dirty="0">
                <a:solidFill>
                  <a:schemeClr val="accent2"/>
                </a:solidFill>
                <a:latin typeface="Century Gothic"/>
                <a:ea typeface="Calibri" panose="020F0502020204030204" pitchFamily="34" charset="0"/>
                <a:cs typeface="Times New Roman"/>
              </a:rPr>
              <a:t>eligibility for independent student status</a:t>
            </a:r>
            <a:r>
              <a:rPr lang="en-US" sz="1600" b="1" dirty="0">
                <a:solidFill>
                  <a:srgbClr val="F57A55"/>
                </a:solidFill>
                <a:latin typeface="Century Gothic"/>
                <a:ea typeface="Calibri" panose="020F0502020204030204" pitchFamily="34" charset="0"/>
                <a:cs typeface="Times New Roman"/>
              </a:rPr>
              <a:t> </a:t>
            </a:r>
            <a:r>
              <a:rPr lang="en-US" sz="1600" dirty="0">
                <a:latin typeface="Century Gothic"/>
                <a:ea typeface="Calibri" panose="020F0502020204030204" pitchFamily="34" charset="0"/>
                <a:cs typeface="Times New Roman"/>
              </a:rPr>
              <a:t>for the Free Application for Federal Student Aid (FAFSA).</a:t>
            </a:r>
          </a:p>
          <a:p>
            <a:pPr marL="285750" indent="-285750" eaLnBrk="1" fontAlgn="auto" hangingPunct="1">
              <a:spcBef>
                <a:spcPts val="0"/>
              </a:spcBef>
              <a:spcAft>
                <a:spcPts val="0"/>
              </a:spcAft>
              <a:buFont typeface="Wingdings" panose="05000000000000000000" pitchFamily="2" charset="2"/>
              <a:buChar char="Ø"/>
              <a:defRPr/>
            </a:pPr>
            <a:endParaRPr lang="en-US" sz="16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marL="285750" indent="-285750" eaLnBrk="1" fontAlgn="auto" hangingPunct="1">
              <a:spcBef>
                <a:spcPts val="0"/>
              </a:spcBef>
              <a:spcAft>
                <a:spcPts val="0"/>
              </a:spcAft>
              <a:buFont typeface="Wingdings" panose="05000000000000000000" pitchFamily="2" charset="2"/>
              <a:buChar char="Ø"/>
              <a:defRPr/>
            </a:pPr>
            <a:endParaRPr lang="en-US" sz="14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marL="285750" indent="-285750" eaLnBrk="1" fontAlgn="auto" hangingPunct="1">
              <a:spcBef>
                <a:spcPts val="0"/>
              </a:spcBef>
              <a:spcAft>
                <a:spcPts val="0"/>
              </a:spcAft>
              <a:buFont typeface="Arial" panose="020B0604020202020204" pitchFamily="34" charset="0"/>
              <a:buChar char="•"/>
              <a:defRPr/>
            </a:pPr>
            <a:endParaRPr lang="en-US" sz="16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marL="285750" indent="-285750" eaLnBrk="1" fontAlgn="auto" hangingPunct="1">
              <a:spcBef>
                <a:spcPts val="0"/>
              </a:spcBef>
              <a:spcAft>
                <a:spcPts val="0"/>
              </a:spcAft>
              <a:buFont typeface="Arial" panose="020B0604020202020204" pitchFamily="34" charset="0"/>
              <a:buChar char="•"/>
              <a:defRPr/>
            </a:pPr>
            <a:endParaRPr lang="en-US" sz="16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a:p>
            <a:pPr marL="285750" indent="-285750" eaLnBrk="1" fontAlgn="auto" hangingPunct="1">
              <a:spcBef>
                <a:spcPts val="0"/>
              </a:spcBef>
              <a:spcAft>
                <a:spcPts val="0"/>
              </a:spcAft>
              <a:buFont typeface="Arial" panose="020B0604020202020204" pitchFamily="34" charset="0"/>
              <a:buChar char="•"/>
              <a:defRPr/>
            </a:pPr>
            <a:endParaRPr lang="en-US" sz="1600">
              <a:solidFill>
                <a:srgbClr val="625850"/>
              </a:solidFill>
              <a:latin typeface="Century Gothic" panose="020B050202020202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66" name="Rectangle 2">
            <a:extLst>
              <a:ext uri="{FF2B5EF4-FFF2-40B4-BE49-F238E27FC236}">
                <a16:creationId xmlns:a16="http://schemas.microsoft.com/office/drawing/2014/main" id="{43BA32BE-205E-4077-9AA9-4517507358E4}"/>
              </a:ext>
            </a:extLst>
          </p:cNvPr>
          <p:cNvSpPr>
            <a:spLocks noGrp="1" noChangeArrowheads="1"/>
          </p:cNvSpPr>
          <p:nvPr>
            <p:ph type="title"/>
          </p:nvPr>
        </p:nvSpPr>
        <p:spPr>
          <a:xfrm>
            <a:off x="1000126" y="609600"/>
            <a:ext cx="6447501" cy="1320800"/>
          </a:xfrm>
        </p:spPr>
        <p:txBody>
          <a:bodyPr rtlCol="0">
            <a:normAutofit/>
          </a:bodyPr>
          <a:lstStyle/>
          <a:p>
            <a:pPr eaLnBrk="1" fontAlgn="auto" hangingPunct="1">
              <a:spcAft>
                <a:spcPts val="0"/>
              </a:spcAft>
              <a:defRPr/>
            </a:pPr>
            <a:r>
              <a:rPr lang="en-US" dirty="0"/>
              <a:t>Students Educational Rights </a:t>
            </a:r>
            <a:br>
              <a:rPr lang="en-US" dirty="0"/>
            </a:br>
            <a:endParaRPr lang="en-US" dirty="0"/>
          </a:p>
        </p:txBody>
      </p:sp>
      <p:sp>
        <p:nvSpPr>
          <p:cNvPr id="138" name="Isosceles Triangle 137">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435" name="Rectangle 3">
            <a:extLst>
              <a:ext uri="{FF2B5EF4-FFF2-40B4-BE49-F238E27FC236}">
                <a16:creationId xmlns:a16="http://schemas.microsoft.com/office/drawing/2014/main" id="{146FEC48-27B7-4E29-84D7-3C4838F42A63}"/>
              </a:ext>
            </a:extLst>
          </p:cNvPr>
          <p:cNvSpPr>
            <a:spLocks noGrp="1" noChangeArrowheads="1"/>
          </p:cNvSpPr>
          <p:nvPr>
            <p:ph idx="1"/>
          </p:nvPr>
        </p:nvSpPr>
        <p:spPr>
          <a:xfrm>
            <a:off x="1000126" y="1690255"/>
            <a:ext cx="6447501" cy="4351107"/>
          </a:xfrm>
        </p:spPr>
        <p:txBody>
          <a:bodyPr>
            <a:noAutofit/>
          </a:bodyPr>
          <a:lstStyle/>
          <a:p>
            <a:pPr eaLnBrk="1" hangingPunct="1">
              <a:lnSpc>
                <a:spcPct val="150000"/>
              </a:lnSpc>
              <a:defRPr/>
            </a:pPr>
            <a:r>
              <a:rPr lang="en-US" altLang="en-US" sz="1600" b="1" dirty="0">
                <a:solidFill>
                  <a:schemeClr val="accent2">
                    <a:lumMod val="50000"/>
                  </a:schemeClr>
                </a:solidFill>
              </a:rPr>
              <a:t>Immediate enrollment </a:t>
            </a:r>
            <a:r>
              <a:rPr lang="en-US" altLang="en-US" sz="1600" dirty="0"/>
              <a:t>in school without the burden of providing proof of residency, immunizations, school records, or other documents typically needed for enrollment. </a:t>
            </a:r>
          </a:p>
          <a:p>
            <a:pPr eaLnBrk="1" hangingPunct="1">
              <a:lnSpc>
                <a:spcPct val="150000"/>
              </a:lnSpc>
              <a:defRPr/>
            </a:pPr>
            <a:r>
              <a:rPr lang="en-US" altLang="en-US" sz="1600" b="1" dirty="0">
                <a:solidFill>
                  <a:schemeClr val="accent2">
                    <a:lumMod val="60000"/>
                    <a:lumOff val="40000"/>
                  </a:schemeClr>
                </a:solidFill>
              </a:rPr>
              <a:t>Transportation</a:t>
            </a:r>
            <a:r>
              <a:rPr lang="en-US" altLang="en-US" sz="1600" dirty="0"/>
              <a:t> (no minimum mileage requirement-up to 50 miles one way</a:t>
            </a:r>
            <a:r>
              <a:rPr lang="en-US" altLang="en-US" sz="1600" dirty="0" smtClean="0"/>
              <a:t>)</a:t>
            </a:r>
            <a:endParaRPr lang="en-US" altLang="en-US" sz="1600" dirty="0"/>
          </a:p>
          <a:p>
            <a:pPr eaLnBrk="1" hangingPunct="1">
              <a:lnSpc>
                <a:spcPct val="150000"/>
              </a:lnSpc>
              <a:defRPr/>
            </a:pPr>
            <a:r>
              <a:rPr lang="en-US" altLang="en-US" sz="1600" b="1" dirty="0">
                <a:solidFill>
                  <a:schemeClr val="accent2">
                    <a:lumMod val="50000"/>
                  </a:schemeClr>
                </a:solidFill>
              </a:rPr>
              <a:t>Choice of School</a:t>
            </a:r>
            <a:r>
              <a:rPr lang="en-US" altLang="en-US" sz="1600" dirty="0"/>
              <a:t> of Origin or School Where Temporarily </a:t>
            </a:r>
            <a:r>
              <a:rPr lang="en-US" altLang="en-US" sz="1600" dirty="0" smtClean="0"/>
              <a:t>Housed</a:t>
            </a:r>
            <a:endParaRPr lang="en-US" altLang="en-US" sz="1600" dirty="0"/>
          </a:p>
          <a:p>
            <a:pPr eaLnBrk="1" hangingPunct="1">
              <a:lnSpc>
                <a:spcPct val="150000"/>
              </a:lnSpc>
              <a:defRPr/>
            </a:pPr>
            <a:r>
              <a:rPr lang="en-US" altLang="en-US" sz="1600" b="1" dirty="0" smtClean="0">
                <a:solidFill>
                  <a:schemeClr val="accent2">
                    <a:lumMod val="60000"/>
                    <a:lumOff val="40000"/>
                  </a:schemeClr>
                </a:solidFill>
              </a:rPr>
              <a:t>Automatically</a:t>
            </a:r>
            <a:r>
              <a:rPr lang="en-US" altLang="en-US" sz="1600" dirty="0" smtClean="0">
                <a:solidFill>
                  <a:schemeClr val="accent2">
                    <a:lumMod val="60000"/>
                    <a:lumOff val="40000"/>
                  </a:schemeClr>
                </a:solidFill>
              </a:rPr>
              <a:t> </a:t>
            </a:r>
            <a:r>
              <a:rPr lang="en-US" altLang="en-US" sz="1600" dirty="0"/>
              <a:t>Qualify For Food </a:t>
            </a:r>
            <a:r>
              <a:rPr lang="en-US" altLang="en-US" sz="1600" dirty="0" smtClean="0"/>
              <a:t>Services</a:t>
            </a:r>
            <a:endParaRPr lang="en-US" altLang="en-US" sz="1600" dirty="0"/>
          </a:p>
          <a:p>
            <a:pPr eaLnBrk="1" hangingPunct="1">
              <a:lnSpc>
                <a:spcPct val="150000"/>
              </a:lnSpc>
              <a:defRPr/>
            </a:pPr>
            <a:r>
              <a:rPr lang="en-US" altLang="en-US" sz="1600" b="1" dirty="0" smtClean="0">
                <a:solidFill>
                  <a:schemeClr val="accent2">
                    <a:lumMod val="50000"/>
                  </a:schemeClr>
                </a:solidFill>
              </a:rPr>
              <a:t>Emergency</a:t>
            </a:r>
            <a:r>
              <a:rPr lang="en-US" altLang="en-US" sz="1600" b="1" dirty="0" smtClean="0"/>
              <a:t> Clothing </a:t>
            </a:r>
            <a:r>
              <a:rPr lang="en-US" altLang="en-US" sz="1600" b="1" dirty="0"/>
              <a:t>&amp; School </a:t>
            </a:r>
            <a:r>
              <a:rPr lang="en-US" altLang="en-US" sz="1600" b="1" dirty="0" smtClean="0"/>
              <a:t>Supplies</a:t>
            </a:r>
            <a:endParaRPr lang="en-US" altLang="en-US" sz="1600" b="1" dirty="0"/>
          </a:p>
          <a:p>
            <a:pPr eaLnBrk="1" hangingPunct="1">
              <a:lnSpc>
                <a:spcPct val="150000"/>
              </a:lnSpc>
              <a:defRPr/>
            </a:pPr>
            <a:r>
              <a:rPr lang="en-US" altLang="en-US" sz="1600" b="1" dirty="0">
                <a:solidFill>
                  <a:schemeClr val="accent2">
                    <a:lumMod val="60000"/>
                    <a:lumOff val="40000"/>
                  </a:schemeClr>
                </a:solidFill>
              </a:rPr>
              <a:t>Participate Fully </a:t>
            </a:r>
            <a:r>
              <a:rPr lang="en-US" altLang="en-US" sz="1600" dirty="0"/>
              <a:t>in Educational Support Services &amp; Extra-Curricular Activities </a:t>
            </a:r>
          </a:p>
        </p:txBody>
      </p:sp>
      <p:sp>
        <p:nvSpPr>
          <p:cNvPr id="140" name="Isosceles Triangle 139">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4" name="Rectangle 2">
            <a:extLst>
              <a:ext uri="{FF2B5EF4-FFF2-40B4-BE49-F238E27FC236}">
                <a16:creationId xmlns:a16="http://schemas.microsoft.com/office/drawing/2014/main" id="{183B2990-434B-47BB-8B06-7F79BBCD316E}"/>
              </a:ext>
            </a:extLst>
          </p:cNvPr>
          <p:cNvSpPr>
            <a:spLocks noGrp="1" noChangeArrowheads="1"/>
          </p:cNvSpPr>
          <p:nvPr>
            <p:ph type="title"/>
          </p:nvPr>
        </p:nvSpPr>
        <p:spPr>
          <a:xfrm>
            <a:off x="1000126" y="609600"/>
            <a:ext cx="6447501" cy="734351"/>
          </a:xfrm>
        </p:spPr>
        <p:txBody>
          <a:bodyPr>
            <a:normAutofit/>
          </a:bodyPr>
          <a:lstStyle/>
          <a:p>
            <a:pPr eaLnBrk="1" hangingPunct="1"/>
            <a:r>
              <a:rPr lang="en-US" altLang="en-US"/>
              <a:t>Absences</a:t>
            </a:r>
          </a:p>
        </p:txBody>
      </p:sp>
      <p:sp>
        <p:nvSpPr>
          <p:cNvPr id="76" name="Isosceles Triangle 75">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339" name="Rectangle 3">
            <a:extLst>
              <a:ext uri="{FF2B5EF4-FFF2-40B4-BE49-F238E27FC236}">
                <a16:creationId xmlns:a16="http://schemas.microsoft.com/office/drawing/2014/main" id="{0DD13FD6-75EF-4D6F-9AAB-3943438DE464}"/>
              </a:ext>
            </a:extLst>
          </p:cNvPr>
          <p:cNvSpPr>
            <a:spLocks noGrp="1" noChangeArrowheads="1"/>
          </p:cNvSpPr>
          <p:nvPr>
            <p:ph idx="1"/>
          </p:nvPr>
        </p:nvSpPr>
        <p:spPr>
          <a:xfrm>
            <a:off x="1000125" y="1343951"/>
            <a:ext cx="6815679" cy="4779758"/>
          </a:xfrm>
        </p:spPr>
        <p:txBody>
          <a:bodyPr rtlCol="0">
            <a:noAutofit/>
          </a:bodyPr>
          <a:lstStyle/>
          <a:p>
            <a:pPr eaLnBrk="1" fontAlgn="auto" hangingPunct="1">
              <a:lnSpc>
                <a:spcPct val="90000"/>
              </a:lnSpc>
              <a:spcAft>
                <a:spcPts val="0"/>
              </a:spcAft>
              <a:buFont typeface="Wingdings 3" charset="2"/>
              <a:buChar char=""/>
              <a:defRPr/>
            </a:pPr>
            <a:r>
              <a:rPr lang="en-US" sz="1600" dirty="0"/>
              <a:t>The McKinney-Vento Act requires schools to identify and </a:t>
            </a:r>
            <a:r>
              <a:rPr lang="en-US" sz="1600" b="1" dirty="0">
                <a:solidFill>
                  <a:schemeClr val="accent2">
                    <a:lumMod val="50000"/>
                  </a:schemeClr>
                </a:solidFill>
              </a:rPr>
              <a:t>remove all barriers to enrollment and retention in school </a:t>
            </a:r>
            <a:r>
              <a:rPr lang="en-US" sz="1600" dirty="0"/>
              <a:t>for children and youth in homeless situations. 42 U.S.C §§11432(g)(1)(I), (g)(7). </a:t>
            </a:r>
          </a:p>
          <a:p>
            <a:pPr eaLnBrk="1" fontAlgn="auto" hangingPunct="1">
              <a:lnSpc>
                <a:spcPct val="90000"/>
              </a:lnSpc>
              <a:spcAft>
                <a:spcPts val="0"/>
              </a:spcAft>
              <a:buFont typeface="Wingdings 3" charset="2"/>
              <a:buChar char=""/>
              <a:defRPr/>
            </a:pPr>
            <a:endParaRPr lang="en-US" sz="1600" dirty="0"/>
          </a:p>
          <a:p>
            <a:pPr eaLnBrk="1" fontAlgn="auto" hangingPunct="1">
              <a:lnSpc>
                <a:spcPct val="90000"/>
              </a:lnSpc>
              <a:spcAft>
                <a:spcPts val="0"/>
              </a:spcAft>
              <a:buFont typeface="Wingdings 3" charset="2"/>
              <a:buChar char=""/>
              <a:defRPr/>
            </a:pPr>
            <a:r>
              <a:rPr lang="en-US" sz="1600" dirty="0"/>
              <a:t>Zero tolerance rules for absenteeism can be such barriers, particularly when they result in class failures, exclusion from school, or court involvement. Frequently, students in homeless situations will miss school due to their living situations. </a:t>
            </a:r>
            <a:r>
              <a:rPr lang="en-US" sz="1600" b="1" dirty="0">
                <a:solidFill>
                  <a:schemeClr val="accent2">
                    <a:lumMod val="50000"/>
                  </a:schemeClr>
                </a:solidFill>
              </a:rPr>
              <a:t>Absences caused by homelessness must not be counted against students, </a:t>
            </a:r>
            <a:r>
              <a:rPr lang="en-US" sz="1600" dirty="0"/>
              <a:t>as this would create a barrier to enrollment and retention in school.</a:t>
            </a:r>
          </a:p>
          <a:p>
            <a:pPr eaLnBrk="1" fontAlgn="auto" hangingPunct="1">
              <a:lnSpc>
                <a:spcPct val="90000"/>
              </a:lnSpc>
              <a:spcAft>
                <a:spcPts val="0"/>
              </a:spcAft>
              <a:buFont typeface="Wingdings 3" charset="2"/>
              <a:buChar char=""/>
              <a:defRPr/>
            </a:pPr>
            <a:endParaRPr lang="en-US" sz="1600" dirty="0"/>
          </a:p>
          <a:p>
            <a:pPr eaLnBrk="1" fontAlgn="auto" hangingPunct="1">
              <a:lnSpc>
                <a:spcPct val="90000"/>
              </a:lnSpc>
              <a:spcAft>
                <a:spcPts val="0"/>
              </a:spcAft>
              <a:buFont typeface="Wingdings 3" charset="2"/>
              <a:buChar char=""/>
              <a:defRPr/>
            </a:pPr>
            <a:r>
              <a:rPr lang="en-US" sz="1600" dirty="0"/>
              <a:t>Since the inability to earn any credit is a disincentive to remaining in school, the school must address that problem. </a:t>
            </a:r>
            <a:r>
              <a:rPr lang="en-US" sz="1600" b="1" dirty="0">
                <a:solidFill>
                  <a:schemeClr val="accent2">
                    <a:lumMod val="50000"/>
                  </a:schemeClr>
                </a:solidFill>
              </a:rPr>
              <a:t>The school must make any necessary adjustments to the student’s schedule to permit the student to make up local and state exams, obtain partial or prorated credit for his or her work and to participate in credit recovery opportunities.</a:t>
            </a:r>
          </a:p>
          <a:p>
            <a:pPr eaLnBrk="1" fontAlgn="auto" hangingPunct="1">
              <a:lnSpc>
                <a:spcPct val="90000"/>
              </a:lnSpc>
              <a:spcAft>
                <a:spcPts val="0"/>
              </a:spcAft>
              <a:buFont typeface="Wingdings 3" charset="2"/>
              <a:buChar char=""/>
              <a:defRPr/>
            </a:pPr>
            <a:endParaRPr lang="en-US" sz="1600" b="1" dirty="0"/>
          </a:p>
        </p:txBody>
      </p:sp>
      <p:sp>
        <p:nvSpPr>
          <p:cNvPr id="78" name="Isosceles Triangle 77">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316" name="Rectangle 4">
            <a:extLst>
              <a:ext uri="{FF2B5EF4-FFF2-40B4-BE49-F238E27FC236}">
                <a16:creationId xmlns:a16="http://schemas.microsoft.com/office/drawing/2014/main" id="{47EA8A1F-BB9A-49F8-A481-DB4B5E3EC1AC}"/>
              </a:ext>
            </a:extLst>
          </p:cNvPr>
          <p:cNvSpPr>
            <a:spLocks noChangeArrowheads="1"/>
          </p:cNvSpPr>
          <p:nvPr/>
        </p:nvSpPr>
        <p:spPr bwMode="auto">
          <a:xfrm>
            <a:off x="762000" y="4191000"/>
            <a:ext cx="7848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endParaRPr lang="en-US" altLang="en-US">
              <a:solidFill>
                <a:srgbClr val="000000"/>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8DF4D7F6-81B5-452A-9CE6-76D81F91D4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46" name="Rectangle 2">
            <a:extLst>
              <a:ext uri="{FF2B5EF4-FFF2-40B4-BE49-F238E27FC236}">
                <a16:creationId xmlns:a16="http://schemas.microsoft.com/office/drawing/2014/main" id="{46E3EB42-BC48-4028-938F-0AB30E5B4753}"/>
              </a:ext>
            </a:extLst>
          </p:cNvPr>
          <p:cNvSpPr>
            <a:spLocks noGrp="1" noChangeArrowheads="1"/>
          </p:cNvSpPr>
          <p:nvPr>
            <p:ph type="title"/>
          </p:nvPr>
        </p:nvSpPr>
        <p:spPr>
          <a:xfrm>
            <a:off x="1000126" y="609600"/>
            <a:ext cx="6447501" cy="1320800"/>
          </a:xfrm>
        </p:spPr>
        <p:txBody>
          <a:bodyPr rtlCol="0">
            <a:normAutofit/>
          </a:bodyPr>
          <a:lstStyle/>
          <a:p>
            <a:pPr>
              <a:lnSpc>
                <a:spcPct val="90000"/>
              </a:lnSpc>
              <a:defRPr/>
            </a:pPr>
            <a:r>
              <a:rPr lang="en-US" sz="3100" dirty="0"/>
              <a:t/>
            </a:r>
            <a:br>
              <a:rPr lang="en-US" sz="3100" dirty="0"/>
            </a:br>
            <a:r>
              <a:rPr lang="en-US" b="1" dirty="0"/>
              <a:t>Facts About Homeless Teens</a:t>
            </a:r>
            <a:r>
              <a:rPr lang="en-US" sz="3100" dirty="0" smtClean="0"/>
              <a:t> </a:t>
            </a:r>
            <a:endParaRPr lang="en-US" sz="3100" dirty="0"/>
          </a:p>
        </p:txBody>
      </p:sp>
      <p:sp>
        <p:nvSpPr>
          <p:cNvPr id="75" name="Isosceles Triangle 74">
            <a:extLst>
              <a:ext uri="{FF2B5EF4-FFF2-40B4-BE49-F238E27FC236}">
                <a16:creationId xmlns:a16="http://schemas.microsoft.com/office/drawing/2014/main" id="{4600514D-20FB-4559-97DC-D1DC39E6C3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Isosceles Triangle 76">
            <a:extLst>
              <a:ext uri="{FF2B5EF4-FFF2-40B4-BE49-F238E27FC236}">
                <a16:creationId xmlns:a16="http://schemas.microsoft.com/office/drawing/2014/main" id="{266F638A-E405-4AC0-B984-72E5813B0DD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03900" y="3818467"/>
            <a:ext cx="3337719"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79" name="Straight Connector 78">
            <a:extLst>
              <a:ext uri="{FF2B5EF4-FFF2-40B4-BE49-F238E27FC236}">
                <a16:creationId xmlns:a16="http://schemas.microsoft.com/office/drawing/2014/main" id="{7D1CBE93-B17D-4509-843C-82287C38032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00950" y="0"/>
            <a:ext cx="12954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81" name="Straight Connector 80">
            <a:extLst>
              <a:ext uri="{FF2B5EF4-FFF2-40B4-BE49-F238E27FC236}">
                <a16:creationId xmlns:a16="http://schemas.microsoft.com/office/drawing/2014/main" id="{AE6277B4-6A43-48AB-89B2-3442221619CC}"/>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568950" y="3681413"/>
            <a:ext cx="357266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14339" name="Rectangle 3">
            <a:extLst>
              <a:ext uri="{FF2B5EF4-FFF2-40B4-BE49-F238E27FC236}">
                <a16:creationId xmlns:a16="http://schemas.microsoft.com/office/drawing/2014/main" id="{B5C608BC-F283-4CEA-AA61-67F2BC6D35CD}"/>
              </a:ext>
            </a:extLst>
          </p:cNvPr>
          <p:cNvSpPr>
            <a:spLocks noGrp="1" noChangeArrowheads="1"/>
          </p:cNvSpPr>
          <p:nvPr>
            <p:ph idx="1"/>
          </p:nvPr>
        </p:nvSpPr>
        <p:spPr>
          <a:xfrm>
            <a:off x="997744" y="1930399"/>
            <a:ext cx="6355556" cy="4553527"/>
          </a:xfrm>
        </p:spPr>
        <p:txBody>
          <a:bodyPr>
            <a:noAutofit/>
          </a:bodyPr>
          <a:lstStyle/>
          <a:p>
            <a:pPr>
              <a:buFont typeface="Wingdings" panose="05000000000000000000" pitchFamily="2" charset="2"/>
              <a:buChar char="Ø"/>
            </a:pPr>
            <a:r>
              <a:rPr lang="en-US" altLang="en-US" sz="1400" b="1" dirty="0" smtClean="0">
                <a:latin typeface="Times New Roman" panose="02020603050405020304" pitchFamily="18" charset="0"/>
                <a:cs typeface="Times New Roman" panose="02020603050405020304" pitchFamily="18" charset="0"/>
              </a:rPr>
              <a:t>The </a:t>
            </a:r>
            <a:r>
              <a:rPr lang="en-US" altLang="en-US" sz="1400" b="1" dirty="0">
                <a:latin typeface="Times New Roman" panose="02020603050405020304" pitchFamily="18" charset="0"/>
                <a:cs typeface="Times New Roman" panose="02020603050405020304" pitchFamily="18" charset="0"/>
              </a:rPr>
              <a:t>Department of Justice estimates that every year, over 1.7 million teens experience homelessness in the US. </a:t>
            </a:r>
          </a:p>
          <a:p>
            <a:pPr>
              <a:buFont typeface="Wingdings" panose="05000000000000000000" pitchFamily="2" charset="2"/>
              <a:buChar char="Ø"/>
            </a:pPr>
            <a:r>
              <a:rPr lang="en-US" altLang="en-US" sz="1400" dirty="0">
                <a:latin typeface="Times New Roman" panose="02020603050405020304" pitchFamily="18" charset="0"/>
                <a:cs typeface="Times New Roman" panose="02020603050405020304" pitchFamily="18" charset="0"/>
              </a:rPr>
              <a:t>According to estimates by the Urban Institute, nearly 1 in 5 youths under the age of 18 will run away at least once. </a:t>
            </a:r>
          </a:p>
          <a:p>
            <a:pPr>
              <a:buFont typeface="Wingdings" panose="05000000000000000000" pitchFamily="2" charset="2"/>
              <a:buChar char="Ø"/>
            </a:pPr>
            <a:r>
              <a:rPr lang="en-US" altLang="en-US" sz="1400" b="1" dirty="0">
                <a:latin typeface="Times New Roman" panose="02020603050405020304" pitchFamily="18" charset="0"/>
                <a:cs typeface="Times New Roman" panose="02020603050405020304" pitchFamily="18" charset="0"/>
              </a:rPr>
              <a:t>Approximately 40% of homeless teens identify as </a:t>
            </a:r>
            <a:r>
              <a:rPr lang="en-US" altLang="en-US" sz="1400" b="1" dirty="0" smtClean="0">
                <a:latin typeface="Times New Roman" panose="02020603050405020304" pitchFamily="18" charset="0"/>
                <a:cs typeface="Times New Roman" panose="02020603050405020304" pitchFamily="18" charset="0"/>
              </a:rPr>
              <a:t>LGBTQ+.</a:t>
            </a:r>
            <a:endParaRPr lang="en-US" altLang="en-US" sz="1400" b="1"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altLang="en-US" sz="1400" dirty="0">
                <a:latin typeface="Times New Roman" panose="02020603050405020304" pitchFamily="18" charset="0"/>
                <a:cs typeface="Times New Roman" panose="02020603050405020304" pitchFamily="18" charset="0"/>
              </a:rPr>
              <a:t>Family rejection on the basis of sexual orientation and gender identity was the most frequently cited factor contributing to LGBT homelessness (46%).</a:t>
            </a:r>
          </a:p>
          <a:p>
            <a:pPr>
              <a:buFont typeface="Wingdings" panose="05000000000000000000" pitchFamily="2" charset="2"/>
              <a:buChar char="Ø"/>
            </a:pPr>
            <a:r>
              <a:rPr lang="en-US" altLang="en-US" sz="1400" b="1" dirty="0" smtClean="0">
                <a:latin typeface="Times New Roman" panose="02020603050405020304" pitchFamily="18" charset="0"/>
                <a:cs typeface="Times New Roman" panose="02020603050405020304" pitchFamily="18" charset="0"/>
              </a:rPr>
              <a:t>Over 50% of young people in shelters and on the streets report that their parents told them to leave or knew they were leaving and didn't care. </a:t>
            </a:r>
          </a:p>
          <a:p>
            <a:pPr>
              <a:buFont typeface="Wingdings" panose="05000000000000000000" pitchFamily="2" charset="2"/>
              <a:buChar char="Ø"/>
            </a:pPr>
            <a:r>
              <a:rPr lang="en-US" altLang="en-US" sz="1400" dirty="0" smtClean="0">
                <a:latin typeface="Times New Roman" panose="02020603050405020304" pitchFamily="18" charset="0"/>
                <a:cs typeface="Times New Roman" panose="02020603050405020304" pitchFamily="18" charset="0"/>
              </a:rPr>
              <a:t>About </a:t>
            </a:r>
            <a:r>
              <a:rPr lang="en-US" altLang="en-US" sz="1400" dirty="0">
                <a:latin typeface="Times New Roman" panose="02020603050405020304" pitchFamily="18" charset="0"/>
                <a:cs typeface="Times New Roman" panose="02020603050405020304" pitchFamily="18" charset="0"/>
              </a:rPr>
              <a:t>80% of homeless youth (aged 12-21) use drugs or alcohol as a means to self-medicate to deal with the traumatic experiences and abuse they face. </a:t>
            </a:r>
          </a:p>
          <a:p>
            <a:pPr>
              <a:buFont typeface="Wingdings" panose="05000000000000000000" pitchFamily="2" charset="2"/>
              <a:buChar char="Ø"/>
            </a:pPr>
            <a:r>
              <a:rPr lang="en-US" altLang="en-US" sz="1400" b="1" dirty="0" smtClean="0">
                <a:latin typeface="Times New Roman" panose="02020603050405020304" pitchFamily="18" charset="0"/>
                <a:cs typeface="Times New Roman" panose="02020603050405020304" pitchFamily="18" charset="0"/>
              </a:rPr>
              <a:t>In New York City, one in ten (114,085) youth experienced homelessness during the 2018-19 school year.</a:t>
            </a:r>
          </a:p>
          <a:p>
            <a:pPr>
              <a:buFont typeface="Wingdings" panose="05000000000000000000" pitchFamily="2" charset="2"/>
              <a:buChar char="Ø"/>
            </a:pPr>
            <a:r>
              <a:rPr lang="en-US" altLang="en-US" sz="1400" dirty="0" smtClean="0">
                <a:latin typeface="Times New Roman" panose="02020603050405020304" pitchFamily="18" charset="0"/>
                <a:cs typeface="Times New Roman" panose="02020603050405020304" pitchFamily="18" charset="0"/>
              </a:rPr>
              <a:t>Young people of color, LGBTQ youth, student education, and pregnant/ parenting teens all disproportionately experience homelessness</a:t>
            </a:r>
            <a:r>
              <a:rPr lang="en-US" altLang="en-US" sz="1400" b="1" dirty="0" smtClean="0">
                <a:latin typeface="Times New Roman" panose="02020603050405020304" pitchFamily="18" charset="0"/>
                <a:cs typeface="Times New Roman" panose="02020603050405020304" pitchFamily="18" charset="0"/>
              </a:rPr>
              <a:t>.</a:t>
            </a:r>
            <a:endParaRPr lang="en-US" altLang="en-US" sz="1400" b="1" dirty="0">
              <a:latin typeface="Times New Roman" panose="02020603050405020304" pitchFamily="18" charset="0"/>
              <a:cs typeface="Times New Roman" panose="02020603050405020304" pitchFamily="18" charset="0"/>
            </a:endParaRPr>
          </a:p>
        </p:txBody>
      </p:sp>
      <p:sp>
        <p:nvSpPr>
          <p:cNvPr id="83" name="Rectangle 27">
            <a:extLst>
              <a:ext uri="{FF2B5EF4-FFF2-40B4-BE49-F238E27FC236}">
                <a16:creationId xmlns:a16="http://schemas.microsoft.com/office/drawing/2014/main" id="{27B538D5-95DB-47ED-9CB4-34AE5BF78E6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19230" y="0"/>
            <a:ext cx="1324770"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1165</TotalTime>
  <Words>1931</Words>
  <Application>Microsoft Office PowerPoint</Application>
  <PresentationFormat>On-screen Show (4:3)</PresentationFormat>
  <Paragraphs>213</Paragraphs>
  <Slides>21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Century Gothic</vt:lpstr>
      <vt:lpstr>Times New Roman</vt:lpstr>
      <vt:lpstr>Trebuchet MS</vt:lpstr>
      <vt:lpstr>Wingdings</vt:lpstr>
      <vt:lpstr>Wingdings 3</vt:lpstr>
      <vt:lpstr>Facet</vt:lpstr>
      <vt:lpstr>     </vt:lpstr>
      <vt:lpstr>PowerPoint Presentation</vt:lpstr>
      <vt:lpstr>PowerPoint Presentation</vt:lpstr>
      <vt:lpstr> McKinney-Vento Act  Definition of homelessness:       </vt:lpstr>
      <vt:lpstr>Unaccompanied Youth:</vt:lpstr>
      <vt:lpstr>   </vt:lpstr>
      <vt:lpstr>Students Educational Rights  </vt:lpstr>
      <vt:lpstr>Absences</vt:lpstr>
      <vt:lpstr> Facts About Homeless Teens </vt:lpstr>
      <vt:lpstr>Characteristics Associated with Homeless Students </vt:lpstr>
      <vt:lpstr> Rochester City School District’s  Families In Transition, FIT Program </vt:lpstr>
      <vt:lpstr>PowerPoint Presentation</vt:lpstr>
      <vt:lpstr>Role of McKinney-Vento Liaison</vt:lpstr>
      <vt:lpstr>PowerPoint Presentation</vt:lpstr>
      <vt:lpstr>PowerPoint Presentation</vt:lpstr>
      <vt:lpstr>Leading Causes of Homelessness: </vt:lpstr>
      <vt:lpstr>PowerPoint Presentation</vt:lpstr>
      <vt:lpstr>PowerPoint Presentation</vt:lpstr>
      <vt:lpstr>PowerPoint Presentation</vt:lpstr>
      <vt:lpstr>McKinney-Vento Resources</vt:lpstr>
      <vt:lpstr>Staff Contact Information:</vt:lpstr>
    </vt:vector>
  </TitlesOfParts>
  <Company>RCSD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Rochester City School District’s Homeless Education Program</dc:title>
  <dc:creator>1866541</dc:creator>
  <cp:lastModifiedBy>Davis, Greta M</cp:lastModifiedBy>
  <cp:revision>56</cp:revision>
  <cp:lastPrinted>2021-03-16T19:42:34Z</cp:lastPrinted>
  <dcterms:created xsi:type="dcterms:W3CDTF">2010-08-24T23:56:50Z</dcterms:created>
  <dcterms:modified xsi:type="dcterms:W3CDTF">2021-03-17T14:33:50Z</dcterms:modified>
</cp:coreProperties>
</file>