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48" r:id="rId2"/>
  </p:sldMasterIdLst>
  <p:notesMasterIdLst>
    <p:notesMasterId r:id="rId31"/>
  </p:notesMasterIdLst>
  <p:sldIdLst>
    <p:sldId id="506" r:id="rId3"/>
    <p:sldId id="507" r:id="rId4"/>
    <p:sldId id="508" r:id="rId5"/>
    <p:sldId id="510" r:id="rId6"/>
    <p:sldId id="513" r:id="rId7"/>
    <p:sldId id="514" r:id="rId8"/>
    <p:sldId id="515" r:id="rId9"/>
    <p:sldId id="516" r:id="rId10"/>
    <p:sldId id="517" r:id="rId11"/>
    <p:sldId id="518" r:id="rId12"/>
    <p:sldId id="519" r:id="rId13"/>
    <p:sldId id="520" r:id="rId14"/>
    <p:sldId id="521" r:id="rId15"/>
    <p:sldId id="522" r:id="rId16"/>
    <p:sldId id="523" r:id="rId17"/>
    <p:sldId id="536" r:id="rId18"/>
    <p:sldId id="524" r:id="rId19"/>
    <p:sldId id="525" r:id="rId20"/>
    <p:sldId id="526" r:id="rId21"/>
    <p:sldId id="527" r:id="rId22"/>
    <p:sldId id="529" r:id="rId23"/>
    <p:sldId id="530" r:id="rId24"/>
    <p:sldId id="531" r:id="rId25"/>
    <p:sldId id="257" r:id="rId26"/>
    <p:sldId id="533" r:id="rId27"/>
    <p:sldId id="534" r:id="rId28"/>
    <p:sldId id="535" r:id="rId29"/>
    <p:sldId id="5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893EC-4C50-4E8D-9335-864BDC0B58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69ABC-C7B4-443B-8021-17D1C23C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4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65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B8EA-44CF-4A7A-8671-D30F8E4000AD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4BE2-FB10-4061-88ED-D2B404A59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3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1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6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9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2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4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8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8B8EA-44CF-4A7A-8671-D30F8E4000AD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4BE2-FB10-4061-88ED-D2B404A59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s://www.pexels.com/photo/happy-diverse-family-resting-on-bed-in-morning-4545202/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xhere.com/en/photo/1559363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leasing@pathstone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://www.picpedia.org/highway-signs/h/homes-for-rent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s://en.wikipedia.org/wiki/61-65_Harrington_Street,_The_Rock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s://en.wikipedia.org/wiki/Fort_View_Apartmen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s://www.piqsels.com/en/public-domain-photo-fhzb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s://en.wikipedia.org/wiki/Fort_View_Apartmen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6CF514-3CE0-4784-BF26-71D0414FBBB2}"/>
              </a:ext>
            </a:extLst>
          </p:cNvPr>
          <p:cNvSpPr txBox="1"/>
          <p:nvPr/>
        </p:nvSpPr>
        <p:spPr>
          <a:xfrm>
            <a:off x="6269" y="2076792"/>
            <a:ext cx="123054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600">
                <a:latin typeface="Georgia Pro Black"/>
              </a:rPr>
              <a:t>What is Affordable Housing?</a:t>
            </a:r>
            <a:endParaRPr lang="en-US" sz="5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8E732-3569-49AD-92BB-B062FC80F0FD}"/>
              </a:ext>
            </a:extLst>
          </p:cNvPr>
          <p:cNvSpPr txBox="1"/>
          <p:nvPr/>
        </p:nvSpPr>
        <p:spPr>
          <a:xfrm>
            <a:off x="3311912" y="3014546"/>
            <a:ext cx="53079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Georgia"/>
              </a:rPr>
              <a:t>Leslie R. Harvey</a:t>
            </a:r>
            <a:endParaRPr lang="en-US"/>
          </a:p>
          <a:p>
            <a:pPr algn="ctr"/>
            <a:r>
              <a:rPr lang="en-US" sz="2400" b="1">
                <a:latin typeface="Georgia"/>
              </a:rPr>
              <a:t>Outreach Administrator</a:t>
            </a:r>
          </a:p>
        </p:txBody>
      </p:sp>
    </p:spTree>
    <p:extLst>
      <p:ext uri="{BB962C8B-B14F-4D97-AF65-F5344CB8AC3E}">
        <p14:creationId xmlns:p14="http://schemas.microsoft.com/office/powerpoint/2010/main" val="425782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42EB0-BC68-479E-A66B-C5BB9F7504C3}"/>
              </a:ext>
            </a:extLst>
          </p:cNvPr>
          <p:cNvSpPr txBox="1"/>
          <p:nvPr/>
        </p:nvSpPr>
        <p:spPr>
          <a:xfrm>
            <a:off x="-4174" y="599797"/>
            <a:ext cx="1220034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latin typeface="Georgia"/>
                <a:ea typeface="+mn-lt"/>
                <a:cs typeface="+mn-lt"/>
              </a:rPr>
              <a:t>Types of Affordable Housing</a:t>
            </a:r>
            <a:endParaRPr lang="en-US" sz="6000" b="1">
              <a:latin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F45D5-D864-4CB8-9729-53D5459787FC}"/>
              </a:ext>
            </a:extLst>
          </p:cNvPr>
          <p:cNvSpPr txBox="1"/>
          <p:nvPr/>
        </p:nvSpPr>
        <p:spPr>
          <a:xfrm>
            <a:off x="507174" y="1617997"/>
            <a:ext cx="7075115" cy="17604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200" u="sng">
                <a:latin typeface="Georgia"/>
                <a:cs typeface="Calibri" panose="020F0502020204030204"/>
              </a:rPr>
              <a:t>Section 8</a:t>
            </a:r>
            <a:endParaRPr lang="en-US" sz="2200">
              <a:latin typeface="Georgia"/>
              <a:cs typeface="Calibri" panose="020F0502020204030204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>
                <a:latin typeface="Georgia"/>
                <a:ea typeface="+mn-lt"/>
                <a:cs typeface="+mn-lt"/>
              </a:rPr>
              <a:t>Helps low-income afford housing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>
                <a:latin typeface="Georgia"/>
                <a:ea typeface="+mn-lt"/>
                <a:cs typeface="+mn-lt"/>
              </a:rPr>
              <a:t>Provides housing in private and managed rental units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>
                <a:latin typeface="Georgia"/>
                <a:ea typeface="+mn-lt"/>
                <a:cs typeface="+mn-lt"/>
              </a:rPr>
              <a:t>Is transferable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>
                <a:latin typeface="Georgia"/>
                <a:ea typeface="+mn-lt"/>
                <a:cs typeface="+mn-lt"/>
              </a:rPr>
              <a:t>Pays anything above 30% adjusted monthly income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37908-C2A4-49D6-BD04-BF160630F460}"/>
              </a:ext>
            </a:extLst>
          </p:cNvPr>
          <p:cNvSpPr txBox="1"/>
          <p:nvPr/>
        </p:nvSpPr>
        <p:spPr>
          <a:xfrm>
            <a:off x="509286" y="3374020"/>
            <a:ext cx="5241401" cy="1428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200" u="sng">
                <a:latin typeface="Georgia"/>
              </a:rPr>
              <a:t>Project Based Voucher</a:t>
            </a:r>
            <a:endParaRPr lang="en-US" sz="2200">
              <a:latin typeface="Georgia"/>
              <a:ea typeface="+mn-lt"/>
              <a:cs typeface="+mn-lt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>
                <a:latin typeface="Georgia"/>
              </a:rPr>
              <a:t>Rental subsidy attached to the unit only</a:t>
            </a:r>
            <a:endParaRPr lang="en-US">
              <a:latin typeface="Georgia"/>
              <a:ea typeface="+mn-lt"/>
              <a:cs typeface="+mn-lt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>
                <a:latin typeface="Georgia"/>
              </a:rPr>
              <a:t>Is non-transferable</a:t>
            </a:r>
            <a:endParaRPr lang="en-US">
              <a:latin typeface="Georgia"/>
              <a:ea typeface="+mn-lt"/>
              <a:cs typeface="+mn-lt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>
                <a:latin typeface="Georgia"/>
              </a:rPr>
              <a:t>Tenant pays 30% of income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156D9-318E-4F7C-BD66-4E1837119A35}"/>
              </a:ext>
            </a:extLst>
          </p:cNvPr>
          <p:cNvSpPr txBox="1"/>
          <p:nvPr/>
        </p:nvSpPr>
        <p:spPr>
          <a:xfrm>
            <a:off x="507478" y="4770818"/>
            <a:ext cx="6447096" cy="1705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200" u="sng">
                <a:latin typeface="Georgia"/>
              </a:rPr>
              <a:t>Public Housing</a:t>
            </a:r>
            <a:endParaRPr lang="en-US" sz="2200">
              <a:latin typeface="Georgia"/>
              <a:ea typeface="+mn-lt"/>
              <a:cs typeface="+mn-lt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>
                <a:latin typeface="Georgia"/>
              </a:rPr>
              <a:t>Property is funded by a government entity</a:t>
            </a:r>
            <a:endParaRPr lang="en-US">
              <a:latin typeface="Georgia"/>
              <a:ea typeface="+mn-lt"/>
              <a:cs typeface="+mn-lt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>
                <a:latin typeface="Georgia"/>
              </a:rPr>
              <a:t>Comes in all types and sizes</a:t>
            </a:r>
            <a:endParaRPr lang="en-US">
              <a:latin typeface="Georgia"/>
              <a:ea typeface="+mn-lt"/>
              <a:cs typeface="+mn-lt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>
                <a:latin typeface="Georgia"/>
              </a:rPr>
              <a:t>Is available for families, elderly, persons w/disabilities, etc.</a:t>
            </a:r>
            <a:endParaRPr lang="en-US">
              <a:latin typeface="Georgia"/>
              <a:ea typeface="+mn-lt"/>
              <a:cs typeface="+mn-lt"/>
            </a:endParaRPr>
          </a:p>
          <a:p>
            <a:pPr algn="l"/>
            <a:endParaRPr lang="en-US">
              <a:latin typeface="Georgia"/>
              <a:cs typeface="Calibri"/>
            </a:endParaRPr>
          </a:p>
        </p:txBody>
      </p:sp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44A213B-BBDF-4E25-A1AE-4FDEB2B4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12" y="2555321"/>
            <a:ext cx="5144947" cy="2046369"/>
          </a:xfrm>
          <a:prstGeom prst="rect">
            <a:avLst/>
          </a:prstGeom>
        </p:spPr>
      </p:pic>
      <p:pic>
        <p:nvPicPr>
          <p:cNvPr id="3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9722DAD-C647-41DA-B070-90A220EB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15" y="6231039"/>
            <a:ext cx="1722458" cy="51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93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8510" y="156231"/>
            <a:ext cx="1219585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Who is Eligible for Affordable Housing</a:t>
            </a:r>
            <a:r>
              <a:rPr lang="en-US" sz="6600">
                <a:latin typeface="Georgia"/>
              </a:rPr>
              <a:t>​</a:t>
            </a:r>
            <a:endParaRPr lang="en-US" sz="6600">
              <a:latin typeface="Georgia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477808" y="2149295"/>
            <a:ext cx="9350413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Families/Individuals earning below 50% AMI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Elderly 62+ years old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Persons with disabilities as defined by HUD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Seniors 55+</a:t>
            </a:r>
          </a:p>
        </p:txBody>
      </p:sp>
      <p:pic>
        <p:nvPicPr>
          <p:cNvPr id="5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9F34B5B4-D627-4EDE-9877-A4380332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852" y="4201972"/>
            <a:ext cx="4228617" cy="2218076"/>
          </a:xfrm>
          <a:prstGeom prst="rect">
            <a:avLst/>
          </a:prstGeom>
        </p:spPr>
      </p:pic>
      <p:pic>
        <p:nvPicPr>
          <p:cNvPr id="9" name="Picture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49EB291-6B57-4F66-81A9-EEEC0FF75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351"/>
          <a:stretch/>
        </p:blipFill>
        <p:spPr>
          <a:xfrm>
            <a:off x="1095520" y="4149780"/>
            <a:ext cx="3902938" cy="2218297"/>
          </a:xfrm>
          <a:prstGeom prst="rect">
            <a:avLst/>
          </a:prstGeom>
        </p:spPr>
      </p:pic>
      <p:pic>
        <p:nvPicPr>
          <p:cNvPr id="6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3FA4A6-6D84-4F1E-A4C6-29B6A44A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144229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99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181336"/>
            <a:ext cx="1219585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Why the need for Affordable Housing</a:t>
            </a:r>
            <a:r>
              <a:rPr lang="en-US" sz="6600">
                <a:latin typeface="Georgia"/>
              </a:rPr>
              <a:t>​</a:t>
            </a:r>
            <a:endParaRPr lang="en-US" sz="6600">
              <a:latin typeface="Georgia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625034" y="2476981"/>
            <a:ext cx="935041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Studies proves more likely to succeed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More safe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Healthier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Sutainable communities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Create jobs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Promotes Diversity</a:t>
            </a:r>
          </a:p>
        </p:txBody>
      </p:sp>
      <p:pic>
        <p:nvPicPr>
          <p:cNvPr id="6" name="Picture 6" descr="A picture containing sky, outdoor, city, cloudy&#10;&#10;Description automatically generated">
            <a:extLst>
              <a:ext uri="{FF2B5EF4-FFF2-40B4-BE49-F238E27FC236}">
                <a16:creationId xmlns:a16="http://schemas.microsoft.com/office/drawing/2014/main" id="{4F503AE2-962C-4DE6-812F-DA006289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792" y="2298540"/>
            <a:ext cx="3775276" cy="3794566"/>
          </a:xfrm>
          <a:prstGeom prst="rect">
            <a:avLst/>
          </a:prstGeom>
        </p:spPr>
      </p:pic>
      <p:pic>
        <p:nvPicPr>
          <p:cNvPr id="5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C1AABE-2C9B-4795-9D16-EE1819FE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163520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42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480348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Fair Market Rent</a:t>
            </a:r>
            <a:endParaRPr lang="en-US" sz="6600">
              <a:latin typeface="Georgia"/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32B2ABD-D7DC-44E9-83D2-1F6B662E4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" t="-204" r="9267" b="15275"/>
          <a:stretch/>
        </p:blipFill>
        <p:spPr>
          <a:xfrm>
            <a:off x="3009079" y="1563403"/>
            <a:ext cx="6162246" cy="4029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3FDCF-61BB-4BE7-8CE1-801776170466}"/>
              </a:ext>
            </a:extLst>
          </p:cNvPr>
          <p:cNvSpPr txBox="1"/>
          <p:nvPr/>
        </p:nvSpPr>
        <p:spPr>
          <a:xfrm>
            <a:off x="1956122" y="5756475"/>
            <a:ext cx="8289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 person would need to make at least $17.41/</a:t>
            </a:r>
            <a:r>
              <a:rPr lang="en-US" err="1"/>
              <a:t>hr</a:t>
            </a:r>
            <a:r>
              <a:rPr lang="en-US"/>
              <a:t> to afford a 2 bed in Monroe County.</a:t>
            </a:r>
          </a:p>
        </p:txBody>
      </p:sp>
      <p:pic>
        <p:nvPicPr>
          <p:cNvPr id="4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333EA6-75A3-4BF2-BF2C-E726D2FB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221393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1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374247"/>
            <a:ext cx="1219585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latin typeface="Georgia"/>
              </a:rPr>
              <a:t>Standard application process for Affordable Housing Units</a:t>
            </a:r>
            <a:r>
              <a:rPr lang="en-US" sz="6000">
                <a:latin typeface="Georgia"/>
              </a:rPr>
              <a:t>​ </a:t>
            </a:r>
            <a:endParaRPr lang="en-US" sz="60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576806" y="2525208"/>
            <a:ext cx="1103838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Complete an application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Gather qualifying documents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Proof of all household income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In-person interview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Tour of available units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Lease signing &gt; Move-In date &gt; Pay security deposit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6C4F235-01FD-4D4E-9043-1CFCAB16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222" y="2369917"/>
            <a:ext cx="3958541" cy="2639027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8232B61-47E6-4FC0-A6CF-DD86D2B7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173166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50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547867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Documents Needed</a:t>
            </a:r>
            <a:endParaRPr lang="en-US" sz="6600"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155540" y="2370878"/>
            <a:ext cx="1103838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Recent paystubs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Bank statements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Two forms of photo ID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Copy of Social Security card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Prior year tax returns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Birth certificates for all occupants</a:t>
            </a:r>
            <a:endParaRPr lang="en-US"/>
          </a:p>
        </p:txBody>
      </p:sp>
      <p:pic>
        <p:nvPicPr>
          <p:cNvPr id="7" name="Picture 7" descr="A picture containing text, indoor, paper&#10;&#10;Description automatically generated">
            <a:extLst>
              <a:ext uri="{FF2B5EF4-FFF2-40B4-BE49-F238E27FC236}">
                <a16:creationId xmlns:a16="http://schemas.microsoft.com/office/drawing/2014/main" id="{21BDC70C-D9A2-45A4-B0BF-5BD1DC54D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05" y="2148068"/>
            <a:ext cx="3862086" cy="2571508"/>
          </a:xfrm>
          <a:prstGeom prst="rect">
            <a:avLst/>
          </a:prstGeom>
        </p:spPr>
      </p:pic>
      <p:pic>
        <p:nvPicPr>
          <p:cNvPr id="5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6EDCD5E-739F-49CE-931D-B5941E59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086356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82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0055-B0C6-44E8-B237-265BF7D340CB}"/>
              </a:ext>
            </a:extLst>
          </p:cNvPr>
          <p:cNvSpPr txBox="1"/>
          <p:nvPr/>
        </p:nvSpPr>
        <p:spPr>
          <a:xfrm>
            <a:off x="-4174" y="280023"/>
            <a:ext cx="1220034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latin typeface="Georgia"/>
              </a:rPr>
              <a:t>What to bring to the interview</a:t>
            </a:r>
            <a:endParaRPr lang="en-US" sz="6000" b="1">
              <a:latin typeface="Georgi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844F9-C2F3-4347-ABDC-F6623BB3A959}"/>
              </a:ext>
            </a:extLst>
          </p:cNvPr>
          <p:cNvSpPr txBox="1"/>
          <p:nvPr/>
        </p:nvSpPr>
        <p:spPr>
          <a:xfrm>
            <a:off x="1349550" y="1121101"/>
            <a:ext cx="9496815" cy="5514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/>
              </a:rPr>
              <a:t>1. </a:t>
            </a:r>
            <a:r>
              <a:rPr lang="en-US">
                <a:latin typeface="Georgia"/>
                <a:cs typeface="Calibri"/>
              </a:rPr>
              <a:t>Name, address, and phone number of employer. </a:t>
            </a:r>
            <a:endParaRPr lang="en-US">
              <a:cs typeface="Calibri" panose="020F0502020204030204"/>
            </a:endParaRPr>
          </a:p>
          <a:p>
            <a:pPr>
              <a:spcAft>
                <a:spcPts val="200"/>
              </a:spcAft>
            </a:pPr>
            <a:r>
              <a:rPr lang="en-US">
                <a:latin typeface="Georgia"/>
                <a:cs typeface="Calibri"/>
              </a:rPr>
              <a:t>Also, name and phone number of the human resource person/office to verify your income.</a:t>
            </a:r>
            <a:endParaRPr lang="en-US">
              <a:latin typeface="Georgia"/>
              <a:ea typeface="+mn-lt"/>
              <a:cs typeface="Calibri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2. </a:t>
            </a:r>
            <a:r>
              <a:rPr lang="en-US">
                <a:latin typeface="Georgia"/>
                <a:cs typeface="Calibri" panose="020F0502020204030204"/>
              </a:rPr>
              <a:t>Most recent income tax return and all W2’s</a:t>
            </a:r>
            <a:endParaRPr lang="en-US">
              <a:latin typeface="Georgia"/>
              <a:ea typeface="+mn-lt"/>
              <a:cs typeface="+mn-lt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3. </a:t>
            </a:r>
            <a:r>
              <a:rPr lang="en-US">
                <a:latin typeface="Georgia"/>
                <a:cs typeface="Calibri" panose="020F0502020204030204"/>
              </a:rPr>
              <a:t>Proof of the following income and benefits: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DSS Budget sheet, caseworker name, team number, phone and fax number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Current Social Security, Disability and or SSP Award Letter, or most recent printout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Child Support Court Order or payment history printout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Alimony Court Order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Unemployment verification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Military/Veteran pay stubs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Workers Compensation Verification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Pension Benefits Letter</a:t>
            </a:r>
            <a:endParaRPr lang="en-US">
              <a:latin typeface="Georgia"/>
              <a:ea typeface="+mn-lt"/>
              <a:cs typeface="+mn-lt"/>
            </a:endParaRPr>
          </a:p>
          <a:p>
            <a:pPr marL="800100" lvl="1" indent="-342900">
              <a:spcAft>
                <a:spcPts val="200"/>
              </a:spcAft>
              <a:buFont typeface="Arial"/>
              <a:buChar char="•"/>
            </a:pPr>
            <a:r>
              <a:rPr lang="en-US">
                <a:latin typeface="Georgia"/>
                <a:cs typeface="Calibri" panose="020F0502020204030204"/>
              </a:rPr>
              <a:t>Periodic Withdrawal from Trust Funds</a:t>
            </a:r>
            <a:endParaRPr lang="en-US">
              <a:latin typeface="Georgia"/>
              <a:ea typeface="+mn-lt"/>
              <a:cs typeface="+mn-lt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4. </a:t>
            </a:r>
            <a:r>
              <a:rPr lang="en-US">
                <a:latin typeface="Georgia"/>
                <a:cs typeface="Calibri" panose="020F0502020204030204"/>
              </a:rPr>
              <a:t>Name of bank and account numbers for all bank accounts</a:t>
            </a:r>
            <a:endParaRPr lang="en-US">
              <a:latin typeface="Georgia"/>
              <a:ea typeface="+mn-lt"/>
              <a:cs typeface="+mn-lt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5. </a:t>
            </a:r>
            <a:r>
              <a:rPr lang="en-US">
                <a:latin typeface="Georgia"/>
                <a:cs typeface="Calibri" panose="020F0502020204030204"/>
              </a:rPr>
              <a:t>Most recent statement from 401k, Stocks and Bonds, Gifts, and Lottery winnings</a:t>
            </a:r>
            <a:endParaRPr lang="en-US">
              <a:latin typeface="Georgia"/>
              <a:ea typeface="+mn-lt"/>
              <a:cs typeface="+mn-lt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6. </a:t>
            </a:r>
            <a:r>
              <a:rPr lang="en-US">
                <a:latin typeface="Georgia"/>
                <a:cs typeface="Calibri" panose="020F0502020204030204"/>
              </a:rPr>
              <a:t>Birth certificates for all household members and proof of custody for all minors</a:t>
            </a:r>
            <a:endParaRPr lang="en-US">
              <a:latin typeface="Georgia"/>
              <a:ea typeface="+mn-lt"/>
              <a:cs typeface="+mn-lt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7.</a:t>
            </a:r>
            <a:r>
              <a:rPr lang="en-US">
                <a:latin typeface="Georgia"/>
                <a:cs typeface="Calibri" panose="020F0502020204030204"/>
              </a:rPr>
              <a:t> Social Security cards for all household members</a:t>
            </a:r>
            <a:endParaRPr lang="en-US">
              <a:latin typeface="Georgia"/>
              <a:ea typeface="+mn-lt"/>
              <a:cs typeface="+mn-lt"/>
            </a:endParaRPr>
          </a:p>
          <a:p>
            <a:pPr>
              <a:spcAft>
                <a:spcPts val="200"/>
              </a:spcAft>
            </a:pPr>
            <a:r>
              <a:rPr lang="en-US" b="1">
                <a:latin typeface="Georgia"/>
                <a:cs typeface="Calibri" panose="020F0502020204030204"/>
              </a:rPr>
              <a:t>8.</a:t>
            </a:r>
            <a:r>
              <a:rPr lang="en-US">
                <a:latin typeface="Georgia"/>
                <a:cs typeface="Calibri" panose="020F0502020204030204"/>
              </a:rPr>
              <a:t> Photo ID’s for all adults</a:t>
            </a:r>
            <a:endParaRPr lang="en-US">
              <a:latin typeface="Georgia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96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229563"/>
            <a:ext cx="1219585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Common Reasons for Application Denial</a:t>
            </a:r>
            <a:endParaRPr lang="en-US" sz="6600">
              <a:latin typeface="Georgi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747055"/>
            <a:ext cx="456621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Incomplete form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Falsified information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Not eligible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Criminal record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latin typeface="Georgia"/>
              </a:rPr>
              <a:t>Background check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B8DF37-55D0-43B8-AB45-690BA7BF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0" b="6957"/>
          <a:stretch/>
        </p:blipFill>
        <p:spPr>
          <a:xfrm>
            <a:off x="6566704" y="2472640"/>
            <a:ext cx="4575874" cy="3098926"/>
          </a:xfrm>
          <a:prstGeom prst="rect">
            <a:avLst/>
          </a:prstGeom>
        </p:spPr>
      </p:pic>
      <p:pic>
        <p:nvPicPr>
          <p:cNvPr id="8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3DA4420-553A-43B9-9A8F-1C69310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163520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63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547867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Fair Housing Laws</a:t>
            </a:r>
            <a:endParaRPr lang="en-US" sz="6600"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5" name="Picture 5" descr="MPj01824620000[1]">
            <a:extLst>
              <a:ext uri="{FF2B5EF4-FFF2-40B4-BE49-F238E27FC236}">
                <a16:creationId xmlns:a16="http://schemas.microsoft.com/office/drawing/2014/main" id="{C7964227-0830-4CFC-85EA-1E0DCEAA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83" y="1940689"/>
            <a:ext cx="3120903" cy="382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C197E-FE42-4CAF-9A92-EE480B843012}"/>
              </a:ext>
            </a:extLst>
          </p:cNvPr>
          <p:cNvSpPr txBox="1"/>
          <p:nvPr/>
        </p:nvSpPr>
        <p:spPr>
          <a:xfrm>
            <a:off x="557515" y="1994703"/>
            <a:ext cx="728626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Federal, State, and some Local government have enacted Fair Housing laws that </a:t>
            </a:r>
            <a:r>
              <a:rPr lang="en-US" sz="2800" b="1"/>
              <a:t>prohibit</a:t>
            </a:r>
            <a:r>
              <a:rPr lang="en-US" sz="2800"/>
              <a:t> the use of </a:t>
            </a:r>
            <a:r>
              <a:rPr lang="en-US" sz="2800" b="1"/>
              <a:t>certain characteristics</a:t>
            </a:r>
            <a:r>
              <a:rPr lang="en-US" sz="2800"/>
              <a:t> that are, considered to be, </a:t>
            </a:r>
            <a:r>
              <a:rPr lang="en-US" sz="2800" b="1"/>
              <a:t>irrelevant</a:t>
            </a:r>
            <a:r>
              <a:rPr lang="en-US" sz="2800"/>
              <a:t>, not business related and/or consistent with business necessity as criteria to determine qualifiction in the sale, rental, or financing in housing unless exemption rule apply.</a:t>
            </a:r>
            <a:endParaRPr lang="en-US" sz="2800" b="1">
              <a:cs typeface="Calibri"/>
            </a:endParaRPr>
          </a:p>
        </p:txBody>
      </p:sp>
      <p:pic>
        <p:nvPicPr>
          <p:cNvPr id="10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96372E-BF28-492C-873E-6359A17C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231039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96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547867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Who Must Follow The Law?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10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96372E-BF28-492C-873E-6359A17C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231039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4095F-C2DA-413A-98F9-03E7667DFFA4}"/>
              </a:ext>
            </a:extLst>
          </p:cNvPr>
          <p:cNvSpPr txBox="1"/>
          <p:nvPr/>
        </p:nvSpPr>
        <p:spPr>
          <a:xfrm>
            <a:off x="789008" y="2399817"/>
            <a:ext cx="604198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Landlords</a:t>
            </a:r>
            <a:endParaRPr lang="en-US" sz="2800">
              <a:latin typeface="Georgia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Property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Real Estate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Municipalities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Banks or other lending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Homeowner insurance companies</a:t>
            </a:r>
          </a:p>
        </p:txBody>
      </p:sp>
      <p:pic>
        <p:nvPicPr>
          <p:cNvPr id="7" name="Picture 8" descr="A picture containing indoor, leather&#10;&#10;Description automatically generated">
            <a:extLst>
              <a:ext uri="{FF2B5EF4-FFF2-40B4-BE49-F238E27FC236}">
                <a16:creationId xmlns:a16="http://schemas.microsoft.com/office/drawing/2014/main" id="{C9C29E21-404C-4275-8A9D-05C7A6104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123" y="2273462"/>
            <a:ext cx="4112870" cy="27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0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547867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What Housing Is Covered?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10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96372E-BF28-492C-873E-6359A17C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231039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4095F-C2DA-413A-98F9-03E7667DFFA4}"/>
              </a:ext>
            </a:extLst>
          </p:cNvPr>
          <p:cNvSpPr txBox="1"/>
          <p:nvPr/>
        </p:nvSpPr>
        <p:spPr>
          <a:xfrm>
            <a:off x="981920" y="1888602"/>
            <a:ext cx="604198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eorgia"/>
              </a:rPr>
              <a:t>- Rental</a:t>
            </a:r>
            <a:endParaRPr lang="en-US" sz="2800">
              <a:latin typeface="Georgia"/>
              <a:cs typeface="Calibri" panose="020F0502020204030204"/>
            </a:endParaRPr>
          </a:p>
          <a:p>
            <a:r>
              <a:rPr lang="en-US" sz="2800">
                <a:latin typeface="Georgia"/>
              </a:rPr>
              <a:t>- Sale</a:t>
            </a:r>
            <a:endParaRPr lang="en-US">
              <a:cs typeface="Calibri" panose="020F0502020204030204"/>
            </a:endParaRPr>
          </a:p>
          <a:p>
            <a:r>
              <a:rPr lang="en-US" sz="2800">
                <a:latin typeface="Georgia"/>
              </a:rPr>
              <a:t>- Leasing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6B880-2F86-4925-A6D0-21341C733C7B}"/>
              </a:ext>
            </a:extLst>
          </p:cNvPr>
          <p:cNvSpPr txBox="1"/>
          <p:nvPr/>
        </p:nvSpPr>
        <p:spPr>
          <a:xfrm>
            <a:off x="769716" y="3345083"/>
            <a:ext cx="508707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3000">
                <a:latin typeface="Georgia"/>
              </a:rPr>
              <a:t>Exceptions/Limitations</a:t>
            </a:r>
            <a:endParaRPr lang="en-US" sz="3000">
              <a:latin typeface="Georgi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165B2-29B3-4F9B-B08B-751123ED66E3}"/>
              </a:ext>
            </a:extLst>
          </p:cNvPr>
          <p:cNvSpPr txBox="1"/>
          <p:nvPr/>
        </p:nvSpPr>
        <p:spPr>
          <a:xfrm>
            <a:off x="981919" y="4029918"/>
            <a:ext cx="459514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eorgia"/>
              </a:rPr>
              <a:t>- Owner Occupied</a:t>
            </a:r>
          </a:p>
          <a:p>
            <a:r>
              <a:rPr lang="en-US" sz="2800">
                <a:latin typeface="Georgia"/>
                <a:cs typeface="Calibri"/>
              </a:rPr>
              <a:t>- Religious Organization</a:t>
            </a:r>
          </a:p>
          <a:p>
            <a:r>
              <a:rPr lang="en-US" sz="2800">
                <a:latin typeface="Georgia"/>
                <a:cs typeface="Calibri"/>
              </a:rPr>
              <a:t>- Private Clubs</a:t>
            </a:r>
          </a:p>
          <a:p>
            <a:r>
              <a:rPr lang="en-US" sz="2800">
                <a:latin typeface="Georgia"/>
                <a:cs typeface="Calibri"/>
              </a:rPr>
              <a:t>- Housing for Older 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C3AD5-FDB7-4EB3-8563-45CF644233BB}"/>
              </a:ext>
            </a:extLst>
          </p:cNvPr>
          <p:cNvSpPr txBox="1"/>
          <p:nvPr/>
        </p:nvSpPr>
        <p:spPr>
          <a:xfrm>
            <a:off x="5804703" y="2409463"/>
            <a:ext cx="5337857" cy="2677656"/>
          </a:xfrm>
          <a:custGeom>
            <a:avLst/>
            <a:gdLst>
              <a:gd name="connsiteX0" fmla="*/ 0 w 5337857"/>
              <a:gd name="connsiteY0" fmla="*/ 0 h 2677656"/>
              <a:gd name="connsiteX1" fmla="*/ 699852 w 5337857"/>
              <a:gd name="connsiteY1" fmla="*/ 0 h 2677656"/>
              <a:gd name="connsiteX2" fmla="*/ 1239569 w 5337857"/>
              <a:gd name="connsiteY2" fmla="*/ 0 h 2677656"/>
              <a:gd name="connsiteX3" fmla="*/ 1672529 w 5337857"/>
              <a:gd name="connsiteY3" fmla="*/ 0 h 2677656"/>
              <a:gd name="connsiteX4" fmla="*/ 2265624 w 5337857"/>
              <a:gd name="connsiteY4" fmla="*/ 0 h 2677656"/>
              <a:gd name="connsiteX5" fmla="*/ 2858719 w 5337857"/>
              <a:gd name="connsiteY5" fmla="*/ 0 h 2677656"/>
              <a:gd name="connsiteX6" fmla="*/ 3398436 w 5337857"/>
              <a:gd name="connsiteY6" fmla="*/ 0 h 2677656"/>
              <a:gd name="connsiteX7" fmla="*/ 3991531 w 5337857"/>
              <a:gd name="connsiteY7" fmla="*/ 0 h 2677656"/>
              <a:gd name="connsiteX8" fmla="*/ 4638005 w 5337857"/>
              <a:gd name="connsiteY8" fmla="*/ 0 h 2677656"/>
              <a:gd name="connsiteX9" fmla="*/ 5337857 w 5337857"/>
              <a:gd name="connsiteY9" fmla="*/ 0 h 2677656"/>
              <a:gd name="connsiteX10" fmla="*/ 5337857 w 5337857"/>
              <a:gd name="connsiteY10" fmla="*/ 589084 h 2677656"/>
              <a:gd name="connsiteX11" fmla="*/ 5337857 w 5337857"/>
              <a:gd name="connsiteY11" fmla="*/ 1071062 h 2677656"/>
              <a:gd name="connsiteX12" fmla="*/ 5337857 w 5337857"/>
              <a:gd name="connsiteY12" fmla="*/ 1553040 h 2677656"/>
              <a:gd name="connsiteX13" fmla="*/ 5337857 w 5337857"/>
              <a:gd name="connsiteY13" fmla="*/ 2088572 h 2677656"/>
              <a:gd name="connsiteX14" fmla="*/ 5337857 w 5337857"/>
              <a:gd name="connsiteY14" fmla="*/ 2677656 h 2677656"/>
              <a:gd name="connsiteX15" fmla="*/ 4904897 w 5337857"/>
              <a:gd name="connsiteY15" fmla="*/ 2677656 h 2677656"/>
              <a:gd name="connsiteX16" fmla="*/ 4471938 w 5337857"/>
              <a:gd name="connsiteY16" fmla="*/ 2677656 h 2677656"/>
              <a:gd name="connsiteX17" fmla="*/ 3825464 w 5337857"/>
              <a:gd name="connsiteY17" fmla="*/ 2677656 h 2677656"/>
              <a:gd name="connsiteX18" fmla="*/ 3392505 w 5337857"/>
              <a:gd name="connsiteY18" fmla="*/ 2677656 h 2677656"/>
              <a:gd name="connsiteX19" fmla="*/ 2906167 w 5337857"/>
              <a:gd name="connsiteY19" fmla="*/ 2677656 h 2677656"/>
              <a:gd name="connsiteX20" fmla="*/ 2366450 w 5337857"/>
              <a:gd name="connsiteY20" fmla="*/ 2677656 h 2677656"/>
              <a:gd name="connsiteX21" fmla="*/ 1826733 w 5337857"/>
              <a:gd name="connsiteY21" fmla="*/ 2677656 h 2677656"/>
              <a:gd name="connsiteX22" fmla="*/ 1287017 w 5337857"/>
              <a:gd name="connsiteY22" fmla="*/ 2677656 h 2677656"/>
              <a:gd name="connsiteX23" fmla="*/ 640543 w 5337857"/>
              <a:gd name="connsiteY23" fmla="*/ 2677656 h 2677656"/>
              <a:gd name="connsiteX24" fmla="*/ 0 w 5337857"/>
              <a:gd name="connsiteY24" fmla="*/ 2677656 h 2677656"/>
              <a:gd name="connsiteX25" fmla="*/ 0 w 5337857"/>
              <a:gd name="connsiteY25" fmla="*/ 2142125 h 2677656"/>
              <a:gd name="connsiteX26" fmla="*/ 0 w 5337857"/>
              <a:gd name="connsiteY26" fmla="*/ 1686923 h 2677656"/>
              <a:gd name="connsiteX27" fmla="*/ 0 w 5337857"/>
              <a:gd name="connsiteY27" fmla="*/ 1178169 h 2677656"/>
              <a:gd name="connsiteX28" fmla="*/ 0 w 5337857"/>
              <a:gd name="connsiteY28" fmla="*/ 615861 h 2677656"/>
              <a:gd name="connsiteX29" fmla="*/ 0 w 5337857"/>
              <a:gd name="connsiteY29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337857" h="2677656" extrusionOk="0">
                <a:moveTo>
                  <a:pt x="0" y="0"/>
                </a:moveTo>
                <a:cubicBezTo>
                  <a:pt x="146484" y="-38526"/>
                  <a:pt x="384553" y="46233"/>
                  <a:pt x="699852" y="0"/>
                </a:cubicBezTo>
                <a:cubicBezTo>
                  <a:pt x="1015151" y="-46233"/>
                  <a:pt x="1077141" y="44632"/>
                  <a:pt x="1239569" y="0"/>
                </a:cubicBezTo>
                <a:cubicBezTo>
                  <a:pt x="1401997" y="-44632"/>
                  <a:pt x="1497288" y="32834"/>
                  <a:pt x="1672529" y="0"/>
                </a:cubicBezTo>
                <a:cubicBezTo>
                  <a:pt x="1847770" y="-32834"/>
                  <a:pt x="2017060" y="37031"/>
                  <a:pt x="2265624" y="0"/>
                </a:cubicBezTo>
                <a:cubicBezTo>
                  <a:pt x="2514189" y="-37031"/>
                  <a:pt x="2657901" y="24889"/>
                  <a:pt x="2858719" y="0"/>
                </a:cubicBezTo>
                <a:cubicBezTo>
                  <a:pt x="3059537" y="-24889"/>
                  <a:pt x="3245983" y="27811"/>
                  <a:pt x="3398436" y="0"/>
                </a:cubicBezTo>
                <a:cubicBezTo>
                  <a:pt x="3550889" y="-27811"/>
                  <a:pt x="3737656" y="46989"/>
                  <a:pt x="3991531" y="0"/>
                </a:cubicBezTo>
                <a:cubicBezTo>
                  <a:pt x="4245407" y="-46989"/>
                  <a:pt x="4442821" y="19298"/>
                  <a:pt x="4638005" y="0"/>
                </a:cubicBezTo>
                <a:cubicBezTo>
                  <a:pt x="4833189" y="-19298"/>
                  <a:pt x="5107265" y="37227"/>
                  <a:pt x="5337857" y="0"/>
                </a:cubicBezTo>
                <a:cubicBezTo>
                  <a:pt x="5345436" y="283999"/>
                  <a:pt x="5311710" y="462617"/>
                  <a:pt x="5337857" y="589084"/>
                </a:cubicBezTo>
                <a:cubicBezTo>
                  <a:pt x="5364004" y="715551"/>
                  <a:pt x="5281754" y="934564"/>
                  <a:pt x="5337857" y="1071062"/>
                </a:cubicBezTo>
                <a:cubicBezTo>
                  <a:pt x="5393960" y="1207560"/>
                  <a:pt x="5288685" y="1433245"/>
                  <a:pt x="5337857" y="1553040"/>
                </a:cubicBezTo>
                <a:cubicBezTo>
                  <a:pt x="5387029" y="1672835"/>
                  <a:pt x="5297776" y="1832828"/>
                  <a:pt x="5337857" y="2088572"/>
                </a:cubicBezTo>
                <a:cubicBezTo>
                  <a:pt x="5377938" y="2344316"/>
                  <a:pt x="5267407" y="2494939"/>
                  <a:pt x="5337857" y="2677656"/>
                </a:cubicBezTo>
                <a:cubicBezTo>
                  <a:pt x="5129937" y="2689574"/>
                  <a:pt x="5115808" y="2629750"/>
                  <a:pt x="4904897" y="2677656"/>
                </a:cubicBezTo>
                <a:cubicBezTo>
                  <a:pt x="4693986" y="2725562"/>
                  <a:pt x="4658071" y="2670308"/>
                  <a:pt x="4471938" y="2677656"/>
                </a:cubicBezTo>
                <a:cubicBezTo>
                  <a:pt x="4285805" y="2685004"/>
                  <a:pt x="3973463" y="2641887"/>
                  <a:pt x="3825464" y="2677656"/>
                </a:cubicBezTo>
                <a:cubicBezTo>
                  <a:pt x="3677465" y="2713425"/>
                  <a:pt x="3510787" y="2638797"/>
                  <a:pt x="3392505" y="2677656"/>
                </a:cubicBezTo>
                <a:cubicBezTo>
                  <a:pt x="3274223" y="2716515"/>
                  <a:pt x="3137825" y="2619331"/>
                  <a:pt x="2906167" y="2677656"/>
                </a:cubicBezTo>
                <a:cubicBezTo>
                  <a:pt x="2674509" y="2735981"/>
                  <a:pt x="2554572" y="2641288"/>
                  <a:pt x="2366450" y="2677656"/>
                </a:cubicBezTo>
                <a:cubicBezTo>
                  <a:pt x="2178328" y="2714024"/>
                  <a:pt x="2000298" y="2669733"/>
                  <a:pt x="1826733" y="2677656"/>
                </a:cubicBezTo>
                <a:cubicBezTo>
                  <a:pt x="1653168" y="2685579"/>
                  <a:pt x="1507748" y="2628664"/>
                  <a:pt x="1287017" y="2677656"/>
                </a:cubicBezTo>
                <a:cubicBezTo>
                  <a:pt x="1066286" y="2726648"/>
                  <a:pt x="787140" y="2600530"/>
                  <a:pt x="640543" y="2677656"/>
                </a:cubicBezTo>
                <a:cubicBezTo>
                  <a:pt x="493946" y="2754782"/>
                  <a:pt x="273614" y="2652619"/>
                  <a:pt x="0" y="2677656"/>
                </a:cubicBezTo>
                <a:cubicBezTo>
                  <a:pt x="-23520" y="2524397"/>
                  <a:pt x="39878" y="2284542"/>
                  <a:pt x="0" y="2142125"/>
                </a:cubicBezTo>
                <a:cubicBezTo>
                  <a:pt x="-39878" y="1999708"/>
                  <a:pt x="19433" y="1912180"/>
                  <a:pt x="0" y="1686923"/>
                </a:cubicBezTo>
                <a:cubicBezTo>
                  <a:pt x="-19433" y="1461666"/>
                  <a:pt x="41166" y="1349244"/>
                  <a:pt x="0" y="1178169"/>
                </a:cubicBezTo>
                <a:cubicBezTo>
                  <a:pt x="-41166" y="1007094"/>
                  <a:pt x="67173" y="798478"/>
                  <a:pt x="0" y="615861"/>
                </a:cubicBezTo>
                <a:cubicBezTo>
                  <a:pt x="-67173" y="433244"/>
                  <a:pt x="46814" y="20737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Georgia"/>
              </a:rPr>
              <a:t>Discrimination based on race is illegal in all instances</a:t>
            </a:r>
            <a:endParaRPr lang="en-US" sz="2800">
              <a:latin typeface="Georgia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latin typeface="Georg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Advertising in any discriminatory manner is also illegal in all instances</a:t>
            </a:r>
          </a:p>
        </p:txBody>
      </p:sp>
    </p:spTree>
    <p:extLst>
      <p:ext uri="{BB962C8B-B14F-4D97-AF65-F5344CB8AC3E}">
        <p14:creationId xmlns:p14="http://schemas.microsoft.com/office/powerpoint/2010/main" val="1077137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374246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Who is Protected?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10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96372E-BF28-492C-873E-6359A17C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231039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4095F-C2DA-413A-98F9-03E7667DFFA4}"/>
              </a:ext>
            </a:extLst>
          </p:cNvPr>
          <p:cNvSpPr txBox="1"/>
          <p:nvPr/>
        </p:nvSpPr>
        <p:spPr>
          <a:xfrm>
            <a:off x="2168325" y="1229280"/>
            <a:ext cx="78553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latin typeface="Georgia"/>
              </a:rPr>
              <a:t>Fair Housing Law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6B880-2F86-4925-A6D0-21341C733C7B}"/>
              </a:ext>
            </a:extLst>
          </p:cNvPr>
          <p:cNvSpPr txBox="1"/>
          <p:nvPr/>
        </p:nvSpPr>
        <p:spPr>
          <a:xfrm>
            <a:off x="596095" y="2341944"/>
            <a:ext cx="7922869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i="1" u="sng">
                <a:latin typeface="Georgia"/>
                <a:cs typeface="Calibri"/>
              </a:rPr>
              <a:t>Federal Protected Classes: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Race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Color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National Origin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Religion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Sex [Gender] - Includes Sexual Harrasement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Familial Status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Disability (actual or perceived)</a:t>
            </a:r>
          </a:p>
        </p:txBody>
      </p:sp>
      <p:pic>
        <p:nvPicPr>
          <p:cNvPr id="7" name="Picture 7" descr="Image result for federal protected classes">
            <a:extLst>
              <a:ext uri="{FF2B5EF4-FFF2-40B4-BE49-F238E27FC236}">
                <a16:creationId xmlns:a16="http://schemas.microsoft.com/office/drawing/2014/main" id="{8C593218-EF0D-49AE-83D8-7FB27654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184" y="2834893"/>
            <a:ext cx="6310231" cy="15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04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C8C4-A049-4255-B5F9-C61E00D9A8FA}"/>
              </a:ext>
            </a:extLst>
          </p:cNvPr>
          <p:cNvSpPr txBox="1"/>
          <p:nvPr/>
        </p:nvSpPr>
        <p:spPr>
          <a:xfrm>
            <a:off x="-1928" y="605740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A Collaboration between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10BFEA7E-2B71-49CC-B3DD-80F0A710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" t="9259" r="2748" b="3333"/>
          <a:stretch/>
        </p:blipFill>
        <p:spPr>
          <a:xfrm>
            <a:off x="1579944" y="2037558"/>
            <a:ext cx="4238596" cy="2232466"/>
          </a:xfrm>
          <a:prstGeom prst="rect">
            <a:avLst/>
          </a:prstGeom>
        </p:spPr>
      </p:pic>
      <p:pic>
        <p:nvPicPr>
          <p:cNvPr id="6" name="Picture 6" descr=".png">
            <a:extLst>
              <a:ext uri="{FF2B5EF4-FFF2-40B4-BE49-F238E27FC236}">
                <a16:creationId xmlns:a16="http://schemas.microsoft.com/office/drawing/2014/main" id="{C3945813-050A-4B7D-8654-39E9A4518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110" y="4574196"/>
            <a:ext cx="5839425" cy="1741454"/>
          </a:xfrm>
          <a:prstGeom prst="rect">
            <a:avLst/>
          </a:prstGeom>
        </p:spPr>
      </p:pic>
      <p:pic>
        <p:nvPicPr>
          <p:cNvPr id="7" name="Picture 7" descr=".png">
            <a:extLst>
              <a:ext uri="{FF2B5EF4-FFF2-40B4-BE49-F238E27FC236}">
                <a16:creationId xmlns:a16="http://schemas.microsoft.com/office/drawing/2014/main" id="{DF4B8B78-0555-4F9F-96DA-18DD131DD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75" t="-1282" r="10175" b="28205"/>
          <a:stretch/>
        </p:blipFill>
        <p:spPr>
          <a:xfrm>
            <a:off x="7454097" y="1908480"/>
            <a:ext cx="2483950" cy="24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15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C86D0848-0A4E-43FD-A3FE-244FB17AD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377" r="8377"/>
          <a:stretch/>
        </p:blipFill>
        <p:spPr>
          <a:xfrm>
            <a:off x="6021086" y="554450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20502" y="2042929"/>
            <a:ext cx="7218741" cy="33424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4400" b="1">
                <a:solidFill>
                  <a:schemeClr val="bg1"/>
                </a:solidFill>
                <a:latin typeface="Georgia"/>
                <a:cs typeface="Calibri" panose="020F0502020204030204"/>
              </a:rPr>
              <a:t>Diversity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en-US" sz="4400" b="1">
              <a:solidFill>
                <a:schemeClr val="bg1"/>
              </a:solidFill>
              <a:latin typeface="Georgia"/>
              <a:cs typeface="Calibri" panose="020F0502020204030204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4400" b="1">
                <a:solidFill>
                  <a:schemeClr val="bg1"/>
                </a:solidFill>
                <a:latin typeface="Georgia"/>
                <a:cs typeface="Calibri" panose="020F0502020204030204"/>
              </a:rPr>
              <a:t>Equity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en-US" sz="4400" b="1">
              <a:solidFill>
                <a:schemeClr val="bg1"/>
              </a:solidFill>
              <a:latin typeface="Georgia"/>
              <a:cs typeface="Calibri" panose="020F0502020204030204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4400" b="1">
                <a:solidFill>
                  <a:schemeClr val="bg1"/>
                </a:solidFill>
                <a:latin typeface="Georgia"/>
                <a:cs typeface="Calibri" panose="020F0502020204030204"/>
              </a:rPr>
              <a:t>Inclusion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961D1-4D0E-41AD-8CF4-87A04492B751}"/>
              </a:ext>
            </a:extLst>
          </p:cNvPr>
          <p:cNvSpPr txBox="1"/>
          <p:nvPr/>
        </p:nvSpPr>
        <p:spPr>
          <a:xfrm>
            <a:off x="-1928" y="489993"/>
            <a:ext cx="121958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Georgia"/>
              </a:rPr>
              <a:t>Our Goal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7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C494999-C4D3-4EFA-B570-1FFF1CFA3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81" y="390525"/>
            <a:ext cx="10909640" cy="15103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66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55DE30E7-2471-4F63-9391-82CBE0E19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295" y="630936"/>
            <a:ext cx="6894576" cy="1463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 b="1">
              <a:latin typeface="+mn-lt"/>
            </a:endParaRP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6D9A59-1FD1-4EFF-BC18-A4F06684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86" y="1193337"/>
            <a:ext cx="8125427" cy="3236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18B3F9-5913-4164-BE36-46AD3F47CC35}"/>
              </a:ext>
            </a:extLst>
          </p:cNvPr>
          <p:cNvSpPr txBox="1"/>
          <p:nvPr/>
        </p:nvSpPr>
        <p:spPr>
          <a:xfrm>
            <a:off x="2486627" y="5717893"/>
            <a:ext cx="72187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>
                <a:latin typeface="Georgia"/>
              </a:rPr>
              <a:t>PathStone Corporation | Rochester Regional Health</a:t>
            </a:r>
          </a:p>
        </p:txBody>
      </p:sp>
    </p:spTree>
    <p:extLst>
      <p:ext uri="{BB962C8B-B14F-4D97-AF65-F5344CB8AC3E}">
        <p14:creationId xmlns:p14="http://schemas.microsoft.com/office/powerpoint/2010/main" val="3587489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9" name="Content Placeholder 4" descr="A picture containing text, different, screenshot&#10;&#10;Description automatically generated">
            <a:extLst>
              <a:ext uri="{FF2B5EF4-FFF2-40B4-BE49-F238E27FC236}">
                <a16:creationId xmlns:a16="http://schemas.microsoft.com/office/drawing/2014/main" id="{0E118C24-1B77-4C55-BAF0-1F269C9A1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2" t="4530" r="1695" b="6097"/>
          <a:stretch/>
        </p:blipFill>
        <p:spPr>
          <a:xfrm>
            <a:off x="520760" y="602589"/>
            <a:ext cx="11122027" cy="54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3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pic>
        <p:nvPicPr>
          <p:cNvPr id="3" name="Picture 2" descr="A picture containing outdoor, grass, sky, road&#10;&#10;Description automatically generated">
            <a:extLst>
              <a:ext uri="{FF2B5EF4-FFF2-40B4-BE49-F238E27FC236}">
                <a16:creationId xmlns:a16="http://schemas.microsoft.com/office/drawing/2014/main" id="{4B69B0E9-06F4-4319-A5AB-E99883667A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13353" r="-334" b="1187"/>
          <a:stretch/>
        </p:blipFill>
        <p:spPr>
          <a:xfrm>
            <a:off x="5976852" y="587969"/>
            <a:ext cx="5778274" cy="2777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5E03-C96A-40D1-AFBA-370042AEA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52" y="3408286"/>
            <a:ext cx="5778268" cy="32502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3E8465-2B05-4585-B837-DBA6B06B5D29}"/>
              </a:ext>
            </a:extLst>
          </p:cNvPr>
          <p:cNvSpPr/>
          <p:nvPr/>
        </p:nvSpPr>
        <p:spPr>
          <a:xfrm>
            <a:off x="919172" y="411229"/>
            <a:ext cx="5611090" cy="61435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Amenities: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Non-Smoking Community 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3 Beautiful Courtyards 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Community Gardening Space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2 Outdoor Patios with Grilling Stations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Indoor Community Rooms and Gathering Areas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Storage Lockers 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Fitness Center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Ample Parking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Elevators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Enclosed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Skybridge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 Connecting Both Buildings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Security Systems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Washer and Dryer in Each Unit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In-unit Call System for Emergencies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Juliet Balconies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Air Conditioning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Roll-in Showers Available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Grab Bars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Quartz Counter Tops 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Carpeting in Bedrooms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Large Closets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87569E-1290-471B-A229-13F4BBF8807C}"/>
              </a:ext>
            </a:extLst>
          </p:cNvPr>
          <p:cNvSpPr/>
          <p:nvPr/>
        </p:nvSpPr>
        <p:spPr>
          <a:xfrm>
            <a:off x="919172" y="5692529"/>
            <a:ext cx="6096000" cy="763607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Utilities: 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Georgia"/>
                <a:ea typeface="Calibri" panose="020F0502020204030204" pitchFamily="34" charset="0"/>
                <a:cs typeface="Times New Roman"/>
              </a:rPr>
              <a:t>Heat and hot water are included. Resident pays electric. 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657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33619-E513-4457-8A34-CCAF96E6C6BD}"/>
              </a:ext>
            </a:extLst>
          </p:cNvPr>
          <p:cNvSpPr txBox="1"/>
          <p:nvPr/>
        </p:nvSpPr>
        <p:spPr>
          <a:xfrm>
            <a:off x="1049439" y="2149030"/>
            <a:ext cx="7218741" cy="387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Georgi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0055-B0C6-44E8-B237-265BF7D340CB}"/>
              </a:ext>
            </a:extLst>
          </p:cNvPr>
          <p:cNvSpPr txBox="1"/>
          <p:nvPr/>
        </p:nvSpPr>
        <p:spPr>
          <a:xfrm>
            <a:off x="-4174" y="387593"/>
            <a:ext cx="12200348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Looking to Apply?</a:t>
            </a:r>
          </a:p>
          <a:p>
            <a:pPr algn="ctr"/>
            <a:r>
              <a:rPr lang="en-US" sz="3600" b="1" i="1">
                <a:latin typeface="Georgia"/>
                <a:cs typeface="Calibri"/>
              </a:rPr>
              <a:t>Applications Accepted Starting March 19th, 2021</a:t>
            </a:r>
            <a:endParaRPr lang="en-US" sz="3600" b="1">
              <a:latin typeface="Georgi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844F9-C2F3-4347-ABDC-F6623BB3A959}"/>
              </a:ext>
            </a:extLst>
          </p:cNvPr>
          <p:cNvSpPr txBox="1"/>
          <p:nvPr/>
        </p:nvSpPr>
        <p:spPr>
          <a:xfrm>
            <a:off x="3001" y="1996727"/>
            <a:ext cx="12189911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Georgia"/>
              </a:rPr>
              <a:t>Apply Online at </a:t>
            </a:r>
            <a:r>
              <a:rPr lang="en-US" sz="3200" b="1">
                <a:latin typeface="Georgia"/>
              </a:rPr>
              <a:t>Skyviewparkapartments.org</a:t>
            </a:r>
          </a:p>
          <a:p>
            <a:pPr algn="ctr"/>
            <a:r>
              <a:rPr lang="en-US" sz="2800">
                <a:latin typeface="Georgia"/>
                <a:cs typeface="Calibri" panose="020F0502020204030204"/>
              </a:rPr>
              <a:t>Request and Application by e-Mail at </a:t>
            </a:r>
            <a:r>
              <a:rPr lang="en-US" sz="2800" b="1">
                <a:latin typeface="Georgia"/>
                <a:cs typeface="Calibri" panose="020F0502020204030204"/>
                <a:hlinkClick r:id="rId3"/>
              </a:rPr>
              <a:t>leasing@pathstone.org</a:t>
            </a:r>
            <a:endParaRPr lang="en-US" sz="2800" b="1">
              <a:latin typeface="Georgia"/>
              <a:cs typeface="Calibri" panose="020F0502020204030204"/>
            </a:endParaRPr>
          </a:p>
          <a:p>
            <a:pPr algn="ctr"/>
            <a:r>
              <a:rPr lang="en-US" sz="2400">
                <a:latin typeface="Georgia"/>
                <a:cs typeface="Calibri" panose="020F0502020204030204"/>
              </a:rPr>
              <a:t>Request an application via phone at (585) 546-6340 or TDD 1-800-545-1833</a:t>
            </a:r>
          </a:p>
          <a:p>
            <a:pPr algn="ctr"/>
            <a:r>
              <a:rPr lang="en-US" sz="1900">
                <a:latin typeface="Georgia"/>
                <a:cs typeface="Calibri" panose="020F0502020204030204"/>
              </a:rPr>
              <a:t>Printed application may be picked-up outside of our corporate office at 6 Prince Street, Rochester, NY 14607</a:t>
            </a:r>
          </a:p>
          <a:p>
            <a:pPr algn="ctr"/>
            <a:endParaRPr lang="en-US" sz="2000">
              <a:latin typeface="Georgia"/>
              <a:cs typeface="Calibri" panose="020F0502020204030204"/>
            </a:endParaRPr>
          </a:p>
          <a:p>
            <a:pPr algn="ctr"/>
            <a:r>
              <a:rPr lang="en-US" sz="2200">
                <a:latin typeface="Georgia"/>
                <a:cs typeface="Calibri" panose="020F0502020204030204"/>
              </a:rPr>
              <a:t>Return Applications to </a:t>
            </a:r>
            <a:r>
              <a:rPr lang="en-US" sz="2200" b="1">
                <a:latin typeface="Georgia"/>
                <a:cs typeface="Calibri" panose="020F0502020204030204"/>
                <a:hlinkClick r:id="rId3"/>
              </a:rPr>
              <a:t>leasing@pathstone.org</a:t>
            </a:r>
            <a:endParaRPr lang="en-US" sz="2200">
              <a:latin typeface="Georgia"/>
              <a:cs typeface="Calibri" panose="020F0502020204030204"/>
            </a:endParaRPr>
          </a:p>
          <a:p>
            <a:pPr algn="ctr"/>
            <a:r>
              <a:rPr lang="en-US" sz="2200">
                <a:latin typeface="Georgia"/>
                <a:cs typeface="Calibri" panose="020F0502020204030204"/>
              </a:rPr>
              <a:t>Or drop off/mail to 6 Prince Street, Rochester, NY 14607</a:t>
            </a:r>
          </a:p>
          <a:p>
            <a:pPr algn="ctr"/>
            <a:r>
              <a:rPr lang="en-US" sz="2200">
                <a:latin typeface="Georgia"/>
                <a:cs typeface="Calibri" panose="020F0502020204030204"/>
              </a:rPr>
              <a:t>(A drop slot is located in the main door of the office)</a:t>
            </a:r>
          </a:p>
          <a:p>
            <a:pPr algn="ctr"/>
            <a:endParaRPr lang="en-US">
              <a:cs typeface="Calibri" panose="020F0502020204030204"/>
            </a:endParaRPr>
          </a:p>
          <a:p>
            <a:pPr algn="ctr"/>
            <a:r>
              <a:rPr lang="en-US" sz="2400" b="1" i="1">
                <a:latin typeface="Georgia"/>
                <a:cs typeface="Calibri" panose="020F0502020204030204"/>
              </a:rPr>
              <a:t>Due to COVID-19 our office is currently closed to the public for walk-ins.</a:t>
            </a:r>
          </a:p>
          <a:p>
            <a:pPr algn="ctr"/>
            <a:endParaRPr lang="en-US" sz="2400" b="1" i="1">
              <a:cs typeface="Calibri" panose="020F0502020204030204"/>
            </a:endParaRPr>
          </a:p>
          <a:p>
            <a:pPr algn="ctr"/>
            <a:r>
              <a:rPr lang="en-US">
                <a:latin typeface="Georgia"/>
                <a:cs typeface="Calibri" panose="020F0502020204030204"/>
              </a:rPr>
              <a:t>The housing lottery for Skyview Park Apartments will be held on Tuesday, June 8th at 2pm EST via ZOOM.</a:t>
            </a:r>
            <a:endParaRPr lang="en-US" b="1" i="1">
              <a:latin typeface="Georgia"/>
              <a:cs typeface="Calibri" panose="020F0502020204030204"/>
            </a:endParaRPr>
          </a:p>
          <a:p>
            <a:pPr algn="ctr"/>
            <a:endParaRPr lang="en-US">
              <a:latin typeface="Georgia"/>
              <a:cs typeface="Calibri" panose="020F0502020204030204"/>
            </a:endParaRPr>
          </a:p>
          <a:p>
            <a:pPr algn="ctr"/>
            <a:r>
              <a:rPr lang="en-US">
                <a:latin typeface="Georgia"/>
                <a:cs typeface="Calibri" panose="020F0502020204030204"/>
              </a:rPr>
              <a:t>The Application deadline to be included in the lottery is May 18th, 2021.</a:t>
            </a:r>
            <a:endParaRPr lang="en-US"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5522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0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CC0A65C-C3DC-47C1-8129-D1EBD10C7EF8}"/>
              </a:ext>
            </a:extLst>
          </p:cNvPr>
          <p:cNvSpPr>
            <a:spLocks noGrp="1"/>
          </p:cNvSpPr>
          <p:nvPr/>
        </p:nvSpPr>
        <p:spPr bwMode="auto">
          <a:xfrm>
            <a:off x="1467763" y="1035913"/>
            <a:ext cx="9265137" cy="38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buNone/>
            </a:pPr>
            <a:r>
              <a:rPr lang="en-US" altLang="en-US" sz="2800">
                <a:solidFill>
                  <a:srgbClr val="35436A"/>
                </a:solidFill>
                <a:latin typeface="Georgia"/>
                <a:ea typeface="ＭＳ Ｐゴシック"/>
                <a:cs typeface="Century Schoolbook" panose="02040604050505020304" pitchFamily="18" charset="0"/>
              </a:rPr>
              <a:t>The Housing Council in the Monroe County Area Inc., was founded in 1971 to expand safe and affordable housing opportunities for low and moderate-income persons residing in Monroe County,  NY.  </a:t>
            </a:r>
            <a:endParaRPr lang="en-US" altLang="en-US" sz="2800">
              <a:solidFill>
                <a:srgbClr val="35436A"/>
              </a:solidFill>
              <a:latin typeface="Century Schoolbook" panose="02040604050505020304" pitchFamily="18" charset="0"/>
              <a:ea typeface="ＭＳ Ｐゴシック" panose="020B0600070205080204" pitchFamily="34" charset="-128"/>
              <a:cs typeface="Century Schoolbook" panose="020406040505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2400">
              <a:solidFill>
                <a:srgbClr val="35436A"/>
              </a:solidFill>
              <a:latin typeface="Century Schoolbook" panose="02040604050505020304" pitchFamily="18" charset="0"/>
              <a:ea typeface="ＭＳ Ｐゴシック" panose="020B0600070205080204" pitchFamily="34" charset="-128"/>
              <a:cs typeface="Century Schoolbook" panose="02040604050505020304" pitchFamily="18" charset="0"/>
            </a:endParaRPr>
          </a:p>
          <a:p>
            <a:pPr algn="ctr">
              <a:buNone/>
            </a:pPr>
            <a:r>
              <a:rPr lang="en-US" altLang="en-US" sz="2800">
                <a:solidFill>
                  <a:srgbClr val="35436A"/>
                </a:solidFill>
                <a:latin typeface="Georgia"/>
                <a:ea typeface="ＭＳ Ｐゴシック"/>
                <a:cs typeface="Century Schoolbook" panose="02040604050505020304" pitchFamily="18" charset="0"/>
              </a:rPr>
              <a:t>The affiliation with </a:t>
            </a:r>
            <a:r>
              <a:rPr lang="en-US" altLang="en-US" sz="2800" err="1">
                <a:solidFill>
                  <a:srgbClr val="35436A"/>
                </a:solidFill>
                <a:latin typeface="Georgia"/>
                <a:ea typeface="ＭＳ Ｐゴシック"/>
                <a:cs typeface="Century Schoolbook" panose="02040604050505020304" pitchFamily="18" charset="0"/>
              </a:rPr>
              <a:t>PathStone</a:t>
            </a:r>
            <a:r>
              <a:rPr lang="en-US" altLang="en-US" sz="2800">
                <a:solidFill>
                  <a:srgbClr val="35436A"/>
                </a:solidFill>
                <a:latin typeface="Georgia"/>
                <a:ea typeface="ＭＳ Ｐゴシック"/>
                <a:cs typeface="Century Schoolbook" panose="02040604050505020304" pitchFamily="18" charset="0"/>
              </a:rPr>
              <a:t> Corporation took place March 7, 2013. The Housing Council at </a:t>
            </a:r>
            <a:r>
              <a:rPr lang="en-US" altLang="en-US" sz="2800" err="1">
                <a:solidFill>
                  <a:srgbClr val="35436A"/>
                </a:solidFill>
                <a:latin typeface="Georgia"/>
                <a:ea typeface="ＭＳ Ｐゴシック"/>
                <a:cs typeface="Century Schoolbook" panose="02040604050505020304" pitchFamily="18" charset="0"/>
              </a:rPr>
              <a:t>PathStone</a:t>
            </a:r>
            <a:r>
              <a:rPr lang="en-US" altLang="en-US" sz="2800">
                <a:solidFill>
                  <a:srgbClr val="35436A"/>
                </a:solidFill>
                <a:latin typeface="Georgia"/>
                <a:ea typeface="ＭＳ Ｐゴシック"/>
                <a:cs typeface="Century Schoolbook" panose="02040604050505020304" pitchFamily="18" charset="0"/>
              </a:rPr>
              <a:t> is a HUD approved Housing Counseling Agency.</a:t>
            </a:r>
            <a:r>
              <a:rPr lang="en-US" altLang="en-US" sz="2400">
                <a:solidFill>
                  <a:srgbClr val="35436A"/>
                </a:solidFill>
                <a:latin typeface="Century Schoolbook"/>
                <a:ea typeface="ＭＳ Ｐゴシック"/>
                <a:cs typeface="Century Schoolbook" panose="02040604050505020304" pitchFamily="18" charset="0"/>
              </a:rPr>
              <a:t> </a:t>
            </a:r>
            <a:endParaRPr lang="en-US" altLang="en-US" sz="2400">
              <a:solidFill>
                <a:srgbClr val="35436A"/>
              </a:solidFill>
              <a:latin typeface="Century Schoolbook" panose="02040604050505020304" pitchFamily="18" charset="0"/>
              <a:ea typeface="ＭＳ Ｐゴシック" panose="020B0600070205080204" pitchFamily="34" charset="-128"/>
              <a:cs typeface="Century Schoolbook" panose="020406040505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200" b="1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20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7B8FA71-D593-46CF-861C-90C282437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68" y="5013764"/>
            <a:ext cx="5227528" cy="156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7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4371C-90E0-4A49-8C0C-A5FA96B55480}"/>
              </a:ext>
            </a:extLst>
          </p:cNvPr>
          <p:cNvSpPr txBox="1"/>
          <p:nvPr/>
        </p:nvSpPr>
        <p:spPr>
          <a:xfrm>
            <a:off x="-77" y="377947"/>
            <a:ext cx="1219215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</a:rPr>
              <a:t>Programs &amp; Services</a:t>
            </a:r>
            <a:endParaRPr lang="en-US" sz="6600" b="1">
              <a:latin typeface="Georgi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37807-FC76-4F05-B0B3-E94C2C38AA7F}"/>
              </a:ext>
            </a:extLst>
          </p:cNvPr>
          <p:cNvSpPr txBox="1"/>
          <p:nvPr/>
        </p:nvSpPr>
        <p:spPr>
          <a:xfrm>
            <a:off x="1568887" y="1825089"/>
            <a:ext cx="681415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</a:rPr>
              <a:t>Housing Hotline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Rental Registry update twice a week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Landlord Training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Tenant Education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First Time Homebuyer Services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Pre and Post Purchase Education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Foreclosure Prevention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Reverse Mortgage Counseling (HECM)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Fair Housing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Georgia"/>
                <a:cs typeface="Calibri"/>
              </a:rPr>
              <a:t>Department of Human Services Inspections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2AFF906-7C7F-46A9-831E-9D54774C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18" y="6047773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78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8E76A6ED-3021-4B4E-B802-0F8111DCE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56645" y="2608092"/>
            <a:ext cx="5294074" cy="3087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42EB0-BC68-479E-A66B-C5BB9F7504C3}"/>
              </a:ext>
            </a:extLst>
          </p:cNvPr>
          <p:cNvSpPr txBox="1"/>
          <p:nvPr/>
        </p:nvSpPr>
        <p:spPr>
          <a:xfrm>
            <a:off x="186" y="569935"/>
            <a:ext cx="1219242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  <a:ea typeface="+mn-lt"/>
                <a:cs typeface="+mn-lt"/>
              </a:rPr>
              <a:t>50 Years Later</a:t>
            </a:r>
            <a:endParaRPr lang="en-US" sz="5400" b="1">
              <a:latin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F45D5-D864-4CB8-9729-53D5459787FC}"/>
              </a:ext>
            </a:extLst>
          </p:cNvPr>
          <p:cNvSpPr txBox="1"/>
          <p:nvPr/>
        </p:nvSpPr>
        <p:spPr>
          <a:xfrm>
            <a:off x="924838" y="2438400"/>
            <a:ext cx="5561555" cy="36502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600">
                <a:latin typeface="Georgia"/>
                <a:ea typeface="+mn-lt"/>
                <a:cs typeface="+mn-lt"/>
              </a:rPr>
              <a:t>1971 – Lead poisoning issues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600">
                <a:latin typeface="Georgia"/>
                <a:ea typeface="+mn-lt"/>
                <a:cs typeface="+mn-lt"/>
              </a:rPr>
              <a:t>             Good /safe neighborhoods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600">
                <a:latin typeface="Georgia"/>
                <a:ea typeface="+mn-lt"/>
                <a:cs typeface="+mn-lt"/>
              </a:rPr>
              <a:t>             Redlining by realtors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sz="2600">
              <a:latin typeface="Georgia"/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600">
                <a:latin typeface="Georgia"/>
                <a:ea typeface="+mn-lt"/>
                <a:cs typeface="+mn-lt"/>
              </a:rPr>
              <a:t>2021 – High rents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600">
                <a:latin typeface="Georgia"/>
                <a:ea typeface="+mn-lt"/>
                <a:cs typeface="+mn-lt"/>
              </a:rPr>
              <a:t>              Low housing stock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600">
                <a:latin typeface="Georgia"/>
                <a:ea typeface="+mn-lt"/>
                <a:cs typeface="+mn-lt"/>
              </a:rPr>
              <a:t>              Accessibility for POC</a:t>
            </a: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3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F5EE243-F792-4002-B6D7-E51E6C00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2" y="6086355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69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42EB0-BC68-479E-A66B-C5BB9F7504C3}"/>
              </a:ext>
            </a:extLst>
          </p:cNvPr>
          <p:cNvSpPr txBox="1"/>
          <p:nvPr/>
        </p:nvSpPr>
        <p:spPr>
          <a:xfrm>
            <a:off x="-4174" y="455113"/>
            <a:ext cx="1220034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  <a:ea typeface="+mn-lt"/>
                <a:cs typeface="+mn-lt"/>
              </a:rPr>
              <a:t>Types of Housing Options</a:t>
            </a:r>
            <a:endParaRPr lang="en-US" sz="5400" b="1">
              <a:latin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F45D5-D864-4CB8-9729-53D5459787FC}"/>
              </a:ext>
            </a:extLst>
          </p:cNvPr>
          <p:cNvSpPr txBox="1"/>
          <p:nvPr/>
        </p:nvSpPr>
        <p:spPr>
          <a:xfrm>
            <a:off x="632566" y="2991633"/>
            <a:ext cx="7075115" cy="25053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The Landlord is the property owner</a:t>
            </a:r>
            <a:br>
              <a:rPr lang="en-US" sz="2800">
                <a:latin typeface="Georgia"/>
                <a:ea typeface="+mn-lt"/>
                <a:cs typeface="+mn-lt"/>
              </a:rPr>
            </a:br>
            <a:endParaRPr lang="en-US" sz="2800">
              <a:latin typeface="Georgia"/>
              <a:cs typeface="Calibri" panose="020F0502020204030204"/>
            </a:endParaRP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Must maintain Warranty of Habitability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sz="2800">
              <a:latin typeface="Georgia"/>
              <a:ea typeface="+mn-lt"/>
              <a:cs typeface="+mn-lt"/>
            </a:endParaRP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Should have a Certificate of Occupancy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67431-C843-4A33-B8F4-93B3EC8B8DF6}"/>
              </a:ext>
            </a:extLst>
          </p:cNvPr>
          <p:cNvSpPr txBox="1"/>
          <p:nvPr/>
        </p:nvSpPr>
        <p:spPr>
          <a:xfrm>
            <a:off x="3931086" y="1770346"/>
            <a:ext cx="39436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>
                <a:latin typeface="Georgia"/>
              </a:rPr>
              <a:t>Private Landlords</a:t>
            </a:r>
            <a:endParaRPr lang="en-US" sz="3600">
              <a:latin typeface="Georgia"/>
            </a:endParaRPr>
          </a:p>
        </p:txBody>
      </p:sp>
      <p:pic>
        <p:nvPicPr>
          <p:cNvPr id="8" name="Picture 7" descr="A picture containing building, outdoor, house, street&#10;&#10;Description automatically generated">
            <a:extLst>
              <a:ext uri="{FF2B5EF4-FFF2-40B4-BE49-F238E27FC236}">
                <a16:creationId xmlns:a16="http://schemas.microsoft.com/office/drawing/2014/main" id="{AF36D9C4-8920-42B3-A6E5-109BCD7EA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6188" y="2740641"/>
            <a:ext cx="4237922" cy="2875195"/>
          </a:xfrm>
          <a:prstGeom prst="rect">
            <a:avLst/>
          </a:prstGeom>
        </p:spPr>
      </p:pic>
      <p:pic>
        <p:nvPicPr>
          <p:cNvPr id="4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B38EEE0-8911-4777-94A2-117F6D7E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85" y="6124938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42EB0-BC68-479E-A66B-C5BB9F7504C3}"/>
              </a:ext>
            </a:extLst>
          </p:cNvPr>
          <p:cNvSpPr txBox="1"/>
          <p:nvPr/>
        </p:nvSpPr>
        <p:spPr>
          <a:xfrm>
            <a:off x="-4174" y="455113"/>
            <a:ext cx="1220034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  <a:ea typeface="+mn-lt"/>
                <a:cs typeface="+mn-lt"/>
              </a:rPr>
              <a:t>Types of Housing Options</a:t>
            </a:r>
            <a:endParaRPr lang="en-US" sz="5400" b="1">
              <a:latin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F45D5-D864-4CB8-9729-53D5459787FC}"/>
              </a:ext>
            </a:extLst>
          </p:cNvPr>
          <p:cNvSpPr txBox="1"/>
          <p:nvPr/>
        </p:nvSpPr>
        <p:spPr>
          <a:xfrm>
            <a:off x="632566" y="2939441"/>
            <a:ext cx="7075115" cy="25914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cs typeface="Calibri" panose="020F0502020204030204"/>
              </a:rPr>
              <a:t>Income Based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Affordability Index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National standard – 30% of income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Income standard includes rent/utilities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No sacrifice for basic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67431-C843-4A33-B8F4-93B3EC8B8DF6}"/>
              </a:ext>
            </a:extLst>
          </p:cNvPr>
          <p:cNvSpPr txBox="1"/>
          <p:nvPr/>
        </p:nvSpPr>
        <p:spPr>
          <a:xfrm>
            <a:off x="3555306" y="1832976"/>
            <a:ext cx="45281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>
                <a:latin typeface="Georgia"/>
              </a:rPr>
              <a:t>Affordable Housing</a:t>
            </a:r>
            <a:endParaRPr lang="en-US"/>
          </a:p>
        </p:txBody>
      </p:sp>
      <p:pic>
        <p:nvPicPr>
          <p:cNvPr id="4" name="Picture 3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391AB5A4-D1A7-4982-BEA1-9BAB71A0D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7701286" y="2862078"/>
            <a:ext cx="4113558" cy="2846878"/>
          </a:xfrm>
          <a:prstGeom prst="rect">
            <a:avLst/>
          </a:prstGeom>
        </p:spPr>
      </p:pic>
      <p:pic>
        <p:nvPicPr>
          <p:cNvPr id="8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1794407-77A8-4DD7-AC5D-CC9563FF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20" y="6153874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56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" y="5219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42EB0-BC68-479E-A66B-C5BB9F7504C3}"/>
              </a:ext>
            </a:extLst>
          </p:cNvPr>
          <p:cNvSpPr txBox="1"/>
          <p:nvPr/>
        </p:nvSpPr>
        <p:spPr>
          <a:xfrm>
            <a:off x="-4174" y="455113"/>
            <a:ext cx="1220034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  <a:ea typeface="+mn-lt"/>
                <a:cs typeface="+mn-lt"/>
              </a:rPr>
              <a:t>Disqualifications for Affordable Housing </a:t>
            </a:r>
            <a:endParaRPr lang="en-US" sz="6600" b="1">
              <a:latin typeface="Georgia"/>
              <a:cs typeface="Calibri"/>
            </a:endParaRPr>
          </a:p>
        </p:txBody>
      </p:sp>
      <p:pic>
        <p:nvPicPr>
          <p:cNvPr id="8" name="Picture 7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A948D0C0-80ED-477D-A29F-C9D29380C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592" t="19608" r="19470" b="327"/>
          <a:stretch/>
        </p:blipFill>
        <p:spPr>
          <a:xfrm>
            <a:off x="7238607" y="2941268"/>
            <a:ext cx="4572551" cy="2494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F45D5-D864-4CB8-9729-53D5459787FC}"/>
              </a:ext>
            </a:extLst>
          </p:cNvPr>
          <p:cNvSpPr txBox="1"/>
          <p:nvPr/>
        </p:nvSpPr>
        <p:spPr>
          <a:xfrm>
            <a:off x="590813" y="2939442"/>
            <a:ext cx="6626268" cy="24191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Conviction for Methamphetamine production in the home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Lifetime sex offenders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Felony convictions are reviewed on a case-by-case basis</a:t>
            </a:r>
            <a:endParaRPr lang="en-US">
              <a:latin typeface="Georgia"/>
            </a:endParaRPr>
          </a:p>
        </p:txBody>
      </p:sp>
      <p:pic>
        <p:nvPicPr>
          <p:cNvPr id="3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58C5DB-0A9C-4280-8335-DAE708DD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87" y="6076710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40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42EB0-BC68-479E-A66B-C5BB9F7504C3}"/>
              </a:ext>
            </a:extLst>
          </p:cNvPr>
          <p:cNvSpPr txBox="1"/>
          <p:nvPr/>
        </p:nvSpPr>
        <p:spPr>
          <a:xfrm>
            <a:off x="-4174" y="455113"/>
            <a:ext cx="1220034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Georgia"/>
                <a:ea typeface="+mn-lt"/>
                <a:cs typeface="+mn-lt"/>
              </a:rPr>
              <a:t>Types of Housing Options</a:t>
            </a:r>
            <a:endParaRPr lang="en-US" sz="5400" b="1">
              <a:latin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F45D5-D864-4CB8-9729-53D5459787FC}"/>
              </a:ext>
            </a:extLst>
          </p:cNvPr>
          <p:cNvSpPr txBox="1"/>
          <p:nvPr/>
        </p:nvSpPr>
        <p:spPr>
          <a:xfrm>
            <a:off x="632566" y="2939441"/>
            <a:ext cx="7075115" cy="25914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cs typeface="Calibri" panose="020F0502020204030204"/>
              </a:rPr>
              <a:t>Income Based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Affordability Index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ea typeface="+mn-lt"/>
                <a:cs typeface="+mn-lt"/>
              </a:rPr>
              <a:t>National standard – 30% of income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Income standard includes rent/utilities</a:t>
            </a:r>
          </a:p>
          <a:p>
            <a:pPr marL="457200" indent="-45720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>
                <a:latin typeface="Georgia"/>
                <a:cs typeface="Calibri"/>
              </a:rPr>
              <a:t>No sacrifice for basic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67431-C843-4A33-B8F4-93B3EC8B8DF6}"/>
              </a:ext>
            </a:extLst>
          </p:cNvPr>
          <p:cNvSpPr txBox="1"/>
          <p:nvPr/>
        </p:nvSpPr>
        <p:spPr>
          <a:xfrm>
            <a:off x="3555306" y="1832976"/>
            <a:ext cx="45281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>
                <a:latin typeface="Georgia"/>
              </a:rPr>
              <a:t>Affordable Housing</a:t>
            </a:r>
            <a:endParaRPr lang="en-US"/>
          </a:p>
        </p:txBody>
      </p:sp>
      <p:pic>
        <p:nvPicPr>
          <p:cNvPr id="4" name="Picture 3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391AB5A4-D1A7-4982-BEA1-9BAB71A0D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7701286" y="2862078"/>
            <a:ext cx="4113558" cy="2846878"/>
          </a:xfrm>
          <a:prstGeom prst="rect">
            <a:avLst/>
          </a:prstGeom>
        </p:spPr>
      </p:pic>
      <p:pic>
        <p:nvPicPr>
          <p:cNvPr id="8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F5789E2-8CC7-4BC6-93F5-11246E07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20" y="6173166"/>
            <a:ext cx="18478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62053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1088</Words>
  <Application>Microsoft Office PowerPoint</Application>
  <PresentationFormat>Widescreen</PresentationFormat>
  <Paragraphs>194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Arial,Sans-Serif</vt:lpstr>
      <vt:lpstr>Calibri</vt:lpstr>
      <vt:lpstr>Calibri Light</vt:lpstr>
      <vt:lpstr>Century Schoolbook</vt:lpstr>
      <vt:lpstr>Georgia</vt:lpstr>
      <vt:lpstr>Georgia Pro Black</vt:lpstr>
      <vt:lpstr>Modern Love</vt:lpstr>
      <vt:lpstr>The Hand</vt:lpstr>
      <vt:lpstr>Wingdings</vt:lpstr>
      <vt:lpstr>SketchyVTI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R. Harvey</dc:creator>
  <cp:lastModifiedBy> </cp:lastModifiedBy>
  <cp:revision>2</cp:revision>
  <dcterms:created xsi:type="dcterms:W3CDTF">2021-03-05T14:49:52Z</dcterms:created>
  <dcterms:modified xsi:type="dcterms:W3CDTF">2021-04-07T20:30:13Z</dcterms:modified>
</cp:coreProperties>
</file>