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3" r:id="rId1"/>
  </p:sldMasterIdLst>
  <p:notesMasterIdLst>
    <p:notesMasterId r:id="rId13"/>
  </p:notesMasterIdLst>
  <p:sldIdLst>
    <p:sldId id="256" r:id="rId2"/>
    <p:sldId id="257" r:id="rId3"/>
    <p:sldId id="259" r:id="rId4"/>
    <p:sldId id="260" r:id="rId5"/>
    <p:sldId id="261" r:id="rId6"/>
    <p:sldId id="262" r:id="rId7"/>
    <p:sldId id="263" r:id="rId8"/>
    <p:sldId id="264" r:id="rId9"/>
    <p:sldId id="265" r:id="rId10"/>
    <p:sldId id="266" r:id="rId11"/>
    <p:sldId id="267" r:id="rId12"/>
  </p:sldIdLst>
  <p:sldSz cx="9144000" cy="5143500" type="screen16x9"/>
  <p:notesSz cx="6858000" cy="9144000"/>
  <p:embeddedFontLst>
    <p:embeddedFont>
      <p:font typeface="Century Gothic" panose="020B0502020202020204" pitchFamily="34" charset="0"/>
      <p:regular r:id="rId14"/>
      <p:bold r:id="rId15"/>
      <p:italic r:id="rId16"/>
      <p:boldItalic r:id="rId17"/>
    </p:embeddedFont>
    <p:embeddedFont>
      <p:font typeface="Roboto" panose="02000000000000000000" pitchFamily="2" charset="0"/>
      <p:regular r:id="rId18"/>
      <p:bold r:id="rId19"/>
      <p:italic r:id="rId20"/>
      <p:boldItalic r:id="rId21"/>
    </p:embeddedFont>
    <p:embeddedFont>
      <p:font typeface="Wingdings 3" pitchFamily="2" charset="2"/>
      <p:regular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6"/>
    <p:restoredTop sz="94673"/>
  </p:normalViewPr>
  <p:slideViewPr>
    <p:cSldViewPr snapToGrid="0">
      <p:cViewPr varScale="1">
        <p:scale>
          <a:sx n="192" d="100"/>
          <a:sy n="192" d="100"/>
        </p:scale>
        <p:origin x="184" y="2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Lindsay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caf15680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caf15680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cbb907309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cbb90730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Lindsay</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cbb907309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cbb907309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Leanne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cbb907309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cbb907309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Lindsay</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cbb90730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cbb90730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Leanne</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d27831072e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d27831072e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Lindsay</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bb907309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cbb907309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Lindsay</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cbb907309f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cbb907309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Leanne</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cbb907309f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cbb907309f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Leanne</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1574800"/>
            <a:ext cx="6619244" cy="2008236"/>
          </a:xfr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bwMode="gray">
          <a:xfrm>
            <a:off x="866216" y="3583035"/>
            <a:ext cx="6619244" cy="646065"/>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619239" y="1344169"/>
            <a:ext cx="742949" cy="228599"/>
          </a:xfrm>
        </p:spPr>
        <p:txBody>
          <a:bodyPr anchor="t"/>
          <a:lstStyle>
            <a:lvl1pPr algn="l">
              <a:defRPr b="0" i="0">
                <a:solidFill>
                  <a:schemeClr val="bg1">
                    <a:alpha val="60000"/>
                  </a:schemeClr>
                </a:solidFill>
              </a:defRPr>
            </a:lvl1pPr>
          </a:lstStyle>
          <a:p>
            <a:fld id="{B61BEF0D-F0BB-DE4B-95CE-6DB70DBA9567}" type="datetimeFigureOut">
              <a:rPr lang="en-US" smtClean="0"/>
              <a:pPr/>
              <a:t>6/14/21</a:t>
            </a:fld>
            <a:endParaRPr lang="en-US" dirty="0"/>
          </a:p>
        </p:txBody>
      </p:sp>
      <p:sp>
        <p:nvSpPr>
          <p:cNvPr id="5" name="Footer Placeholder 4"/>
          <p:cNvSpPr>
            <a:spLocks noGrp="1"/>
          </p:cNvSpPr>
          <p:nvPr>
            <p:ph type="ftr" sz="quarter" idx="11"/>
          </p:nvPr>
        </p:nvSpPr>
        <p:spPr bwMode="gray">
          <a:xfrm rot="5400000">
            <a:off x="6713982" y="2420874"/>
            <a:ext cx="2894846" cy="2286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21797"/>
            <a:ext cx="628649" cy="575765"/>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6803407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3727445"/>
            <a:ext cx="6619244"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571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5" y="4152499"/>
            <a:ext cx="6619244" cy="370284"/>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5004748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797563"/>
            <a:ext cx="6623862" cy="1029740"/>
          </a:xfrm>
        </p:spPr>
        <p:txBody>
          <a:bodyPr/>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866216" y="2657475"/>
            <a:ext cx="6619244" cy="1857375"/>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4136081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51435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455502"/>
            <a:ext cx="601434"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13" name="TextBox 12"/>
          <p:cNvSpPr txBox="1"/>
          <p:nvPr/>
        </p:nvSpPr>
        <p:spPr bwMode="gray">
          <a:xfrm>
            <a:off x="7413344" y="1960341"/>
            <a:ext cx="489572"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86408" y="736600"/>
            <a:ext cx="6340430" cy="2022474"/>
          </a:xfrm>
        </p:spPr>
        <p:txBody>
          <a:bodyPr/>
          <a:lstStyle>
            <a:lvl1pPr>
              <a:defRPr sz="3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459459" y="2759074"/>
            <a:ext cx="5798414" cy="256631"/>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3771899"/>
            <a:ext cx="6933673" cy="748393"/>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1126389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778000"/>
            <a:ext cx="6619245" cy="136688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768725"/>
            <a:ext cx="6619244" cy="6453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305539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1952626"/>
            <a:ext cx="235640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866215" y="2384823"/>
            <a:ext cx="2356409"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384541" y="1952625"/>
            <a:ext cx="2360257"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3384541" y="2384823"/>
            <a:ext cx="2360257"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16101" y="1952626"/>
            <a:ext cx="2359298"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916247" y="2384822"/>
            <a:ext cx="2359152"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3302978"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6/14/21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2958125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3399633"/>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Picture Placeholder 2"/>
          <p:cNvSpPr>
            <a:spLocks noGrp="1" noChangeAspect="1"/>
          </p:cNvSpPr>
          <p:nvPr>
            <p:ph type="pic" idx="15"/>
          </p:nvPr>
        </p:nvSpPr>
        <p:spPr>
          <a:xfrm>
            <a:off x="1000915"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866215" y="3831830"/>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426649" y="3399634"/>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1" name="Picture Placeholder 2"/>
          <p:cNvSpPr>
            <a:spLocks noGrp="1" noChangeAspect="1"/>
          </p:cNvSpPr>
          <p:nvPr>
            <p:ph type="pic" idx="21"/>
          </p:nvPr>
        </p:nvSpPr>
        <p:spPr>
          <a:xfrm>
            <a:off x="3561347"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3427629" y="3831829"/>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87082" y="3399634"/>
            <a:ext cx="2288321"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2" name="Picture Placeholder 2"/>
          <p:cNvSpPr>
            <a:spLocks noGrp="1" noChangeAspect="1"/>
          </p:cNvSpPr>
          <p:nvPr>
            <p:ph type="pic" idx="22"/>
          </p:nvPr>
        </p:nvSpPr>
        <p:spPr>
          <a:xfrm>
            <a:off x="6122273"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987081" y="3831828"/>
            <a:ext cx="2288322"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43" name="Straight Connector 42"/>
          <p:cNvCxnSpPr/>
          <p:nvPr/>
        </p:nvCxnSpPr>
        <p:spPr>
          <a:xfrm>
            <a:off x="3304373"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6/14/21</a:t>
            </a:fld>
            <a:endParaRPr lang="en-US" dirty="0"/>
          </a:p>
        </p:txBody>
      </p:sp>
      <p:sp>
        <p:nvSpPr>
          <p:cNvPr id="8" name="Footer Placeholder 7"/>
          <p:cNvSpPr>
            <a:spLocks noGrp="1"/>
          </p:cNvSpPr>
          <p:nvPr>
            <p:ph type="ftr" sz="quarter" idx="11"/>
          </p:nvPr>
        </p:nvSpPr>
        <p:spPr>
          <a:xfrm>
            <a:off x="420833" y="4793879"/>
            <a:ext cx="2733212" cy="228601"/>
          </a:xfrm>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9024093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216" y="1952625"/>
            <a:ext cx="6619244" cy="2562225"/>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21580" y="4793879"/>
            <a:ext cx="742949" cy="228599"/>
          </a:xfrm>
        </p:spPr>
        <p:txBody>
          <a:bodyPr/>
          <a:lstStyle/>
          <a:p>
            <a:fld id="{B61BEF0D-F0BB-DE4B-95CE-6DB70DBA9567}" type="datetimeFigureOut">
              <a:rPr lang="en-US" smtClean="0"/>
              <a:pPr/>
              <a:t>6/14/21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23527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958850"/>
            <a:ext cx="1057474" cy="3561443"/>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216" y="958850"/>
            <a:ext cx="4692019" cy="35614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89829" y="4793879"/>
            <a:ext cx="744101" cy="228599"/>
          </a:xfrm>
        </p:spPr>
        <p:txBody>
          <a:bodyPr/>
          <a:lstStyle/>
          <a:p>
            <a:fld id="{B61BEF0D-F0BB-DE4B-95CE-6DB70DBA9567}" type="datetimeFigureOut">
              <a:rPr lang="en-US" smtClean="0"/>
              <a:pPr/>
              <a:t>6/14/21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1333865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191660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66216" y="1952625"/>
            <a:ext cx="6619244" cy="2562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3444497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008234"/>
            <a:ext cx="3263269" cy="1712868"/>
          </a:xfrm>
        </p:spPr>
        <p:txBody>
          <a:bodyPr anchor="ctr"/>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171670" y="2008233"/>
            <a:ext cx="2818159" cy="1712868"/>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1529492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15" y="1952625"/>
            <a:ext cx="3618869" cy="256222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5" y="1952625"/>
            <a:ext cx="3618869" cy="25622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0885895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216" y="1952625"/>
            <a:ext cx="361886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66215" y="2384822"/>
            <a:ext cx="3618869" cy="213002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6535" y="1952625"/>
            <a:ext cx="361886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6535" y="2384822"/>
            <a:ext cx="3618869" cy="213002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6004214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730251"/>
            <a:ext cx="6571060" cy="530223"/>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1220171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6/14/21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11844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1550"/>
            <a:ext cx="2094869" cy="12001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4335859" y="1085850"/>
            <a:ext cx="3892550" cy="3429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215" y="2346961"/>
            <a:ext cx="2094869" cy="21716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9722639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70000"/>
            <a:ext cx="2898851" cy="1301750"/>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10903" y="857250"/>
            <a:ext cx="2420395"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866216" y="2743200"/>
            <a:ext cx="2894409" cy="10287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1403422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730251"/>
            <a:ext cx="6571060" cy="53022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1952625"/>
            <a:ext cx="6571060" cy="25622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89829" y="4793879"/>
            <a:ext cx="742949" cy="228599"/>
          </a:xfrm>
          <a:prstGeom prst="rect">
            <a:avLst/>
          </a:prstGeom>
        </p:spPr>
        <p:txBody>
          <a:bodyPr vert="horz" lIns="91440" tIns="45720" rIns="91440" bIns="45720" rtlCol="0" anchor="ctr"/>
          <a:lstStyle>
            <a:lvl1pPr algn="r">
              <a:defRPr sz="750" b="1" i="0">
                <a:solidFill>
                  <a:schemeClr val="accent1"/>
                </a:solidFill>
              </a:defRPr>
            </a:lvl1pPr>
          </a:lstStyle>
          <a:p>
            <a:fld id="{B61BEF0D-F0BB-DE4B-95CE-6DB70DBA9567}" type="datetimeFigureOut">
              <a:rPr lang="en-US" smtClean="0"/>
              <a:pPr/>
              <a:t>6/14/21</a:t>
            </a:fld>
            <a:endParaRPr lang="en-US" dirty="0"/>
          </a:p>
        </p:txBody>
      </p:sp>
      <p:sp>
        <p:nvSpPr>
          <p:cNvPr id="5" name="Footer Placeholder 4"/>
          <p:cNvSpPr>
            <a:spLocks noGrp="1"/>
          </p:cNvSpPr>
          <p:nvPr>
            <p:ph type="ftr" sz="quarter" idx="3"/>
          </p:nvPr>
        </p:nvSpPr>
        <p:spPr>
          <a:xfrm>
            <a:off x="420833" y="4793879"/>
            <a:ext cx="2894846" cy="228601"/>
          </a:xfrm>
          <a:prstGeom prst="rect">
            <a:avLst/>
          </a:prstGeom>
        </p:spPr>
        <p:txBody>
          <a:bodyPr vert="horz" lIns="91440" tIns="45720" rIns="91440" bIns="45720" rtlCol="0" anchor="ctr"/>
          <a:lstStyle>
            <a:lvl1pPr algn="l">
              <a:defRPr sz="750" b="1" i="0">
                <a:solidFill>
                  <a:schemeClr val="accent1"/>
                </a:solidFill>
              </a:defRPr>
            </a:lvl1pPr>
          </a:lstStyle>
          <a:p>
            <a:endParaRPr lang="en-US" dirty="0"/>
          </a:p>
        </p:txBody>
      </p:sp>
      <p:sp>
        <p:nvSpPr>
          <p:cNvPr id="21" name="Rectangle 2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bg1"/>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0409467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hf sldNum="0"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706196" y="891174"/>
            <a:ext cx="6619244" cy="2008236"/>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i="0" dirty="0">
                <a:solidFill>
                  <a:srgbClr val="FFFFFF"/>
                </a:solidFill>
                <a:effectLst/>
                <a:latin typeface="Arial" panose="020B0604020202020204" pitchFamily="34" charset="0"/>
              </a:rPr>
              <a:t>Exploring Causes of Shelter Entry and Re-Entry</a:t>
            </a:r>
            <a:endParaRPr dirty="0">
              <a:solidFill>
                <a:schemeClr val="bg1"/>
              </a:solidFill>
            </a:endParaRPr>
          </a:p>
        </p:txBody>
      </p:sp>
      <p:sp>
        <p:nvSpPr>
          <p:cNvPr id="59" name="Google Shape;59;p13"/>
          <p:cNvSpPr txBox="1">
            <a:spLocks noGrp="1"/>
          </p:cNvSpPr>
          <p:nvPr>
            <p:ph type="subTitle" idx="1"/>
          </p:nvPr>
        </p:nvSpPr>
        <p:spPr>
          <a:xfrm>
            <a:off x="706196" y="2689860"/>
            <a:ext cx="8520600" cy="133275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0"/>
              </a:spcAft>
              <a:buNone/>
            </a:pPr>
            <a:endParaRPr sz="13469" dirty="0">
              <a:highlight>
                <a:srgbClr val="FFFFFF"/>
              </a:highlight>
            </a:endParaRPr>
          </a:p>
          <a:p>
            <a:pPr marL="0" lvl="0" indent="0" algn="l" rtl="0">
              <a:spcBef>
                <a:spcPts val="0"/>
              </a:spcBef>
              <a:spcAft>
                <a:spcPts val="0"/>
              </a:spcAft>
              <a:buNone/>
            </a:pPr>
            <a:r>
              <a:rPr lang="en" sz="4200" dirty="0">
                <a:solidFill>
                  <a:srgbClr val="FFFFFF"/>
                </a:solidFill>
              </a:rPr>
              <a:t>Leanne W. Charlesworth, Lindsay Fink </a:t>
            </a:r>
          </a:p>
          <a:p>
            <a:pPr marL="0" lvl="0" indent="0" algn="l" rtl="0">
              <a:spcBef>
                <a:spcPts val="0"/>
              </a:spcBef>
              <a:spcAft>
                <a:spcPts val="0"/>
              </a:spcAft>
              <a:buNone/>
            </a:pPr>
            <a:r>
              <a:rPr lang="en" sz="4200" dirty="0">
                <a:solidFill>
                  <a:srgbClr val="FFFFFF"/>
                </a:solidFill>
              </a:rPr>
              <a:t>&amp; Sarha Smith-Moyo</a:t>
            </a:r>
            <a:endParaRPr sz="4200"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11700" y="658385"/>
            <a:ext cx="8520600" cy="623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References</a:t>
            </a:r>
            <a:endParaRPr dirty="0"/>
          </a:p>
        </p:txBody>
      </p:sp>
      <p:sp>
        <p:nvSpPr>
          <p:cNvPr id="127" name="Google Shape;127;p23"/>
          <p:cNvSpPr txBox="1">
            <a:spLocks noGrp="1"/>
          </p:cNvSpPr>
          <p:nvPr>
            <p:ph type="body" idx="1"/>
          </p:nvPr>
        </p:nvSpPr>
        <p:spPr>
          <a:xfrm>
            <a:off x="311700" y="1899235"/>
            <a:ext cx="8520600" cy="2939465"/>
          </a:xfrm>
          <a:prstGeom prst="rect">
            <a:avLst/>
          </a:prstGeom>
        </p:spPr>
        <p:txBody>
          <a:bodyPr spcFirstLastPara="1" wrap="square" lIns="91425" tIns="91425" rIns="91425" bIns="91425" anchor="t" anchorCtr="0">
            <a:normAutofit fontScale="47500" lnSpcReduction="20000"/>
          </a:bodyPr>
          <a:lstStyle/>
          <a:p>
            <a:pPr marL="457200" lvl="0" indent="-457200" algn="l" rtl="0">
              <a:spcBef>
                <a:spcPts val="0"/>
              </a:spcBef>
              <a:spcAft>
                <a:spcPts val="0"/>
              </a:spcAft>
              <a:buNone/>
            </a:pPr>
            <a:r>
              <a:rPr lang="en" sz="2500" dirty="0">
                <a:solidFill>
                  <a:schemeClr val="tx1"/>
                </a:solidFill>
                <a:latin typeface="Times New Roman" panose="02020603050405020304" pitchFamily="18" charset="0"/>
                <a:ea typeface="Arial"/>
                <a:cs typeface="Times New Roman" panose="02020603050405020304" pitchFamily="18" charset="0"/>
                <a:sym typeface="Arial"/>
              </a:rPr>
              <a:t>Bird, M., Rhoades, H., Lahey, J., Cederbaum, J., &amp; Wenzel, S. (2017). Life goals and gender differences among chronically homeless individuals entering permanent supportive housing. </a:t>
            </a:r>
            <a:r>
              <a:rPr lang="en" sz="2500" i="1" dirty="0">
                <a:solidFill>
                  <a:schemeClr val="tx1"/>
                </a:solidFill>
                <a:latin typeface="Times New Roman" panose="02020603050405020304" pitchFamily="18" charset="0"/>
                <a:ea typeface="Arial"/>
                <a:cs typeface="Times New Roman" panose="02020603050405020304" pitchFamily="18" charset="0"/>
                <a:sym typeface="Arial"/>
              </a:rPr>
              <a:t>Journal of Social Distress and the Homeless</a:t>
            </a:r>
            <a:r>
              <a:rPr lang="en" sz="2500" dirty="0">
                <a:solidFill>
                  <a:schemeClr val="tx1"/>
                </a:solidFill>
                <a:latin typeface="Times New Roman" panose="02020603050405020304" pitchFamily="18" charset="0"/>
                <a:ea typeface="Arial"/>
                <a:cs typeface="Times New Roman" panose="02020603050405020304" pitchFamily="18" charset="0"/>
                <a:sym typeface="Arial"/>
              </a:rPr>
              <a:t>, 26(1), 9–15. </a:t>
            </a:r>
            <a:r>
              <a:rPr lang="en" sz="2500" u="sng" dirty="0">
                <a:solidFill>
                  <a:schemeClr val="tx1"/>
                </a:solidFill>
                <a:latin typeface="Times New Roman" panose="02020603050405020304" pitchFamily="18" charset="0"/>
                <a:ea typeface="Arial"/>
                <a:cs typeface="Times New Roman" panose="02020603050405020304" pitchFamily="18" charset="0"/>
                <a:sym typeface="Arial"/>
              </a:rPr>
              <a:t>https://doi.org/10.1080/10530789.2016.1274570</a:t>
            </a:r>
            <a:endParaRPr sz="2500" u="sng" dirty="0">
              <a:solidFill>
                <a:schemeClr val="tx1"/>
              </a:solidFill>
              <a:latin typeface="Times New Roman" panose="02020603050405020304" pitchFamily="18" charset="0"/>
              <a:ea typeface="Arial"/>
              <a:cs typeface="Times New Roman" panose="02020603050405020304" pitchFamily="18" charset="0"/>
              <a:sym typeface="Arial"/>
            </a:endParaRPr>
          </a:p>
          <a:p>
            <a:pPr marL="457200" lvl="0" indent="-457200" algn="l" rtl="0">
              <a:spcBef>
                <a:spcPts val="0"/>
              </a:spcBef>
              <a:spcAft>
                <a:spcPts val="0"/>
              </a:spcAft>
              <a:buNone/>
            </a:pPr>
            <a:r>
              <a:rPr lang="en" sz="2500" dirty="0">
                <a:solidFill>
                  <a:schemeClr val="tx1"/>
                </a:solidFill>
                <a:latin typeface="Times New Roman" panose="02020603050405020304" pitchFamily="18" charset="0"/>
                <a:ea typeface="Arial"/>
                <a:cs typeface="Times New Roman" panose="02020603050405020304" pitchFamily="18" charset="0"/>
                <a:sym typeface="Arial"/>
              </a:rPr>
              <a:t>Crane, M., et al. (2005). The Causes of Homelessness in Later Life: Findings From a 3-Nation Study. </a:t>
            </a:r>
            <a:r>
              <a:rPr lang="en" sz="2500" i="1" dirty="0">
                <a:solidFill>
                  <a:schemeClr val="tx1"/>
                </a:solidFill>
                <a:latin typeface="Times New Roman" panose="02020603050405020304" pitchFamily="18" charset="0"/>
                <a:ea typeface="Arial"/>
                <a:cs typeface="Times New Roman" panose="02020603050405020304" pitchFamily="18" charset="0"/>
                <a:sym typeface="Arial"/>
              </a:rPr>
              <a:t>The Journals of Gerontology. Series B, Psychological Sciences and Social Sciences</a:t>
            </a:r>
            <a:r>
              <a:rPr lang="en" sz="2500" dirty="0">
                <a:solidFill>
                  <a:schemeClr val="tx1"/>
                </a:solidFill>
                <a:latin typeface="Times New Roman" panose="02020603050405020304" pitchFamily="18" charset="0"/>
                <a:ea typeface="Arial"/>
                <a:cs typeface="Times New Roman" panose="02020603050405020304" pitchFamily="18" charset="0"/>
                <a:sym typeface="Arial"/>
              </a:rPr>
              <a:t>, 60(3), S152–S159. https://doi.org/10.1093/geronb/60.3.s152</a:t>
            </a:r>
            <a:endParaRPr sz="2500" dirty="0">
              <a:solidFill>
                <a:schemeClr val="tx1"/>
              </a:solidFill>
              <a:latin typeface="Times New Roman" panose="02020603050405020304" pitchFamily="18" charset="0"/>
              <a:ea typeface="Arial"/>
              <a:cs typeface="Times New Roman" panose="02020603050405020304" pitchFamily="18" charset="0"/>
              <a:sym typeface="Arial"/>
            </a:endParaRPr>
          </a:p>
          <a:p>
            <a:pPr marL="457200" lvl="0" indent="-457200" algn="l" rtl="0">
              <a:spcBef>
                <a:spcPts val="0"/>
              </a:spcBef>
              <a:spcAft>
                <a:spcPts val="0"/>
              </a:spcAft>
              <a:buNone/>
            </a:pPr>
            <a:r>
              <a:rPr lang="en" sz="2500" dirty="0">
                <a:solidFill>
                  <a:schemeClr val="tx1"/>
                </a:solidFill>
                <a:latin typeface="Times New Roman" panose="02020603050405020304" pitchFamily="18" charset="0"/>
                <a:ea typeface="Arial"/>
                <a:cs typeface="Times New Roman" panose="02020603050405020304" pitchFamily="18" charset="0"/>
                <a:sym typeface="Arial"/>
              </a:rPr>
              <a:t>Duchesne, A. T., &amp; Rothwell, D. W. (2016). What leads to homeless shelter re-entry? An exploration of the psychosocial, health, contextual and demographic factors. </a:t>
            </a:r>
            <a:r>
              <a:rPr lang="en" sz="2500" i="1" dirty="0">
                <a:solidFill>
                  <a:schemeClr val="tx1"/>
                </a:solidFill>
                <a:latin typeface="Times New Roman" panose="02020603050405020304" pitchFamily="18" charset="0"/>
                <a:ea typeface="Arial"/>
                <a:cs typeface="Times New Roman" panose="02020603050405020304" pitchFamily="18" charset="0"/>
                <a:sym typeface="Arial"/>
              </a:rPr>
              <a:t>Canadian Journal of Public Health</a:t>
            </a:r>
            <a:r>
              <a:rPr lang="en" sz="2500" dirty="0">
                <a:solidFill>
                  <a:schemeClr val="tx1"/>
                </a:solidFill>
                <a:latin typeface="Times New Roman" panose="02020603050405020304" pitchFamily="18" charset="0"/>
                <a:ea typeface="Arial"/>
                <a:cs typeface="Times New Roman" panose="02020603050405020304" pitchFamily="18" charset="0"/>
                <a:sym typeface="Arial"/>
              </a:rPr>
              <a:t>, 107(1), e94–e99. https://doi.org/10.17269/cjph.107.5271</a:t>
            </a:r>
            <a:endParaRPr sz="2500" dirty="0">
              <a:solidFill>
                <a:schemeClr val="tx1"/>
              </a:solidFill>
              <a:latin typeface="Times New Roman" panose="02020603050405020304" pitchFamily="18" charset="0"/>
              <a:ea typeface="Arial"/>
              <a:cs typeface="Times New Roman" panose="02020603050405020304" pitchFamily="18" charset="0"/>
              <a:sym typeface="Arial"/>
            </a:endParaRPr>
          </a:p>
          <a:p>
            <a:pPr marL="457200" lvl="0" indent="-457200" algn="l" rtl="0">
              <a:spcBef>
                <a:spcPts val="0"/>
              </a:spcBef>
              <a:spcAft>
                <a:spcPts val="0"/>
              </a:spcAft>
              <a:buNone/>
            </a:pPr>
            <a:r>
              <a:rPr lang="en" sz="2500" dirty="0">
                <a:solidFill>
                  <a:schemeClr val="tx1"/>
                </a:solidFill>
                <a:latin typeface="Times New Roman" panose="02020603050405020304" pitchFamily="18" charset="0"/>
                <a:ea typeface="Arial"/>
                <a:cs typeface="Times New Roman" panose="02020603050405020304" pitchFamily="18" charset="0"/>
                <a:sym typeface="Arial"/>
              </a:rPr>
              <a:t>Hardin, J., &amp; Wille, D. E. (2017). The homeless individual’s viewpoint: causes of homelessness and resources needed to leave the sheltered environment. </a:t>
            </a:r>
            <a:r>
              <a:rPr lang="en" sz="2500" i="1" dirty="0">
                <a:solidFill>
                  <a:schemeClr val="tx1"/>
                </a:solidFill>
                <a:latin typeface="Times New Roman" panose="02020603050405020304" pitchFamily="18" charset="0"/>
                <a:ea typeface="Arial"/>
                <a:cs typeface="Times New Roman" panose="02020603050405020304" pitchFamily="18" charset="0"/>
                <a:sym typeface="Arial"/>
              </a:rPr>
              <a:t>Social Work and Social Sciences Review, 19</a:t>
            </a:r>
            <a:r>
              <a:rPr lang="en" sz="2500" dirty="0">
                <a:solidFill>
                  <a:schemeClr val="tx1"/>
                </a:solidFill>
                <a:latin typeface="Times New Roman" panose="02020603050405020304" pitchFamily="18" charset="0"/>
                <a:ea typeface="Arial"/>
                <a:cs typeface="Times New Roman" panose="02020603050405020304" pitchFamily="18" charset="0"/>
                <a:sym typeface="Arial"/>
              </a:rPr>
              <a:t>(2), 33-45. </a:t>
            </a:r>
            <a:endParaRPr sz="2500" dirty="0">
              <a:solidFill>
                <a:schemeClr val="tx1"/>
              </a:solidFill>
              <a:latin typeface="Times New Roman" panose="02020603050405020304" pitchFamily="18" charset="0"/>
              <a:ea typeface="Arial"/>
              <a:cs typeface="Times New Roman" panose="02020603050405020304" pitchFamily="18" charset="0"/>
              <a:sym typeface="Arial"/>
            </a:endParaRPr>
          </a:p>
          <a:p>
            <a:pPr marL="457200" lvl="0" indent="-457200" algn="l" rtl="0">
              <a:spcBef>
                <a:spcPts val="0"/>
              </a:spcBef>
              <a:spcAft>
                <a:spcPts val="0"/>
              </a:spcAft>
              <a:buNone/>
            </a:pPr>
            <a:r>
              <a:rPr lang="en" sz="2500" dirty="0">
                <a:solidFill>
                  <a:schemeClr val="tx1"/>
                </a:solidFill>
                <a:latin typeface="Times New Roman" panose="02020603050405020304" pitchFamily="18" charset="0"/>
                <a:ea typeface="Arial"/>
                <a:cs typeface="Times New Roman" panose="02020603050405020304" pitchFamily="18" charset="0"/>
                <a:sym typeface="Arial"/>
              </a:rPr>
              <a:t>Henwood, B., Byrne, T., &amp; Scriber, B. (2015). Examining mortality among formerly homeless adults enrolled in Housing First: An observational study. </a:t>
            </a:r>
            <a:r>
              <a:rPr lang="en" sz="2500" i="1" dirty="0">
                <a:solidFill>
                  <a:schemeClr val="tx1"/>
                </a:solidFill>
                <a:latin typeface="Times New Roman" panose="02020603050405020304" pitchFamily="18" charset="0"/>
                <a:ea typeface="Arial"/>
                <a:cs typeface="Times New Roman" panose="02020603050405020304" pitchFamily="18" charset="0"/>
                <a:sym typeface="Arial"/>
              </a:rPr>
              <a:t>BMC Public Health</a:t>
            </a:r>
            <a:r>
              <a:rPr lang="en" sz="2500" dirty="0">
                <a:solidFill>
                  <a:schemeClr val="tx1"/>
                </a:solidFill>
                <a:latin typeface="Times New Roman" panose="02020603050405020304" pitchFamily="18" charset="0"/>
                <a:ea typeface="Arial"/>
                <a:cs typeface="Times New Roman" panose="02020603050405020304" pitchFamily="18" charset="0"/>
                <a:sym typeface="Arial"/>
              </a:rPr>
              <a:t>, 15(1), 1209–. </a:t>
            </a:r>
            <a:r>
              <a:rPr lang="en" sz="2500" u="sng" dirty="0">
                <a:solidFill>
                  <a:schemeClr val="tx1"/>
                </a:solidFill>
                <a:latin typeface="Times New Roman" panose="02020603050405020304" pitchFamily="18" charset="0"/>
                <a:ea typeface="Arial"/>
                <a:cs typeface="Times New Roman" panose="02020603050405020304" pitchFamily="18" charset="0"/>
                <a:sym typeface="Arial"/>
              </a:rPr>
              <a:t>https://doi.org/10.1186/s12889-015-2552-1</a:t>
            </a:r>
            <a:endParaRPr sz="2500" u="sng" dirty="0">
              <a:solidFill>
                <a:schemeClr val="tx1"/>
              </a:solidFill>
              <a:latin typeface="Times New Roman" panose="02020603050405020304" pitchFamily="18" charset="0"/>
              <a:ea typeface="Arial"/>
              <a:cs typeface="Times New Roman" panose="02020603050405020304" pitchFamily="18" charset="0"/>
              <a:sym typeface="Arial"/>
            </a:endParaRPr>
          </a:p>
          <a:p>
            <a:pPr marL="457200" lvl="0" indent="-457200" algn="l" rtl="0">
              <a:spcBef>
                <a:spcPts val="0"/>
              </a:spcBef>
              <a:spcAft>
                <a:spcPts val="0"/>
              </a:spcAft>
              <a:buNone/>
            </a:pPr>
            <a:r>
              <a:rPr lang="en" sz="2500" dirty="0">
                <a:solidFill>
                  <a:schemeClr val="tx1"/>
                </a:solidFill>
                <a:latin typeface="Times New Roman" panose="02020603050405020304" pitchFamily="18" charset="0"/>
                <a:ea typeface="Arial"/>
                <a:cs typeface="Times New Roman" panose="02020603050405020304" pitchFamily="18" charset="0"/>
                <a:sym typeface="Arial"/>
              </a:rPr>
              <a:t>National Alliance to End Homelessness. (2020, January 27). </a:t>
            </a:r>
            <a:r>
              <a:rPr lang="en" sz="2500" i="1" dirty="0">
                <a:solidFill>
                  <a:schemeClr val="tx1"/>
                </a:solidFill>
                <a:latin typeface="Times New Roman" panose="02020603050405020304" pitchFamily="18" charset="0"/>
                <a:ea typeface="Arial"/>
                <a:cs typeface="Times New Roman" panose="02020603050405020304" pitchFamily="18" charset="0"/>
                <a:sym typeface="Arial"/>
              </a:rPr>
              <a:t>Chronically Homeless</a:t>
            </a:r>
            <a:r>
              <a:rPr lang="en" sz="2500" dirty="0">
                <a:solidFill>
                  <a:schemeClr val="tx1"/>
                </a:solidFill>
                <a:latin typeface="Times New Roman" panose="02020603050405020304" pitchFamily="18" charset="0"/>
                <a:ea typeface="Arial"/>
                <a:cs typeface="Times New Roman" panose="02020603050405020304" pitchFamily="18" charset="0"/>
                <a:sym typeface="Arial"/>
              </a:rPr>
              <a:t>. https://endhomelessness.org/homelessness-in-america/who-experiences-homelessness/chronically-homeless/</a:t>
            </a:r>
            <a:endParaRPr sz="2500" dirty="0">
              <a:solidFill>
                <a:schemeClr val="tx1"/>
              </a:solidFill>
              <a:latin typeface="Times New Roman" panose="02020603050405020304" pitchFamily="18" charset="0"/>
              <a:ea typeface="Arial"/>
              <a:cs typeface="Times New Roman" panose="02020603050405020304" pitchFamily="18" charset="0"/>
              <a:sym typeface="Arial"/>
            </a:endParaRPr>
          </a:p>
          <a:p>
            <a:pPr marL="457200" lvl="0" indent="-457200" algn="l" rtl="0">
              <a:spcBef>
                <a:spcPts val="0"/>
              </a:spcBef>
              <a:spcAft>
                <a:spcPts val="0"/>
              </a:spcAft>
              <a:buNone/>
            </a:pPr>
            <a:r>
              <a:rPr lang="en" sz="2500" dirty="0">
                <a:solidFill>
                  <a:schemeClr val="tx1"/>
                </a:solidFill>
                <a:latin typeface="Times New Roman" panose="02020603050405020304" pitchFamily="18" charset="0"/>
                <a:ea typeface="Arial"/>
                <a:cs typeface="Times New Roman" panose="02020603050405020304" pitchFamily="18" charset="0"/>
                <a:sym typeface="Arial"/>
              </a:rPr>
              <a:t>National Alliance to End Homelessness (2021). State of Homelessness: 2020 Edition.https://endhomelessness.org/homelessness-in-america/homelessness-statistics/state-of-homelessness-2020/</a:t>
            </a:r>
            <a:endParaRPr sz="2500" dirty="0">
              <a:solidFill>
                <a:schemeClr val="tx1"/>
              </a:solidFill>
              <a:latin typeface="Times New Roman" panose="02020603050405020304" pitchFamily="18" charset="0"/>
              <a:ea typeface="Arial"/>
              <a:cs typeface="Times New Roman" panose="02020603050405020304" pitchFamily="18" charset="0"/>
              <a:sym typeface="Arial"/>
            </a:endParaRPr>
          </a:p>
          <a:p>
            <a:pPr marL="457200" lvl="0" indent="-457200" algn="l" rtl="0">
              <a:spcBef>
                <a:spcPts val="0"/>
              </a:spcBef>
              <a:spcAft>
                <a:spcPts val="0"/>
              </a:spcAft>
              <a:buClr>
                <a:schemeClr val="dk2"/>
              </a:buClr>
              <a:buSzPct val="53658"/>
              <a:buFont typeface="Arial"/>
              <a:buNone/>
            </a:pPr>
            <a:r>
              <a:rPr lang="en" sz="2500" dirty="0">
                <a:solidFill>
                  <a:schemeClr val="tx1"/>
                </a:solidFill>
                <a:latin typeface="Times New Roman" panose="02020603050405020304" pitchFamily="18" charset="0"/>
                <a:ea typeface="Arial"/>
                <a:cs typeface="Times New Roman" panose="02020603050405020304" pitchFamily="18" charset="0"/>
                <a:sym typeface="Arial"/>
              </a:rPr>
              <a:t>Wilke, D., &amp; Vinton, L. (2005). The nature and impact of domestic violence across age cohorts. </a:t>
            </a:r>
            <a:r>
              <a:rPr lang="en" sz="2500" i="1" dirty="0">
                <a:solidFill>
                  <a:schemeClr val="tx1"/>
                </a:solidFill>
                <a:latin typeface="Times New Roman" panose="02020603050405020304" pitchFamily="18" charset="0"/>
                <a:ea typeface="Arial"/>
                <a:cs typeface="Times New Roman" panose="02020603050405020304" pitchFamily="18" charset="0"/>
                <a:sym typeface="Arial"/>
              </a:rPr>
              <a:t>Affilia</a:t>
            </a:r>
            <a:r>
              <a:rPr lang="en" sz="2500" dirty="0">
                <a:solidFill>
                  <a:schemeClr val="tx1"/>
                </a:solidFill>
                <a:latin typeface="Times New Roman" panose="02020603050405020304" pitchFamily="18" charset="0"/>
                <a:ea typeface="Arial"/>
                <a:cs typeface="Times New Roman" panose="02020603050405020304" pitchFamily="18" charset="0"/>
                <a:sym typeface="Arial"/>
              </a:rPr>
              <a:t>, 20(3), 316–328. https://doi.org/10.1177/0886109905277751</a:t>
            </a:r>
            <a:endParaRPr sz="2500" dirty="0">
              <a:solidFill>
                <a:schemeClr val="tx1"/>
              </a:solidFill>
              <a:latin typeface="Times New Roman" panose="02020603050405020304" pitchFamily="18" charset="0"/>
              <a:ea typeface="Arial"/>
              <a:cs typeface="Times New Roman" panose="02020603050405020304" pitchFamily="18" charset="0"/>
              <a:sym typeface="Arial"/>
            </a:endParaRPr>
          </a:p>
          <a:p>
            <a:pPr marL="0" lvl="0" indent="0" algn="l" rtl="0">
              <a:spcBef>
                <a:spcPts val="0"/>
              </a:spcBef>
              <a:spcAft>
                <a:spcPts val="120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E4A7E-1499-4B1E-BCEA-A6BD4D982CE5}"/>
              </a:ext>
            </a:extLst>
          </p:cNvPr>
          <p:cNvSpPr>
            <a:spLocks noGrp="1"/>
          </p:cNvSpPr>
          <p:nvPr>
            <p:ph type="title"/>
          </p:nvPr>
        </p:nvSpPr>
        <p:spPr>
          <a:xfrm>
            <a:off x="1018616" y="638811"/>
            <a:ext cx="6571060" cy="530223"/>
          </a:xfrm>
        </p:spPr>
        <p:txBody>
          <a:bodyPr/>
          <a:lstStyle/>
          <a:p>
            <a:pPr algn="ctr"/>
            <a:r>
              <a:rPr lang="en-US" dirty="0"/>
              <a:t>Questions?</a:t>
            </a:r>
          </a:p>
        </p:txBody>
      </p:sp>
    </p:spTree>
    <p:extLst>
      <p:ext uri="{BB962C8B-B14F-4D97-AF65-F5344CB8AC3E}">
        <p14:creationId xmlns:p14="http://schemas.microsoft.com/office/powerpoint/2010/main" val="3518815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Google Shape;67;p14"/>
          <p:cNvSpPr txBox="1">
            <a:spLocks noGrp="1"/>
          </p:cNvSpPr>
          <p:nvPr>
            <p:ph type="body" idx="1"/>
          </p:nvPr>
        </p:nvSpPr>
        <p:spPr>
          <a:xfrm>
            <a:off x="114925" y="1850160"/>
            <a:ext cx="5409575" cy="3133320"/>
          </a:xfrm>
          <a:prstGeom prst="rect">
            <a:avLst/>
          </a:prstGeom>
        </p:spPr>
        <p:txBody>
          <a:bodyPr spcFirstLastPara="1" wrap="square" lIns="91425" tIns="91425" rIns="91425" bIns="91425" anchor="t" anchorCtr="0">
            <a:normAutofit/>
          </a:bodyPr>
          <a:lstStyle/>
          <a:p>
            <a:pPr>
              <a:buClr>
                <a:srgbClr val="000000"/>
              </a:buClr>
              <a:buFont typeface="Arial" panose="020B0604020202020204" pitchFamily="34" charset="0"/>
              <a:buChar char="•"/>
            </a:pPr>
            <a:r>
              <a:rPr lang="en" sz="1400" dirty="0">
                <a:solidFill>
                  <a:srgbClr val="000000"/>
                </a:solidFill>
                <a:latin typeface="Times New Roman" panose="02020603050405020304" pitchFamily="18" charset="0"/>
                <a:ea typeface="Roboto"/>
                <a:cs typeface="Times New Roman" panose="02020603050405020304" pitchFamily="18" charset="0"/>
                <a:sym typeface="Roboto"/>
              </a:rPr>
              <a:t>This study analyzed</a:t>
            </a:r>
            <a:r>
              <a:rPr lang="en" sz="1400" b="1" dirty="0">
                <a:solidFill>
                  <a:srgbClr val="000000"/>
                </a:solidFill>
                <a:latin typeface="Times New Roman" panose="02020603050405020304" pitchFamily="18" charset="0"/>
                <a:ea typeface="Roboto"/>
                <a:cs typeface="Times New Roman" panose="02020603050405020304" pitchFamily="18" charset="0"/>
                <a:sym typeface="Roboto"/>
              </a:rPr>
              <a:t> 2019 </a:t>
            </a:r>
            <a:r>
              <a:rPr lang="en" sz="1400" dirty="0">
                <a:solidFill>
                  <a:srgbClr val="000000"/>
                </a:solidFill>
                <a:latin typeface="Times New Roman" panose="02020603050405020304" pitchFamily="18" charset="0"/>
                <a:ea typeface="Roboto"/>
                <a:cs typeface="Times New Roman" panose="02020603050405020304" pitchFamily="18" charset="0"/>
                <a:sym typeface="Roboto"/>
              </a:rPr>
              <a:t>Homeless Management Information Systems (HMIS) data from emergency shelters in Monroe County in order to explore the basic characteristics of one segment of the homeless population, and the dynamics of homeless shelter use.  </a:t>
            </a:r>
            <a:endParaRPr sz="1400" dirty="0">
              <a:solidFill>
                <a:srgbClr val="000000"/>
              </a:solidFill>
              <a:latin typeface="Times New Roman" panose="02020603050405020304" pitchFamily="18" charset="0"/>
              <a:ea typeface="Roboto"/>
              <a:cs typeface="Times New Roman" panose="02020603050405020304" pitchFamily="18" charset="0"/>
              <a:sym typeface="Roboto"/>
            </a:endParaRPr>
          </a:p>
          <a:p>
            <a:pPr marL="285750" indent="-285750">
              <a:buFont typeface="Arial" panose="020B0604020202020204" pitchFamily="34" charset="0"/>
              <a:buChar char="•"/>
            </a:pPr>
            <a:endParaRPr sz="1400" dirty="0">
              <a:solidFill>
                <a:srgbClr val="000000"/>
              </a:solidFill>
              <a:latin typeface="Times New Roman" panose="02020603050405020304" pitchFamily="18" charset="0"/>
              <a:ea typeface="Roboto"/>
              <a:cs typeface="Times New Roman" panose="02020603050405020304" pitchFamily="18" charset="0"/>
              <a:sym typeface="Roboto"/>
            </a:endParaRPr>
          </a:p>
          <a:p>
            <a:pPr>
              <a:buClr>
                <a:srgbClr val="000000"/>
              </a:buClr>
              <a:buFont typeface="Arial" panose="020B0604020202020204" pitchFamily="34" charset="0"/>
              <a:buChar char="•"/>
            </a:pPr>
            <a:r>
              <a:rPr lang="en" sz="1400" dirty="0">
                <a:solidFill>
                  <a:srgbClr val="000000"/>
                </a:solidFill>
                <a:latin typeface="Times New Roman" panose="02020603050405020304" pitchFamily="18" charset="0"/>
                <a:ea typeface="Roboto"/>
                <a:cs typeface="Times New Roman" panose="02020603050405020304" pitchFamily="18" charset="0"/>
                <a:sym typeface="Roboto"/>
              </a:rPr>
              <a:t>In 2019, </a:t>
            </a:r>
            <a:r>
              <a:rPr lang="en" sz="1400" b="1" dirty="0">
                <a:solidFill>
                  <a:srgbClr val="000000"/>
                </a:solidFill>
                <a:latin typeface="Times New Roman" panose="02020603050405020304" pitchFamily="18" charset="0"/>
                <a:ea typeface="Roboto"/>
                <a:cs typeface="Times New Roman" panose="02020603050405020304" pitchFamily="18" charset="0"/>
                <a:sym typeface="Roboto"/>
              </a:rPr>
              <a:t>eviction was the most common recorded reason</a:t>
            </a:r>
            <a:r>
              <a:rPr lang="en" sz="1400" dirty="0">
                <a:solidFill>
                  <a:srgbClr val="000000"/>
                </a:solidFill>
                <a:latin typeface="Times New Roman" panose="02020603050405020304" pitchFamily="18" charset="0"/>
                <a:ea typeface="Roboto"/>
                <a:cs typeface="Times New Roman" panose="02020603050405020304" pitchFamily="18" charset="0"/>
                <a:sym typeface="Roboto"/>
              </a:rPr>
              <a:t> for shelter entry</a:t>
            </a:r>
          </a:p>
          <a:p>
            <a:pPr marL="114300" indent="0">
              <a:buClr>
                <a:srgbClr val="000000"/>
              </a:buClr>
              <a:buNone/>
            </a:pPr>
            <a:endParaRPr lang="en" sz="1400" dirty="0">
              <a:solidFill>
                <a:srgbClr val="000000"/>
              </a:solidFill>
              <a:latin typeface="Times New Roman" panose="02020603050405020304" pitchFamily="18" charset="0"/>
              <a:ea typeface="Roboto"/>
              <a:cs typeface="Times New Roman" panose="02020603050405020304" pitchFamily="18" charset="0"/>
              <a:sym typeface="Roboto"/>
            </a:endParaRPr>
          </a:p>
          <a:p>
            <a:pPr>
              <a:buClr>
                <a:srgbClr val="000000"/>
              </a:buClr>
              <a:buFont typeface="Arial" panose="020B0604020202020204" pitchFamily="34" charset="0"/>
              <a:buChar char="•"/>
            </a:pPr>
            <a:r>
              <a:rPr lang="en" sz="1400" dirty="0">
                <a:solidFill>
                  <a:srgbClr val="000000"/>
                </a:solidFill>
                <a:latin typeface="Times New Roman" panose="02020603050405020304" pitchFamily="18" charset="0"/>
                <a:ea typeface="Roboto"/>
                <a:cs typeface="Times New Roman" panose="02020603050405020304" pitchFamily="18" charset="0"/>
                <a:sym typeface="Roboto"/>
              </a:rPr>
              <a:t>Primary reason for shelter entry differed according to gender, age and race/ethnicity</a:t>
            </a:r>
            <a:endParaRPr sz="1400" dirty="0">
              <a:solidFill>
                <a:srgbClr val="000000"/>
              </a:solidFill>
              <a:latin typeface="Times New Roman" panose="02020603050405020304" pitchFamily="18" charset="0"/>
              <a:ea typeface="Roboto"/>
              <a:cs typeface="Times New Roman" panose="02020603050405020304" pitchFamily="18" charset="0"/>
              <a:sym typeface="Roboto"/>
            </a:endParaRPr>
          </a:p>
          <a:p>
            <a:pPr marL="285750" indent="-285750">
              <a:buFont typeface="Arial" panose="020B0604020202020204" pitchFamily="34" charset="0"/>
              <a:buChar char="•"/>
            </a:pPr>
            <a:endParaRPr sz="1400" dirty="0">
              <a:solidFill>
                <a:srgbClr val="000000"/>
              </a:solidFill>
              <a:latin typeface="Times New Roman" panose="02020603050405020304" pitchFamily="18" charset="0"/>
              <a:ea typeface="Roboto"/>
              <a:cs typeface="Times New Roman" panose="02020603050405020304" pitchFamily="18" charset="0"/>
              <a:sym typeface="Roboto"/>
            </a:endParaRPr>
          </a:p>
          <a:p>
            <a:pPr>
              <a:buClr>
                <a:srgbClr val="000000"/>
              </a:buClr>
              <a:buFont typeface="Arial" panose="020B0604020202020204" pitchFamily="34" charset="0"/>
              <a:buChar char="•"/>
            </a:pPr>
            <a:r>
              <a:rPr lang="en" sz="1400" dirty="0">
                <a:solidFill>
                  <a:srgbClr val="000000"/>
                </a:solidFill>
                <a:latin typeface="Times New Roman" panose="02020603050405020304" pitchFamily="18" charset="0"/>
                <a:ea typeface="Roboto"/>
                <a:cs typeface="Times New Roman" panose="02020603050405020304" pitchFamily="18" charset="0"/>
                <a:sym typeface="Roboto"/>
              </a:rPr>
              <a:t>Return to shelters (or </a:t>
            </a:r>
            <a:r>
              <a:rPr lang="en" sz="1400" b="1" dirty="0">
                <a:solidFill>
                  <a:srgbClr val="000000"/>
                </a:solidFill>
                <a:latin typeface="Times New Roman" panose="02020603050405020304" pitchFamily="18" charset="0"/>
                <a:ea typeface="Roboto"/>
                <a:cs typeface="Times New Roman" panose="02020603050405020304" pitchFamily="18" charset="0"/>
                <a:sym typeface="Roboto"/>
              </a:rPr>
              <a:t>shelter re-entry</a:t>
            </a:r>
            <a:r>
              <a:rPr lang="en" sz="1400" dirty="0">
                <a:solidFill>
                  <a:srgbClr val="000000"/>
                </a:solidFill>
                <a:latin typeface="Times New Roman" panose="02020603050405020304" pitchFamily="18" charset="0"/>
                <a:ea typeface="Roboto"/>
                <a:cs typeface="Times New Roman" panose="02020603050405020304" pitchFamily="18" charset="0"/>
                <a:sym typeface="Roboto"/>
              </a:rPr>
              <a:t>) was common</a:t>
            </a:r>
            <a:endParaRPr sz="1400" dirty="0">
              <a:solidFill>
                <a:srgbClr val="000000"/>
              </a:solidFill>
              <a:latin typeface="Times New Roman" panose="02020603050405020304" pitchFamily="18" charset="0"/>
              <a:ea typeface="Roboto"/>
              <a:cs typeface="Times New Roman" panose="02020603050405020304" pitchFamily="18" charset="0"/>
              <a:sym typeface="Roboto"/>
            </a:endParaRPr>
          </a:p>
          <a:p>
            <a:pPr marL="0" lvl="0" indent="0" algn="l" rtl="0">
              <a:spcBef>
                <a:spcPts val="0"/>
              </a:spcBef>
              <a:spcAft>
                <a:spcPts val="0"/>
              </a:spcAft>
              <a:buNone/>
            </a:pPr>
            <a:endParaRPr sz="2000" dirty="0"/>
          </a:p>
        </p:txBody>
      </p:sp>
      <p:pic>
        <p:nvPicPr>
          <p:cNvPr id="68" name="Google Shape;68;p14"/>
          <p:cNvPicPr preferRelativeResize="0"/>
          <p:nvPr/>
        </p:nvPicPr>
        <p:blipFill>
          <a:blip r:embed="rId3">
            <a:alphaModFix/>
          </a:blip>
          <a:stretch>
            <a:fillRect/>
          </a:stretch>
        </p:blipFill>
        <p:spPr>
          <a:xfrm>
            <a:off x="5645796" y="1706880"/>
            <a:ext cx="3383279" cy="3352800"/>
          </a:xfrm>
          <a:prstGeom prst="rect">
            <a:avLst/>
          </a:prstGeom>
          <a:noFill/>
          <a:ln>
            <a:noFill/>
          </a:ln>
        </p:spPr>
      </p:pic>
      <p:sp>
        <p:nvSpPr>
          <p:cNvPr id="3" name="Title 2">
            <a:extLst>
              <a:ext uri="{FF2B5EF4-FFF2-40B4-BE49-F238E27FC236}">
                <a16:creationId xmlns:a16="http://schemas.microsoft.com/office/drawing/2014/main" id="{CC0191A8-E995-40D9-8773-67C380C110B3}"/>
              </a:ext>
            </a:extLst>
          </p:cNvPr>
          <p:cNvSpPr>
            <a:spLocks noGrp="1"/>
          </p:cNvSpPr>
          <p:nvPr>
            <p:ph type="title"/>
          </p:nvPr>
        </p:nvSpPr>
        <p:spPr>
          <a:xfrm>
            <a:off x="311700" y="672468"/>
            <a:ext cx="8520600" cy="623400"/>
          </a:xfrm>
        </p:spPr>
        <p:txBody>
          <a:bodyPr/>
          <a:lstStyle/>
          <a:p>
            <a:pPr algn="ctr"/>
            <a:r>
              <a:rPr lang="en-US" dirty="0"/>
              <a:t>Overview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6"/>
          <p:cNvSpPr txBox="1">
            <a:spLocks noGrp="1"/>
          </p:cNvSpPr>
          <p:nvPr>
            <p:ph type="body" idx="1"/>
          </p:nvPr>
        </p:nvSpPr>
        <p:spPr>
          <a:xfrm>
            <a:off x="114900" y="1744817"/>
            <a:ext cx="8717400" cy="3292850"/>
          </a:xfrm>
          <a:prstGeom prst="rect">
            <a:avLst/>
          </a:prstGeom>
        </p:spPr>
        <p:txBody>
          <a:bodyPr spcFirstLastPara="1" wrap="square" lIns="91425" tIns="91425" rIns="91425" bIns="91425" anchor="t" anchorCtr="0">
            <a:normAutofit fontScale="25000" lnSpcReduction="20000"/>
          </a:bodyPr>
          <a:lstStyle/>
          <a:p>
            <a:pPr marL="457200" lvl="0" indent="-323850" algn="l" rtl="0">
              <a:spcBef>
                <a:spcPts val="0"/>
              </a:spcBef>
              <a:spcAft>
                <a:spcPts val="0"/>
              </a:spcAft>
              <a:buClr>
                <a:schemeClr val="dk2"/>
              </a:buClr>
              <a:buSzPct val="100000"/>
              <a:buFont typeface="Roboto"/>
              <a:buChar char="●"/>
            </a:pPr>
            <a:r>
              <a:rPr lang="en" sz="5600" dirty="0">
                <a:solidFill>
                  <a:schemeClr val="tx1"/>
                </a:solidFill>
                <a:latin typeface="Times New Roman" panose="02020603050405020304" pitchFamily="18" charset="0"/>
                <a:ea typeface="Roboto"/>
                <a:cs typeface="Times New Roman" panose="02020603050405020304" pitchFamily="18" charset="0"/>
                <a:sym typeface="Roboto"/>
              </a:rPr>
              <a:t>Different causal factors overlap and synergistically contribute to homelessness</a:t>
            </a:r>
            <a:endParaRPr sz="5600" dirty="0">
              <a:solidFill>
                <a:schemeClr val="tx1"/>
              </a:solidFill>
              <a:latin typeface="Times New Roman" panose="02020603050405020304" pitchFamily="18" charset="0"/>
              <a:ea typeface="Roboto"/>
              <a:cs typeface="Times New Roman" panose="02020603050405020304" pitchFamily="18" charset="0"/>
              <a:sym typeface="Roboto"/>
            </a:endParaRPr>
          </a:p>
          <a:p>
            <a:pPr marL="457200" lvl="0" indent="0" algn="l" rtl="0">
              <a:spcBef>
                <a:spcPts val="0"/>
              </a:spcBef>
              <a:spcAft>
                <a:spcPts val="0"/>
              </a:spcAft>
              <a:buNone/>
            </a:pPr>
            <a:r>
              <a:rPr lang="en" sz="5600" b="1" dirty="0">
                <a:solidFill>
                  <a:schemeClr val="tx1"/>
                </a:solidFill>
                <a:latin typeface="Times New Roman" panose="02020603050405020304" pitchFamily="18" charset="0"/>
                <a:ea typeface="Roboto"/>
                <a:cs typeface="Times New Roman" panose="02020603050405020304" pitchFamily="18" charset="0"/>
                <a:sym typeface="Roboto"/>
              </a:rPr>
              <a:t>Factors include (but are not limited to): </a:t>
            </a:r>
            <a:endParaRPr sz="5600" b="1" dirty="0">
              <a:solidFill>
                <a:schemeClr val="tx1"/>
              </a:solidFill>
              <a:latin typeface="Times New Roman" panose="02020603050405020304" pitchFamily="18" charset="0"/>
              <a:ea typeface="Roboto"/>
              <a:cs typeface="Times New Roman" panose="02020603050405020304" pitchFamily="18" charset="0"/>
              <a:sym typeface="Roboto"/>
            </a:endParaRPr>
          </a:p>
          <a:p>
            <a:pPr marL="914400" lvl="2" indent="0">
              <a:buNone/>
            </a:pPr>
            <a:r>
              <a:rPr lang="en" sz="5300" dirty="0">
                <a:solidFill>
                  <a:schemeClr val="tx1"/>
                </a:solidFill>
                <a:latin typeface="Times New Roman" panose="02020603050405020304" pitchFamily="18" charset="0"/>
                <a:ea typeface="Roboto"/>
                <a:cs typeface="Times New Roman" panose="02020603050405020304" pitchFamily="18" charset="0"/>
                <a:sym typeface="Roboto"/>
              </a:rPr>
              <a:t>- Lack of income</a:t>
            </a:r>
          </a:p>
          <a:p>
            <a:pPr marL="914400" lvl="2" indent="0">
              <a:buNone/>
            </a:pPr>
            <a:r>
              <a:rPr lang="en" sz="5600" dirty="0">
                <a:solidFill>
                  <a:schemeClr val="tx1"/>
                </a:solidFill>
                <a:latin typeface="Times New Roman" panose="02020603050405020304" pitchFamily="18" charset="0"/>
                <a:ea typeface="Roboto"/>
                <a:cs typeface="Times New Roman" panose="02020603050405020304" pitchFamily="18" charset="0"/>
                <a:sym typeface="Roboto"/>
              </a:rPr>
              <a:t>- Substance use </a:t>
            </a:r>
            <a:endParaRPr sz="5600" dirty="0">
              <a:solidFill>
                <a:schemeClr val="tx1"/>
              </a:solidFill>
              <a:latin typeface="Times New Roman" panose="02020603050405020304" pitchFamily="18" charset="0"/>
              <a:ea typeface="Roboto"/>
              <a:cs typeface="Times New Roman" panose="02020603050405020304" pitchFamily="18" charset="0"/>
              <a:sym typeface="Roboto"/>
            </a:endParaRPr>
          </a:p>
          <a:p>
            <a:pPr marL="457200" lvl="0" indent="457200" algn="l" rtl="0">
              <a:spcBef>
                <a:spcPts val="0"/>
              </a:spcBef>
              <a:spcAft>
                <a:spcPts val="0"/>
              </a:spcAft>
              <a:buNone/>
            </a:pPr>
            <a:r>
              <a:rPr lang="en" sz="5600" dirty="0">
                <a:solidFill>
                  <a:schemeClr val="tx1"/>
                </a:solidFill>
                <a:latin typeface="Times New Roman" panose="02020603050405020304" pitchFamily="18" charset="0"/>
                <a:ea typeface="Roboto"/>
                <a:cs typeface="Times New Roman" panose="02020603050405020304" pitchFamily="18" charset="0"/>
                <a:sym typeface="Roboto"/>
              </a:rPr>
              <a:t>- Mental health challenges</a:t>
            </a:r>
            <a:endParaRPr sz="5600" dirty="0">
              <a:solidFill>
                <a:schemeClr val="tx1"/>
              </a:solidFill>
              <a:latin typeface="Times New Roman" panose="02020603050405020304" pitchFamily="18" charset="0"/>
              <a:ea typeface="Roboto"/>
              <a:cs typeface="Times New Roman" panose="02020603050405020304" pitchFamily="18" charset="0"/>
              <a:sym typeface="Roboto"/>
            </a:endParaRPr>
          </a:p>
          <a:p>
            <a:pPr marL="457200" lvl="0" indent="457200" algn="l" rtl="0">
              <a:spcBef>
                <a:spcPts val="0"/>
              </a:spcBef>
              <a:spcAft>
                <a:spcPts val="0"/>
              </a:spcAft>
              <a:buNone/>
            </a:pPr>
            <a:r>
              <a:rPr lang="en" sz="5600" dirty="0">
                <a:solidFill>
                  <a:schemeClr val="tx1"/>
                </a:solidFill>
                <a:latin typeface="Times New Roman" panose="02020603050405020304" pitchFamily="18" charset="0"/>
                <a:ea typeface="Roboto"/>
                <a:cs typeface="Times New Roman" panose="02020603050405020304" pitchFamily="18" charset="0"/>
                <a:sym typeface="Roboto"/>
              </a:rPr>
              <a:t>- Incarceration</a:t>
            </a:r>
            <a:endParaRPr lang="en-US" sz="5600" dirty="0">
              <a:solidFill>
                <a:schemeClr val="tx1"/>
              </a:solidFill>
              <a:latin typeface="Times New Roman" panose="02020603050405020304" pitchFamily="18" charset="0"/>
              <a:ea typeface="Roboto"/>
              <a:cs typeface="Times New Roman" panose="02020603050405020304" pitchFamily="18" charset="0"/>
              <a:sym typeface="Roboto"/>
            </a:endParaRPr>
          </a:p>
          <a:p>
            <a:pPr marL="457200" lvl="0" indent="457200" algn="l" rtl="0">
              <a:spcBef>
                <a:spcPts val="0"/>
              </a:spcBef>
              <a:spcAft>
                <a:spcPts val="0"/>
              </a:spcAft>
              <a:buNone/>
            </a:pPr>
            <a:r>
              <a:rPr lang="en-US" sz="5600" dirty="0">
                <a:solidFill>
                  <a:schemeClr val="tx1"/>
                </a:solidFill>
                <a:latin typeface="Times New Roman" panose="02020603050405020304" pitchFamily="18" charset="0"/>
                <a:ea typeface="Roboto"/>
                <a:cs typeface="Times New Roman" panose="02020603050405020304" pitchFamily="18" charset="0"/>
                <a:sym typeface="Roboto"/>
              </a:rPr>
              <a:t>- Family violence</a:t>
            </a:r>
          </a:p>
          <a:p>
            <a:pPr marL="0" lvl="0" indent="0" algn="l" rtl="0">
              <a:spcBef>
                <a:spcPts val="0"/>
              </a:spcBef>
              <a:spcAft>
                <a:spcPts val="0"/>
              </a:spcAft>
              <a:buClr>
                <a:schemeClr val="dk2"/>
              </a:buClr>
              <a:buSzPts val="275"/>
              <a:buFont typeface="Arial"/>
              <a:buNone/>
            </a:pPr>
            <a:endParaRPr sz="5600" dirty="0">
              <a:solidFill>
                <a:schemeClr val="tx1"/>
              </a:solidFill>
              <a:latin typeface="Times New Roman" panose="02020603050405020304" pitchFamily="18" charset="0"/>
              <a:ea typeface="Roboto"/>
              <a:cs typeface="Times New Roman" panose="02020603050405020304" pitchFamily="18" charset="0"/>
              <a:sym typeface="Roboto"/>
            </a:endParaRPr>
          </a:p>
          <a:p>
            <a:pPr marL="457200" lvl="0" indent="-323850" algn="l" rtl="0">
              <a:spcBef>
                <a:spcPts val="0"/>
              </a:spcBef>
              <a:spcAft>
                <a:spcPts val="0"/>
              </a:spcAft>
              <a:buClr>
                <a:schemeClr val="dk2"/>
              </a:buClr>
              <a:buSzPct val="100000"/>
              <a:buFont typeface="Roboto"/>
              <a:buChar char="●"/>
            </a:pPr>
            <a:r>
              <a:rPr lang="en" sz="5600" b="1" dirty="0">
                <a:solidFill>
                  <a:schemeClr val="accent5">
                    <a:lumMod val="50000"/>
                  </a:schemeClr>
                </a:solidFill>
                <a:latin typeface="Times New Roman" panose="02020603050405020304" pitchFamily="18" charset="0"/>
                <a:ea typeface="Roboto"/>
                <a:cs typeface="Times New Roman" panose="02020603050405020304" pitchFamily="18" charset="0"/>
                <a:sym typeface="Roboto"/>
              </a:rPr>
              <a:t>Eviction</a:t>
            </a:r>
            <a:r>
              <a:rPr lang="en" sz="5600" dirty="0">
                <a:solidFill>
                  <a:schemeClr val="tx1"/>
                </a:solidFill>
                <a:latin typeface="Times New Roman" panose="02020603050405020304" pitchFamily="18" charset="0"/>
                <a:ea typeface="Roboto"/>
                <a:cs typeface="Times New Roman" panose="02020603050405020304" pitchFamily="18" charset="0"/>
                <a:sym typeface="Roboto"/>
              </a:rPr>
              <a:t> is a significant cause of homelessness (Crane, 2005)</a:t>
            </a:r>
            <a:endParaRPr sz="5600" dirty="0">
              <a:solidFill>
                <a:schemeClr val="tx1"/>
              </a:solidFill>
              <a:latin typeface="Times New Roman" panose="02020603050405020304" pitchFamily="18" charset="0"/>
              <a:ea typeface="Roboto"/>
              <a:cs typeface="Times New Roman" panose="02020603050405020304" pitchFamily="18" charset="0"/>
              <a:sym typeface="Roboto"/>
            </a:endParaRPr>
          </a:p>
          <a:p>
            <a:pPr marL="0" lvl="0" indent="0" algn="l" rtl="0">
              <a:spcBef>
                <a:spcPts val="0"/>
              </a:spcBef>
              <a:spcAft>
                <a:spcPts val="0"/>
              </a:spcAft>
              <a:buClr>
                <a:schemeClr val="dk2"/>
              </a:buClr>
              <a:buSzPts val="275"/>
              <a:buFont typeface="Arial"/>
              <a:buNone/>
            </a:pPr>
            <a:endParaRPr sz="5600" dirty="0">
              <a:solidFill>
                <a:schemeClr val="tx1"/>
              </a:solidFill>
              <a:latin typeface="Times New Roman" panose="02020603050405020304" pitchFamily="18" charset="0"/>
              <a:ea typeface="Roboto"/>
              <a:cs typeface="Times New Roman" panose="02020603050405020304" pitchFamily="18" charset="0"/>
              <a:sym typeface="Roboto"/>
            </a:endParaRPr>
          </a:p>
          <a:p>
            <a:pPr marL="457200" lvl="0" indent="-323850" algn="l" rtl="0">
              <a:spcBef>
                <a:spcPts val="0"/>
              </a:spcBef>
              <a:spcAft>
                <a:spcPts val="0"/>
              </a:spcAft>
              <a:buClr>
                <a:schemeClr val="dk2"/>
              </a:buClr>
              <a:buSzPct val="100000"/>
              <a:buFont typeface="Roboto"/>
              <a:buChar char="●"/>
            </a:pPr>
            <a:r>
              <a:rPr lang="en-US" sz="5600" dirty="0">
                <a:solidFill>
                  <a:schemeClr val="tx1"/>
                </a:solidFill>
                <a:latin typeface="Times New Roman" panose="02020603050405020304" pitchFamily="18" charset="0"/>
                <a:ea typeface="Roboto"/>
                <a:cs typeface="Times New Roman" panose="02020603050405020304" pitchFamily="18" charset="0"/>
                <a:sym typeface="Roboto"/>
              </a:rPr>
              <a:t>Demographic differences:</a:t>
            </a:r>
          </a:p>
          <a:p>
            <a:pPr lvl="1" indent="-323850">
              <a:buClr>
                <a:schemeClr val="dk2"/>
              </a:buClr>
              <a:buSzPct val="100000"/>
              <a:buFont typeface="Roboto"/>
              <a:buChar char="●"/>
            </a:pPr>
            <a:r>
              <a:rPr lang="en-US" sz="5450" dirty="0">
                <a:solidFill>
                  <a:schemeClr val="tx1"/>
                </a:solidFill>
                <a:latin typeface="Times New Roman" panose="02020603050405020304" pitchFamily="18" charset="0"/>
                <a:ea typeface="Roboto"/>
                <a:cs typeface="Times New Roman" panose="02020603050405020304" pitchFamily="18" charset="0"/>
                <a:sym typeface="Roboto"/>
              </a:rPr>
              <a:t>The </a:t>
            </a:r>
            <a:r>
              <a:rPr lang="en-US" sz="5450" b="1" i="1" dirty="0">
                <a:solidFill>
                  <a:schemeClr val="tx1"/>
                </a:solidFill>
                <a:latin typeface="Times New Roman" panose="02020603050405020304" pitchFamily="18" charset="0"/>
                <a:ea typeface="Roboto"/>
                <a:cs typeface="Times New Roman" panose="02020603050405020304" pitchFamily="18" charset="0"/>
                <a:sym typeface="Roboto"/>
              </a:rPr>
              <a:t>‘chronically homeless’</a:t>
            </a:r>
            <a:r>
              <a:rPr lang="en-US" sz="5450" dirty="0">
                <a:solidFill>
                  <a:schemeClr val="tx1"/>
                </a:solidFill>
                <a:latin typeface="Times New Roman" panose="02020603050405020304" pitchFamily="18" charset="0"/>
                <a:ea typeface="Roboto"/>
                <a:cs typeface="Times New Roman" panose="02020603050405020304" pitchFamily="18" charset="0"/>
                <a:sym typeface="Roboto"/>
              </a:rPr>
              <a:t> are more likely to be </a:t>
            </a:r>
            <a:r>
              <a:rPr lang="en-US" sz="5450" b="1" dirty="0">
                <a:solidFill>
                  <a:schemeClr val="tx1"/>
                </a:solidFill>
                <a:latin typeface="Times New Roman" panose="02020603050405020304" pitchFamily="18" charset="0"/>
                <a:ea typeface="Roboto"/>
                <a:cs typeface="Times New Roman" panose="02020603050405020304" pitchFamily="18" charset="0"/>
                <a:sym typeface="Roboto"/>
              </a:rPr>
              <a:t>older </a:t>
            </a:r>
            <a:r>
              <a:rPr lang="en-US" sz="5450" dirty="0">
                <a:solidFill>
                  <a:schemeClr val="tx1"/>
                </a:solidFill>
                <a:latin typeface="Times New Roman" panose="02020603050405020304" pitchFamily="18" charset="0"/>
                <a:ea typeface="Roboto"/>
                <a:cs typeface="Times New Roman" panose="02020603050405020304" pitchFamily="18" charset="0"/>
                <a:sym typeface="Roboto"/>
              </a:rPr>
              <a:t>than those moving quickly in and out of homelessness (Henwood, et al., 2015). Older adults appear to be more likely than younger adults to avoid services and treatment (Wilke &amp; Vinton, 2005). </a:t>
            </a:r>
          </a:p>
          <a:p>
            <a:pPr lvl="1" indent="-323850">
              <a:buClr>
                <a:schemeClr val="dk2"/>
              </a:buClr>
              <a:buSzPct val="100000"/>
              <a:buFont typeface="Roboto"/>
              <a:buChar char="●"/>
            </a:pPr>
            <a:r>
              <a:rPr lang="en" sz="5600" b="1" dirty="0">
                <a:solidFill>
                  <a:schemeClr val="tx1"/>
                </a:solidFill>
                <a:latin typeface="Times New Roman" panose="02020603050405020304" pitchFamily="18" charset="0"/>
                <a:ea typeface="Roboto"/>
                <a:cs typeface="Times New Roman" panose="02020603050405020304" pitchFamily="18" charset="0"/>
                <a:sym typeface="Roboto"/>
              </a:rPr>
              <a:t>Males</a:t>
            </a:r>
            <a:r>
              <a:rPr lang="en" sz="5600" dirty="0">
                <a:solidFill>
                  <a:schemeClr val="tx1"/>
                </a:solidFill>
                <a:latin typeface="Times New Roman" panose="02020603050405020304" pitchFamily="18" charset="0"/>
                <a:ea typeface="Roboto"/>
                <a:cs typeface="Times New Roman" panose="02020603050405020304" pitchFamily="18" charset="0"/>
                <a:sym typeface="Roboto"/>
              </a:rPr>
              <a:t> comprise the majority of the homeless population (Bird, et al., 2017). Women are more likely to enter homelessness due to domestic violence and men are more likely than women to enter after incarceration (Hardin &amp; Wille, 2017</a:t>
            </a:r>
            <a:endParaRPr sz="5600" dirty="0">
              <a:solidFill>
                <a:schemeClr val="tx1"/>
              </a:solidFill>
              <a:latin typeface="Times New Roman" panose="02020603050405020304" pitchFamily="18" charset="0"/>
              <a:ea typeface="Roboto"/>
              <a:cs typeface="Times New Roman" panose="02020603050405020304" pitchFamily="18" charset="0"/>
              <a:sym typeface="Roboto"/>
            </a:endParaRPr>
          </a:p>
          <a:p>
            <a:pPr marL="0" lvl="0" indent="0" algn="l" rtl="0">
              <a:spcBef>
                <a:spcPts val="0"/>
              </a:spcBef>
              <a:spcAft>
                <a:spcPts val="0"/>
              </a:spcAft>
              <a:buNone/>
            </a:pPr>
            <a:endParaRPr sz="5600" dirty="0">
              <a:latin typeface="Times New Roman" panose="02020603050405020304" pitchFamily="18" charset="0"/>
              <a:cs typeface="Times New Roman" panose="02020603050405020304" pitchFamily="18" charset="0"/>
            </a:endParaRPr>
          </a:p>
          <a:p>
            <a:pPr marL="0" lvl="0" indent="0" algn="l" rtl="0">
              <a:spcBef>
                <a:spcPts val="1200"/>
              </a:spcBef>
              <a:spcAft>
                <a:spcPts val="0"/>
              </a:spcAft>
              <a:buNone/>
            </a:pPr>
            <a:endParaRPr dirty="0"/>
          </a:p>
          <a:p>
            <a:pPr marL="0" lvl="0" indent="0" algn="l" rtl="0">
              <a:spcBef>
                <a:spcPts val="1200"/>
              </a:spcBef>
              <a:spcAft>
                <a:spcPts val="1200"/>
              </a:spcAft>
              <a:buNone/>
            </a:pPr>
            <a:r>
              <a:rPr lang="en" dirty="0"/>
              <a:t>-</a:t>
            </a:r>
            <a:endParaRPr dirty="0"/>
          </a:p>
        </p:txBody>
      </p:sp>
      <p:pic>
        <p:nvPicPr>
          <p:cNvPr id="82" name="Google Shape;82;p16"/>
          <p:cNvPicPr preferRelativeResize="0"/>
          <p:nvPr/>
        </p:nvPicPr>
        <p:blipFill rotWithShape="1">
          <a:blip r:embed="rId3">
            <a:alphaModFix/>
          </a:blip>
          <a:srcRect l="29022"/>
          <a:stretch/>
        </p:blipFill>
        <p:spPr>
          <a:xfrm>
            <a:off x="6545579" y="1821180"/>
            <a:ext cx="2164081" cy="1501140"/>
          </a:xfrm>
          <a:prstGeom prst="rect">
            <a:avLst/>
          </a:prstGeom>
          <a:noFill/>
          <a:ln>
            <a:noFill/>
          </a:ln>
        </p:spPr>
      </p:pic>
      <p:sp>
        <p:nvSpPr>
          <p:cNvPr id="3" name="Title 2">
            <a:extLst>
              <a:ext uri="{FF2B5EF4-FFF2-40B4-BE49-F238E27FC236}">
                <a16:creationId xmlns:a16="http://schemas.microsoft.com/office/drawing/2014/main" id="{74613357-3E06-452E-BC49-EE65252E7098}"/>
              </a:ext>
            </a:extLst>
          </p:cNvPr>
          <p:cNvSpPr>
            <a:spLocks noGrp="1"/>
          </p:cNvSpPr>
          <p:nvPr>
            <p:ph type="title"/>
          </p:nvPr>
        </p:nvSpPr>
        <p:spPr>
          <a:xfrm>
            <a:off x="311700" y="572145"/>
            <a:ext cx="8520600" cy="623400"/>
          </a:xfrm>
        </p:spPr>
        <p:txBody>
          <a:bodyPr>
            <a:normAutofit fontScale="90000"/>
          </a:bodyPr>
          <a:lstStyle/>
          <a:p>
            <a:pPr algn="ctr"/>
            <a:r>
              <a:rPr lang="en-US" dirty="0"/>
              <a:t>Brief Review of </a:t>
            </a:r>
            <a:br>
              <a:rPr lang="en-US" dirty="0"/>
            </a:br>
            <a:r>
              <a:rPr lang="en-US" dirty="0"/>
              <a:t>Causes of Homelessness in the U.S.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8" name="Google Shape;88;p17"/>
          <p:cNvSpPr txBox="1">
            <a:spLocks noGrp="1"/>
          </p:cNvSpPr>
          <p:nvPr>
            <p:ph type="body" idx="1"/>
          </p:nvPr>
        </p:nvSpPr>
        <p:spPr>
          <a:xfrm>
            <a:off x="311700" y="1841400"/>
            <a:ext cx="8520600" cy="3416400"/>
          </a:xfrm>
          <a:prstGeom prst="rect">
            <a:avLst/>
          </a:prstGeom>
        </p:spPr>
        <p:txBody>
          <a:bodyPr spcFirstLastPara="1" wrap="square" lIns="91425" tIns="91425" rIns="91425" bIns="91425" anchor="t" anchorCtr="0">
            <a:normAutofit fontScale="25000" lnSpcReduction="20000"/>
          </a:bodyPr>
          <a:lstStyle/>
          <a:p>
            <a:pPr marL="457200" lvl="0" indent="-323850" algn="l" rtl="0">
              <a:spcBef>
                <a:spcPts val="0"/>
              </a:spcBef>
              <a:spcAft>
                <a:spcPts val="0"/>
              </a:spcAft>
              <a:buClr>
                <a:srgbClr val="000000"/>
              </a:buClr>
              <a:buSzPct val="100000"/>
              <a:buFont typeface="Roboto"/>
              <a:buChar char="●"/>
            </a:pPr>
            <a:r>
              <a:rPr lang="en" sz="5600" dirty="0">
                <a:solidFill>
                  <a:srgbClr val="000000"/>
                </a:solidFill>
                <a:latin typeface="Times New Roman" panose="02020603050405020304" pitchFamily="18" charset="0"/>
                <a:ea typeface="Roboto"/>
                <a:cs typeface="Times New Roman" panose="02020603050405020304" pitchFamily="18" charset="0"/>
                <a:sym typeface="Roboto"/>
              </a:rPr>
              <a:t>3,137 individuals recorded as entering 16 different emergency shelters in Monroe County in 2019.</a:t>
            </a:r>
            <a:endParaRPr sz="5600" dirty="0">
              <a:solidFill>
                <a:srgbClr val="000000"/>
              </a:solidFill>
              <a:latin typeface="Times New Roman" panose="02020603050405020304" pitchFamily="18" charset="0"/>
              <a:ea typeface="Roboto"/>
              <a:cs typeface="Times New Roman" panose="02020603050405020304" pitchFamily="18" charset="0"/>
              <a:sym typeface="Roboto"/>
            </a:endParaRPr>
          </a:p>
          <a:p>
            <a:pPr marL="0" lvl="0" indent="0" algn="l" rtl="0">
              <a:spcBef>
                <a:spcPts val="0"/>
              </a:spcBef>
              <a:spcAft>
                <a:spcPts val="0"/>
              </a:spcAft>
              <a:buNone/>
            </a:pPr>
            <a:endParaRPr sz="5600" dirty="0">
              <a:solidFill>
                <a:srgbClr val="000000"/>
              </a:solidFill>
              <a:latin typeface="Times New Roman" panose="02020603050405020304" pitchFamily="18" charset="0"/>
              <a:ea typeface="Roboto"/>
              <a:cs typeface="Times New Roman" panose="02020603050405020304" pitchFamily="18" charset="0"/>
              <a:sym typeface="Roboto"/>
            </a:endParaRPr>
          </a:p>
          <a:p>
            <a:pPr marL="457200" lvl="0" indent="-323850" algn="l" rtl="0">
              <a:spcBef>
                <a:spcPts val="0"/>
              </a:spcBef>
              <a:spcAft>
                <a:spcPts val="0"/>
              </a:spcAft>
              <a:buClr>
                <a:srgbClr val="000000"/>
              </a:buClr>
              <a:buSzPct val="100000"/>
              <a:buFont typeface="Roboto"/>
              <a:buChar char="●"/>
            </a:pPr>
            <a:r>
              <a:rPr lang="en" sz="5600" dirty="0">
                <a:solidFill>
                  <a:schemeClr val="dk2"/>
                </a:solidFill>
                <a:highlight>
                  <a:srgbClr val="FFFFFF"/>
                </a:highlight>
                <a:latin typeface="Times New Roman" panose="02020603050405020304" pitchFamily="18" charset="0"/>
                <a:ea typeface="Roboto"/>
                <a:cs typeface="Times New Roman" panose="02020603050405020304" pitchFamily="18" charset="0"/>
                <a:sym typeface="Roboto"/>
              </a:rPr>
              <a:t>Age ranged from 12 to 82 with an average age of 36; 4.6% (n=145) fell between 12 and 17 years of age.</a:t>
            </a:r>
            <a:endParaRPr sz="5600" dirty="0">
              <a:solidFill>
                <a:schemeClr val="dk2"/>
              </a:solidFill>
              <a:highlight>
                <a:srgbClr val="FFFFFF"/>
              </a:highlight>
              <a:latin typeface="Times New Roman" panose="02020603050405020304" pitchFamily="18" charset="0"/>
              <a:ea typeface="Roboto"/>
              <a:cs typeface="Times New Roman" panose="02020603050405020304" pitchFamily="18" charset="0"/>
              <a:sym typeface="Roboto"/>
            </a:endParaRPr>
          </a:p>
          <a:p>
            <a:pPr marL="0" lvl="0" indent="0" algn="l" rtl="0">
              <a:spcBef>
                <a:spcPts val="0"/>
              </a:spcBef>
              <a:spcAft>
                <a:spcPts val="0"/>
              </a:spcAft>
              <a:buNone/>
            </a:pPr>
            <a:endParaRPr sz="5600" dirty="0">
              <a:solidFill>
                <a:srgbClr val="000000"/>
              </a:solidFill>
              <a:latin typeface="Times New Roman" panose="02020603050405020304" pitchFamily="18" charset="0"/>
              <a:ea typeface="Roboto"/>
              <a:cs typeface="Times New Roman" panose="02020603050405020304" pitchFamily="18" charset="0"/>
              <a:sym typeface="Roboto"/>
            </a:endParaRPr>
          </a:p>
          <a:p>
            <a:pPr marL="0" lvl="0" indent="0" algn="l" rtl="0">
              <a:spcBef>
                <a:spcPts val="1200"/>
              </a:spcBef>
              <a:spcAft>
                <a:spcPts val="0"/>
              </a:spcAft>
              <a:buNone/>
            </a:pPr>
            <a:r>
              <a:rPr lang="en" sz="7200" b="1" u="sng" dirty="0">
                <a:solidFill>
                  <a:srgbClr val="000000"/>
                </a:solidFill>
                <a:latin typeface="Times New Roman" panose="02020603050405020304" pitchFamily="18" charset="0"/>
                <a:ea typeface="Roboto"/>
                <a:cs typeface="Times New Roman" panose="02020603050405020304" pitchFamily="18" charset="0"/>
                <a:sym typeface="Roboto"/>
              </a:rPr>
              <a:t>Race/Ethnicity:</a:t>
            </a:r>
            <a:endParaRPr sz="7200" b="1" u="sng" dirty="0">
              <a:solidFill>
                <a:srgbClr val="000000"/>
              </a:solidFill>
              <a:latin typeface="Times New Roman" panose="02020603050405020304" pitchFamily="18" charset="0"/>
              <a:ea typeface="Roboto"/>
              <a:cs typeface="Times New Roman" panose="02020603050405020304" pitchFamily="18" charset="0"/>
              <a:sym typeface="Roboto"/>
            </a:endParaRPr>
          </a:p>
          <a:p>
            <a:pPr marL="457200" lvl="0" indent="-323850" algn="l" rtl="0">
              <a:lnSpc>
                <a:spcPct val="120000"/>
              </a:lnSpc>
              <a:spcBef>
                <a:spcPts val="1200"/>
              </a:spcBef>
              <a:spcAft>
                <a:spcPts val="0"/>
              </a:spcAft>
              <a:buClr>
                <a:srgbClr val="000000"/>
              </a:buClr>
              <a:buSzPct val="100000"/>
              <a:buFont typeface="Roboto"/>
              <a:buChar char="●"/>
            </a:pPr>
            <a:r>
              <a:rPr lang="en" sz="5600" dirty="0">
                <a:solidFill>
                  <a:srgbClr val="000000"/>
                </a:solidFill>
                <a:latin typeface="Times New Roman" panose="02020603050405020304" pitchFamily="18" charset="0"/>
                <a:ea typeface="Roboto"/>
                <a:cs typeface="Times New Roman" panose="02020603050405020304" pitchFamily="18" charset="0"/>
                <a:sym typeface="Roboto"/>
              </a:rPr>
              <a:t>60.5% (n=1,899) Black or African American</a:t>
            </a:r>
            <a:endParaRPr sz="5600" dirty="0">
              <a:solidFill>
                <a:srgbClr val="000000"/>
              </a:solidFill>
              <a:latin typeface="Times New Roman" panose="02020603050405020304" pitchFamily="18" charset="0"/>
              <a:ea typeface="Roboto"/>
              <a:cs typeface="Times New Roman" panose="02020603050405020304" pitchFamily="18" charset="0"/>
              <a:sym typeface="Roboto"/>
            </a:endParaRPr>
          </a:p>
          <a:p>
            <a:pPr marL="457200" lvl="0" indent="-323850" algn="l" rtl="0">
              <a:lnSpc>
                <a:spcPct val="200000"/>
              </a:lnSpc>
              <a:spcBef>
                <a:spcPts val="0"/>
              </a:spcBef>
              <a:spcAft>
                <a:spcPts val="0"/>
              </a:spcAft>
              <a:buClr>
                <a:srgbClr val="000000"/>
              </a:buClr>
              <a:buSzPct val="100000"/>
              <a:buFont typeface="Roboto"/>
              <a:buChar char="●"/>
            </a:pPr>
            <a:r>
              <a:rPr lang="en" sz="5600" dirty="0">
                <a:solidFill>
                  <a:srgbClr val="000000"/>
                </a:solidFill>
                <a:latin typeface="Times New Roman" panose="02020603050405020304" pitchFamily="18" charset="0"/>
                <a:ea typeface="Roboto"/>
                <a:cs typeface="Times New Roman" panose="02020603050405020304" pitchFamily="18" charset="0"/>
                <a:sym typeface="Roboto"/>
              </a:rPr>
              <a:t>37.8% (n=1,187) White</a:t>
            </a:r>
            <a:endParaRPr sz="5600" dirty="0">
              <a:solidFill>
                <a:srgbClr val="000000"/>
              </a:solidFill>
              <a:latin typeface="Times New Roman" panose="02020603050405020304" pitchFamily="18" charset="0"/>
              <a:ea typeface="Roboto"/>
              <a:cs typeface="Times New Roman" panose="02020603050405020304" pitchFamily="18" charset="0"/>
              <a:sym typeface="Roboto"/>
            </a:endParaRPr>
          </a:p>
          <a:p>
            <a:pPr marL="457200" lvl="0" indent="-323850" algn="l" rtl="0">
              <a:lnSpc>
                <a:spcPct val="200000"/>
              </a:lnSpc>
              <a:spcBef>
                <a:spcPts val="0"/>
              </a:spcBef>
              <a:spcAft>
                <a:spcPts val="0"/>
              </a:spcAft>
              <a:buClr>
                <a:srgbClr val="000000"/>
              </a:buClr>
              <a:buSzPct val="100000"/>
              <a:buFont typeface="Roboto"/>
              <a:buChar char="●"/>
            </a:pPr>
            <a:r>
              <a:rPr lang="en" sz="5600" dirty="0">
                <a:solidFill>
                  <a:srgbClr val="000000"/>
                </a:solidFill>
                <a:latin typeface="Times New Roman" panose="02020603050405020304" pitchFamily="18" charset="0"/>
                <a:ea typeface="Roboto"/>
                <a:cs typeface="Times New Roman" panose="02020603050405020304" pitchFamily="18" charset="0"/>
                <a:sym typeface="Roboto"/>
              </a:rPr>
              <a:t>&lt; 2% (n=51) = Native Hawaiian or Pacific Islander,</a:t>
            </a:r>
            <a:endParaRPr sz="5600" dirty="0">
              <a:solidFill>
                <a:srgbClr val="000000"/>
              </a:solidFill>
              <a:latin typeface="Times New Roman" panose="02020603050405020304" pitchFamily="18" charset="0"/>
              <a:ea typeface="Roboto"/>
              <a:cs typeface="Times New Roman" panose="02020603050405020304" pitchFamily="18" charset="0"/>
              <a:sym typeface="Roboto"/>
            </a:endParaRPr>
          </a:p>
          <a:p>
            <a:pPr marL="0" lvl="0" indent="457200" algn="l" rtl="0">
              <a:lnSpc>
                <a:spcPct val="200000"/>
              </a:lnSpc>
              <a:spcBef>
                <a:spcPts val="0"/>
              </a:spcBef>
              <a:spcAft>
                <a:spcPts val="0"/>
              </a:spcAft>
              <a:buNone/>
            </a:pPr>
            <a:r>
              <a:rPr lang="en" sz="5600" dirty="0">
                <a:solidFill>
                  <a:srgbClr val="000000"/>
                </a:solidFill>
                <a:latin typeface="Times New Roman" panose="02020603050405020304" pitchFamily="18" charset="0"/>
                <a:ea typeface="Roboto"/>
                <a:cs typeface="Times New Roman" panose="02020603050405020304" pitchFamily="18" charset="0"/>
                <a:sym typeface="Roboto"/>
              </a:rPr>
              <a:t> Asian, or American Indian or Alaskan Native</a:t>
            </a:r>
            <a:endParaRPr sz="5600" dirty="0">
              <a:solidFill>
                <a:srgbClr val="000000"/>
              </a:solidFill>
              <a:latin typeface="Times New Roman" panose="02020603050405020304" pitchFamily="18" charset="0"/>
              <a:ea typeface="Roboto"/>
              <a:cs typeface="Times New Roman" panose="02020603050405020304" pitchFamily="18" charset="0"/>
              <a:sym typeface="Roboto"/>
            </a:endParaRPr>
          </a:p>
          <a:p>
            <a:pPr marL="0" lvl="0" indent="0" algn="l" rtl="0">
              <a:lnSpc>
                <a:spcPct val="200000"/>
              </a:lnSpc>
              <a:spcBef>
                <a:spcPts val="0"/>
              </a:spcBef>
              <a:spcAft>
                <a:spcPts val="0"/>
              </a:spcAft>
              <a:buNone/>
            </a:pPr>
            <a:endParaRPr dirty="0"/>
          </a:p>
          <a:p>
            <a:pPr marL="914400" lvl="0" indent="0" algn="l" rtl="0">
              <a:spcBef>
                <a:spcPts val="1200"/>
              </a:spcBef>
              <a:spcAft>
                <a:spcPts val="1200"/>
              </a:spcAft>
              <a:buNone/>
            </a:pPr>
            <a:endParaRPr dirty="0"/>
          </a:p>
        </p:txBody>
      </p:sp>
      <p:pic>
        <p:nvPicPr>
          <p:cNvPr id="89" name="Google Shape;89;p17"/>
          <p:cNvPicPr preferRelativeResize="0"/>
          <p:nvPr/>
        </p:nvPicPr>
        <p:blipFill>
          <a:blip r:embed="rId3">
            <a:alphaModFix/>
          </a:blip>
          <a:stretch>
            <a:fillRect/>
          </a:stretch>
        </p:blipFill>
        <p:spPr>
          <a:xfrm>
            <a:off x="5461200" y="2929695"/>
            <a:ext cx="3109375" cy="1513575"/>
          </a:xfrm>
          <a:prstGeom prst="rect">
            <a:avLst/>
          </a:prstGeom>
          <a:noFill/>
          <a:ln>
            <a:noFill/>
          </a:ln>
        </p:spPr>
      </p:pic>
      <p:sp>
        <p:nvSpPr>
          <p:cNvPr id="5" name="Title 2">
            <a:extLst>
              <a:ext uri="{FF2B5EF4-FFF2-40B4-BE49-F238E27FC236}">
                <a16:creationId xmlns:a16="http://schemas.microsoft.com/office/drawing/2014/main" id="{05E8E184-5378-4901-B4DA-8FAF6EF65D30}"/>
              </a:ext>
            </a:extLst>
          </p:cNvPr>
          <p:cNvSpPr>
            <a:spLocks noGrp="1"/>
          </p:cNvSpPr>
          <p:nvPr>
            <p:ph type="title"/>
          </p:nvPr>
        </p:nvSpPr>
        <p:spPr>
          <a:xfrm>
            <a:off x="311700" y="572145"/>
            <a:ext cx="8520600" cy="623400"/>
          </a:xfrm>
        </p:spPr>
        <p:txBody>
          <a:bodyPr/>
          <a:lstStyle/>
          <a:p>
            <a:pPr algn="ctr"/>
            <a:r>
              <a:rPr lang="en-US" dirty="0"/>
              <a:t>The Present Study: Demographics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5" name="Google Shape;95;p18"/>
          <p:cNvPicPr preferRelativeResize="0"/>
          <p:nvPr/>
        </p:nvPicPr>
        <p:blipFill rotWithShape="1">
          <a:blip r:embed="rId3">
            <a:alphaModFix/>
          </a:blip>
          <a:srcRect t="15540"/>
          <a:stretch/>
        </p:blipFill>
        <p:spPr>
          <a:xfrm>
            <a:off x="2514600" y="1995192"/>
            <a:ext cx="6418129" cy="2779483"/>
          </a:xfrm>
          <a:prstGeom prst="rect">
            <a:avLst/>
          </a:prstGeom>
          <a:noFill/>
          <a:ln>
            <a:noFill/>
          </a:ln>
        </p:spPr>
      </p:pic>
      <p:sp>
        <p:nvSpPr>
          <p:cNvPr id="96" name="Google Shape;96;p18"/>
          <p:cNvSpPr txBox="1"/>
          <p:nvPr/>
        </p:nvSpPr>
        <p:spPr>
          <a:xfrm>
            <a:off x="347099" y="1896132"/>
            <a:ext cx="2167501" cy="1918957"/>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chemeClr val="dk2"/>
              </a:buClr>
              <a:buSzPts val="1500"/>
              <a:buFont typeface="Roboto"/>
              <a:buChar char="●"/>
            </a:pPr>
            <a:r>
              <a:rPr lang="en" sz="1400" dirty="0">
                <a:latin typeface="Times New Roman" panose="02020603050405020304" pitchFamily="18" charset="0"/>
                <a:ea typeface="Roboto"/>
                <a:cs typeface="Times New Roman" panose="02020603050405020304" pitchFamily="18" charset="0"/>
                <a:sym typeface="Roboto"/>
              </a:rPr>
              <a:t>Eviction by primary tenant and eviction by landlord/court were the primary reasons for shelter entry across all groups</a:t>
            </a:r>
            <a:endParaRPr sz="1400" dirty="0">
              <a:latin typeface="Times New Roman" panose="02020603050405020304" pitchFamily="18" charset="0"/>
              <a:ea typeface="Source Sans Pro"/>
              <a:cs typeface="Times New Roman" panose="02020603050405020304" pitchFamily="18" charset="0"/>
              <a:sym typeface="Source Sans Pro"/>
            </a:endParaRPr>
          </a:p>
        </p:txBody>
      </p:sp>
      <p:sp>
        <p:nvSpPr>
          <p:cNvPr id="3" name="Title 2">
            <a:extLst>
              <a:ext uri="{FF2B5EF4-FFF2-40B4-BE49-F238E27FC236}">
                <a16:creationId xmlns:a16="http://schemas.microsoft.com/office/drawing/2014/main" id="{A3C10A71-9E38-4352-9722-A79B6BA05ED5}"/>
              </a:ext>
            </a:extLst>
          </p:cNvPr>
          <p:cNvSpPr>
            <a:spLocks noGrp="1"/>
          </p:cNvSpPr>
          <p:nvPr>
            <p:ph type="title"/>
          </p:nvPr>
        </p:nvSpPr>
        <p:spPr>
          <a:xfrm>
            <a:off x="512247" y="467885"/>
            <a:ext cx="8520600" cy="623400"/>
          </a:xfrm>
        </p:spPr>
        <p:txBody>
          <a:bodyPr>
            <a:normAutofit fontScale="90000"/>
          </a:bodyPr>
          <a:lstStyle/>
          <a:p>
            <a:pPr algn="ctr"/>
            <a:r>
              <a:rPr lang="en" sz="2700" dirty="0">
                <a:solidFill>
                  <a:srgbClr val="FFFFFF"/>
                </a:solidFill>
              </a:rPr>
              <a:t>The Present Study: Primary Recorded </a:t>
            </a:r>
            <a:br>
              <a:rPr lang="en" sz="2700" dirty="0">
                <a:solidFill>
                  <a:srgbClr val="FFFFFF"/>
                </a:solidFill>
              </a:rPr>
            </a:br>
            <a:r>
              <a:rPr lang="en" sz="2700" dirty="0">
                <a:solidFill>
                  <a:srgbClr val="FFFFFF"/>
                </a:solidFill>
              </a:rPr>
              <a:t>Reason for</a:t>
            </a:r>
            <a:r>
              <a:rPr lang="en" dirty="0">
                <a:solidFill>
                  <a:srgbClr val="FFFFFF"/>
                </a:solidFill>
              </a:rPr>
              <a:t> </a:t>
            </a:r>
            <a:r>
              <a:rPr lang="en" sz="2700" dirty="0">
                <a:solidFill>
                  <a:srgbClr val="FFFFFF"/>
                </a:solidFill>
              </a:rPr>
              <a:t>Shelter Entry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body" idx="1"/>
          </p:nvPr>
        </p:nvSpPr>
        <p:spPr>
          <a:xfrm>
            <a:off x="311700" y="1612745"/>
            <a:ext cx="8520600" cy="3462175"/>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Clr>
                <a:schemeClr val="dk2"/>
              </a:buClr>
              <a:buSzPts val="275"/>
              <a:buFont typeface="Arial"/>
              <a:buNone/>
            </a:pPr>
            <a:r>
              <a:rPr lang="en" sz="5600" b="1" dirty="0">
                <a:solidFill>
                  <a:schemeClr val="tx1"/>
                </a:solidFill>
                <a:latin typeface="Times New Roman" panose="02020603050405020304" pitchFamily="18" charset="0"/>
                <a:ea typeface="Roboto"/>
                <a:cs typeface="Times New Roman" panose="02020603050405020304" pitchFamily="18" charset="0"/>
                <a:sym typeface="Roboto"/>
              </a:rPr>
              <a:t>Gender</a:t>
            </a:r>
            <a:endParaRPr sz="5600" b="1" dirty="0">
              <a:solidFill>
                <a:schemeClr val="tx1"/>
              </a:solidFill>
              <a:latin typeface="Times New Roman" panose="02020603050405020304" pitchFamily="18" charset="0"/>
              <a:ea typeface="Roboto"/>
              <a:cs typeface="Times New Roman" panose="02020603050405020304" pitchFamily="18" charset="0"/>
              <a:sym typeface="Roboto"/>
            </a:endParaRPr>
          </a:p>
          <a:p>
            <a:pPr marL="457200" lvl="0" indent="-323850" algn="l" rtl="0">
              <a:spcBef>
                <a:spcPts val="0"/>
              </a:spcBef>
              <a:spcAft>
                <a:spcPts val="0"/>
              </a:spcAft>
              <a:buClr>
                <a:schemeClr val="dk2"/>
              </a:buClr>
              <a:buSzPct val="100000"/>
              <a:buFont typeface="Roboto"/>
              <a:buChar char="●"/>
            </a:pPr>
            <a:r>
              <a:rPr lang="en" sz="5600" dirty="0">
                <a:solidFill>
                  <a:schemeClr val="tx1"/>
                </a:solidFill>
                <a:latin typeface="Times New Roman" panose="02020603050405020304" pitchFamily="18" charset="0"/>
                <a:ea typeface="Roboto"/>
                <a:cs typeface="Times New Roman" panose="02020603050405020304" pitchFamily="18" charset="0"/>
                <a:sym typeface="Roboto"/>
              </a:rPr>
              <a:t>Men more likely to identify </a:t>
            </a:r>
            <a:r>
              <a:rPr lang="en" sz="5600" b="1" dirty="0">
                <a:solidFill>
                  <a:schemeClr val="tx1"/>
                </a:solidFill>
                <a:latin typeface="Times New Roman" panose="02020603050405020304" pitchFamily="18" charset="0"/>
                <a:ea typeface="Roboto"/>
                <a:cs typeface="Times New Roman" panose="02020603050405020304" pitchFamily="18" charset="0"/>
                <a:sym typeface="Roboto"/>
              </a:rPr>
              <a:t>recent release from jail or prison</a:t>
            </a:r>
            <a:r>
              <a:rPr lang="en" sz="5600" dirty="0">
                <a:solidFill>
                  <a:schemeClr val="tx1"/>
                </a:solidFill>
                <a:latin typeface="Times New Roman" panose="02020603050405020304" pitchFamily="18" charset="0"/>
                <a:ea typeface="Roboto"/>
                <a:cs typeface="Times New Roman" panose="02020603050405020304" pitchFamily="18" charset="0"/>
                <a:sym typeface="Roboto"/>
              </a:rPr>
              <a:t> as a cause than women (86.7% of men compared to women at 15.9%)</a:t>
            </a:r>
            <a:endParaRPr sz="5600" dirty="0">
              <a:solidFill>
                <a:schemeClr val="tx1"/>
              </a:solidFill>
              <a:latin typeface="Times New Roman" panose="02020603050405020304" pitchFamily="18" charset="0"/>
              <a:ea typeface="Roboto"/>
              <a:cs typeface="Times New Roman" panose="02020603050405020304" pitchFamily="18" charset="0"/>
              <a:sym typeface="Roboto"/>
            </a:endParaRPr>
          </a:p>
          <a:p>
            <a:pPr marL="457200" lvl="0" indent="-323850" algn="l" rtl="0">
              <a:spcBef>
                <a:spcPts val="0"/>
              </a:spcBef>
              <a:spcAft>
                <a:spcPts val="0"/>
              </a:spcAft>
              <a:buClr>
                <a:schemeClr val="dk2"/>
              </a:buClr>
              <a:buSzPct val="100000"/>
              <a:buFont typeface="Roboto"/>
              <a:buChar char="●"/>
            </a:pPr>
            <a:r>
              <a:rPr lang="en" sz="5600" dirty="0">
                <a:solidFill>
                  <a:schemeClr val="tx1"/>
                </a:solidFill>
                <a:latin typeface="Times New Roman" panose="02020603050405020304" pitchFamily="18" charset="0"/>
                <a:ea typeface="Roboto"/>
                <a:cs typeface="Times New Roman" panose="02020603050405020304" pitchFamily="18" charset="0"/>
                <a:sym typeface="Roboto"/>
              </a:rPr>
              <a:t>Women more likely to report </a:t>
            </a:r>
            <a:r>
              <a:rPr lang="en" sz="5600" b="1" dirty="0">
                <a:solidFill>
                  <a:schemeClr val="tx1"/>
                </a:solidFill>
                <a:latin typeface="Times New Roman" panose="02020603050405020304" pitchFamily="18" charset="0"/>
                <a:ea typeface="Roboto"/>
                <a:cs typeface="Times New Roman" panose="02020603050405020304" pitchFamily="18" charset="0"/>
                <a:sym typeface="Roboto"/>
              </a:rPr>
              <a:t>domestic violence</a:t>
            </a:r>
            <a:r>
              <a:rPr lang="en" sz="5600" dirty="0">
                <a:solidFill>
                  <a:schemeClr val="tx1"/>
                </a:solidFill>
                <a:latin typeface="Times New Roman" panose="02020603050405020304" pitchFamily="18" charset="0"/>
                <a:ea typeface="Roboto"/>
                <a:cs typeface="Times New Roman" panose="02020603050405020304" pitchFamily="18" charset="0"/>
                <a:sym typeface="Roboto"/>
              </a:rPr>
              <a:t> as a cause than men (86.1% of women compared to 12.8% of men)</a:t>
            </a:r>
          </a:p>
          <a:p>
            <a:pPr marL="133350" lvl="0" indent="0" algn="l" rtl="0">
              <a:spcBef>
                <a:spcPts val="0"/>
              </a:spcBef>
              <a:spcAft>
                <a:spcPts val="0"/>
              </a:spcAft>
              <a:buClr>
                <a:schemeClr val="dk2"/>
              </a:buClr>
              <a:buSzPct val="100000"/>
              <a:buNone/>
            </a:pPr>
            <a:endParaRPr sz="5600" dirty="0">
              <a:solidFill>
                <a:schemeClr val="tx1"/>
              </a:solidFill>
              <a:latin typeface="Times New Roman" panose="02020603050405020304" pitchFamily="18" charset="0"/>
              <a:ea typeface="Roboto"/>
              <a:cs typeface="Times New Roman" panose="02020603050405020304" pitchFamily="18" charset="0"/>
              <a:sym typeface="Roboto"/>
            </a:endParaRPr>
          </a:p>
          <a:p>
            <a:pPr marL="0" lvl="0" indent="0" algn="l" rtl="0">
              <a:spcBef>
                <a:spcPts val="0"/>
              </a:spcBef>
              <a:spcAft>
                <a:spcPts val="0"/>
              </a:spcAft>
              <a:buClr>
                <a:schemeClr val="dk2"/>
              </a:buClr>
              <a:buSzPts val="275"/>
              <a:buFont typeface="Arial"/>
              <a:buNone/>
            </a:pPr>
            <a:r>
              <a:rPr lang="en" sz="5600" b="1" dirty="0">
                <a:solidFill>
                  <a:schemeClr val="tx1"/>
                </a:solidFill>
                <a:latin typeface="Times New Roman" panose="02020603050405020304" pitchFamily="18" charset="0"/>
                <a:ea typeface="Roboto"/>
                <a:cs typeface="Times New Roman" panose="02020603050405020304" pitchFamily="18" charset="0"/>
                <a:sym typeface="Roboto"/>
              </a:rPr>
              <a:t>Age</a:t>
            </a:r>
            <a:endParaRPr sz="5600" b="1" dirty="0">
              <a:solidFill>
                <a:schemeClr val="tx1"/>
              </a:solidFill>
              <a:latin typeface="Times New Roman" panose="02020603050405020304" pitchFamily="18" charset="0"/>
              <a:ea typeface="Roboto"/>
              <a:cs typeface="Times New Roman" panose="02020603050405020304" pitchFamily="18" charset="0"/>
              <a:sym typeface="Roboto"/>
            </a:endParaRPr>
          </a:p>
          <a:p>
            <a:pPr marL="457200" lvl="0" indent="-323850" algn="l" rtl="0">
              <a:spcBef>
                <a:spcPts val="0"/>
              </a:spcBef>
              <a:spcAft>
                <a:spcPts val="0"/>
              </a:spcAft>
              <a:buClr>
                <a:schemeClr val="dk2"/>
              </a:buClr>
              <a:buSzPct val="100000"/>
              <a:buFont typeface="Roboto"/>
              <a:buChar char="●"/>
            </a:pPr>
            <a:r>
              <a:rPr lang="en" sz="5600" b="1" i="1" dirty="0">
                <a:solidFill>
                  <a:schemeClr val="tx1"/>
                </a:solidFill>
                <a:latin typeface="Times New Roman" panose="02020603050405020304" pitchFamily="18" charset="0"/>
                <a:ea typeface="Roboto"/>
                <a:cs typeface="Times New Roman" panose="02020603050405020304" pitchFamily="18" charset="0"/>
                <a:sym typeface="Roboto"/>
              </a:rPr>
              <a:t>Generation Z</a:t>
            </a:r>
            <a:r>
              <a:rPr lang="en" sz="5600" dirty="0">
                <a:solidFill>
                  <a:schemeClr val="tx1"/>
                </a:solidFill>
                <a:latin typeface="Times New Roman" panose="02020603050405020304" pitchFamily="18" charset="0"/>
                <a:ea typeface="Roboto"/>
                <a:cs typeface="Times New Roman" panose="02020603050405020304" pitchFamily="18" charset="0"/>
                <a:sym typeface="Roboto"/>
              </a:rPr>
              <a:t> (born between 1997 and 2019, n=539) top three reasons for shelter entry: </a:t>
            </a:r>
            <a:r>
              <a:rPr lang="en" sz="5600" b="1" dirty="0">
                <a:solidFill>
                  <a:schemeClr val="tx1"/>
                </a:solidFill>
                <a:latin typeface="Times New Roman" panose="02020603050405020304" pitchFamily="18" charset="0"/>
                <a:ea typeface="Roboto"/>
                <a:cs typeface="Times New Roman" panose="02020603050405020304" pitchFamily="18" charset="0"/>
                <a:sym typeface="Roboto"/>
              </a:rPr>
              <a:t>eviction by primary tenant, family dysfunction, domestic violence</a:t>
            </a:r>
            <a:endParaRPr sz="5600" b="1" dirty="0">
              <a:solidFill>
                <a:schemeClr val="tx1"/>
              </a:solidFill>
              <a:latin typeface="Times New Roman" panose="02020603050405020304" pitchFamily="18" charset="0"/>
              <a:ea typeface="Roboto"/>
              <a:cs typeface="Times New Roman" panose="02020603050405020304" pitchFamily="18" charset="0"/>
              <a:sym typeface="Roboto"/>
            </a:endParaRPr>
          </a:p>
          <a:p>
            <a:pPr marL="457200" lvl="0" indent="-323850" algn="l" rtl="0">
              <a:spcBef>
                <a:spcPts val="0"/>
              </a:spcBef>
              <a:spcAft>
                <a:spcPts val="0"/>
              </a:spcAft>
              <a:buClr>
                <a:schemeClr val="dk2"/>
              </a:buClr>
              <a:buSzPct val="100000"/>
              <a:buFont typeface="Roboto"/>
              <a:buChar char="●"/>
            </a:pPr>
            <a:r>
              <a:rPr lang="en" sz="5600" dirty="0">
                <a:solidFill>
                  <a:schemeClr val="tx1"/>
                </a:solidFill>
                <a:latin typeface="Times New Roman" panose="02020603050405020304" pitchFamily="18" charset="0"/>
                <a:ea typeface="Roboto"/>
                <a:cs typeface="Times New Roman" panose="02020603050405020304" pitchFamily="18" charset="0"/>
                <a:sym typeface="Roboto"/>
              </a:rPr>
              <a:t>All other generations’ top three reasons for shelter entry: </a:t>
            </a:r>
            <a:r>
              <a:rPr lang="en" sz="5600" b="1" dirty="0">
                <a:solidFill>
                  <a:schemeClr val="tx1"/>
                </a:solidFill>
                <a:latin typeface="Times New Roman" panose="02020603050405020304" pitchFamily="18" charset="0"/>
                <a:ea typeface="Roboto"/>
                <a:cs typeface="Times New Roman" panose="02020603050405020304" pitchFamily="18" charset="0"/>
                <a:sym typeface="Roboto"/>
              </a:rPr>
              <a:t>eviction by primary tenant, eviction by landlord or court, recent release from jail or prison</a:t>
            </a:r>
            <a:endParaRPr sz="5600" b="1" dirty="0">
              <a:solidFill>
                <a:schemeClr val="tx1"/>
              </a:solidFill>
              <a:latin typeface="Times New Roman" panose="02020603050405020304" pitchFamily="18" charset="0"/>
              <a:ea typeface="Roboto"/>
              <a:cs typeface="Times New Roman" panose="02020603050405020304" pitchFamily="18" charset="0"/>
              <a:sym typeface="Roboto"/>
            </a:endParaRPr>
          </a:p>
          <a:p>
            <a:pPr marL="457200" lvl="0" indent="-323850" algn="l" rtl="0">
              <a:spcBef>
                <a:spcPts val="0"/>
              </a:spcBef>
              <a:spcAft>
                <a:spcPts val="0"/>
              </a:spcAft>
              <a:buClr>
                <a:schemeClr val="dk2"/>
              </a:buClr>
              <a:buSzPct val="100000"/>
              <a:buFont typeface="Roboto"/>
              <a:buChar char="●"/>
            </a:pPr>
            <a:r>
              <a:rPr lang="en" sz="5600" dirty="0">
                <a:solidFill>
                  <a:schemeClr val="tx1"/>
                </a:solidFill>
                <a:highlight>
                  <a:srgbClr val="FFFFFF"/>
                </a:highlight>
                <a:latin typeface="Times New Roman" panose="02020603050405020304" pitchFamily="18" charset="0"/>
                <a:ea typeface="Roboto"/>
                <a:cs typeface="Times New Roman" panose="02020603050405020304" pitchFamily="18" charset="0"/>
                <a:sym typeface="Roboto"/>
              </a:rPr>
              <a:t>As age increased, </a:t>
            </a:r>
            <a:r>
              <a:rPr lang="en" sz="5600" b="1" dirty="0">
                <a:solidFill>
                  <a:schemeClr val="tx1"/>
                </a:solidFill>
                <a:highlight>
                  <a:srgbClr val="FFFFFF"/>
                </a:highlight>
                <a:latin typeface="Times New Roman" panose="02020603050405020304" pitchFamily="18" charset="0"/>
                <a:ea typeface="Roboto"/>
                <a:cs typeface="Times New Roman" panose="02020603050405020304" pitchFamily="18" charset="0"/>
                <a:sym typeface="Roboto"/>
              </a:rPr>
              <a:t>medical, mental health, and substance abuse </a:t>
            </a:r>
            <a:r>
              <a:rPr lang="en" sz="5600" dirty="0">
                <a:solidFill>
                  <a:schemeClr val="tx1"/>
                </a:solidFill>
                <a:highlight>
                  <a:srgbClr val="FFFFFF"/>
                </a:highlight>
                <a:latin typeface="Times New Roman" panose="02020603050405020304" pitchFamily="18" charset="0"/>
                <a:ea typeface="Roboto"/>
                <a:cs typeface="Times New Roman" panose="02020603050405020304" pitchFamily="18" charset="0"/>
                <a:sym typeface="Roboto"/>
              </a:rPr>
              <a:t>challenges grew more common as the reported primary reason for shelter entry</a:t>
            </a:r>
          </a:p>
          <a:p>
            <a:pPr marL="133350" lvl="0" indent="0" algn="l" rtl="0">
              <a:spcBef>
                <a:spcPts val="0"/>
              </a:spcBef>
              <a:spcAft>
                <a:spcPts val="0"/>
              </a:spcAft>
              <a:buClr>
                <a:schemeClr val="dk2"/>
              </a:buClr>
              <a:buSzPct val="100000"/>
              <a:buNone/>
            </a:pPr>
            <a:endParaRPr sz="5600" dirty="0">
              <a:solidFill>
                <a:schemeClr val="tx1"/>
              </a:solidFill>
              <a:highlight>
                <a:srgbClr val="FFFFFF"/>
              </a:highlight>
              <a:latin typeface="Times New Roman" panose="02020603050405020304" pitchFamily="18" charset="0"/>
              <a:ea typeface="Roboto"/>
              <a:cs typeface="Times New Roman" panose="02020603050405020304" pitchFamily="18" charset="0"/>
              <a:sym typeface="Roboto"/>
            </a:endParaRPr>
          </a:p>
          <a:p>
            <a:pPr marL="0" lvl="0" indent="0" algn="l" rtl="0">
              <a:spcBef>
                <a:spcPts val="0"/>
              </a:spcBef>
              <a:spcAft>
                <a:spcPts val="0"/>
              </a:spcAft>
              <a:buNone/>
            </a:pPr>
            <a:r>
              <a:rPr lang="en" sz="5600" b="1" dirty="0">
                <a:solidFill>
                  <a:schemeClr val="tx1"/>
                </a:solidFill>
                <a:latin typeface="Times New Roman" panose="02020603050405020304" pitchFamily="18" charset="0"/>
                <a:ea typeface="Roboto"/>
                <a:cs typeface="Times New Roman" panose="02020603050405020304" pitchFamily="18" charset="0"/>
                <a:sym typeface="Roboto"/>
              </a:rPr>
              <a:t>Race/Ethnicity</a:t>
            </a:r>
            <a:endParaRPr sz="5600" b="1" dirty="0">
              <a:solidFill>
                <a:schemeClr val="tx1"/>
              </a:solidFill>
              <a:latin typeface="Times New Roman" panose="02020603050405020304" pitchFamily="18" charset="0"/>
              <a:ea typeface="Roboto"/>
              <a:cs typeface="Times New Roman" panose="02020603050405020304" pitchFamily="18" charset="0"/>
              <a:sym typeface="Roboto"/>
            </a:endParaRPr>
          </a:p>
          <a:p>
            <a:pPr marL="457200" lvl="0" indent="-323850" algn="l" rtl="0">
              <a:spcBef>
                <a:spcPts val="0"/>
              </a:spcBef>
              <a:spcAft>
                <a:spcPts val="0"/>
              </a:spcAft>
              <a:buClr>
                <a:schemeClr val="dk2"/>
              </a:buClr>
              <a:buSzPct val="100000"/>
              <a:buFont typeface="Roboto"/>
              <a:buChar char="●"/>
            </a:pPr>
            <a:r>
              <a:rPr lang="en" sz="5600" dirty="0">
                <a:solidFill>
                  <a:schemeClr val="tx1"/>
                </a:solidFill>
                <a:latin typeface="Times New Roman" panose="02020603050405020304" pitchFamily="18" charset="0"/>
                <a:ea typeface="Roboto"/>
                <a:cs typeface="Times New Roman" panose="02020603050405020304" pitchFamily="18" charset="0"/>
                <a:sym typeface="Roboto"/>
              </a:rPr>
              <a:t>Non-Hispanic/Latino whites were more likely to enter, than other racial/ethnic groups, due to substance use, natural disaster and mortgage foreclosure</a:t>
            </a:r>
            <a:endParaRPr sz="5600" dirty="0">
              <a:solidFill>
                <a:schemeClr val="tx1"/>
              </a:solidFill>
              <a:latin typeface="Times New Roman" panose="02020603050405020304" pitchFamily="18" charset="0"/>
              <a:ea typeface="Roboto"/>
              <a:cs typeface="Times New Roman" panose="02020603050405020304" pitchFamily="18" charset="0"/>
              <a:sym typeface="Roboto"/>
            </a:endParaRPr>
          </a:p>
          <a:p>
            <a:pPr marL="457200" lvl="0" indent="-323850" algn="l" rtl="0">
              <a:spcBef>
                <a:spcPts val="0"/>
              </a:spcBef>
              <a:spcAft>
                <a:spcPts val="0"/>
              </a:spcAft>
              <a:buClr>
                <a:schemeClr val="dk2"/>
              </a:buClr>
              <a:buSzPct val="100000"/>
              <a:buFont typeface="Roboto"/>
              <a:buChar char="●"/>
            </a:pPr>
            <a:r>
              <a:rPr lang="en" sz="5600" dirty="0">
                <a:solidFill>
                  <a:schemeClr val="tx1"/>
                </a:solidFill>
                <a:latin typeface="Times New Roman" panose="02020603050405020304" pitchFamily="18" charset="0"/>
                <a:ea typeface="Roboto"/>
                <a:cs typeface="Times New Roman" panose="02020603050405020304" pitchFamily="18" charset="0"/>
                <a:sym typeface="Roboto"/>
              </a:rPr>
              <a:t>Black or African Americans were more likely to enter due to family dysfunction, recent release from jail or prison and criminal activity</a:t>
            </a:r>
            <a:endParaRPr sz="5600" dirty="0">
              <a:solidFill>
                <a:schemeClr val="tx1"/>
              </a:solidFill>
              <a:latin typeface="Times New Roman" panose="02020603050405020304" pitchFamily="18" charset="0"/>
              <a:ea typeface="Roboto"/>
              <a:cs typeface="Times New Roman" panose="02020603050405020304" pitchFamily="18" charset="0"/>
              <a:sym typeface="Roboto"/>
            </a:endParaRPr>
          </a:p>
          <a:p>
            <a:pPr marL="0" lvl="0" indent="0" algn="l" rtl="0">
              <a:spcBef>
                <a:spcPts val="0"/>
              </a:spcBef>
              <a:spcAft>
                <a:spcPts val="1200"/>
              </a:spcAft>
              <a:buNone/>
            </a:pPr>
            <a:endParaRPr dirty="0"/>
          </a:p>
        </p:txBody>
      </p:sp>
      <p:sp>
        <p:nvSpPr>
          <p:cNvPr id="3" name="Title 2">
            <a:extLst>
              <a:ext uri="{FF2B5EF4-FFF2-40B4-BE49-F238E27FC236}">
                <a16:creationId xmlns:a16="http://schemas.microsoft.com/office/drawing/2014/main" id="{B257D84D-E946-4021-9721-608FAB32AA19}"/>
              </a:ext>
            </a:extLst>
          </p:cNvPr>
          <p:cNvSpPr>
            <a:spLocks noGrp="1"/>
          </p:cNvSpPr>
          <p:nvPr>
            <p:ph type="title"/>
          </p:nvPr>
        </p:nvSpPr>
        <p:spPr>
          <a:xfrm>
            <a:off x="311700" y="704105"/>
            <a:ext cx="8520600" cy="623400"/>
          </a:xfrm>
        </p:spPr>
        <p:txBody>
          <a:bodyPr/>
          <a:lstStyle/>
          <a:p>
            <a:pPr algn="ctr"/>
            <a:r>
              <a:rPr lang="en" dirty="0">
                <a:solidFill>
                  <a:srgbClr val="FFFFFF"/>
                </a:solidFill>
              </a:rPr>
              <a:t>The Present Study: Shelter Entry Differences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20"/>
          <p:cNvSpPr txBox="1">
            <a:spLocks noGrp="1"/>
          </p:cNvSpPr>
          <p:nvPr>
            <p:ph type="body" idx="1"/>
          </p:nvPr>
        </p:nvSpPr>
        <p:spPr>
          <a:xfrm>
            <a:off x="311700" y="1771990"/>
            <a:ext cx="8520600" cy="3066710"/>
          </a:xfrm>
          <a:prstGeom prst="rect">
            <a:avLst/>
          </a:prstGeom>
        </p:spPr>
        <p:txBody>
          <a:bodyPr spcFirstLastPara="1" wrap="square" lIns="91425" tIns="91425" rIns="91425" bIns="91425" anchor="t" anchorCtr="0">
            <a:normAutofit/>
          </a:bodyPr>
          <a:lstStyle/>
          <a:p>
            <a:pPr marL="457200" lvl="0" indent="-353060" algn="l" rtl="0">
              <a:spcBef>
                <a:spcPts val="0"/>
              </a:spcBef>
              <a:spcAft>
                <a:spcPts val="0"/>
              </a:spcAft>
              <a:buClr>
                <a:schemeClr val="dk2"/>
              </a:buClr>
              <a:buSzPct val="100000"/>
              <a:buFont typeface="Arial"/>
              <a:buChar char="●"/>
            </a:pPr>
            <a:r>
              <a:rPr lang="en" sz="1500" b="1" dirty="0">
                <a:solidFill>
                  <a:schemeClr val="tx1"/>
                </a:solidFill>
                <a:latin typeface="Times New Roman" panose="02020603050405020304" pitchFamily="18" charset="0"/>
                <a:ea typeface="Arial"/>
                <a:cs typeface="Times New Roman" panose="02020603050405020304" pitchFamily="18" charset="0"/>
                <a:sym typeface="Arial"/>
              </a:rPr>
              <a:t>29.8% </a:t>
            </a:r>
            <a:r>
              <a:rPr lang="en" sz="1500" dirty="0">
                <a:solidFill>
                  <a:schemeClr val="tx1"/>
                </a:solidFill>
                <a:latin typeface="Times New Roman" panose="02020603050405020304" pitchFamily="18" charset="0"/>
                <a:ea typeface="Arial"/>
                <a:cs typeface="Times New Roman" panose="02020603050405020304" pitchFamily="18" charset="0"/>
                <a:sym typeface="Arial"/>
              </a:rPr>
              <a:t>(n=935) of sample members </a:t>
            </a:r>
            <a:r>
              <a:rPr lang="en" sz="1500" b="1" dirty="0">
                <a:solidFill>
                  <a:schemeClr val="tx1"/>
                </a:solidFill>
                <a:latin typeface="Times New Roman" panose="02020603050405020304" pitchFamily="18" charset="0"/>
                <a:ea typeface="Arial"/>
                <a:cs typeface="Times New Roman" panose="02020603050405020304" pitchFamily="18" charset="0"/>
                <a:sym typeface="Arial"/>
              </a:rPr>
              <a:t>returned </a:t>
            </a:r>
            <a:r>
              <a:rPr lang="en" sz="1500" dirty="0">
                <a:solidFill>
                  <a:schemeClr val="tx1"/>
                </a:solidFill>
                <a:latin typeface="Times New Roman" panose="02020603050405020304" pitchFamily="18" charset="0"/>
                <a:ea typeface="Arial"/>
                <a:cs typeface="Times New Roman" panose="02020603050405020304" pitchFamily="18" charset="0"/>
                <a:sym typeface="Arial"/>
              </a:rPr>
              <a:t>to either the same or a different shelter in 2019. These 935 individuals accounted for 1,160 of the total 4,619 </a:t>
            </a:r>
            <a:r>
              <a:rPr lang="en" sz="1500" b="1" dirty="0">
                <a:solidFill>
                  <a:schemeClr val="tx1"/>
                </a:solidFill>
                <a:latin typeface="Times New Roman" panose="02020603050405020304" pitchFamily="18" charset="0"/>
                <a:ea typeface="Arial"/>
                <a:cs typeface="Times New Roman" panose="02020603050405020304" pitchFamily="18" charset="0"/>
                <a:sym typeface="Arial"/>
              </a:rPr>
              <a:t>(25%) shelter entrances</a:t>
            </a:r>
            <a:r>
              <a:rPr lang="en" sz="1500" dirty="0">
                <a:solidFill>
                  <a:schemeClr val="tx1"/>
                </a:solidFill>
                <a:latin typeface="Times New Roman" panose="02020603050405020304" pitchFamily="18" charset="0"/>
                <a:ea typeface="Arial"/>
                <a:cs typeface="Times New Roman" panose="02020603050405020304" pitchFamily="18" charset="0"/>
                <a:sym typeface="Arial"/>
              </a:rPr>
              <a:t> in Monroe County in 2019</a:t>
            </a:r>
            <a:endParaRPr sz="1500" dirty="0">
              <a:solidFill>
                <a:schemeClr val="tx1"/>
              </a:solidFill>
              <a:latin typeface="Times New Roman" panose="02020603050405020304" pitchFamily="18" charset="0"/>
              <a:ea typeface="Arial"/>
              <a:cs typeface="Times New Roman" panose="02020603050405020304" pitchFamily="18" charset="0"/>
              <a:sym typeface="Arial"/>
            </a:endParaRPr>
          </a:p>
          <a:p>
            <a:pPr marL="0" lvl="0" indent="0" algn="l" rtl="0">
              <a:spcBef>
                <a:spcPts val="0"/>
              </a:spcBef>
              <a:spcAft>
                <a:spcPts val="0"/>
              </a:spcAft>
              <a:buNone/>
            </a:pPr>
            <a:endParaRPr sz="1500" dirty="0">
              <a:solidFill>
                <a:schemeClr val="tx1"/>
              </a:solidFill>
              <a:latin typeface="Times New Roman" panose="02020603050405020304" pitchFamily="18" charset="0"/>
              <a:ea typeface="Arial"/>
              <a:cs typeface="Times New Roman" panose="02020603050405020304" pitchFamily="18" charset="0"/>
              <a:sym typeface="Arial"/>
            </a:endParaRPr>
          </a:p>
          <a:p>
            <a:pPr marL="457200" lvl="0" indent="-353060" algn="l" rtl="0">
              <a:spcBef>
                <a:spcPts val="0"/>
              </a:spcBef>
              <a:spcAft>
                <a:spcPts val="0"/>
              </a:spcAft>
              <a:buClr>
                <a:schemeClr val="dk2"/>
              </a:buClr>
              <a:buSzPct val="100000"/>
              <a:buFont typeface="Arial"/>
              <a:buChar char="●"/>
            </a:pPr>
            <a:r>
              <a:rPr lang="en" sz="1500" dirty="0">
                <a:solidFill>
                  <a:schemeClr val="tx1"/>
                </a:solidFill>
                <a:latin typeface="Times New Roman" panose="02020603050405020304" pitchFamily="18" charset="0"/>
                <a:ea typeface="Arial"/>
                <a:cs typeface="Times New Roman" panose="02020603050405020304" pitchFamily="18" charset="0"/>
                <a:sym typeface="Arial"/>
              </a:rPr>
              <a:t>Most (</a:t>
            </a:r>
            <a:r>
              <a:rPr lang="en" sz="1500" b="1" dirty="0">
                <a:solidFill>
                  <a:schemeClr val="tx1"/>
                </a:solidFill>
                <a:latin typeface="Times New Roman" panose="02020603050405020304" pitchFamily="18" charset="0"/>
                <a:ea typeface="Arial"/>
                <a:cs typeface="Times New Roman" panose="02020603050405020304" pitchFamily="18" charset="0"/>
                <a:sym typeface="Arial"/>
              </a:rPr>
              <a:t>68.2%</a:t>
            </a:r>
            <a:r>
              <a:rPr lang="en" sz="1500" dirty="0">
                <a:solidFill>
                  <a:schemeClr val="tx1"/>
                </a:solidFill>
                <a:latin typeface="Times New Roman" panose="02020603050405020304" pitchFamily="18" charset="0"/>
                <a:ea typeface="Arial"/>
                <a:cs typeface="Times New Roman" panose="02020603050405020304" pitchFamily="18" charset="0"/>
                <a:sym typeface="Arial"/>
              </a:rPr>
              <a:t>, n=638) had </a:t>
            </a:r>
            <a:r>
              <a:rPr lang="en" sz="1500" b="1" dirty="0">
                <a:solidFill>
                  <a:schemeClr val="tx1"/>
                </a:solidFill>
                <a:latin typeface="Times New Roman" panose="02020603050405020304" pitchFamily="18" charset="0"/>
                <a:ea typeface="Arial"/>
                <a:cs typeface="Times New Roman" panose="02020603050405020304" pitchFamily="18" charset="0"/>
                <a:sym typeface="Arial"/>
              </a:rPr>
              <a:t>two</a:t>
            </a:r>
            <a:r>
              <a:rPr lang="en" sz="1500" dirty="0">
                <a:solidFill>
                  <a:schemeClr val="tx1"/>
                </a:solidFill>
                <a:latin typeface="Times New Roman" panose="02020603050405020304" pitchFamily="18" charset="0"/>
                <a:ea typeface="Arial"/>
                <a:cs typeface="Times New Roman" panose="02020603050405020304" pitchFamily="18" charset="0"/>
                <a:sym typeface="Arial"/>
              </a:rPr>
              <a:t> recorded shelter entries</a:t>
            </a:r>
            <a:endParaRPr sz="1500" dirty="0">
              <a:solidFill>
                <a:schemeClr val="tx1"/>
              </a:solidFill>
              <a:latin typeface="Times New Roman" panose="02020603050405020304" pitchFamily="18" charset="0"/>
              <a:ea typeface="Arial"/>
              <a:cs typeface="Times New Roman" panose="02020603050405020304" pitchFamily="18" charset="0"/>
              <a:sym typeface="Arial"/>
            </a:endParaRPr>
          </a:p>
          <a:p>
            <a:pPr marL="0" lvl="0" indent="0" algn="l" rtl="0">
              <a:spcBef>
                <a:spcPts val="0"/>
              </a:spcBef>
              <a:spcAft>
                <a:spcPts val="0"/>
              </a:spcAft>
              <a:buNone/>
            </a:pPr>
            <a:endParaRPr sz="1500" dirty="0">
              <a:solidFill>
                <a:schemeClr val="tx1"/>
              </a:solidFill>
              <a:latin typeface="Times New Roman" panose="02020603050405020304" pitchFamily="18" charset="0"/>
              <a:ea typeface="Arial"/>
              <a:cs typeface="Times New Roman" panose="02020603050405020304" pitchFamily="18" charset="0"/>
              <a:sym typeface="Arial"/>
            </a:endParaRPr>
          </a:p>
          <a:p>
            <a:pPr marL="457200" lvl="0" indent="-353060" algn="l" rtl="0">
              <a:spcBef>
                <a:spcPts val="0"/>
              </a:spcBef>
              <a:spcAft>
                <a:spcPts val="0"/>
              </a:spcAft>
              <a:buClr>
                <a:schemeClr val="dk2"/>
              </a:buClr>
              <a:buSzPct val="100000"/>
              <a:buFont typeface="Arial"/>
              <a:buChar char="●"/>
            </a:pPr>
            <a:r>
              <a:rPr lang="en" sz="1500" dirty="0">
                <a:solidFill>
                  <a:schemeClr val="tx1"/>
                </a:solidFill>
                <a:latin typeface="Times New Roman" panose="02020603050405020304" pitchFamily="18" charset="0"/>
                <a:ea typeface="Arial"/>
                <a:cs typeface="Times New Roman" panose="02020603050405020304" pitchFamily="18" charset="0"/>
                <a:sym typeface="Arial"/>
              </a:rPr>
              <a:t>17.7% (n=165) had </a:t>
            </a:r>
            <a:r>
              <a:rPr lang="en" sz="1500" b="1" dirty="0">
                <a:solidFill>
                  <a:schemeClr val="tx1"/>
                </a:solidFill>
                <a:latin typeface="Times New Roman" panose="02020603050405020304" pitchFamily="18" charset="0"/>
                <a:ea typeface="Arial"/>
                <a:cs typeface="Times New Roman" panose="02020603050405020304" pitchFamily="18" charset="0"/>
                <a:sym typeface="Arial"/>
              </a:rPr>
              <a:t>three</a:t>
            </a:r>
            <a:r>
              <a:rPr lang="en" sz="1500" dirty="0">
                <a:solidFill>
                  <a:schemeClr val="tx1"/>
                </a:solidFill>
                <a:latin typeface="Times New Roman" panose="02020603050405020304" pitchFamily="18" charset="0"/>
                <a:ea typeface="Arial"/>
                <a:cs typeface="Times New Roman" panose="02020603050405020304" pitchFamily="18" charset="0"/>
                <a:sym typeface="Arial"/>
              </a:rPr>
              <a:t> recorded entries, 7.7% (n=72) had </a:t>
            </a:r>
            <a:r>
              <a:rPr lang="en" sz="1500" b="1" dirty="0">
                <a:solidFill>
                  <a:schemeClr val="tx1"/>
                </a:solidFill>
                <a:latin typeface="Times New Roman" panose="02020603050405020304" pitchFamily="18" charset="0"/>
                <a:ea typeface="Arial"/>
                <a:cs typeface="Times New Roman" panose="02020603050405020304" pitchFamily="18" charset="0"/>
                <a:sym typeface="Arial"/>
              </a:rPr>
              <a:t>four</a:t>
            </a:r>
            <a:r>
              <a:rPr lang="en" sz="1500" dirty="0">
                <a:solidFill>
                  <a:schemeClr val="tx1"/>
                </a:solidFill>
                <a:latin typeface="Times New Roman" panose="02020603050405020304" pitchFamily="18" charset="0"/>
                <a:ea typeface="Arial"/>
                <a:cs typeface="Times New Roman" panose="02020603050405020304" pitchFamily="18" charset="0"/>
                <a:sym typeface="Arial"/>
              </a:rPr>
              <a:t>, approximately 6% had </a:t>
            </a:r>
            <a:r>
              <a:rPr lang="en" sz="1500" b="1" dirty="0">
                <a:solidFill>
                  <a:schemeClr val="tx1"/>
                </a:solidFill>
                <a:latin typeface="Times New Roman" panose="02020603050405020304" pitchFamily="18" charset="0"/>
                <a:ea typeface="Arial"/>
                <a:cs typeface="Times New Roman" panose="02020603050405020304" pitchFamily="18" charset="0"/>
                <a:sym typeface="Arial"/>
              </a:rPr>
              <a:t>five</a:t>
            </a:r>
            <a:r>
              <a:rPr lang="en" sz="1500" dirty="0">
                <a:solidFill>
                  <a:schemeClr val="tx1"/>
                </a:solidFill>
                <a:latin typeface="Times New Roman" panose="02020603050405020304" pitchFamily="18" charset="0"/>
                <a:ea typeface="Arial"/>
                <a:cs typeface="Times New Roman" panose="02020603050405020304" pitchFamily="18" charset="0"/>
                <a:sym typeface="Arial"/>
              </a:rPr>
              <a:t> or more.</a:t>
            </a:r>
            <a:endParaRPr sz="1500" dirty="0">
              <a:solidFill>
                <a:schemeClr val="tx1"/>
              </a:solidFill>
              <a:latin typeface="Times New Roman" panose="02020603050405020304" pitchFamily="18" charset="0"/>
              <a:ea typeface="Arial"/>
              <a:cs typeface="Times New Roman" panose="02020603050405020304" pitchFamily="18" charset="0"/>
              <a:sym typeface="Arial"/>
            </a:endParaRPr>
          </a:p>
          <a:p>
            <a:pPr marL="0" lvl="0" indent="0" algn="l" rtl="0">
              <a:spcBef>
                <a:spcPts val="0"/>
              </a:spcBef>
              <a:spcAft>
                <a:spcPts val="0"/>
              </a:spcAft>
              <a:buNone/>
            </a:pPr>
            <a:endParaRPr sz="1500" dirty="0">
              <a:solidFill>
                <a:schemeClr val="tx1"/>
              </a:solidFill>
              <a:latin typeface="Times New Roman" panose="02020603050405020304" pitchFamily="18" charset="0"/>
              <a:ea typeface="Arial"/>
              <a:cs typeface="Times New Roman" panose="02020603050405020304" pitchFamily="18" charset="0"/>
              <a:sym typeface="Arial"/>
            </a:endParaRPr>
          </a:p>
          <a:p>
            <a:pPr marL="457200" lvl="0" indent="-353060" algn="l" rtl="0">
              <a:spcBef>
                <a:spcPts val="0"/>
              </a:spcBef>
              <a:spcAft>
                <a:spcPts val="0"/>
              </a:spcAft>
              <a:buClr>
                <a:schemeClr val="dk2"/>
              </a:buClr>
              <a:buSzPct val="100000"/>
              <a:buFont typeface="Arial"/>
              <a:buChar char="●"/>
            </a:pPr>
            <a:r>
              <a:rPr lang="en" sz="1500" b="1" dirty="0">
                <a:solidFill>
                  <a:schemeClr val="tx1"/>
                </a:solidFill>
                <a:latin typeface="Times New Roman" panose="02020603050405020304" pitchFamily="18" charset="0"/>
                <a:ea typeface="Arial"/>
                <a:cs typeface="Times New Roman" panose="02020603050405020304" pitchFamily="18" charset="0"/>
                <a:sym typeface="Arial"/>
              </a:rPr>
              <a:t>Individuals differed significantly in the reason for shelter re-entry </a:t>
            </a:r>
            <a:endParaRPr sz="1500" b="1" dirty="0">
              <a:solidFill>
                <a:schemeClr val="tx1"/>
              </a:solidFill>
              <a:latin typeface="Times New Roman" panose="02020603050405020304" pitchFamily="18" charset="0"/>
              <a:ea typeface="Arial"/>
              <a:cs typeface="Times New Roman" panose="02020603050405020304" pitchFamily="18" charset="0"/>
              <a:sym typeface="Arial"/>
            </a:endParaRPr>
          </a:p>
          <a:p>
            <a:pPr marL="0" lvl="0" indent="0" algn="l" rtl="0">
              <a:spcBef>
                <a:spcPts val="0"/>
              </a:spcBef>
              <a:spcAft>
                <a:spcPts val="1200"/>
              </a:spcAft>
              <a:buNone/>
            </a:pPr>
            <a:endParaRPr dirty="0"/>
          </a:p>
        </p:txBody>
      </p:sp>
      <p:sp>
        <p:nvSpPr>
          <p:cNvPr id="4" name="Title 2">
            <a:extLst>
              <a:ext uri="{FF2B5EF4-FFF2-40B4-BE49-F238E27FC236}">
                <a16:creationId xmlns:a16="http://schemas.microsoft.com/office/drawing/2014/main" id="{B705A3A5-BC7F-4349-8529-ADAAC8D02465}"/>
              </a:ext>
            </a:extLst>
          </p:cNvPr>
          <p:cNvSpPr>
            <a:spLocks noGrp="1"/>
          </p:cNvSpPr>
          <p:nvPr>
            <p:ph type="title"/>
          </p:nvPr>
        </p:nvSpPr>
        <p:spPr>
          <a:xfrm>
            <a:off x="311700" y="704105"/>
            <a:ext cx="8520600" cy="623400"/>
          </a:xfrm>
        </p:spPr>
        <p:txBody>
          <a:bodyPr/>
          <a:lstStyle/>
          <a:p>
            <a:pPr algn="ctr"/>
            <a:r>
              <a:rPr lang="en" dirty="0">
                <a:solidFill>
                  <a:srgbClr val="FFFFFF"/>
                </a:solidFill>
              </a:rPr>
              <a:t>The Present Study: Shelter Re-Entry</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4" name="Google Shape;114;p21"/>
          <p:cNvPicPr preferRelativeResize="0"/>
          <p:nvPr/>
        </p:nvPicPr>
        <p:blipFill>
          <a:blip r:embed="rId3">
            <a:alphaModFix/>
          </a:blip>
          <a:stretch>
            <a:fillRect/>
          </a:stretch>
        </p:blipFill>
        <p:spPr>
          <a:xfrm>
            <a:off x="1430727" y="1829646"/>
            <a:ext cx="6282545" cy="3038687"/>
          </a:xfrm>
          <a:prstGeom prst="rect">
            <a:avLst/>
          </a:prstGeom>
          <a:noFill/>
          <a:ln>
            <a:noFill/>
          </a:ln>
        </p:spPr>
      </p:pic>
      <p:sp>
        <p:nvSpPr>
          <p:cNvPr id="6" name="Title 2">
            <a:extLst>
              <a:ext uri="{FF2B5EF4-FFF2-40B4-BE49-F238E27FC236}">
                <a16:creationId xmlns:a16="http://schemas.microsoft.com/office/drawing/2014/main" id="{5BD43AA3-B705-4B86-95AA-4D98C83CEA4C}"/>
              </a:ext>
            </a:extLst>
          </p:cNvPr>
          <p:cNvSpPr>
            <a:spLocks noGrp="1"/>
          </p:cNvSpPr>
          <p:nvPr>
            <p:ph type="title"/>
          </p:nvPr>
        </p:nvSpPr>
        <p:spPr>
          <a:xfrm>
            <a:off x="311149" y="635000"/>
            <a:ext cx="8521700" cy="623888"/>
          </a:xfrm>
        </p:spPr>
        <p:txBody>
          <a:bodyPr/>
          <a:lstStyle/>
          <a:p>
            <a:pPr algn="ctr"/>
            <a:r>
              <a:rPr lang="en" dirty="0">
                <a:solidFill>
                  <a:srgbClr val="FFFFFF"/>
                </a:solidFill>
              </a:rPr>
              <a:t>The Present Study: Shelter Re-Entry</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Google Shape;120;p22"/>
          <p:cNvSpPr txBox="1">
            <a:spLocks noGrp="1"/>
          </p:cNvSpPr>
          <p:nvPr>
            <p:ph type="body" idx="1"/>
          </p:nvPr>
        </p:nvSpPr>
        <p:spPr>
          <a:xfrm>
            <a:off x="255750" y="1774385"/>
            <a:ext cx="8632500" cy="3224335"/>
          </a:xfrm>
          <a:prstGeom prst="rect">
            <a:avLst/>
          </a:prstGeom>
        </p:spPr>
        <p:txBody>
          <a:bodyPr spcFirstLastPara="1" wrap="square" lIns="91425" tIns="91425" rIns="91425" bIns="91425" anchor="t" anchorCtr="0">
            <a:normAutofit/>
          </a:bodyPr>
          <a:lstStyle/>
          <a:p>
            <a:pPr marL="457200" lvl="0" indent="-333375" algn="l" rtl="0">
              <a:lnSpc>
                <a:spcPct val="115000"/>
              </a:lnSpc>
              <a:spcBef>
                <a:spcPts val="0"/>
              </a:spcBef>
              <a:spcAft>
                <a:spcPts val="0"/>
              </a:spcAft>
              <a:buClr>
                <a:schemeClr val="dk2"/>
              </a:buClr>
              <a:buSzPts val="1650"/>
              <a:buFont typeface="Roboto"/>
              <a:buChar char="●"/>
            </a:pPr>
            <a:r>
              <a:rPr lang="en" sz="1600" b="1" i="1" dirty="0">
                <a:solidFill>
                  <a:schemeClr val="tx1"/>
                </a:solidFill>
                <a:latin typeface="Times New Roman" panose="02020603050405020304" pitchFamily="18" charset="0"/>
                <a:ea typeface="Roboto"/>
                <a:cs typeface="Times New Roman" panose="02020603050405020304" pitchFamily="18" charset="0"/>
                <a:sym typeface="Roboto"/>
              </a:rPr>
              <a:t>Eviction </a:t>
            </a:r>
            <a:r>
              <a:rPr lang="en" sz="1600" dirty="0">
                <a:solidFill>
                  <a:schemeClr val="tx1"/>
                </a:solidFill>
                <a:latin typeface="Times New Roman" panose="02020603050405020304" pitchFamily="18" charset="0"/>
                <a:ea typeface="Roboto"/>
                <a:cs typeface="Times New Roman" panose="02020603050405020304" pitchFamily="18" charset="0"/>
                <a:sym typeface="Roboto"/>
              </a:rPr>
              <a:t>must continue to be addressed in homelessness prevention </a:t>
            </a:r>
            <a:endParaRPr sz="1600" dirty="0">
              <a:solidFill>
                <a:schemeClr val="tx1"/>
              </a:solidFill>
              <a:latin typeface="Times New Roman" panose="02020603050405020304" pitchFamily="18" charset="0"/>
              <a:ea typeface="Roboto"/>
              <a:cs typeface="Times New Roman" panose="02020603050405020304" pitchFamily="18" charset="0"/>
              <a:sym typeface="Roboto"/>
            </a:endParaRPr>
          </a:p>
          <a:p>
            <a:pPr marL="457200" lvl="0" indent="0" algn="l" rtl="0">
              <a:lnSpc>
                <a:spcPct val="115000"/>
              </a:lnSpc>
              <a:spcBef>
                <a:spcPts val="0"/>
              </a:spcBef>
              <a:spcAft>
                <a:spcPts val="0"/>
              </a:spcAft>
              <a:buNone/>
            </a:pPr>
            <a:r>
              <a:rPr lang="en-US" sz="1600" dirty="0">
                <a:solidFill>
                  <a:schemeClr val="tx1"/>
                </a:solidFill>
                <a:latin typeface="Times New Roman" panose="02020603050405020304" pitchFamily="18" charset="0"/>
                <a:ea typeface="Roboto"/>
                <a:cs typeface="Times New Roman" panose="02020603050405020304" pitchFamily="18" charset="0"/>
                <a:sym typeface="Roboto"/>
              </a:rPr>
              <a:t>e</a:t>
            </a:r>
            <a:r>
              <a:rPr lang="en" sz="1600" dirty="0" err="1">
                <a:solidFill>
                  <a:schemeClr val="tx1"/>
                </a:solidFill>
                <a:latin typeface="Times New Roman" panose="02020603050405020304" pitchFamily="18" charset="0"/>
                <a:ea typeface="Roboto"/>
                <a:cs typeface="Times New Roman" panose="02020603050405020304" pitchFamily="18" charset="0"/>
                <a:sym typeface="Roboto"/>
              </a:rPr>
              <a:t>fforts</a:t>
            </a:r>
            <a:r>
              <a:rPr lang="en" sz="1600">
                <a:solidFill>
                  <a:schemeClr val="tx1"/>
                </a:solidFill>
                <a:latin typeface="Times New Roman" panose="02020603050405020304" pitchFamily="18" charset="0"/>
                <a:ea typeface="Roboto"/>
                <a:cs typeface="Times New Roman" panose="02020603050405020304" pitchFamily="18" charset="0"/>
                <a:sym typeface="Roboto"/>
              </a:rPr>
              <a:t>.</a:t>
            </a:r>
            <a:endParaRPr sz="1600" dirty="0">
              <a:solidFill>
                <a:schemeClr val="tx1"/>
              </a:solidFill>
              <a:latin typeface="Times New Roman" panose="02020603050405020304" pitchFamily="18" charset="0"/>
              <a:ea typeface="Roboto"/>
              <a:cs typeface="Times New Roman" panose="02020603050405020304" pitchFamily="18" charset="0"/>
              <a:sym typeface="Roboto"/>
            </a:endParaRPr>
          </a:p>
          <a:p>
            <a:pPr marL="0" lvl="0" indent="0" algn="l" rtl="0">
              <a:lnSpc>
                <a:spcPct val="115000"/>
              </a:lnSpc>
              <a:spcBef>
                <a:spcPts val="0"/>
              </a:spcBef>
              <a:spcAft>
                <a:spcPts val="0"/>
              </a:spcAft>
              <a:buNone/>
            </a:pPr>
            <a:endParaRPr sz="1600" dirty="0">
              <a:solidFill>
                <a:schemeClr val="tx1"/>
              </a:solidFill>
              <a:latin typeface="Times New Roman" panose="02020603050405020304" pitchFamily="18" charset="0"/>
              <a:ea typeface="Roboto"/>
              <a:cs typeface="Times New Roman" panose="02020603050405020304" pitchFamily="18" charset="0"/>
              <a:sym typeface="Roboto"/>
            </a:endParaRPr>
          </a:p>
          <a:p>
            <a:pPr marL="457200" lvl="0" indent="-333375" algn="l" rtl="0">
              <a:lnSpc>
                <a:spcPct val="115000"/>
              </a:lnSpc>
              <a:spcBef>
                <a:spcPts val="0"/>
              </a:spcBef>
              <a:spcAft>
                <a:spcPts val="0"/>
              </a:spcAft>
              <a:buClr>
                <a:schemeClr val="dk2"/>
              </a:buClr>
              <a:buSzPts val="1650"/>
              <a:buFont typeface="Roboto"/>
              <a:buChar char="●"/>
            </a:pPr>
            <a:r>
              <a:rPr lang="en" sz="1600" b="1" i="1" dirty="0">
                <a:solidFill>
                  <a:schemeClr val="tx1"/>
                </a:solidFill>
                <a:latin typeface="Times New Roman" panose="02020603050405020304" pitchFamily="18" charset="0"/>
                <a:ea typeface="Roboto"/>
                <a:cs typeface="Times New Roman" panose="02020603050405020304" pitchFamily="18" charset="0"/>
                <a:sym typeface="Roboto"/>
              </a:rPr>
              <a:t>Demographic differences</a:t>
            </a:r>
            <a:r>
              <a:rPr lang="en" sz="1600" dirty="0">
                <a:solidFill>
                  <a:schemeClr val="tx1"/>
                </a:solidFill>
                <a:latin typeface="Times New Roman" panose="02020603050405020304" pitchFamily="18" charset="0"/>
                <a:ea typeface="Roboto"/>
                <a:cs typeface="Times New Roman" panose="02020603050405020304" pitchFamily="18" charset="0"/>
                <a:sym typeface="Roboto"/>
              </a:rPr>
              <a:t> should be considered in tailoring policies and programs.</a:t>
            </a:r>
            <a:endParaRPr sz="1600" dirty="0">
              <a:solidFill>
                <a:schemeClr val="tx1"/>
              </a:solidFill>
              <a:latin typeface="Times New Roman" panose="02020603050405020304" pitchFamily="18" charset="0"/>
              <a:ea typeface="Roboto"/>
              <a:cs typeface="Times New Roman" panose="02020603050405020304" pitchFamily="18" charset="0"/>
              <a:sym typeface="Roboto"/>
            </a:endParaRPr>
          </a:p>
          <a:p>
            <a:pPr marL="0" lvl="0" indent="0" algn="l" rtl="0">
              <a:lnSpc>
                <a:spcPct val="115000"/>
              </a:lnSpc>
              <a:spcBef>
                <a:spcPts val="0"/>
              </a:spcBef>
              <a:spcAft>
                <a:spcPts val="0"/>
              </a:spcAft>
              <a:buNone/>
            </a:pPr>
            <a:endParaRPr sz="1600" dirty="0">
              <a:solidFill>
                <a:schemeClr val="tx1"/>
              </a:solidFill>
              <a:latin typeface="Times New Roman" panose="02020603050405020304" pitchFamily="18" charset="0"/>
              <a:ea typeface="Roboto"/>
              <a:cs typeface="Times New Roman" panose="02020603050405020304" pitchFamily="18" charset="0"/>
              <a:sym typeface="Roboto"/>
            </a:endParaRPr>
          </a:p>
          <a:p>
            <a:pPr marL="457200" lvl="0" indent="-333375" algn="l" rtl="0">
              <a:lnSpc>
                <a:spcPct val="115000"/>
              </a:lnSpc>
              <a:spcBef>
                <a:spcPts val="0"/>
              </a:spcBef>
              <a:spcAft>
                <a:spcPts val="0"/>
              </a:spcAft>
              <a:buClr>
                <a:schemeClr val="dk2"/>
              </a:buClr>
              <a:buSzPts val="1650"/>
              <a:buFont typeface="Arial"/>
              <a:buChar char="●"/>
            </a:pPr>
            <a:r>
              <a:rPr lang="en" sz="1600" dirty="0">
                <a:solidFill>
                  <a:schemeClr val="tx1"/>
                </a:solidFill>
                <a:latin typeface="Times New Roman" panose="02020603050405020304" pitchFamily="18" charset="0"/>
                <a:ea typeface="Roboto"/>
                <a:cs typeface="Times New Roman" panose="02020603050405020304" pitchFamily="18" charset="0"/>
                <a:sym typeface="Roboto"/>
              </a:rPr>
              <a:t>Complex inter-relationships among risk factors must be researched further and integrated into </a:t>
            </a:r>
            <a:r>
              <a:rPr lang="en" sz="1600" b="1" i="1" dirty="0">
                <a:solidFill>
                  <a:schemeClr val="tx1"/>
                </a:solidFill>
                <a:latin typeface="Times New Roman" panose="02020603050405020304" pitchFamily="18" charset="0"/>
                <a:ea typeface="Roboto"/>
                <a:cs typeface="Times New Roman" panose="02020603050405020304" pitchFamily="18" charset="0"/>
                <a:sym typeface="Roboto"/>
              </a:rPr>
              <a:t>evidence-based prevention and intervention.</a:t>
            </a:r>
            <a:r>
              <a:rPr lang="en" sz="1600" b="1" i="1" dirty="0">
                <a:solidFill>
                  <a:schemeClr val="tx1"/>
                </a:solidFill>
                <a:latin typeface="Times New Roman" panose="02020603050405020304" pitchFamily="18" charset="0"/>
                <a:ea typeface="Arial"/>
                <a:cs typeface="Times New Roman" panose="02020603050405020304" pitchFamily="18" charset="0"/>
                <a:sym typeface="Arial"/>
              </a:rPr>
              <a:t> </a:t>
            </a:r>
          </a:p>
          <a:p>
            <a:pPr marL="457200" lvl="0" indent="-333375" algn="l" rtl="0">
              <a:lnSpc>
                <a:spcPct val="115000"/>
              </a:lnSpc>
              <a:spcBef>
                <a:spcPts val="0"/>
              </a:spcBef>
              <a:spcAft>
                <a:spcPts val="0"/>
              </a:spcAft>
              <a:buClr>
                <a:schemeClr val="dk2"/>
              </a:buClr>
              <a:buSzPts val="1650"/>
              <a:buFont typeface="Arial"/>
              <a:buChar char="●"/>
            </a:pPr>
            <a:endParaRPr sz="1600" b="1" i="1" dirty="0">
              <a:solidFill>
                <a:schemeClr val="tx1"/>
              </a:solidFill>
              <a:latin typeface="Times New Roman" panose="02020603050405020304" pitchFamily="18" charset="0"/>
              <a:ea typeface="Arial"/>
              <a:cs typeface="Times New Roman" panose="02020603050405020304" pitchFamily="18" charset="0"/>
              <a:sym typeface="Arial"/>
            </a:endParaRPr>
          </a:p>
          <a:p>
            <a:pPr lvl="0" indent="-333375">
              <a:lnSpc>
                <a:spcPct val="115000"/>
              </a:lnSpc>
              <a:buClr>
                <a:schemeClr val="dk2"/>
              </a:buClr>
              <a:buSzPts val="1650"/>
              <a:buFont typeface="Roboto"/>
              <a:buChar char="●"/>
            </a:pPr>
            <a:r>
              <a:rPr lang="en-US" sz="1600" dirty="0">
                <a:solidFill>
                  <a:schemeClr val="tx1"/>
                </a:solidFill>
                <a:latin typeface="Times New Roman" panose="02020603050405020304" pitchFamily="18" charset="0"/>
                <a:ea typeface="Roboto"/>
                <a:cs typeface="Times New Roman" panose="02020603050405020304" pitchFamily="18" charset="0"/>
                <a:sym typeface="Roboto"/>
              </a:rPr>
              <a:t>In shelters, reason for entry could be used as</a:t>
            </a:r>
            <a:r>
              <a:rPr lang="en-US" sz="1600" b="1" i="1" dirty="0">
                <a:solidFill>
                  <a:schemeClr val="tx1"/>
                </a:solidFill>
                <a:latin typeface="Times New Roman" panose="02020603050405020304" pitchFamily="18" charset="0"/>
                <a:ea typeface="Roboto"/>
                <a:cs typeface="Times New Roman" panose="02020603050405020304" pitchFamily="18" charset="0"/>
                <a:sym typeface="Roboto"/>
              </a:rPr>
              <a:t> risk of re-entry assessment point.</a:t>
            </a:r>
          </a:p>
          <a:p>
            <a:pPr marL="0" lvl="0" indent="0" algn="l" rtl="0">
              <a:spcBef>
                <a:spcPts val="0"/>
              </a:spcBef>
              <a:spcAft>
                <a:spcPts val="1200"/>
              </a:spcAft>
              <a:buNone/>
            </a:pPr>
            <a:endParaRPr dirty="0"/>
          </a:p>
        </p:txBody>
      </p:sp>
      <p:pic>
        <p:nvPicPr>
          <p:cNvPr id="121" name="Google Shape;121;p22"/>
          <p:cNvPicPr preferRelativeResize="0"/>
          <p:nvPr/>
        </p:nvPicPr>
        <p:blipFill rotWithShape="1">
          <a:blip r:embed="rId3">
            <a:alphaModFix/>
          </a:blip>
          <a:srcRect l="31304" t="12388"/>
          <a:stretch/>
        </p:blipFill>
        <p:spPr>
          <a:xfrm>
            <a:off x="6729785" y="51602"/>
            <a:ext cx="2347680" cy="1652376"/>
          </a:xfrm>
          <a:prstGeom prst="rect">
            <a:avLst/>
          </a:prstGeom>
          <a:noFill/>
          <a:ln>
            <a:noFill/>
          </a:ln>
        </p:spPr>
      </p:pic>
      <p:sp>
        <p:nvSpPr>
          <p:cNvPr id="3" name="Title 2">
            <a:extLst>
              <a:ext uri="{FF2B5EF4-FFF2-40B4-BE49-F238E27FC236}">
                <a16:creationId xmlns:a16="http://schemas.microsoft.com/office/drawing/2014/main" id="{D9A39AAF-DC3F-4883-BE47-5019B4DDAA20}"/>
              </a:ext>
            </a:extLst>
          </p:cNvPr>
          <p:cNvSpPr>
            <a:spLocks noGrp="1"/>
          </p:cNvSpPr>
          <p:nvPr>
            <p:ph type="title"/>
          </p:nvPr>
        </p:nvSpPr>
        <p:spPr>
          <a:xfrm>
            <a:off x="311700" y="635525"/>
            <a:ext cx="8520600" cy="623400"/>
          </a:xfrm>
        </p:spPr>
        <p:txBody>
          <a:bodyPr/>
          <a:lstStyle/>
          <a:p>
            <a:pPr algn="ctr"/>
            <a:r>
              <a:rPr lang="en-US" dirty="0"/>
              <a:t>Recommendations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244</TotalTime>
  <Words>1089</Words>
  <Application>Microsoft Macintosh PowerPoint</Application>
  <PresentationFormat>On-screen Show (16:9)</PresentationFormat>
  <Paragraphs>91</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Century Gothic</vt:lpstr>
      <vt:lpstr>Roboto</vt:lpstr>
      <vt:lpstr>Wingdings 3</vt:lpstr>
      <vt:lpstr>Times New Roman</vt:lpstr>
      <vt:lpstr>Arial</vt:lpstr>
      <vt:lpstr>Source Sans Pro</vt:lpstr>
      <vt:lpstr>Ion Boardroom</vt:lpstr>
      <vt:lpstr>Exploring Causes of Shelter Entry and Re-Entry</vt:lpstr>
      <vt:lpstr>Overview</vt:lpstr>
      <vt:lpstr>Brief Review of  Causes of Homelessness in the U.S.</vt:lpstr>
      <vt:lpstr>The Present Study: Demographics</vt:lpstr>
      <vt:lpstr>The Present Study: Primary Recorded  Reason for Shelter Entry</vt:lpstr>
      <vt:lpstr>The Present Study: Shelter Entry Differences</vt:lpstr>
      <vt:lpstr>The Present Study: Shelter Re-Entry</vt:lpstr>
      <vt:lpstr>The Present Study: Shelter Re-Entry</vt:lpstr>
      <vt:lpstr>Recommendations</vt:lpstr>
      <vt:lpstr>References</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Homeless  Shelter Entry</dc:title>
  <dc:creator>Lindsay Fink</dc:creator>
  <cp:lastModifiedBy>Microsoft Office User</cp:lastModifiedBy>
  <cp:revision>7</cp:revision>
  <dcterms:modified xsi:type="dcterms:W3CDTF">2021-06-15T00:15:32Z</dcterms:modified>
</cp:coreProperties>
</file>