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5"/>
  </p:notesMasterIdLst>
  <p:sldIdLst>
    <p:sldId id="387" r:id="rId2"/>
    <p:sldId id="388" r:id="rId3"/>
    <p:sldId id="389" r:id="rId4"/>
    <p:sldId id="390" r:id="rId5"/>
    <p:sldId id="392" r:id="rId6"/>
    <p:sldId id="307" r:id="rId7"/>
    <p:sldId id="309" r:id="rId8"/>
    <p:sldId id="311" r:id="rId9"/>
    <p:sldId id="349" r:id="rId10"/>
    <p:sldId id="356" r:id="rId11"/>
    <p:sldId id="357" r:id="rId12"/>
    <p:sldId id="358" r:id="rId13"/>
    <p:sldId id="359" r:id="rId14"/>
    <p:sldId id="362" r:id="rId15"/>
    <p:sldId id="374" r:id="rId16"/>
    <p:sldId id="363" r:id="rId17"/>
    <p:sldId id="377" r:id="rId18"/>
    <p:sldId id="364" r:id="rId19"/>
    <p:sldId id="365" r:id="rId20"/>
    <p:sldId id="383" r:id="rId21"/>
    <p:sldId id="385" r:id="rId22"/>
    <p:sldId id="366" r:id="rId23"/>
    <p:sldId id="283" r:id="rId24"/>
    <p:sldId id="351" r:id="rId25"/>
    <p:sldId id="321" r:id="rId26"/>
    <p:sldId id="382" r:id="rId27"/>
    <p:sldId id="379" r:id="rId28"/>
    <p:sldId id="380" r:id="rId29"/>
    <p:sldId id="381" r:id="rId30"/>
    <p:sldId id="350" r:id="rId31"/>
    <p:sldId id="367" r:id="rId32"/>
    <p:sldId id="369" r:id="rId33"/>
    <p:sldId id="378" r:id="rId34"/>
    <p:sldId id="320" r:id="rId35"/>
    <p:sldId id="315" r:id="rId36"/>
    <p:sldId id="371" r:id="rId37"/>
    <p:sldId id="340" r:id="rId38"/>
    <p:sldId id="341" r:id="rId39"/>
    <p:sldId id="344" r:id="rId40"/>
    <p:sldId id="368" r:id="rId41"/>
    <p:sldId id="325" r:id="rId42"/>
    <p:sldId id="326" r:id="rId43"/>
    <p:sldId id="327" r:id="rId44"/>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autoAdjust="0"/>
  </p:normalViewPr>
  <p:slideViewPr>
    <p:cSldViewPr snapToGrid="0">
      <p:cViewPr varScale="1">
        <p:scale>
          <a:sx n="86" d="100"/>
          <a:sy n="86" d="100"/>
        </p:scale>
        <p:origin x="514" y="58"/>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7" d="100"/>
          <a:sy n="87" d="100"/>
        </p:scale>
        <p:origin x="3840" y="6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dirty="0"/>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BA31C699-A84C-4A97-A2B3-420900761E2C}" type="datetimeFigureOut">
              <a:rPr lang="en-US" smtClean="0"/>
              <a:t>8/30/2021</a:t>
            </a:fld>
            <a:endParaRPr lang="en-US" dirty="0"/>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dirty="0"/>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27DE133F-057A-47A7-BE55-EB87661F03C4}" type="slidenum">
              <a:rPr lang="en-US" smtClean="0"/>
              <a:t>‹#›</a:t>
            </a:fld>
            <a:endParaRPr lang="en-US" dirty="0"/>
          </a:p>
        </p:txBody>
      </p:sp>
    </p:spTree>
    <p:extLst>
      <p:ext uri="{BB962C8B-B14F-4D97-AF65-F5344CB8AC3E}">
        <p14:creationId xmlns:p14="http://schemas.microsoft.com/office/powerpoint/2010/main" val="2714250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1</a:t>
            </a:fld>
            <a:endParaRPr lang="en-US" dirty="0"/>
          </a:p>
        </p:txBody>
      </p:sp>
    </p:spTree>
    <p:extLst>
      <p:ext uri="{BB962C8B-B14F-4D97-AF65-F5344CB8AC3E}">
        <p14:creationId xmlns:p14="http://schemas.microsoft.com/office/powerpoint/2010/main" val="11921097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10</a:t>
            </a:fld>
            <a:endParaRPr lang="en-US" dirty="0"/>
          </a:p>
        </p:txBody>
      </p:sp>
    </p:spTree>
    <p:extLst>
      <p:ext uri="{BB962C8B-B14F-4D97-AF65-F5344CB8AC3E}">
        <p14:creationId xmlns:p14="http://schemas.microsoft.com/office/powerpoint/2010/main" val="31851426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11</a:t>
            </a:fld>
            <a:endParaRPr lang="en-US" dirty="0"/>
          </a:p>
        </p:txBody>
      </p:sp>
    </p:spTree>
    <p:extLst>
      <p:ext uri="{BB962C8B-B14F-4D97-AF65-F5344CB8AC3E}">
        <p14:creationId xmlns:p14="http://schemas.microsoft.com/office/powerpoint/2010/main" val="1592913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12</a:t>
            </a:fld>
            <a:endParaRPr lang="en-US" dirty="0"/>
          </a:p>
        </p:txBody>
      </p:sp>
    </p:spTree>
    <p:extLst>
      <p:ext uri="{BB962C8B-B14F-4D97-AF65-F5344CB8AC3E}">
        <p14:creationId xmlns:p14="http://schemas.microsoft.com/office/powerpoint/2010/main" val="3679024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13</a:t>
            </a:fld>
            <a:endParaRPr lang="en-US" dirty="0"/>
          </a:p>
        </p:txBody>
      </p:sp>
    </p:spTree>
    <p:extLst>
      <p:ext uri="{BB962C8B-B14F-4D97-AF65-F5344CB8AC3E}">
        <p14:creationId xmlns:p14="http://schemas.microsoft.com/office/powerpoint/2010/main" val="29850141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14</a:t>
            </a:fld>
            <a:endParaRPr lang="en-US" dirty="0"/>
          </a:p>
        </p:txBody>
      </p:sp>
    </p:spTree>
    <p:extLst>
      <p:ext uri="{BB962C8B-B14F-4D97-AF65-F5344CB8AC3E}">
        <p14:creationId xmlns:p14="http://schemas.microsoft.com/office/powerpoint/2010/main" val="22410307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15</a:t>
            </a:fld>
            <a:endParaRPr lang="en-US" dirty="0"/>
          </a:p>
        </p:txBody>
      </p:sp>
    </p:spTree>
    <p:extLst>
      <p:ext uri="{BB962C8B-B14F-4D97-AF65-F5344CB8AC3E}">
        <p14:creationId xmlns:p14="http://schemas.microsoft.com/office/powerpoint/2010/main" val="5520696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16</a:t>
            </a:fld>
            <a:endParaRPr lang="en-US" dirty="0"/>
          </a:p>
        </p:txBody>
      </p:sp>
    </p:spTree>
    <p:extLst>
      <p:ext uri="{BB962C8B-B14F-4D97-AF65-F5344CB8AC3E}">
        <p14:creationId xmlns:p14="http://schemas.microsoft.com/office/powerpoint/2010/main" val="21995355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17</a:t>
            </a:fld>
            <a:endParaRPr lang="en-US" dirty="0"/>
          </a:p>
        </p:txBody>
      </p:sp>
    </p:spTree>
    <p:extLst>
      <p:ext uri="{BB962C8B-B14F-4D97-AF65-F5344CB8AC3E}">
        <p14:creationId xmlns:p14="http://schemas.microsoft.com/office/powerpoint/2010/main" val="21619505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18</a:t>
            </a:fld>
            <a:endParaRPr lang="en-US" dirty="0"/>
          </a:p>
        </p:txBody>
      </p:sp>
    </p:spTree>
    <p:extLst>
      <p:ext uri="{BB962C8B-B14F-4D97-AF65-F5344CB8AC3E}">
        <p14:creationId xmlns:p14="http://schemas.microsoft.com/office/powerpoint/2010/main" val="21990249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19</a:t>
            </a:fld>
            <a:endParaRPr lang="en-US" dirty="0"/>
          </a:p>
        </p:txBody>
      </p:sp>
    </p:spTree>
    <p:extLst>
      <p:ext uri="{BB962C8B-B14F-4D97-AF65-F5344CB8AC3E}">
        <p14:creationId xmlns:p14="http://schemas.microsoft.com/office/powerpoint/2010/main" val="32299463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Tree </a:t>
            </a:r>
          </a:p>
          <a:p>
            <a:r>
              <a:rPr lang="en-US" dirty="0"/>
              <a:t>Shayna</a:t>
            </a:r>
          </a:p>
          <a:p>
            <a:r>
              <a:rPr lang="en-US" dirty="0"/>
              <a:t>Jenn </a:t>
            </a:r>
          </a:p>
          <a:p>
            <a:r>
              <a:rPr lang="en-US" dirty="0"/>
              <a:t>Suzanne   </a:t>
            </a:r>
          </a:p>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2</a:t>
            </a:fld>
            <a:endParaRPr lang="en-US" dirty="0"/>
          </a:p>
        </p:txBody>
      </p:sp>
    </p:spTree>
    <p:extLst>
      <p:ext uri="{BB962C8B-B14F-4D97-AF65-F5344CB8AC3E}">
        <p14:creationId xmlns:p14="http://schemas.microsoft.com/office/powerpoint/2010/main" val="40878568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20</a:t>
            </a:fld>
            <a:endParaRPr lang="en-US" dirty="0"/>
          </a:p>
        </p:txBody>
      </p:sp>
    </p:spTree>
    <p:extLst>
      <p:ext uri="{BB962C8B-B14F-4D97-AF65-F5344CB8AC3E}">
        <p14:creationId xmlns:p14="http://schemas.microsoft.com/office/powerpoint/2010/main" val="36851683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21</a:t>
            </a:fld>
            <a:endParaRPr lang="en-US" dirty="0"/>
          </a:p>
        </p:txBody>
      </p:sp>
    </p:spTree>
    <p:extLst>
      <p:ext uri="{BB962C8B-B14F-4D97-AF65-F5344CB8AC3E}">
        <p14:creationId xmlns:p14="http://schemas.microsoft.com/office/powerpoint/2010/main" val="35366862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22</a:t>
            </a:fld>
            <a:endParaRPr lang="en-US" dirty="0"/>
          </a:p>
        </p:txBody>
      </p:sp>
    </p:spTree>
    <p:extLst>
      <p:ext uri="{BB962C8B-B14F-4D97-AF65-F5344CB8AC3E}">
        <p14:creationId xmlns:p14="http://schemas.microsoft.com/office/powerpoint/2010/main" val="39436747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23</a:t>
            </a:fld>
            <a:endParaRPr lang="en-US" dirty="0"/>
          </a:p>
        </p:txBody>
      </p:sp>
    </p:spTree>
    <p:extLst>
      <p:ext uri="{BB962C8B-B14F-4D97-AF65-F5344CB8AC3E}">
        <p14:creationId xmlns:p14="http://schemas.microsoft.com/office/powerpoint/2010/main" val="8841918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24</a:t>
            </a:fld>
            <a:endParaRPr lang="en-US" dirty="0"/>
          </a:p>
        </p:txBody>
      </p:sp>
    </p:spTree>
    <p:extLst>
      <p:ext uri="{BB962C8B-B14F-4D97-AF65-F5344CB8AC3E}">
        <p14:creationId xmlns:p14="http://schemas.microsoft.com/office/powerpoint/2010/main" val="241722631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25</a:t>
            </a:fld>
            <a:endParaRPr lang="en-US" dirty="0"/>
          </a:p>
        </p:txBody>
      </p:sp>
    </p:spTree>
    <p:extLst>
      <p:ext uri="{BB962C8B-B14F-4D97-AF65-F5344CB8AC3E}">
        <p14:creationId xmlns:p14="http://schemas.microsoft.com/office/powerpoint/2010/main" val="40685317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26</a:t>
            </a:fld>
            <a:endParaRPr lang="en-US" dirty="0"/>
          </a:p>
        </p:txBody>
      </p:sp>
    </p:spTree>
    <p:extLst>
      <p:ext uri="{BB962C8B-B14F-4D97-AF65-F5344CB8AC3E}">
        <p14:creationId xmlns:p14="http://schemas.microsoft.com/office/powerpoint/2010/main" val="56687334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27</a:t>
            </a:fld>
            <a:endParaRPr lang="en-US" dirty="0"/>
          </a:p>
        </p:txBody>
      </p:sp>
    </p:spTree>
    <p:extLst>
      <p:ext uri="{BB962C8B-B14F-4D97-AF65-F5344CB8AC3E}">
        <p14:creationId xmlns:p14="http://schemas.microsoft.com/office/powerpoint/2010/main" val="324761799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28</a:t>
            </a:fld>
            <a:endParaRPr lang="en-US" dirty="0"/>
          </a:p>
        </p:txBody>
      </p:sp>
    </p:spTree>
    <p:extLst>
      <p:ext uri="{BB962C8B-B14F-4D97-AF65-F5344CB8AC3E}">
        <p14:creationId xmlns:p14="http://schemas.microsoft.com/office/powerpoint/2010/main" val="61041495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29</a:t>
            </a:fld>
            <a:endParaRPr lang="en-US" dirty="0"/>
          </a:p>
        </p:txBody>
      </p:sp>
    </p:spTree>
    <p:extLst>
      <p:ext uri="{BB962C8B-B14F-4D97-AF65-F5344CB8AC3E}">
        <p14:creationId xmlns:p14="http://schemas.microsoft.com/office/powerpoint/2010/main" val="15806685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Tree </a:t>
            </a:r>
          </a:p>
          <a:p>
            <a:r>
              <a:rPr lang="en-US" dirty="0"/>
              <a:t>Shayna</a:t>
            </a:r>
          </a:p>
          <a:p>
            <a:r>
              <a:rPr lang="en-US" dirty="0"/>
              <a:t>Jenn </a:t>
            </a:r>
          </a:p>
          <a:p>
            <a:r>
              <a:rPr lang="en-US" dirty="0"/>
              <a:t>Suzanne   </a:t>
            </a:r>
          </a:p>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3</a:t>
            </a:fld>
            <a:endParaRPr lang="en-US" dirty="0"/>
          </a:p>
        </p:txBody>
      </p:sp>
    </p:spTree>
    <p:extLst>
      <p:ext uri="{BB962C8B-B14F-4D97-AF65-F5344CB8AC3E}">
        <p14:creationId xmlns:p14="http://schemas.microsoft.com/office/powerpoint/2010/main" val="26895522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30</a:t>
            </a:fld>
            <a:endParaRPr lang="en-US" dirty="0"/>
          </a:p>
        </p:txBody>
      </p:sp>
    </p:spTree>
    <p:extLst>
      <p:ext uri="{BB962C8B-B14F-4D97-AF65-F5344CB8AC3E}">
        <p14:creationId xmlns:p14="http://schemas.microsoft.com/office/powerpoint/2010/main" val="402975269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31</a:t>
            </a:fld>
            <a:endParaRPr lang="en-US" dirty="0"/>
          </a:p>
        </p:txBody>
      </p:sp>
    </p:spTree>
    <p:extLst>
      <p:ext uri="{BB962C8B-B14F-4D97-AF65-F5344CB8AC3E}">
        <p14:creationId xmlns:p14="http://schemas.microsoft.com/office/powerpoint/2010/main" val="381655002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32</a:t>
            </a:fld>
            <a:endParaRPr lang="en-US" dirty="0"/>
          </a:p>
        </p:txBody>
      </p:sp>
    </p:spTree>
    <p:extLst>
      <p:ext uri="{BB962C8B-B14F-4D97-AF65-F5344CB8AC3E}">
        <p14:creationId xmlns:p14="http://schemas.microsoft.com/office/powerpoint/2010/main" val="74634304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33</a:t>
            </a:fld>
            <a:endParaRPr lang="en-US" dirty="0"/>
          </a:p>
        </p:txBody>
      </p:sp>
    </p:spTree>
    <p:extLst>
      <p:ext uri="{BB962C8B-B14F-4D97-AF65-F5344CB8AC3E}">
        <p14:creationId xmlns:p14="http://schemas.microsoft.com/office/powerpoint/2010/main" val="28525967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34</a:t>
            </a:fld>
            <a:endParaRPr lang="en-US" dirty="0"/>
          </a:p>
        </p:txBody>
      </p:sp>
    </p:spTree>
    <p:extLst>
      <p:ext uri="{BB962C8B-B14F-4D97-AF65-F5344CB8AC3E}">
        <p14:creationId xmlns:p14="http://schemas.microsoft.com/office/powerpoint/2010/main" val="287919278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35</a:t>
            </a:fld>
            <a:endParaRPr lang="en-US" dirty="0"/>
          </a:p>
        </p:txBody>
      </p:sp>
    </p:spTree>
    <p:extLst>
      <p:ext uri="{BB962C8B-B14F-4D97-AF65-F5344CB8AC3E}">
        <p14:creationId xmlns:p14="http://schemas.microsoft.com/office/powerpoint/2010/main" val="295256262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36</a:t>
            </a:fld>
            <a:endParaRPr lang="en-US" dirty="0"/>
          </a:p>
        </p:txBody>
      </p:sp>
    </p:spTree>
    <p:extLst>
      <p:ext uri="{BB962C8B-B14F-4D97-AF65-F5344CB8AC3E}">
        <p14:creationId xmlns:p14="http://schemas.microsoft.com/office/powerpoint/2010/main" val="401781387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37</a:t>
            </a:fld>
            <a:endParaRPr lang="en-US" dirty="0"/>
          </a:p>
        </p:txBody>
      </p:sp>
    </p:spTree>
    <p:extLst>
      <p:ext uri="{BB962C8B-B14F-4D97-AF65-F5344CB8AC3E}">
        <p14:creationId xmlns:p14="http://schemas.microsoft.com/office/powerpoint/2010/main" val="667256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38</a:t>
            </a:fld>
            <a:endParaRPr lang="en-US" dirty="0"/>
          </a:p>
        </p:txBody>
      </p:sp>
    </p:spTree>
    <p:extLst>
      <p:ext uri="{BB962C8B-B14F-4D97-AF65-F5344CB8AC3E}">
        <p14:creationId xmlns:p14="http://schemas.microsoft.com/office/powerpoint/2010/main" val="133229108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39</a:t>
            </a:fld>
            <a:endParaRPr lang="en-US" dirty="0"/>
          </a:p>
        </p:txBody>
      </p:sp>
    </p:spTree>
    <p:extLst>
      <p:ext uri="{BB962C8B-B14F-4D97-AF65-F5344CB8AC3E}">
        <p14:creationId xmlns:p14="http://schemas.microsoft.com/office/powerpoint/2010/main" val="36155601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Tree </a:t>
            </a:r>
          </a:p>
          <a:p>
            <a:r>
              <a:rPr lang="en-US" dirty="0"/>
              <a:t>Shayna</a:t>
            </a:r>
          </a:p>
          <a:p>
            <a:r>
              <a:rPr lang="en-US" dirty="0"/>
              <a:t>Jenn </a:t>
            </a:r>
          </a:p>
          <a:p>
            <a:r>
              <a:rPr lang="en-US" dirty="0"/>
              <a:t>Suzanne   </a:t>
            </a:r>
          </a:p>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4</a:t>
            </a:fld>
            <a:endParaRPr lang="en-US" dirty="0"/>
          </a:p>
        </p:txBody>
      </p:sp>
    </p:spTree>
    <p:extLst>
      <p:ext uri="{BB962C8B-B14F-4D97-AF65-F5344CB8AC3E}">
        <p14:creationId xmlns:p14="http://schemas.microsoft.com/office/powerpoint/2010/main" val="96536200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40</a:t>
            </a:fld>
            <a:endParaRPr lang="en-US" dirty="0"/>
          </a:p>
        </p:txBody>
      </p:sp>
    </p:spTree>
    <p:extLst>
      <p:ext uri="{BB962C8B-B14F-4D97-AF65-F5344CB8AC3E}">
        <p14:creationId xmlns:p14="http://schemas.microsoft.com/office/powerpoint/2010/main" val="364292334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41</a:t>
            </a:fld>
            <a:endParaRPr lang="en-US" dirty="0"/>
          </a:p>
        </p:txBody>
      </p:sp>
    </p:spTree>
    <p:extLst>
      <p:ext uri="{BB962C8B-B14F-4D97-AF65-F5344CB8AC3E}">
        <p14:creationId xmlns:p14="http://schemas.microsoft.com/office/powerpoint/2010/main" val="353245957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42</a:t>
            </a:fld>
            <a:endParaRPr lang="en-US" dirty="0"/>
          </a:p>
        </p:txBody>
      </p:sp>
    </p:spTree>
    <p:extLst>
      <p:ext uri="{BB962C8B-B14F-4D97-AF65-F5344CB8AC3E}">
        <p14:creationId xmlns:p14="http://schemas.microsoft.com/office/powerpoint/2010/main" val="25100886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43</a:t>
            </a:fld>
            <a:endParaRPr lang="en-US" dirty="0"/>
          </a:p>
        </p:txBody>
      </p:sp>
    </p:spTree>
    <p:extLst>
      <p:ext uri="{BB962C8B-B14F-4D97-AF65-F5344CB8AC3E}">
        <p14:creationId xmlns:p14="http://schemas.microsoft.com/office/powerpoint/2010/main" val="32798753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Tree </a:t>
            </a:r>
          </a:p>
          <a:p>
            <a:r>
              <a:rPr lang="en-US" dirty="0"/>
              <a:t>Shayna</a:t>
            </a:r>
          </a:p>
          <a:p>
            <a:r>
              <a:rPr lang="en-US" dirty="0"/>
              <a:t>Jenn </a:t>
            </a:r>
          </a:p>
          <a:p>
            <a:r>
              <a:rPr lang="en-US" dirty="0"/>
              <a:t>Suzanne   </a:t>
            </a:r>
          </a:p>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5</a:t>
            </a:fld>
            <a:endParaRPr lang="en-US" dirty="0"/>
          </a:p>
        </p:txBody>
      </p:sp>
    </p:spTree>
    <p:extLst>
      <p:ext uri="{BB962C8B-B14F-4D97-AF65-F5344CB8AC3E}">
        <p14:creationId xmlns:p14="http://schemas.microsoft.com/office/powerpoint/2010/main" val="18273280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6</a:t>
            </a:fld>
            <a:endParaRPr lang="en-US" dirty="0"/>
          </a:p>
        </p:txBody>
      </p:sp>
    </p:spTree>
    <p:extLst>
      <p:ext uri="{BB962C8B-B14F-4D97-AF65-F5344CB8AC3E}">
        <p14:creationId xmlns:p14="http://schemas.microsoft.com/office/powerpoint/2010/main" val="12496550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Charles </a:t>
            </a:r>
          </a:p>
        </p:txBody>
      </p:sp>
      <p:sp>
        <p:nvSpPr>
          <p:cNvPr id="4" name="Slide Number Placeholder 3"/>
          <p:cNvSpPr>
            <a:spLocks noGrp="1"/>
          </p:cNvSpPr>
          <p:nvPr>
            <p:ph type="sldNum" sz="quarter" idx="5"/>
          </p:nvPr>
        </p:nvSpPr>
        <p:spPr/>
        <p:txBody>
          <a:bodyPr/>
          <a:lstStyle/>
          <a:p>
            <a:fld id="{27DE133F-057A-47A7-BE55-EB87661F03C4}" type="slidenum">
              <a:rPr lang="en-US" smtClean="0"/>
              <a:t>7</a:t>
            </a:fld>
            <a:endParaRPr lang="en-US" dirty="0"/>
          </a:p>
        </p:txBody>
      </p:sp>
    </p:spTree>
    <p:extLst>
      <p:ext uri="{BB962C8B-B14F-4D97-AF65-F5344CB8AC3E}">
        <p14:creationId xmlns:p14="http://schemas.microsoft.com/office/powerpoint/2010/main" val="17390796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8</a:t>
            </a:fld>
            <a:endParaRPr lang="en-US" dirty="0"/>
          </a:p>
        </p:txBody>
      </p:sp>
    </p:spTree>
    <p:extLst>
      <p:ext uri="{BB962C8B-B14F-4D97-AF65-F5344CB8AC3E}">
        <p14:creationId xmlns:p14="http://schemas.microsoft.com/office/powerpoint/2010/main" val="29583187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DE133F-057A-47A7-BE55-EB87661F03C4}" type="slidenum">
              <a:rPr lang="en-US" smtClean="0"/>
              <a:t>9</a:t>
            </a:fld>
            <a:endParaRPr lang="en-US" dirty="0"/>
          </a:p>
        </p:txBody>
      </p:sp>
    </p:spTree>
    <p:extLst>
      <p:ext uri="{BB962C8B-B14F-4D97-AF65-F5344CB8AC3E}">
        <p14:creationId xmlns:p14="http://schemas.microsoft.com/office/powerpoint/2010/main" val="10863862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8/30/2021</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33967316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rgbClr val="F78E1E"/>
                </a:solidFill>
                <a:latin typeface="Trebuchet MS"/>
                <a:cs typeface="Trebuchet MS"/>
              </a:defRPr>
            </a:lvl1pPr>
          </a:lstStyle>
          <a:p>
            <a:endParaRPr/>
          </a:p>
        </p:txBody>
      </p:sp>
      <p:sp>
        <p:nvSpPr>
          <p:cNvPr id="3" name="Holder 3"/>
          <p:cNvSpPr>
            <a:spLocks noGrp="1"/>
          </p:cNvSpPr>
          <p:nvPr>
            <p:ph type="body" idx="1"/>
          </p:nvPr>
        </p:nvSpPr>
        <p:spPr/>
        <p:txBody>
          <a:bodyPr lIns="0" tIns="0" rIns="0" bIns="0"/>
          <a:lstStyle>
            <a:lvl1pPr>
              <a:defRPr sz="4000" b="0" i="0">
                <a:solidFill>
                  <a:srgbClr val="191D63"/>
                </a:solidFill>
                <a:latin typeface="Trebuchet MS"/>
                <a:cs typeface="Trebuchet MS"/>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8/30/2021</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679589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rgbClr val="F78E1E"/>
                </a:solidFill>
                <a:latin typeface="Trebuchet MS"/>
                <a:cs typeface="Trebuchet MS"/>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8/30/2021</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544811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2628900"/>
            <a:ext cx="12189460" cy="4229100"/>
          </a:xfrm>
          <a:custGeom>
            <a:avLst/>
            <a:gdLst/>
            <a:ahLst/>
            <a:cxnLst/>
            <a:rect l="l" t="t" r="r" b="b"/>
            <a:pathLst>
              <a:path w="12189460" h="4229100">
                <a:moveTo>
                  <a:pt x="0" y="4229100"/>
                </a:moveTo>
                <a:lnTo>
                  <a:pt x="12188952" y="4229100"/>
                </a:lnTo>
                <a:lnTo>
                  <a:pt x="12188952" y="0"/>
                </a:lnTo>
                <a:lnTo>
                  <a:pt x="0" y="0"/>
                </a:lnTo>
                <a:lnTo>
                  <a:pt x="0" y="4229100"/>
                </a:lnTo>
                <a:close/>
              </a:path>
            </a:pathLst>
          </a:custGeom>
          <a:solidFill>
            <a:srgbClr val="00B5EF">
              <a:alpha val="9999"/>
            </a:srgbClr>
          </a:solidFill>
        </p:spPr>
        <p:txBody>
          <a:bodyPr wrap="square" lIns="0" tIns="0" rIns="0" bIns="0" rtlCol="0"/>
          <a:lstStyle/>
          <a:p>
            <a:endParaRPr dirty="0"/>
          </a:p>
        </p:txBody>
      </p:sp>
      <p:sp>
        <p:nvSpPr>
          <p:cNvPr id="17" name="bk object 17"/>
          <p:cNvSpPr/>
          <p:nvPr/>
        </p:nvSpPr>
        <p:spPr>
          <a:xfrm>
            <a:off x="0" y="3629025"/>
            <a:ext cx="3901440" cy="3228975"/>
          </a:xfrm>
          <a:custGeom>
            <a:avLst/>
            <a:gdLst/>
            <a:ahLst/>
            <a:cxnLst/>
            <a:rect l="l" t="t" r="r" b="b"/>
            <a:pathLst>
              <a:path w="3901440" h="3228975">
                <a:moveTo>
                  <a:pt x="2348234" y="0"/>
                </a:moveTo>
                <a:lnTo>
                  <a:pt x="0" y="2717271"/>
                </a:lnTo>
                <a:lnTo>
                  <a:pt x="0" y="3228974"/>
                </a:lnTo>
                <a:lnTo>
                  <a:pt x="892671" y="3228974"/>
                </a:lnTo>
                <a:lnTo>
                  <a:pt x="2348233" y="1498497"/>
                </a:lnTo>
                <a:lnTo>
                  <a:pt x="3643158" y="1498497"/>
                </a:lnTo>
                <a:lnTo>
                  <a:pt x="2348234" y="0"/>
                </a:lnTo>
                <a:close/>
              </a:path>
              <a:path w="3901440" h="3228975">
                <a:moveTo>
                  <a:pt x="3643158" y="1498497"/>
                </a:moveTo>
                <a:lnTo>
                  <a:pt x="2348233" y="1498497"/>
                </a:lnTo>
                <a:lnTo>
                  <a:pt x="3241704" y="2560623"/>
                </a:lnTo>
                <a:lnTo>
                  <a:pt x="3901392" y="1797328"/>
                </a:lnTo>
                <a:lnTo>
                  <a:pt x="3643158" y="1498497"/>
                </a:lnTo>
                <a:close/>
              </a:path>
            </a:pathLst>
          </a:custGeom>
          <a:solidFill>
            <a:srgbClr val="FFFFFF">
              <a:alpha val="5499"/>
            </a:srgbClr>
          </a:solidFill>
        </p:spPr>
        <p:txBody>
          <a:bodyPr wrap="square" lIns="0" tIns="0" rIns="0" bIns="0" rtlCol="0"/>
          <a:lstStyle/>
          <a:p>
            <a:endParaRPr dirty="0"/>
          </a:p>
        </p:txBody>
      </p:sp>
      <p:sp>
        <p:nvSpPr>
          <p:cNvPr id="18" name="bk object 18"/>
          <p:cNvSpPr/>
          <p:nvPr/>
        </p:nvSpPr>
        <p:spPr>
          <a:xfrm>
            <a:off x="3249833" y="3629025"/>
            <a:ext cx="4344035" cy="3228975"/>
          </a:xfrm>
          <a:custGeom>
            <a:avLst/>
            <a:gdLst/>
            <a:ahLst/>
            <a:cxnLst/>
            <a:rect l="l" t="t" r="r" b="b"/>
            <a:pathLst>
              <a:path w="4344034" h="3228975">
                <a:moveTo>
                  <a:pt x="2790442" y="0"/>
                </a:moveTo>
                <a:lnTo>
                  <a:pt x="0" y="3228974"/>
                </a:lnTo>
                <a:lnTo>
                  <a:pt x="1334878" y="3228974"/>
                </a:lnTo>
                <a:lnTo>
                  <a:pt x="2790441" y="1498497"/>
                </a:lnTo>
                <a:lnTo>
                  <a:pt x="4085429" y="1498497"/>
                </a:lnTo>
                <a:lnTo>
                  <a:pt x="2790442" y="0"/>
                </a:lnTo>
                <a:close/>
              </a:path>
              <a:path w="4344034" h="3228975">
                <a:moveTo>
                  <a:pt x="4085429" y="1498497"/>
                </a:moveTo>
                <a:lnTo>
                  <a:pt x="2790441" y="1498497"/>
                </a:lnTo>
                <a:lnTo>
                  <a:pt x="3683937" y="2560725"/>
                </a:lnTo>
                <a:lnTo>
                  <a:pt x="4343676" y="1797328"/>
                </a:lnTo>
                <a:lnTo>
                  <a:pt x="4085429" y="1498497"/>
                </a:lnTo>
                <a:close/>
              </a:path>
            </a:pathLst>
          </a:custGeom>
          <a:solidFill>
            <a:srgbClr val="FFFFFF">
              <a:alpha val="5499"/>
            </a:srgbClr>
          </a:solidFill>
        </p:spPr>
        <p:txBody>
          <a:bodyPr wrap="square" lIns="0" tIns="0" rIns="0" bIns="0" rtlCol="0"/>
          <a:lstStyle/>
          <a:p>
            <a:endParaRPr dirty="0"/>
          </a:p>
        </p:txBody>
      </p:sp>
      <p:sp>
        <p:nvSpPr>
          <p:cNvPr id="19" name="bk object 19"/>
          <p:cNvSpPr/>
          <p:nvPr/>
        </p:nvSpPr>
        <p:spPr>
          <a:xfrm>
            <a:off x="6941863" y="3629025"/>
            <a:ext cx="5247640" cy="3228975"/>
          </a:xfrm>
          <a:custGeom>
            <a:avLst/>
            <a:gdLst/>
            <a:ahLst/>
            <a:cxnLst/>
            <a:rect l="l" t="t" r="r" b="b"/>
            <a:pathLst>
              <a:path w="5247640" h="3228975">
                <a:moveTo>
                  <a:pt x="2790463" y="0"/>
                </a:moveTo>
                <a:lnTo>
                  <a:pt x="0" y="3228974"/>
                </a:lnTo>
                <a:lnTo>
                  <a:pt x="1334899" y="3228974"/>
                </a:lnTo>
                <a:lnTo>
                  <a:pt x="2790462" y="1498497"/>
                </a:lnTo>
                <a:lnTo>
                  <a:pt x="4085445" y="1498497"/>
                </a:lnTo>
                <a:lnTo>
                  <a:pt x="2790463" y="0"/>
                </a:lnTo>
                <a:close/>
              </a:path>
              <a:path w="5247640" h="3228975">
                <a:moveTo>
                  <a:pt x="4085445" y="1498497"/>
                </a:moveTo>
                <a:lnTo>
                  <a:pt x="2790462" y="1498497"/>
                </a:lnTo>
                <a:lnTo>
                  <a:pt x="4246024" y="3228974"/>
                </a:lnTo>
                <a:lnTo>
                  <a:pt x="5247088" y="3228974"/>
                </a:lnTo>
                <a:lnTo>
                  <a:pt x="5247088" y="2842699"/>
                </a:lnTo>
                <a:lnTo>
                  <a:pt x="4085445" y="1498497"/>
                </a:lnTo>
                <a:close/>
              </a:path>
            </a:pathLst>
          </a:custGeom>
          <a:solidFill>
            <a:srgbClr val="FFFFFF">
              <a:alpha val="5499"/>
            </a:srgbClr>
          </a:solidFill>
        </p:spPr>
        <p:txBody>
          <a:bodyPr wrap="square" lIns="0" tIns="0" rIns="0" bIns="0" rtlCol="0"/>
          <a:lstStyle/>
          <a:p>
            <a:endParaRPr dirty="0"/>
          </a:p>
        </p:txBody>
      </p:sp>
      <p:sp>
        <p:nvSpPr>
          <p:cNvPr id="20" name="bk object 20"/>
          <p:cNvSpPr/>
          <p:nvPr/>
        </p:nvSpPr>
        <p:spPr>
          <a:xfrm>
            <a:off x="5142122" y="1368221"/>
            <a:ext cx="281256" cy="194825"/>
          </a:xfrm>
          <a:prstGeom prst="rect">
            <a:avLst/>
          </a:prstGeom>
          <a:blipFill>
            <a:blip r:embed="rId2" cstate="print"/>
            <a:stretch>
              <a:fillRect/>
            </a:stretch>
          </a:blipFill>
        </p:spPr>
        <p:txBody>
          <a:bodyPr wrap="square" lIns="0" tIns="0" rIns="0" bIns="0" rtlCol="0"/>
          <a:lstStyle/>
          <a:p>
            <a:endParaRPr dirty="0"/>
          </a:p>
        </p:txBody>
      </p:sp>
      <p:sp>
        <p:nvSpPr>
          <p:cNvPr id="21" name="bk object 21"/>
          <p:cNvSpPr/>
          <p:nvPr/>
        </p:nvSpPr>
        <p:spPr>
          <a:xfrm>
            <a:off x="5442561" y="1416857"/>
            <a:ext cx="84455" cy="143510"/>
          </a:xfrm>
          <a:custGeom>
            <a:avLst/>
            <a:gdLst/>
            <a:ahLst/>
            <a:cxnLst/>
            <a:rect l="l" t="t" r="r" b="b"/>
            <a:pathLst>
              <a:path w="84454" h="143509">
                <a:moveTo>
                  <a:pt x="26670" y="2679"/>
                </a:moveTo>
                <a:lnTo>
                  <a:pt x="0" y="2679"/>
                </a:lnTo>
                <a:lnTo>
                  <a:pt x="0" y="143510"/>
                </a:lnTo>
                <a:lnTo>
                  <a:pt x="30149" y="143510"/>
                </a:lnTo>
                <a:lnTo>
                  <a:pt x="30149" y="82486"/>
                </a:lnTo>
                <a:lnTo>
                  <a:pt x="30919" y="69835"/>
                </a:lnTo>
                <a:lnTo>
                  <a:pt x="57346" y="32378"/>
                </a:lnTo>
                <a:lnTo>
                  <a:pt x="63134" y="30848"/>
                </a:lnTo>
                <a:lnTo>
                  <a:pt x="28613" y="30848"/>
                </a:lnTo>
                <a:lnTo>
                  <a:pt x="26670" y="2679"/>
                </a:lnTo>
                <a:close/>
              </a:path>
              <a:path w="84454" h="143509">
                <a:moveTo>
                  <a:pt x="83870" y="0"/>
                </a:moveTo>
                <a:lnTo>
                  <a:pt x="43622" y="12217"/>
                </a:lnTo>
                <a:lnTo>
                  <a:pt x="28613" y="30848"/>
                </a:lnTo>
                <a:lnTo>
                  <a:pt x="63134" y="30848"/>
                </a:lnTo>
                <a:lnTo>
                  <a:pt x="66695" y="29906"/>
                </a:lnTo>
                <a:lnTo>
                  <a:pt x="77317" y="29083"/>
                </a:lnTo>
                <a:lnTo>
                  <a:pt x="83337" y="29083"/>
                </a:lnTo>
                <a:lnTo>
                  <a:pt x="83870" y="0"/>
                </a:lnTo>
                <a:close/>
              </a:path>
            </a:pathLst>
          </a:custGeom>
          <a:solidFill>
            <a:srgbClr val="191D63"/>
          </a:solidFill>
        </p:spPr>
        <p:txBody>
          <a:bodyPr wrap="square" lIns="0" tIns="0" rIns="0" bIns="0" rtlCol="0"/>
          <a:lstStyle/>
          <a:p>
            <a:endParaRPr dirty="0"/>
          </a:p>
        </p:txBody>
      </p:sp>
      <p:sp>
        <p:nvSpPr>
          <p:cNvPr id="22" name="bk object 22"/>
          <p:cNvSpPr/>
          <p:nvPr/>
        </p:nvSpPr>
        <p:spPr>
          <a:xfrm>
            <a:off x="5538900" y="1384701"/>
            <a:ext cx="107314" cy="178435"/>
          </a:xfrm>
          <a:custGeom>
            <a:avLst/>
            <a:gdLst/>
            <a:ahLst/>
            <a:cxnLst/>
            <a:rect l="l" t="t" r="r" b="b"/>
            <a:pathLst>
              <a:path w="107314" h="178434">
                <a:moveTo>
                  <a:pt x="57619" y="59093"/>
                </a:moveTo>
                <a:lnTo>
                  <a:pt x="27470" y="59093"/>
                </a:lnTo>
                <a:lnTo>
                  <a:pt x="27549" y="134823"/>
                </a:lnTo>
                <a:lnTo>
                  <a:pt x="45815" y="171868"/>
                </a:lnTo>
                <a:lnTo>
                  <a:pt x="71958" y="178346"/>
                </a:lnTo>
                <a:lnTo>
                  <a:pt x="78384" y="178346"/>
                </a:lnTo>
                <a:lnTo>
                  <a:pt x="107061" y="172072"/>
                </a:lnTo>
                <a:lnTo>
                  <a:pt x="103741" y="150876"/>
                </a:lnTo>
                <a:lnTo>
                  <a:pt x="72085" y="150876"/>
                </a:lnTo>
                <a:lnTo>
                  <a:pt x="66890" y="148869"/>
                </a:lnTo>
                <a:lnTo>
                  <a:pt x="59461" y="140817"/>
                </a:lnTo>
                <a:lnTo>
                  <a:pt x="57619" y="134823"/>
                </a:lnTo>
                <a:lnTo>
                  <a:pt x="57619" y="59093"/>
                </a:lnTo>
                <a:close/>
              </a:path>
              <a:path w="107314" h="178434">
                <a:moveTo>
                  <a:pt x="103174" y="147256"/>
                </a:moveTo>
                <a:lnTo>
                  <a:pt x="82537" y="150876"/>
                </a:lnTo>
                <a:lnTo>
                  <a:pt x="103741" y="150876"/>
                </a:lnTo>
                <a:lnTo>
                  <a:pt x="103174" y="147256"/>
                </a:lnTo>
                <a:close/>
              </a:path>
              <a:path w="107314" h="178434">
                <a:moveTo>
                  <a:pt x="107061" y="34836"/>
                </a:moveTo>
                <a:lnTo>
                  <a:pt x="0" y="34836"/>
                </a:lnTo>
                <a:lnTo>
                  <a:pt x="0" y="59093"/>
                </a:lnTo>
                <a:lnTo>
                  <a:pt x="107061" y="59093"/>
                </a:lnTo>
                <a:lnTo>
                  <a:pt x="107061" y="34836"/>
                </a:lnTo>
                <a:close/>
              </a:path>
              <a:path w="107314" h="178434">
                <a:moveTo>
                  <a:pt x="57619" y="0"/>
                </a:moveTo>
                <a:lnTo>
                  <a:pt x="27470" y="0"/>
                </a:lnTo>
                <a:lnTo>
                  <a:pt x="27470" y="34836"/>
                </a:lnTo>
                <a:lnTo>
                  <a:pt x="57619" y="34836"/>
                </a:lnTo>
                <a:lnTo>
                  <a:pt x="57619" y="0"/>
                </a:lnTo>
                <a:close/>
              </a:path>
            </a:pathLst>
          </a:custGeom>
          <a:solidFill>
            <a:srgbClr val="191D63"/>
          </a:solidFill>
        </p:spPr>
        <p:txBody>
          <a:bodyPr wrap="square" lIns="0" tIns="0" rIns="0" bIns="0" rtlCol="0"/>
          <a:lstStyle/>
          <a:p>
            <a:endParaRPr dirty="0"/>
          </a:p>
        </p:txBody>
      </p:sp>
      <p:sp>
        <p:nvSpPr>
          <p:cNvPr id="23" name="bk object 23"/>
          <p:cNvSpPr/>
          <p:nvPr/>
        </p:nvSpPr>
        <p:spPr>
          <a:xfrm>
            <a:off x="5662316" y="1416857"/>
            <a:ext cx="132080" cy="143510"/>
          </a:xfrm>
          <a:custGeom>
            <a:avLst/>
            <a:gdLst/>
            <a:ahLst/>
            <a:cxnLst/>
            <a:rect l="l" t="t" r="r" b="b"/>
            <a:pathLst>
              <a:path w="132079" h="143509">
                <a:moveTo>
                  <a:pt x="26670" y="2679"/>
                </a:moveTo>
                <a:lnTo>
                  <a:pt x="0" y="2679"/>
                </a:lnTo>
                <a:lnTo>
                  <a:pt x="0" y="143510"/>
                </a:lnTo>
                <a:lnTo>
                  <a:pt x="30149" y="143510"/>
                </a:lnTo>
                <a:lnTo>
                  <a:pt x="30149" y="73139"/>
                </a:lnTo>
                <a:lnTo>
                  <a:pt x="30799" y="62271"/>
                </a:lnTo>
                <a:lnTo>
                  <a:pt x="52551" y="30276"/>
                </a:lnTo>
                <a:lnTo>
                  <a:pt x="67741" y="27470"/>
                </a:lnTo>
                <a:lnTo>
                  <a:pt x="124360" y="27470"/>
                </a:lnTo>
                <a:lnTo>
                  <a:pt x="124121" y="26949"/>
                </a:lnTo>
                <a:lnTo>
                  <a:pt x="28473" y="26949"/>
                </a:lnTo>
                <a:lnTo>
                  <a:pt x="26670" y="2679"/>
                </a:lnTo>
                <a:close/>
              </a:path>
              <a:path w="132079" h="143509">
                <a:moveTo>
                  <a:pt x="124360" y="27470"/>
                </a:moveTo>
                <a:lnTo>
                  <a:pt x="67741" y="27470"/>
                </a:lnTo>
                <a:lnTo>
                  <a:pt x="74850" y="28138"/>
                </a:lnTo>
                <a:lnTo>
                  <a:pt x="81278" y="30143"/>
                </a:lnTo>
                <a:lnTo>
                  <a:pt x="101561" y="70319"/>
                </a:lnTo>
                <a:lnTo>
                  <a:pt x="101561" y="143510"/>
                </a:lnTo>
                <a:lnTo>
                  <a:pt x="131711" y="143510"/>
                </a:lnTo>
                <a:lnTo>
                  <a:pt x="131661" y="60249"/>
                </a:lnTo>
                <a:lnTo>
                  <a:pt x="130756" y="47256"/>
                </a:lnTo>
                <a:lnTo>
                  <a:pt x="127890" y="35180"/>
                </a:lnTo>
                <a:lnTo>
                  <a:pt x="124360" y="27470"/>
                </a:lnTo>
                <a:close/>
              </a:path>
              <a:path w="132079" h="143509">
                <a:moveTo>
                  <a:pt x="77673" y="0"/>
                </a:moveTo>
                <a:lnTo>
                  <a:pt x="37320" y="15367"/>
                </a:lnTo>
                <a:lnTo>
                  <a:pt x="28473" y="26949"/>
                </a:lnTo>
                <a:lnTo>
                  <a:pt x="124121" y="26949"/>
                </a:lnTo>
                <a:lnTo>
                  <a:pt x="88896" y="997"/>
                </a:lnTo>
                <a:lnTo>
                  <a:pt x="77673" y="0"/>
                </a:lnTo>
                <a:close/>
              </a:path>
            </a:pathLst>
          </a:custGeom>
          <a:solidFill>
            <a:srgbClr val="191D63"/>
          </a:solidFill>
        </p:spPr>
        <p:txBody>
          <a:bodyPr wrap="square" lIns="0" tIns="0" rIns="0" bIns="0" rtlCol="0"/>
          <a:lstStyle/>
          <a:p>
            <a:endParaRPr dirty="0"/>
          </a:p>
        </p:txBody>
      </p:sp>
      <p:sp>
        <p:nvSpPr>
          <p:cNvPr id="24" name="bk object 24"/>
          <p:cNvSpPr/>
          <p:nvPr/>
        </p:nvSpPr>
        <p:spPr>
          <a:xfrm>
            <a:off x="5811956" y="1416855"/>
            <a:ext cx="144145" cy="146685"/>
          </a:xfrm>
          <a:custGeom>
            <a:avLst/>
            <a:gdLst/>
            <a:ahLst/>
            <a:cxnLst/>
            <a:rect l="l" t="t" r="r" b="b"/>
            <a:pathLst>
              <a:path w="144145" h="146684">
                <a:moveTo>
                  <a:pt x="74798" y="0"/>
                </a:moveTo>
                <a:lnTo>
                  <a:pt x="36825" y="9855"/>
                </a:lnTo>
                <a:lnTo>
                  <a:pt x="5441" y="45334"/>
                </a:lnTo>
                <a:lnTo>
                  <a:pt x="0" y="75806"/>
                </a:lnTo>
                <a:lnTo>
                  <a:pt x="261" y="81305"/>
                </a:lnTo>
                <a:lnTo>
                  <a:pt x="16475" y="120456"/>
                </a:lnTo>
                <a:lnTo>
                  <a:pt x="51912" y="143066"/>
                </a:lnTo>
                <a:lnTo>
                  <a:pt x="74544" y="146189"/>
                </a:lnTo>
                <a:lnTo>
                  <a:pt x="82748" y="146189"/>
                </a:lnTo>
                <a:lnTo>
                  <a:pt x="120162" y="132892"/>
                </a:lnTo>
                <a:lnTo>
                  <a:pt x="134255" y="120192"/>
                </a:lnTo>
                <a:lnTo>
                  <a:pt x="76411" y="120192"/>
                </a:lnTo>
                <a:lnTo>
                  <a:pt x="67160" y="119447"/>
                </a:lnTo>
                <a:lnTo>
                  <a:pt x="34190" y="94630"/>
                </a:lnTo>
                <a:lnTo>
                  <a:pt x="30056" y="77584"/>
                </a:lnTo>
                <a:lnTo>
                  <a:pt x="142603" y="77584"/>
                </a:lnTo>
                <a:lnTo>
                  <a:pt x="143010" y="76517"/>
                </a:lnTo>
                <a:lnTo>
                  <a:pt x="143187" y="75806"/>
                </a:lnTo>
                <a:lnTo>
                  <a:pt x="143378" y="74688"/>
                </a:lnTo>
                <a:lnTo>
                  <a:pt x="143835" y="71653"/>
                </a:lnTo>
                <a:lnTo>
                  <a:pt x="143949" y="68605"/>
                </a:lnTo>
                <a:lnTo>
                  <a:pt x="143609" y="61721"/>
                </a:lnTo>
                <a:lnTo>
                  <a:pt x="142906" y="57086"/>
                </a:lnTo>
                <a:lnTo>
                  <a:pt x="30856" y="57086"/>
                </a:lnTo>
                <a:lnTo>
                  <a:pt x="33063" y="49767"/>
                </a:lnTo>
                <a:lnTo>
                  <a:pt x="66373" y="23633"/>
                </a:lnTo>
                <a:lnTo>
                  <a:pt x="74264" y="23050"/>
                </a:lnTo>
                <a:lnTo>
                  <a:pt x="126520" y="23050"/>
                </a:lnTo>
                <a:lnTo>
                  <a:pt x="123909" y="20167"/>
                </a:lnTo>
                <a:lnTo>
                  <a:pt x="88674" y="1377"/>
                </a:lnTo>
                <a:lnTo>
                  <a:pt x="81820" y="344"/>
                </a:lnTo>
                <a:lnTo>
                  <a:pt x="74798" y="0"/>
                </a:lnTo>
                <a:close/>
              </a:path>
              <a:path w="144145" h="146684">
                <a:moveTo>
                  <a:pt x="119019" y="98894"/>
                </a:moveTo>
                <a:lnTo>
                  <a:pt x="81859" y="120192"/>
                </a:lnTo>
                <a:lnTo>
                  <a:pt x="134255" y="120192"/>
                </a:lnTo>
                <a:lnTo>
                  <a:pt x="136884" y="116497"/>
                </a:lnTo>
                <a:lnTo>
                  <a:pt x="137383" y="115747"/>
                </a:lnTo>
                <a:lnTo>
                  <a:pt x="119019" y="98894"/>
                </a:lnTo>
                <a:close/>
              </a:path>
              <a:path w="144145" h="146684">
                <a:moveTo>
                  <a:pt x="126520" y="23050"/>
                </a:moveTo>
                <a:lnTo>
                  <a:pt x="74264" y="23050"/>
                </a:lnTo>
                <a:lnTo>
                  <a:pt x="81661" y="23645"/>
                </a:lnTo>
                <a:lnTo>
                  <a:pt x="88571" y="25430"/>
                </a:lnTo>
                <a:lnTo>
                  <a:pt x="114866" y="57086"/>
                </a:lnTo>
                <a:lnTo>
                  <a:pt x="142906" y="57086"/>
                </a:lnTo>
                <a:lnTo>
                  <a:pt x="128264" y="24975"/>
                </a:lnTo>
                <a:lnTo>
                  <a:pt x="126520" y="23050"/>
                </a:lnTo>
                <a:close/>
              </a:path>
            </a:pathLst>
          </a:custGeom>
          <a:solidFill>
            <a:srgbClr val="191D63"/>
          </a:solidFill>
        </p:spPr>
        <p:txBody>
          <a:bodyPr wrap="square" lIns="0" tIns="0" rIns="0" bIns="0" rtlCol="0"/>
          <a:lstStyle/>
          <a:p>
            <a:endParaRPr dirty="0"/>
          </a:p>
        </p:txBody>
      </p:sp>
      <p:sp>
        <p:nvSpPr>
          <p:cNvPr id="25" name="bk object 25"/>
          <p:cNvSpPr/>
          <p:nvPr/>
        </p:nvSpPr>
        <p:spPr>
          <a:xfrm>
            <a:off x="5975073" y="1416857"/>
            <a:ext cx="194431" cy="146182"/>
          </a:xfrm>
          <a:prstGeom prst="rect">
            <a:avLst/>
          </a:prstGeom>
          <a:blipFill>
            <a:blip r:embed="rId3" cstate="print"/>
            <a:stretch>
              <a:fillRect/>
            </a:stretch>
          </a:blipFill>
        </p:spPr>
        <p:txBody>
          <a:bodyPr wrap="square" lIns="0" tIns="0" rIns="0" bIns="0" rtlCol="0"/>
          <a:lstStyle/>
          <a:p>
            <a:endParaRPr dirty="0"/>
          </a:p>
        </p:txBody>
      </p:sp>
      <p:sp>
        <p:nvSpPr>
          <p:cNvPr id="26" name="bk object 26"/>
          <p:cNvSpPr/>
          <p:nvPr/>
        </p:nvSpPr>
        <p:spPr>
          <a:xfrm>
            <a:off x="6007176" y="1360309"/>
            <a:ext cx="1072220" cy="448265"/>
          </a:xfrm>
          <a:prstGeom prst="rect">
            <a:avLst/>
          </a:prstGeom>
          <a:blipFill>
            <a:blip r:embed="rId4" cstate="print"/>
            <a:stretch>
              <a:fillRect/>
            </a:stretch>
          </a:blipFill>
        </p:spPr>
        <p:txBody>
          <a:bodyPr wrap="square" lIns="0" tIns="0" rIns="0" bIns="0" rtlCol="0"/>
          <a:lstStyle/>
          <a:p>
            <a:endParaRPr dirty="0"/>
          </a:p>
        </p:txBody>
      </p:sp>
      <p:sp>
        <p:nvSpPr>
          <p:cNvPr id="27" name="bk object 27"/>
          <p:cNvSpPr/>
          <p:nvPr/>
        </p:nvSpPr>
        <p:spPr>
          <a:xfrm>
            <a:off x="5267631" y="1719534"/>
            <a:ext cx="0" cy="86360"/>
          </a:xfrm>
          <a:custGeom>
            <a:avLst/>
            <a:gdLst/>
            <a:ahLst/>
            <a:cxnLst/>
            <a:rect l="l" t="t" r="r" b="b"/>
            <a:pathLst>
              <a:path h="86360">
                <a:moveTo>
                  <a:pt x="0" y="0"/>
                </a:moveTo>
                <a:lnTo>
                  <a:pt x="0" y="86360"/>
                </a:lnTo>
              </a:path>
            </a:pathLst>
          </a:custGeom>
          <a:ln w="31623">
            <a:solidFill>
              <a:srgbClr val="191D63"/>
            </a:solidFill>
          </a:ln>
        </p:spPr>
        <p:txBody>
          <a:bodyPr wrap="square" lIns="0" tIns="0" rIns="0" bIns="0" rtlCol="0"/>
          <a:lstStyle/>
          <a:p>
            <a:endParaRPr dirty="0"/>
          </a:p>
        </p:txBody>
      </p:sp>
      <p:sp>
        <p:nvSpPr>
          <p:cNvPr id="28" name="bk object 28"/>
          <p:cNvSpPr/>
          <p:nvPr/>
        </p:nvSpPr>
        <p:spPr>
          <a:xfrm>
            <a:off x="5251819" y="1705564"/>
            <a:ext cx="162560" cy="0"/>
          </a:xfrm>
          <a:custGeom>
            <a:avLst/>
            <a:gdLst/>
            <a:ahLst/>
            <a:cxnLst/>
            <a:rect l="l" t="t" r="r" b="b"/>
            <a:pathLst>
              <a:path w="162560">
                <a:moveTo>
                  <a:pt x="0" y="0"/>
                </a:moveTo>
                <a:lnTo>
                  <a:pt x="162001" y="0"/>
                </a:lnTo>
              </a:path>
            </a:pathLst>
          </a:custGeom>
          <a:ln w="27939">
            <a:solidFill>
              <a:srgbClr val="191D63"/>
            </a:solidFill>
          </a:ln>
        </p:spPr>
        <p:txBody>
          <a:bodyPr wrap="square" lIns="0" tIns="0" rIns="0" bIns="0" rtlCol="0"/>
          <a:lstStyle/>
          <a:p>
            <a:endParaRPr dirty="0"/>
          </a:p>
        </p:txBody>
      </p:sp>
      <p:sp>
        <p:nvSpPr>
          <p:cNvPr id="29" name="bk object 29"/>
          <p:cNvSpPr/>
          <p:nvPr/>
        </p:nvSpPr>
        <p:spPr>
          <a:xfrm>
            <a:off x="5251819" y="1614124"/>
            <a:ext cx="31750" cy="77470"/>
          </a:xfrm>
          <a:custGeom>
            <a:avLst/>
            <a:gdLst/>
            <a:ahLst/>
            <a:cxnLst/>
            <a:rect l="l" t="t" r="r" b="b"/>
            <a:pathLst>
              <a:path w="31750" h="77469">
                <a:moveTo>
                  <a:pt x="0" y="77470"/>
                </a:moveTo>
                <a:lnTo>
                  <a:pt x="31623" y="77470"/>
                </a:lnTo>
                <a:lnTo>
                  <a:pt x="31623" y="0"/>
                </a:lnTo>
                <a:lnTo>
                  <a:pt x="0" y="0"/>
                </a:lnTo>
                <a:lnTo>
                  <a:pt x="0" y="77470"/>
                </a:lnTo>
                <a:close/>
              </a:path>
            </a:pathLst>
          </a:custGeom>
          <a:solidFill>
            <a:srgbClr val="191D63"/>
          </a:solidFill>
        </p:spPr>
        <p:txBody>
          <a:bodyPr wrap="square" lIns="0" tIns="0" rIns="0" bIns="0" rtlCol="0"/>
          <a:lstStyle/>
          <a:p>
            <a:endParaRPr dirty="0"/>
          </a:p>
        </p:txBody>
      </p:sp>
      <p:sp>
        <p:nvSpPr>
          <p:cNvPr id="30" name="bk object 30"/>
          <p:cNvSpPr/>
          <p:nvPr/>
        </p:nvSpPr>
        <p:spPr>
          <a:xfrm>
            <a:off x="5398009" y="1719470"/>
            <a:ext cx="0" cy="86995"/>
          </a:xfrm>
          <a:custGeom>
            <a:avLst/>
            <a:gdLst/>
            <a:ahLst/>
            <a:cxnLst/>
            <a:rect l="l" t="t" r="r" b="b"/>
            <a:pathLst>
              <a:path h="86994">
                <a:moveTo>
                  <a:pt x="0" y="0"/>
                </a:moveTo>
                <a:lnTo>
                  <a:pt x="0" y="86423"/>
                </a:lnTo>
              </a:path>
            </a:pathLst>
          </a:custGeom>
          <a:ln w="31623">
            <a:solidFill>
              <a:srgbClr val="191D63"/>
            </a:solidFill>
          </a:ln>
        </p:spPr>
        <p:txBody>
          <a:bodyPr wrap="square" lIns="0" tIns="0" rIns="0" bIns="0" rtlCol="0"/>
          <a:lstStyle/>
          <a:p>
            <a:endParaRPr dirty="0"/>
          </a:p>
        </p:txBody>
      </p:sp>
      <p:sp>
        <p:nvSpPr>
          <p:cNvPr id="31" name="bk object 31"/>
          <p:cNvSpPr/>
          <p:nvPr/>
        </p:nvSpPr>
        <p:spPr>
          <a:xfrm>
            <a:off x="5382197" y="1613755"/>
            <a:ext cx="31750" cy="78740"/>
          </a:xfrm>
          <a:custGeom>
            <a:avLst/>
            <a:gdLst/>
            <a:ahLst/>
            <a:cxnLst/>
            <a:rect l="l" t="t" r="r" b="b"/>
            <a:pathLst>
              <a:path w="31750" h="78739">
                <a:moveTo>
                  <a:pt x="31622" y="0"/>
                </a:moveTo>
                <a:lnTo>
                  <a:pt x="0" y="0"/>
                </a:lnTo>
                <a:lnTo>
                  <a:pt x="0" y="78244"/>
                </a:lnTo>
                <a:lnTo>
                  <a:pt x="31622" y="78244"/>
                </a:lnTo>
                <a:lnTo>
                  <a:pt x="31622" y="0"/>
                </a:lnTo>
                <a:close/>
              </a:path>
            </a:pathLst>
          </a:custGeom>
          <a:solidFill>
            <a:srgbClr val="191D63"/>
          </a:solidFill>
        </p:spPr>
        <p:txBody>
          <a:bodyPr wrap="square" lIns="0" tIns="0" rIns="0" bIns="0" rtlCol="0"/>
          <a:lstStyle/>
          <a:p>
            <a:endParaRPr dirty="0"/>
          </a:p>
        </p:txBody>
      </p:sp>
      <p:sp>
        <p:nvSpPr>
          <p:cNvPr id="32" name="bk object 32"/>
          <p:cNvSpPr/>
          <p:nvPr/>
        </p:nvSpPr>
        <p:spPr>
          <a:xfrm>
            <a:off x="5432859" y="1662394"/>
            <a:ext cx="150495" cy="146685"/>
          </a:xfrm>
          <a:custGeom>
            <a:avLst/>
            <a:gdLst/>
            <a:ahLst/>
            <a:cxnLst/>
            <a:rect l="l" t="t" r="r" b="b"/>
            <a:pathLst>
              <a:path w="150495" h="146685">
                <a:moveTo>
                  <a:pt x="75704" y="0"/>
                </a:moveTo>
                <a:lnTo>
                  <a:pt x="37249" y="9766"/>
                </a:lnTo>
                <a:lnTo>
                  <a:pt x="9918" y="36410"/>
                </a:lnTo>
                <a:lnTo>
                  <a:pt x="0" y="73494"/>
                </a:lnTo>
                <a:lnTo>
                  <a:pt x="355" y="80969"/>
                </a:lnTo>
                <a:lnTo>
                  <a:pt x="16569" y="120192"/>
                </a:lnTo>
                <a:lnTo>
                  <a:pt x="52013" y="143010"/>
                </a:lnTo>
                <a:lnTo>
                  <a:pt x="74637" y="146177"/>
                </a:lnTo>
                <a:lnTo>
                  <a:pt x="84927" y="145565"/>
                </a:lnTo>
                <a:lnTo>
                  <a:pt x="121330" y="131041"/>
                </a:lnTo>
                <a:lnTo>
                  <a:pt x="134068" y="118706"/>
                </a:lnTo>
                <a:lnTo>
                  <a:pt x="75171" y="118706"/>
                </a:lnTo>
                <a:lnTo>
                  <a:pt x="65924" y="117887"/>
                </a:lnTo>
                <a:lnTo>
                  <a:pt x="33367" y="90863"/>
                </a:lnTo>
                <a:lnTo>
                  <a:pt x="30196" y="72415"/>
                </a:lnTo>
                <a:lnTo>
                  <a:pt x="30954" y="63709"/>
                </a:lnTo>
                <a:lnTo>
                  <a:pt x="57483" y="30741"/>
                </a:lnTo>
                <a:lnTo>
                  <a:pt x="75171" y="27457"/>
                </a:lnTo>
                <a:lnTo>
                  <a:pt x="135175" y="27457"/>
                </a:lnTo>
                <a:lnTo>
                  <a:pt x="129168" y="20759"/>
                </a:lnTo>
                <a:lnTo>
                  <a:pt x="95770" y="2373"/>
                </a:lnTo>
                <a:lnTo>
                  <a:pt x="85979" y="593"/>
                </a:lnTo>
                <a:lnTo>
                  <a:pt x="75704" y="0"/>
                </a:lnTo>
                <a:close/>
              </a:path>
              <a:path w="150495" h="146685">
                <a:moveTo>
                  <a:pt x="135175" y="27457"/>
                </a:moveTo>
                <a:lnTo>
                  <a:pt x="75171" y="27457"/>
                </a:lnTo>
                <a:lnTo>
                  <a:pt x="84308" y="28278"/>
                </a:lnTo>
                <a:lnTo>
                  <a:pt x="92690" y="30741"/>
                </a:lnTo>
                <a:lnTo>
                  <a:pt x="119380" y="63709"/>
                </a:lnTo>
                <a:lnTo>
                  <a:pt x="120145" y="72415"/>
                </a:lnTo>
                <a:lnTo>
                  <a:pt x="120145" y="73494"/>
                </a:lnTo>
                <a:lnTo>
                  <a:pt x="100406" y="111329"/>
                </a:lnTo>
                <a:lnTo>
                  <a:pt x="75171" y="118706"/>
                </a:lnTo>
                <a:lnTo>
                  <a:pt x="134068" y="118706"/>
                </a:lnTo>
                <a:lnTo>
                  <a:pt x="149721" y="82341"/>
                </a:lnTo>
                <a:lnTo>
                  <a:pt x="150342" y="72415"/>
                </a:lnTo>
                <a:lnTo>
                  <a:pt x="149738" y="62480"/>
                </a:lnTo>
                <a:lnTo>
                  <a:pt x="147926" y="53022"/>
                </a:lnTo>
                <a:lnTo>
                  <a:pt x="144909" y="44040"/>
                </a:lnTo>
                <a:lnTo>
                  <a:pt x="140690" y="35534"/>
                </a:lnTo>
                <a:lnTo>
                  <a:pt x="135399" y="27707"/>
                </a:lnTo>
                <a:lnTo>
                  <a:pt x="135175" y="27457"/>
                </a:lnTo>
                <a:close/>
              </a:path>
            </a:pathLst>
          </a:custGeom>
          <a:solidFill>
            <a:srgbClr val="191D63"/>
          </a:solidFill>
        </p:spPr>
        <p:txBody>
          <a:bodyPr wrap="square" lIns="0" tIns="0" rIns="0" bIns="0" rtlCol="0"/>
          <a:lstStyle/>
          <a:p>
            <a:endParaRPr dirty="0"/>
          </a:p>
        </p:txBody>
      </p:sp>
      <p:sp>
        <p:nvSpPr>
          <p:cNvPr id="33" name="bk object 33"/>
          <p:cNvSpPr/>
          <p:nvPr/>
        </p:nvSpPr>
        <p:spPr>
          <a:xfrm>
            <a:off x="5599621" y="1662396"/>
            <a:ext cx="227965" cy="143510"/>
          </a:xfrm>
          <a:custGeom>
            <a:avLst/>
            <a:gdLst/>
            <a:ahLst/>
            <a:cxnLst/>
            <a:rect l="l" t="t" r="r" b="b"/>
            <a:pathLst>
              <a:path w="227964" h="143510">
                <a:moveTo>
                  <a:pt x="26670" y="2666"/>
                </a:moveTo>
                <a:lnTo>
                  <a:pt x="0" y="2666"/>
                </a:lnTo>
                <a:lnTo>
                  <a:pt x="0" y="143497"/>
                </a:lnTo>
                <a:lnTo>
                  <a:pt x="30149" y="143497"/>
                </a:lnTo>
                <a:lnTo>
                  <a:pt x="30149" y="69494"/>
                </a:lnTo>
                <a:lnTo>
                  <a:pt x="30790" y="59505"/>
                </a:lnTo>
                <a:lnTo>
                  <a:pt x="58885" y="28104"/>
                </a:lnTo>
                <a:lnTo>
                  <a:pt x="66395" y="27457"/>
                </a:lnTo>
                <a:lnTo>
                  <a:pt x="121677" y="27457"/>
                </a:lnTo>
                <a:lnTo>
                  <a:pt x="121195" y="26403"/>
                </a:lnTo>
                <a:lnTo>
                  <a:pt x="28219" y="26403"/>
                </a:lnTo>
                <a:lnTo>
                  <a:pt x="26670" y="2666"/>
                </a:lnTo>
                <a:close/>
              </a:path>
              <a:path w="227964" h="143510">
                <a:moveTo>
                  <a:pt x="121677" y="27457"/>
                </a:moveTo>
                <a:lnTo>
                  <a:pt x="66395" y="27457"/>
                </a:lnTo>
                <a:lnTo>
                  <a:pt x="73191" y="28117"/>
                </a:lnTo>
                <a:lnTo>
                  <a:pt x="79349" y="30095"/>
                </a:lnTo>
                <a:lnTo>
                  <a:pt x="98866" y="69494"/>
                </a:lnTo>
                <a:lnTo>
                  <a:pt x="98882" y="143497"/>
                </a:lnTo>
                <a:lnTo>
                  <a:pt x="129032" y="143497"/>
                </a:lnTo>
                <a:lnTo>
                  <a:pt x="129032" y="69494"/>
                </a:lnTo>
                <a:lnTo>
                  <a:pt x="129672" y="59505"/>
                </a:lnTo>
                <a:lnTo>
                  <a:pt x="145845" y="32702"/>
                </a:lnTo>
                <a:lnTo>
                  <a:pt x="124079" y="32702"/>
                </a:lnTo>
                <a:lnTo>
                  <a:pt x="121677" y="27457"/>
                </a:lnTo>
                <a:close/>
              </a:path>
              <a:path w="227964" h="143510">
                <a:moveTo>
                  <a:pt x="220836" y="27457"/>
                </a:moveTo>
                <a:lnTo>
                  <a:pt x="165214" y="27457"/>
                </a:lnTo>
                <a:lnTo>
                  <a:pt x="171993" y="28117"/>
                </a:lnTo>
                <a:lnTo>
                  <a:pt x="178139" y="30095"/>
                </a:lnTo>
                <a:lnTo>
                  <a:pt x="197621" y="69494"/>
                </a:lnTo>
                <a:lnTo>
                  <a:pt x="197637" y="143497"/>
                </a:lnTo>
                <a:lnTo>
                  <a:pt x="227787" y="143497"/>
                </a:lnTo>
                <a:lnTo>
                  <a:pt x="227751" y="59505"/>
                </a:lnTo>
                <a:lnTo>
                  <a:pt x="226856" y="46497"/>
                </a:lnTo>
                <a:lnTo>
                  <a:pt x="224066" y="34597"/>
                </a:lnTo>
                <a:lnTo>
                  <a:pt x="220836" y="27457"/>
                </a:lnTo>
                <a:close/>
              </a:path>
              <a:path w="227964" h="143510">
                <a:moveTo>
                  <a:pt x="175120" y="0"/>
                </a:moveTo>
                <a:lnTo>
                  <a:pt x="138053" y="13033"/>
                </a:lnTo>
                <a:lnTo>
                  <a:pt x="124079" y="32702"/>
                </a:lnTo>
                <a:lnTo>
                  <a:pt x="145845" y="32702"/>
                </a:lnTo>
                <a:lnTo>
                  <a:pt x="150890" y="30046"/>
                </a:lnTo>
                <a:lnTo>
                  <a:pt x="157713" y="28104"/>
                </a:lnTo>
                <a:lnTo>
                  <a:pt x="165214" y="27457"/>
                </a:lnTo>
                <a:lnTo>
                  <a:pt x="220836" y="27457"/>
                </a:lnTo>
                <a:lnTo>
                  <a:pt x="219418" y="24322"/>
                </a:lnTo>
                <a:lnTo>
                  <a:pt x="212915" y="15671"/>
                </a:lnTo>
                <a:lnTo>
                  <a:pt x="204974" y="8813"/>
                </a:lnTo>
                <a:lnTo>
                  <a:pt x="196027" y="3916"/>
                </a:lnTo>
                <a:lnTo>
                  <a:pt x="186076" y="978"/>
                </a:lnTo>
                <a:lnTo>
                  <a:pt x="175120" y="0"/>
                </a:lnTo>
                <a:close/>
              </a:path>
              <a:path w="227964" h="143510">
                <a:moveTo>
                  <a:pt x="76339" y="0"/>
                </a:moveTo>
                <a:lnTo>
                  <a:pt x="36971" y="14971"/>
                </a:lnTo>
                <a:lnTo>
                  <a:pt x="28219" y="26403"/>
                </a:lnTo>
                <a:lnTo>
                  <a:pt x="121195" y="26403"/>
                </a:lnTo>
                <a:lnTo>
                  <a:pt x="91770" y="2089"/>
                </a:lnTo>
                <a:lnTo>
                  <a:pt x="76339" y="0"/>
                </a:lnTo>
                <a:close/>
              </a:path>
            </a:pathLst>
          </a:custGeom>
          <a:solidFill>
            <a:srgbClr val="191D63"/>
          </a:solidFill>
        </p:spPr>
        <p:txBody>
          <a:bodyPr wrap="square" lIns="0" tIns="0" rIns="0" bIns="0" rtlCol="0"/>
          <a:lstStyle/>
          <a:p>
            <a:endParaRPr dirty="0"/>
          </a:p>
        </p:txBody>
      </p:sp>
      <p:sp>
        <p:nvSpPr>
          <p:cNvPr id="34" name="bk object 34"/>
          <p:cNvSpPr/>
          <p:nvPr/>
        </p:nvSpPr>
        <p:spPr>
          <a:xfrm>
            <a:off x="5845335" y="1662385"/>
            <a:ext cx="144145" cy="146685"/>
          </a:xfrm>
          <a:custGeom>
            <a:avLst/>
            <a:gdLst/>
            <a:ahLst/>
            <a:cxnLst/>
            <a:rect l="l" t="t" r="r" b="b"/>
            <a:pathLst>
              <a:path w="144145" h="146685">
                <a:moveTo>
                  <a:pt x="74798" y="0"/>
                </a:moveTo>
                <a:lnTo>
                  <a:pt x="36825" y="9855"/>
                </a:lnTo>
                <a:lnTo>
                  <a:pt x="5441" y="45334"/>
                </a:lnTo>
                <a:lnTo>
                  <a:pt x="0" y="75806"/>
                </a:lnTo>
                <a:lnTo>
                  <a:pt x="261" y="81303"/>
                </a:lnTo>
                <a:lnTo>
                  <a:pt x="16475" y="120454"/>
                </a:lnTo>
                <a:lnTo>
                  <a:pt x="51912" y="143060"/>
                </a:lnTo>
                <a:lnTo>
                  <a:pt x="74531" y="146189"/>
                </a:lnTo>
                <a:lnTo>
                  <a:pt x="82748" y="146189"/>
                </a:lnTo>
                <a:lnTo>
                  <a:pt x="120162" y="132892"/>
                </a:lnTo>
                <a:lnTo>
                  <a:pt x="134245" y="120192"/>
                </a:lnTo>
                <a:lnTo>
                  <a:pt x="76411" y="120192"/>
                </a:lnTo>
                <a:lnTo>
                  <a:pt x="67160" y="119447"/>
                </a:lnTo>
                <a:lnTo>
                  <a:pt x="34188" y="94626"/>
                </a:lnTo>
                <a:lnTo>
                  <a:pt x="30043" y="77584"/>
                </a:lnTo>
                <a:lnTo>
                  <a:pt x="142603" y="77584"/>
                </a:lnTo>
                <a:lnTo>
                  <a:pt x="143009" y="76517"/>
                </a:lnTo>
                <a:lnTo>
                  <a:pt x="143187" y="75806"/>
                </a:lnTo>
                <a:lnTo>
                  <a:pt x="143378" y="74688"/>
                </a:lnTo>
                <a:lnTo>
                  <a:pt x="143835" y="71653"/>
                </a:lnTo>
                <a:lnTo>
                  <a:pt x="143949" y="68605"/>
                </a:lnTo>
                <a:lnTo>
                  <a:pt x="143609" y="61719"/>
                </a:lnTo>
                <a:lnTo>
                  <a:pt x="142907" y="57086"/>
                </a:lnTo>
                <a:lnTo>
                  <a:pt x="30856" y="57086"/>
                </a:lnTo>
                <a:lnTo>
                  <a:pt x="33063" y="49761"/>
                </a:lnTo>
                <a:lnTo>
                  <a:pt x="66373" y="23633"/>
                </a:lnTo>
                <a:lnTo>
                  <a:pt x="74264" y="23050"/>
                </a:lnTo>
                <a:lnTo>
                  <a:pt x="126520" y="23050"/>
                </a:lnTo>
                <a:lnTo>
                  <a:pt x="123909" y="20167"/>
                </a:lnTo>
                <a:lnTo>
                  <a:pt x="88669" y="1377"/>
                </a:lnTo>
                <a:lnTo>
                  <a:pt x="81818" y="344"/>
                </a:lnTo>
                <a:lnTo>
                  <a:pt x="74798" y="0"/>
                </a:lnTo>
                <a:close/>
              </a:path>
              <a:path w="144145" h="146685">
                <a:moveTo>
                  <a:pt x="119019" y="98894"/>
                </a:moveTo>
                <a:lnTo>
                  <a:pt x="81859" y="120192"/>
                </a:lnTo>
                <a:lnTo>
                  <a:pt x="134245" y="120192"/>
                </a:lnTo>
                <a:lnTo>
                  <a:pt x="137383" y="115747"/>
                </a:lnTo>
                <a:lnTo>
                  <a:pt x="119019" y="98894"/>
                </a:lnTo>
                <a:close/>
              </a:path>
              <a:path w="144145" h="146685">
                <a:moveTo>
                  <a:pt x="126520" y="23050"/>
                </a:moveTo>
                <a:lnTo>
                  <a:pt x="74264" y="23050"/>
                </a:lnTo>
                <a:lnTo>
                  <a:pt x="81661" y="23645"/>
                </a:lnTo>
                <a:lnTo>
                  <a:pt x="88571" y="25430"/>
                </a:lnTo>
                <a:lnTo>
                  <a:pt x="114866" y="57086"/>
                </a:lnTo>
                <a:lnTo>
                  <a:pt x="142907" y="57086"/>
                </a:lnTo>
                <a:lnTo>
                  <a:pt x="128264" y="24975"/>
                </a:lnTo>
                <a:lnTo>
                  <a:pt x="126520" y="23050"/>
                </a:lnTo>
                <a:close/>
              </a:path>
            </a:pathLst>
          </a:custGeom>
          <a:solidFill>
            <a:srgbClr val="191D63"/>
          </a:solidFill>
        </p:spPr>
        <p:txBody>
          <a:bodyPr wrap="square" lIns="0" tIns="0" rIns="0" bIns="0" rtlCol="0"/>
          <a:lstStyle/>
          <a:p>
            <a:endParaRPr dirty="0"/>
          </a:p>
        </p:txBody>
      </p:sp>
      <p:sp>
        <p:nvSpPr>
          <p:cNvPr id="35" name="bk object 35"/>
          <p:cNvSpPr/>
          <p:nvPr/>
        </p:nvSpPr>
        <p:spPr>
          <a:xfrm>
            <a:off x="5605350" y="729759"/>
            <a:ext cx="1010919" cy="548640"/>
          </a:xfrm>
          <a:custGeom>
            <a:avLst/>
            <a:gdLst/>
            <a:ahLst/>
            <a:cxnLst/>
            <a:rect l="l" t="t" r="r" b="b"/>
            <a:pathLst>
              <a:path w="1010920" h="548640">
                <a:moveTo>
                  <a:pt x="243268" y="0"/>
                </a:moveTo>
                <a:lnTo>
                  <a:pt x="0" y="281495"/>
                </a:lnTo>
                <a:lnTo>
                  <a:pt x="0" y="548170"/>
                </a:lnTo>
                <a:lnTo>
                  <a:pt x="72212" y="548170"/>
                </a:lnTo>
                <a:lnTo>
                  <a:pt x="72212" y="309765"/>
                </a:lnTo>
                <a:lnTo>
                  <a:pt x="243268" y="106400"/>
                </a:lnTo>
                <a:lnTo>
                  <a:pt x="335209" y="106400"/>
                </a:lnTo>
                <a:lnTo>
                  <a:pt x="243268" y="0"/>
                </a:lnTo>
                <a:close/>
              </a:path>
              <a:path w="1010920" h="548640">
                <a:moveTo>
                  <a:pt x="335209" y="106400"/>
                </a:moveTo>
                <a:lnTo>
                  <a:pt x="243268" y="106400"/>
                </a:lnTo>
                <a:lnTo>
                  <a:pt x="327215" y="206209"/>
                </a:lnTo>
                <a:lnTo>
                  <a:pt x="262140" y="281495"/>
                </a:lnTo>
                <a:lnTo>
                  <a:pt x="262140" y="548170"/>
                </a:lnTo>
                <a:lnTo>
                  <a:pt x="486524" y="548170"/>
                </a:lnTo>
                <a:lnTo>
                  <a:pt x="486524" y="475957"/>
                </a:lnTo>
                <a:lnTo>
                  <a:pt x="334365" y="475957"/>
                </a:lnTo>
                <a:lnTo>
                  <a:pt x="334365" y="309765"/>
                </a:lnTo>
                <a:lnTo>
                  <a:pt x="374332" y="262229"/>
                </a:lnTo>
                <a:lnTo>
                  <a:pt x="469874" y="262229"/>
                </a:lnTo>
                <a:lnTo>
                  <a:pt x="421462" y="206209"/>
                </a:lnTo>
                <a:lnTo>
                  <a:pt x="467329" y="151676"/>
                </a:lnTo>
                <a:lnTo>
                  <a:pt x="374332" y="151676"/>
                </a:lnTo>
                <a:lnTo>
                  <a:pt x="335209" y="106400"/>
                </a:lnTo>
                <a:close/>
              </a:path>
              <a:path w="1010920" h="548640">
                <a:moveTo>
                  <a:pt x="597359" y="106400"/>
                </a:moveTo>
                <a:lnTo>
                  <a:pt x="505409" y="106400"/>
                </a:lnTo>
                <a:lnTo>
                  <a:pt x="589356" y="206209"/>
                </a:lnTo>
                <a:lnTo>
                  <a:pt x="524294" y="281495"/>
                </a:lnTo>
                <a:lnTo>
                  <a:pt x="524294" y="548170"/>
                </a:lnTo>
                <a:lnTo>
                  <a:pt x="748677" y="548170"/>
                </a:lnTo>
                <a:lnTo>
                  <a:pt x="748677" y="475957"/>
                </a:lnTo>
                <a:lnTo>
                  <a:pt x="596506" y="475957"/>
                </a:lnTo>
                <a:lnTo>
                  <a:pt x="596506" y="309765"/>
                </a:lnTo>
                <a:lnTo>
                  <a:pt x="636485" y="262229"/>
                </a:lnTo>
                <a:lnTo>
                  <a:pt x="732028" y="262229"/>
                </a:lnTo>
                <a:lnTo>
                  <a:pt x="683615" y="206209"/>
                </a:lnTo>
                <a:lnTo>
                  <a:pt x="729482" y="151676"/>
                </a:lnTo>
                <a:lnTo>
                  <a:pt x="636485" y="151676"/>
                </a:lnTo>
                <a:lnTo>
                  <a:pt x="597359" y="106400"/>
                </a:lnTo>
                <a:close/>
              </a:path>
              <a:path w="1010920" h="548640">
                <a:moveTo>
                  <a:pt x="859514" y="106400"/>
                </a:moveTo>
                <a:lnTo>
                  <a:pt x="767562" y="106400"/>
                </a:lnTo>
                <a:lnTo>
                  <a:pt x="938618" y="309765"/>
                </a:lnTo>
                <a:lnTo>
                  <a:pt x="938618" y="548170"/>
                </a:lnTo>
                <a:lnTo>
                  <a:pt x="1010831" y="548170"/>
                </a:lnTo>
                <a:lnTo>
                  <a:pt x="1010831" y="281495"/>
                </a:lnTo>
                <a:lnTo>
                  <a:pt x="859514" y="106400"/>
                </a:lnTo>
                <a:close/>
              </a:path>
              <a:path w="1010920" h="548640">
                <a:moveTo>
                  <a:pt x="469874" y="262229"/>
                </a:moveTo>
                <a:lnTo>
                  <a:pt x="374332" y="262229"/>
                </a:lnTo>
                <a:lnTo>
                  <a:pt x="414312" y="309765"/>
                </a:lnTo>
                <a:lnTo>
                  <a:pt x="414312" y="475957"/>
                </a:lnTo>
                <a:lnTo>
                  <a:pt x="486524" y="475957"/>
                </a:lnTo>
                <a:lnTo>
                  <a:pt x="486524" y="281495"/>
                </a:lnTo>
                <a:lnTo>
                  <a:pt x="469874" y="262229"/>
                </a:lnTo>
                <a:close/>
              </a:path>
              <a:path w="1010920" h="548640">
                <a:moveTo>
                  <a:pt x="732028" y="262229"/>
                </a:moveTo>
                <a:lnTo>
                  <a:pt x="636485" y="262229"/>
                </a:lnTo>
                <a:lnTo>
                  <a:pt x="676465" y="309765"/>
                </a:lnTo>
                <a:lnTo>
                  <a:pt x="676465" y="475957"/>
                </a:lnTo>
                <a:lnTo>
                  <a:pt x="748677" y="475957"/>
                </a:lnTo>
                <a:lnTo>
                  <a:pt x="748677" y="281495"/>
                </a:lnTo>
                <a:lnTo>
                  <a:pt x="732028" y="262229"/>
                </a:lnTo>
                <a:close/>
              </a:path>
              <a:path w="1010920" h="548640">
                <a:moveTo>
                  <a:pt x="505409" y="0"/>
                </a:moveTo>
                <a:lnTo>
                  <a:pt x="374332" y="151676"/>
                </a:lnTo>
                <a:lnTo>
                  <a:pt x="467329" y="151676"/>
                </a:lnTo>
                <a:lnTo>
                  <a:pt x="505409" y="106400"/>
                </a:lnTo>
                <a:lnTo>
                  <a:pt x="597359" y="106400"/>
                </a:lnTo>
                <a:lnTo>
                  <a:pt x="505409" y="0"/>
                </a:lnTo>
                <a:close/>
              </a:path>
              <a:path w="1010920" h="548640">
                <a:moveTo>
                  <a:pt x="767562" y="0"/>
                </a:moveTo>
                <a:lnTo>
                  <a:pt x="636485" y="151676"/>
                </a:lnTo>
                <a:lnTo>
                  <a:pt x="729482" y="151676"/>
                </a:lnTo>
                <a:lnTo>
                  <a:pt x="767562" y="106400"/>
                </a:lnTo>
                <a:lnTo>
                  <a:pt x="859514" y="106400"/>
                </a:lnTo>
                <a:lnTo>
                  <a:pt x="767562" y="0"/>
                </a:lnTo>
                <a:close/>
              </a:path>
            </a:pathLst>
          </a:custGeom>
          <a:solidFill>
            <a:srgbClr val="00B5EF"/>
          </a:solidFill>
        </p:spPr>
        <p:txBody>
          <a:bodyPr wrap="square" lIns="0" tIns="0" rIns="0" bIns="0" rtlCol="0"/>
          <a:lstStyle/>
          <a:p>
            <a:endParaRPr dirty="0"/>
          </a:p>
        </p:txBody>
      </p:sp>
      <p:sp>
        <p:nvSpPr>
          <p:cNvPr id="36" name="bk object 36"/>
          <p:cNvSpPr/>
          <p:nvPr/>
        </p:nvSpPr>
        <p:spPr>
          <a:xfrm>
            <a:off x="5848616" y="780732"/>
            <a:ext cx="243255" cy="310769"/>
          </a:xfrm>
          <a:prstGeom prst="rect">
            <a:avLst/>
          </a:prstGeom>
          <a:blipFill>
            <a:blip r:embed="rId5" cstate="print"/>
            <a:stretch>
              <a:fillRect/>
            </a:stretch>
          </a:blipFill>
        </p:spPr>
        <p:txBody>
          <a:bodyPr wrap="square" lIns="0" tIns="0" rIns="0" bIns="0" rtlCol="0"/>
          <a:lstStyle/>
          <a:p>
            <a:endParaRPr dirty="0"/>
          </a:p>
        </p:txBody>
      </p:sp>
      <p:sp>
        <p:nvSpPr>
          <p:cNvPr id="37" name="bk object 37"/>
          <p:cNvSpPr/>
          <p:nvPr/>
        </p:nvSpPr>
        <p:spPr>
          <a:xfrm>
            <a:off x="6110770" y="780732"/>
            <a:ext cx="243256" cy="310768"/>
          </a:xfrm>
          <a:prstGeom prst="rect">
            <a:avLst/>
          </a:prstGeom>
          <a:blipFill>
            <a:blip r:embed="rId6" cstate="print"/>
            <a:stretch>
              <a:fillRect/>
            </a:stretch>
          </a:blipFill>
        </p:spPr>
        <p:txBody>
          <a:bodyPr wrap="square" lIns="0" tIns="0" rIns="0" bIns="0" rtlCol="0"/>
          <a:lstStyle/>
          <a:p>
            <a:endParaRPr dirty="0"/>
          </a:p>
        </p:txBody>
      </p:sp>
      <p:sp>
        <p:nvSpPr>
          <p:cNvPr id="2" name="Holder 2"/>
          <p:cNvSpPr>
            <a:spLocks noGrp="1"/>
          </p:cNvSpPr>
          <p:nvPr>
            <p:ph type="title"/>
          </p:nvPr>
        </p:nvSpPr>
        <p:spPr/>
        <p:txBody>
          <a:bodyPr lIns="0" tIns="0" rIns="0" bIns="0"/>
          <a:lstStyle>
            <a:lvl1pPr>
              <a:defRPr sz="4400" b="0" i="0">
                <a:solidFill>
                  <a:srgbClr val="F78E1E"/>
                </a:solidFill>
                <a:latin typeface="Trebuchet MS"/>
                <a:cs typeface="Trebuchet MS"/>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8/30/2021</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438564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8/30/2021</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13552195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764058" y="3273425"/>
            <a:ext cx="8663883" cy="2087879"/>
          </a:xfrm>
          <a:prstGeom prst="rect">
            <a:avLst/>
          </a:prstGeom>
        </p:spPr>
        <p:txBody>
          <a:bodyPr wrap="square" lIns="0" tIns="0" rIns="0" bIns="0">
            <a:spAutoFit/>
          </a:bodyPr>
          <a:lstStyle>
            <a:lvl1pPr>
              <a:defRPr sz="4400" b="0" i="0">
                <a:solidFill>
                  <a:srgbClr val="F78E1E"/>
                </a:solidFill>
                <a:latin typeface="Trebuchet MS"/>
                <a:cs typeface="Trebuchet MS"/>
              </a:defRPr>
            </a:lvl1pPr>
          </a:lstStyle>
          <a:p>
            <a:endParaRPr/>
          </a:p>
        </p:txBody>
      </p:sp>
      <p:sp>
        <p:nvSpPr>
          <p:cNvPr id="3" name="Holder 3"/>
          <p:cNvSpPr>
            <a:spLocks noGrp="1"/>
          </p:cNvSpPr>
          <p:nvPr>
            <p:ph type="body" idx="1"/>
          </p:nvPr>
        </p:nvSpPr>
        <p:spPr>
          <a:xfrm>
            <a:off x="2013838" y="2403378"/>
            <a:ext cx="8164322" cy="2197100"/>
          </a:xfrm>
          <a:prstGeom prst="rect">
            <a:avLst/>
          </a:prstGeom>
        </p:spPr>
        <p:txBody>
          <a:bodyPr wrap="square" lIns="0" tIns="0" rIns="0" bIns="0">
            <a:spAutoFit/>
          </a:bodyPr>
          <a:lstStyle>
            <a:lvl1pPr>
              <a:defRPr sz="4000" b="0" i="0">
                <a:solidFill>
                  <a:srgbClr val="191D63"/>
                </a:solidFill>
                <a:latin typeface="Trebuchet MS"/>
                <a:cs typeface="Trebuchet MS"/>
              </a:defRPr>
            </a:lvl1pPr>
          </a:lstStyle>
          <a:p>
            <a:endParaRPr/>
          </a:p>
        </p:txBody>
      </p:sp>
      <p:sp>
        <p:nvSpPr>
          <p:cNvPr id="4" name="Holder 4"/>
          <p:cNvSpPr>
            <a:spLocks noGrp="1"/>
          </p:cNvSpPr>
          <p:nvPr>
            <p:ph type="ftr" sz="quarter" idx="5"/>
          </p:nvPr>
        </p:nvSpPr>
        <p:spPr>
          <a:xfrm>
            <a:off x="4145280" y="6377940"/>
            <a:ext cx="390144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609600" y="6377940"/>
            <a:ext cx="280416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8/30/2021</a:t>
            </a:fld>
            <a:endParaRPr lang="en-US" dirty="0"/>
          </a:p>
        </p:txBody>
      </p:sp>
      <p:sp>
        <p:nvSpPr>
          <p:cNvPr id="6" name="Holder 6"/>
          <p:cNvSpPr>
            <a:spLocks noGrp="1"/>
          </p:cNvSpPr>
          <p:nvPr>
            <p:ph type="sldNum" sz="quarter" idx="7"/>
          </p:nvPr>
        </p:nvSpPr>
        <p:spPr>
          <a:xfrm>
            <a:off x="8778240" y="6377940"/>
            <a:ext cx="280416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extLst>
      <p:ext uri="{BB962C8B-B14F-4D97-AF65-F5344CB8AC3E}">
        <p14:creationId xmlns:p14="http://schemas.microsoft.com/office/powerpoint/2010/main" val="19646841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0.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3.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4.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5.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2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6.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7.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8.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9.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3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0.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3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1.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3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2.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3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3.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34.xml.rels><?xml version="1.0" encoding="UTF-8" standalone="yes"?>
<Relationships xmlns="http://schemas.openxmlformats.org/package/2006/relationships"><Relationship Id="rId3" Type="http://schemas.openxmlformats.org/officeDocument/2006/relationships/hyperlink" Target="mailto:cbollinger@rochesterhomelesscoc.org" TargetMode="External"/><Relationship Id="rId2" Type="http://schemas.openxmlformats.org/officeDocument/2006/relationships/notesSlide" Target="../notesSlides/notesSlide34.xml"/><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5.xml.rels><?xml version="1.0" encoding="UTF-8" standalone="yes"?>
<Relationships xmlns="http://schemas.openxmlformats.org/package/2006/relationships"><Relationship Id="rId3" Type="http://schemas.openxmlformats.org/officeDocument/2006/relationships/hyperlink" Target="http://www.letsendhomelessness.org/" TargetMode="External"/><Relationship Id="rId2" Type="http://schemas.openxmlformats.org/officeDocument/2006/relationships/notesSlide" Target="../notesSlides/notesSlide35.xml"/><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6.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3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7.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8.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9.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40.xml.rels><?xml version="1.0" encoding="UTF-8" standalone="yes"?>
<Relationships xmlns="http://schemas.openxmlformats.org/package/2006/relationships"><Relationship Id="rId3" Type="http://schemas.openxmlformats.org/officeDocument/2006/relationships/hyperlink" Target="mailto:cbollinger@letsendhomelessness.org" TargetMode="External"/><Relationship Id="rId2" Type="http://schemas.openxmlformats.org/officeDocument/2006/relationships/notesSlide" Target="../notesSlides/notesSlide40.xml"/><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4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s://www.hud.gov/sites/dfiles/SPM/documents/FY21_Continuum_of_Care_Competition.pdf" TargetMode="External"/><Relationship Id="rId7" Type="http://schemas.openxmlformats.org/officeDocument/2006/relationships/hyperlink" Target="https://www.hudexchange.info/resource/2889/rapid-rehousing-esg-vs-coc/" TargetMode="External"/><Relationship Id="rId2" Type="http://schemas.openxmlformats.org/officeDocument/2006/relationships/notesSlide" Target="../notesSlides/notesSlide41.xml"/><Relationship Id="rId1" Type="http://schemas.openxmlformats.org/officeDocument/2006/relationships/slideLayout" Target="../slideLayouts/slideLayout3.xml"/><Relationship Id="rId6" Type="http://schemas.openxmlformats.org/officeDocument/2006/relationships/hyperlink" Target="https://www.hudexchange.info/resources/documents/Rapid-Re-Housing-Brief.pdf" TargetMode="External"/><Relationship Id="rId5" Type="http://schemas.openxmlformats.org/officeDocument/2006/relationships/hyperlink" Target="https://www.hudexchange.info/resources/documents/Housing-First-Permanent-Supportive-Housing-Brief.pdf" TargetMode="External"/><Relationship Id="rId10" Type="http://schemas.openxmlformats.org/officeDocument/2006/relationships/image" Target="../media/image8.png"/><Relationship Id="rId4" Type="http://schemas.openxmlformats.org/officeDocument/2006/relationships/hyperlink" Target="https://www.hudexchange.info/resources/documents/CoCProgramInterimRule_FormattedVersion.pdf" TargetMode="External"/><Relationship Id="rId9" Type="http://schemas.openxmlformats.org/officeDocument/2006/relationships/image" Target="../media/image7.png"/></Relationships>
</file>

<file path=ppt/slides/_rels/slide4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2.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4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3.xml"/><Relationship Id="rId1" Type="http://schemas.openxmlformats.org/officeDocument/2006/relationships/slideLayout" Target="../slideLayouts/slideLayout3.xml"/><Relationship Id="rId6" Type="http://schemas.openxmlformats.org/officeDocument/2006/relationships/image" Target="../media/image9.jpg"/><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3.xml"/><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DAF20EA-3E8C-4407-8AFA-00BA0720763D}"/>
              </a:ext>
            </a:extLst>
          </p:cNvPr>
          <p:cNvSpPr>
            <a:spLocks noGrp="1"/>
          </p:cNvSpPr>
          <p:nvPr>
            <p:ph type="title"/>
          </p:nvPr>
        </p:nvSpPr>
        <p:spPr>
          <a:xfrm>
            <a:off x="1764058" y="2744919"/>
            <a:ext cx="8663883" cy="1477328"/>
          </a:xfrm>
        </p:spPr>
        <p:txBody>
          <a:bodyPr/>
          <a:lstStyle/>
          <a:p>
            <a:pPr algn="ctr"/>
            <a:r>
              <a:rPr lang="en-US" sz="4800" dirty="0">
                <a:solidFill>
                  <a:schemeClr val="accent6"/>
                </a:solidFill>
              </a:rPr>
              <a:t>FY2021 HUD CoC Funding NOFO</a:t>
            </a:r>
            <a:br>
              <a:rPr lang="en-US" sz="4800" dirty="0">
                <a:solidFill>
                  <a:schemeClr val="accent6"/>
                </a:solidFill>
              </a:rPr>
            </a:br>
            <a:r>
              <a:rPr lang="en-US" sz="4800" dirty="0">
                <a:solidFill>
                  <a:schemeClr val="accent6"/>
                </a:solidFill>
              </a:rPr>
              <a:t>Summary</a:t>
            </a:r>
          </a:p>
        </p:txBody>
      </p:sp>
    </p:spTree>
    <p:extLst>
      <p:ext uri="{BB962C8B-B14F-4D97-AF65-F5344CB8AC3E}">
        <p14:creationId xmlns:p14="http://schemas.microsoft.com/office/powerpoint/2010/main" val="37871543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5051" y="3337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451295" y="1695179"/>
            <a:ext cx="9316973" cy="3069768"/>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indent="0">
              <a:buNone/>
            </a:pPr>
            <a:r>
              <a:rPr lang="en-US" sz="2800" b="1" dirty="0">
                <a:cs typeface="Arial" pitchFamily="34" charset="0"/>
              </a:rPr>
              <a:t>Permanent Supportive Housing (PSH)</a:t>
            </a:r>
          </a:p>
          <a:p>
            <a:pPr marL="0" indent="0">
              <a:buNone/>
            </a:pPr>
            <a:endParaRPr lang="en-US" sz="2800" b="1" dirty="0">
              <a:cs typeface="Arial" pitchFamily="34" charset="0"/>
            </a:endParaRPr>
          </a:p>
          <a:p>
            <a:pPr marL="0" indent="0">
              <a:buNone/>
            </a:pPr>
            <a:r>
              <a:rPr lang="en-US" sz="2800" b="1" dirty="0">
                <a:cs typeface="Arial" pitchFamily="34" charset="0"/>
              </a:rPr>
              <a:t>Rapid Re-Housing (RRH) </a:t>
            </a:r>
          </a:p>
          <a:p>
            <a:pPr marL="0" indent="0">
              <a:buNone/>
            </a:pPr>
            <a:endParaRPr lang="en-US" sz="2800" b="1" dirty="0">
              <a:cs typeface="Arial" pitchFamily="34" charset="0"/>
            </a:endParaRPr>
          </a:p>
          <a:p>
            <a:pPr marL="0" indent="0">
              <a:buNone/>
            </a:pPr>
            <a:r>
              <a:rPr lang="en-US" sz="2800" b="1" dirty="0">
                <a:cs typeface="Arial" pitchFamily="34" charset="0"/>
              </a:rPr>
              <a:t>Transitional Housing to Rapid Re-Housing (TH-RRH)</a:t>
            </a:r>
            <a:endParaRPr lang="en-US" sz="2800" dirty="0">
              <a:cs typeface="Arial" panose="020B0604020202020204" pitchFamily="34" charset="0"/>
            </a:endParaRPr>
          </a:p>
          <a:p>
            <a:pPr eaLnBrk="0" fontAlgn="base" hangingPunct="0">
              <a:spcBef>
                <a:spcPct val="0"/>
              </a:spcBef>
              <a:spcAft>
                <a:spcPct val="0"/>
              </a:spcAft>
            </a:pPr>
            <a:endParaRPr lang="en-US" sz="2800" b="1" i="1" u="sng" dirty="0">
              <a:solidFill>
                <a:srgbClr val="000000"/>
              </a:solidFill>
              <a:ea typeface="ＭＳ Ｐゴシック" pitchFamily="-48" charset="-128"/>
            </a:endParaRPr>
          </a:p>
          <a:p>
            <a:pPr eaLnBrk="0" fontAlgn="base" hangingPunct="0">
              <a:spcBef>
                <a:spcPct val="0"/>
              </a:spcBef>
              <a:spcAft>
                <a:spcPct val="0"/>
              </a:spcAft>
            </a:pPr>
            <a:endParaRPr lang="en-US" sz="2800" b="1" i="1" u="sng" dirty="0">
              <a:solidFill>
                <a:srgbClr val="000000"/>
              </a:solidFill>
              <a:ea typeface="ＭＳ Ｐゴシック" pitchFamily="-48" charset="-128"/>
            </a:endParaRPr>
          </a:p>
          <a:p>
            <a:pPr marR="0" lvl="0" algn="l" defTabSz="914400" rtl="0" eaLnBrk="1" fontAlgn="auto" latinLnBrk="0" hangingPunct="1">
              <a:lnSpc>
                <a:spcPct val="100000"/>
              </a:lnSpc>
              <a:spcBef>
                <a:spcPts val="0"/>
              </a:spcBef>
              <a:spcAft>
                <a:spcPts val="0"/>
              </a:spcAft>
              <a:buClrTx/>
              <a:buSzTx/>
              <a:tabLst/>
              <a:defRPr/>
            </a:pPr>
            <a:r>
              <a:rPr lang="en-US" sz="2000" dirty="0">
                <a:solidFill>
                  <a:prstClr val="black"/>
                </a:solidFill>
                <a:latin typeface="Calibri"/>
              </a:rPr>
              <a:t>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936472" y="722376"/>
            <a:ext cx="9419245" cy="628377"/>
          </a:xfrm>
          <a:prstGeom prst="rect">
            <a:avLst/>
          </a:prstGeom>
        </p:spPr>
        <p:txBody>
          <a:bodyPr vert="horz" wrap="square" lIns="0" tIns="12700" rIns="0" bIns="0" rtlCol="0">
            <a:spAutoFit/>
          </a:bodyPr>
          <a:lstStyle/>
          <a:p>
            <a:pPr marL="12700">
              <a:lnSpc>
                <a:spcPct val="100000"/>
              </a:lnSpc>
              <a:spcBef>
                <a:spcPts val="100"/>
              </a:spcBef>
            </a:pPr>
            <a:r>
              <a:rPr lang="en-US" sz="4000" dirty="0">
                <a:latin typeface="Arial Black" panose="020B0A04020102020204" pitchFamily="34" charset="0"/>
              </a:rPr>
              <a:t>HUD CoC Housing Components</a:t>
            </a:r>
            <a:r>
              <a:rPr lang="en-US" sz="4000" dirty="0">
                <a:latin typeface="Tahoma"/>
                <a:cs typeface="Tahoma"/>
              </a:rPr>
              <a:t>    </a:t>
            </a:r>
            <a:endParaRPr sz="4000" dirty="0">
              <a:latin typeface="Tahoma"/>
              <a:cs typeface="Tahoma"/>
            </a:endParaRPr>
          </a:p>
        </p:txBody>
      </p:sp>
    </p:spTree>
    <p:extLst>
      <p:ext uri="{BB962C8B-B14F-4D97-AF65-F5344CB8AC3E}">
        <p14:creationId xmlns:p14="http://schemas.microsoft.com/office/powerpoint/2010/main" val="4276101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942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451295" y="1695179"/>
            <a:ext cx="9316973" cy="3069768"/>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457200" indent="-457200">
              <a:spcBef>
                <a:spcPts val="580"/>
              </a:spcBef>
              <a:buClr>
                <a:srgbClr val="002060"/>
              </a:buClr>
              <a:buSzPct val="85000"/>
              <a:buFont typeface="+mj-lt"/>
              <a:buAutoNum type="arabicPeriod"/>
            </a:pPr>
            <a:r>
              <a:rPr lang="en-US" sz="2400" b="1" dirty="0">
                <a:cs typeface="Arial" pitchFamily="34" charset="0"/>
              </a:rPr>
              <a:t>Permanent Housing : </a:t>
            </a:r>
            <a:r>
              <a:rPr lang="en-US" sz="2400" dirty="0">
                <a:cs typeface="Arial" pitchFamily="34" charset="0"/>
              </a:rPr>
              <a:t>Community-based housing, the purpose of which is to provide housing without a designated length of stay. It includes:</a:t>
            </a:r>
          </a:p>
          <a:p>
            <a:pPr marL="1371600" lvl="2" indent="-457200">
              <a:spcBef>
                <a:spcPts val="580"/>
              </a:spcBef>
              <a:buClr>
                <a:srgbClr val="002060"/>
              </a:buClr>
              <a:buSzPct val="85000"/>
              <a:buFont typeface="+mj-lt"/>
              <a:buAutoNum type="alphaLcPeriod"/>
            </a:pPr>
            <a:r>
              <a:rPr lang="en-US" sz="2400" b="1" dirty="0">
                <a:cs typeface="Arial" pitchFamily="34" charset="0"/>
              </a:rPr>
              <a:t>Permanent Supportive Housing (PSH)</a:t>
            </a:r>
          </a:p>
          <a:p>
            <a:pPr marL="1885950" lvl="3" indent="-514350">
              <a:spcBef>
                <a:spcPts val="580"/>
              </a:spcBef>
              <a:buClr>
                <a:srgbClr val="002060"/>
              </a:buClr>
              <a:buSzPct val="85000"/>
              <a:buFont typeface="+mj-lt"/>
              <a:buAutoNum type="romanUcPeriod"/>
            </a:pPr>
            <a:r>
              <a:rPr lang="en-US" sz="2400" dirty="0">
                <a:cs typeface="Arial" pitchFamily="34" charset="0"/>
              </a:rPr>
              <a:t>Programs formerly known as S+C and </a:t>
            </a:r>
            <a:r>
              <a:rPr lang="en-US" sz="2400" i="1" dirty="0">
                <a:cs typeface="Arial" pitchFamily="34" charset="0"/>
              </a:rPr>
              <a:t>some</a:t>
            </a:r>
            <a:r>
              <a:rPr lang="en-US" sz="2400" dirty="0">
                <a:cs typeface="Arial" pitchFamily="34" charset="0"/>
              </a:rPr>
              <a:t> SHP Permanent Housing Programs</a:t>
            </a:r>
          </a:p>
          <a:p>
            <a:pPr marL="1885950" lvl="3" indent="-514350">
              <a:spcBef>
                <a:spcPts val="580"/>
              </a:spcBef>
              <a:buClr>
                <a:srgbClr val="002060"/>
              </a:buClr>
              <a:buSzPct val="85000"/>
              <a:buFont typeface="+mj-lt"/>
              <a:buAutoNum type="romanUcPeriod"/>
            </a:pPr>
            <a:r>
              <a:rPr lang="en-US" sz="2400" dirty="0">
                <a:cs typeface="Arial" pitchFamily="34" charset="0"/>
              </a:rPr>
              <a:t>Provides long-term housing assistance to homeless individuals and families in which one </a:t>
            </a:r>
            <a:r>
              <a:rPr lang="en-US" sz="2400" b="1" u="sng" dirty="0">
                <a:cs typeface="Arial" pitchFamily="34" charset="0"/>
              </a:rPr>
              <a:t>adult or child has a disability</a:t>
            </a:r>
          </a:p>
          <a:p>
            <a:pPr marL="1828800" lvl="3" indent="-457200">
              <a:spcBef>
                <a:spcPts val="580"/>
              </a:spcBef>
              <a:buClr>
                <a:srgbClr val="002060"/>
              </a:buClr>
              <a:buSzPct val="85000"/>
              <a:buFont typeface="+mj-lt"/>
              <a:buAutoNum type="romanUcPeriod"/>
            </a:pPr>
            <a:r>
              <a:rPr lang="en-US" sz="2400" dirty="0">
                <a:cs typeface="Arial" pitchFamily="34" charset="0"/>
              </a:rPr>
              <a:t>PSH Programs PRIORITIZE Chronically homeless individuals and families</a:t>
            </a:r>
          </a:p>
          <a:p>
            <a:pPr eaLnBrk="0" fontAlgn="base" hangingPunct="0">
              <a:spcBef>
                <a:spcPct val="0"/>
              </a:spcBef>
              <a:spcAft>
                <a:spcPct val="0"/>
              </a:spcAft>
            </a:pPr>
            <a:endParaRPr lang="en-US" sz="2800" b="1" i="1" u="sng" dirty="0">
              <a:solidFill>
                <a:srgbClr val="000000"/>
              </a:solidFill>
              <a:ea typeface="ＭＳ Ｐゴシック" pitchFamily="-48" charset="-128"/>
            </a:endParaRPr>
          </a:p>
          <a:p>
            <a:pPr marR="0" lvl="0" algn="l" defTabSz="914400" rtl="0" eaLnBrk="1" fontAlgn="auto" latinLnBrk="0" hangingPunct="1">
              <a:lnSpc>
                <a:spcPct val="100000"/>
              </a:lnSpc>
              <a:spcBef>
                <a:spcPts val="0"/>
              </a:spcBef>
              <a:spcAft>
                <a:spcPts val="0"/>
              </a:spcAft>
              <a:buClrTx/>
              <a:buSzTx/>
              <a:tabLst/>
              <a:defRPr/>
            </a:pPr>
            <a:r>
              <a:rPr lang="en-US" sz="2000" dirty="0">
                <a:solidFill>
                  <a:prstClr val="black"/>
                </a:solidFill>
                <a:latin typeface="Calibri"/>
              </a:rPr>
              <a:t>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3457" y="722376"/>
            <a:ext cx="10847269" cy="1305486"/>
          </a:xfrm>
          <a:prstGeom prst="rect">
            <a:avLst/>
          </a:prstGeom>
        </p:spPr>
        <p:txBody>
          <a:bodyPr vert="horz" wrap="square" lIns="0" tIns="12700" rIns="0" bIns="0" rtlCol="0">
            <a:spAutoFit/>
          </a:bodyPr>
          <a:lstStyle/>
          <a:p>
            <a:pPr marL="12700" algn="ctr">
              <a:spcBef>
                <a:spcPts val="100"/>
              </a:spcBef>
            </a:pPr>
            <a:r>
              <a:rPr lang="en-US" sz="4000" b="1" dirty="0">
                <a:latin typeface="Arial" pitchFamily="34" charset="0"/>
                <a:cs typeface="Arial" pitchFamily="34" charset="0"/>
              </a:rPr>
              <a:t>Eligible Components: Permanent Housing</a:t>
            </a:r>
            <a:br>
              <a:rPr lang="en-US" sz="4400" b="1" dirty="0">
                <a:latin typeface="Arial" pitchFamily="34" charset="0"/>
                <a:cs typeface="Arial" pitchFamily="34" charset="0"/>
              </a:rPr>
            </a:br>
            <a:r>
              <a:rPr lang="en-US" dirty="0">
                <a:latin typeface="Tahoma"/>
                <a:cs typeface="Tahoma"/>
              </a:rPr>
              <a:t>    </a:t>
            </a:r>
            <a:endParaRPr dirty="0">
              <a:latin typeface="Tahoma"/>
              <a:cs typeface="Tahoma"/>
            </a:endParaRPr>
          </a:p>
        </p:txBody>
      </p:sp>
    </p:spTree>
    <p:extLst>
      <p:ext uri="{BB962C8B-B14F-4D97-AF65-F5344CB8AC3E}">
        <p14:creationId xmlns:p14="http://schemas.microsoft.com/office/powerpoint/2010/main" val="1472069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942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224365" y="1544248"/>
            <a:ext cx="10590715" cy="3471169"/>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1371600" lvl="2" indent="-457200">
              <a:spcBef>
                <a:spcPts val="580"/>
              </a:spcBef>
              <a:buClr>
                <a:srgbClr val="002060"/>
              </a:buClr>
              <a:buSzPct val="85000"/>
            </a:pPr>
            <a:r>
              <a:rPr lang="en-US" sz="2400" b="1" dirty="0">
                <a:cs typeface="Tahoma" pitchFamily="34" charset="0"/>
              </a:rPr>
              <a:t>b</a:t>
            </a:r>
            <a:r>
              <a:rPr lang="en-US" sz="2400" dirty="0">
                <a:cs typeface="Tahoma" pitchFamily="34" charset="0"/>
              </a:rPr>
              <a:t>. </a:t>
            </a:r>
            <a:r>
              <a:rPr lang="en-US" sz="2400" b="1" dirty="0">
                <a:cs typeface="Tahoma" pitchFamily="34" charset="0"/>
              </a:rPr>
              <a:t>Rapid Re-Housing (RRH) </a:t>
            </a:r>
          </a:p>
          <a:p>
            <a:pPr marL="1885950" lvl="3" indent="-514350">
              <a:spcBef>
                <a:spcPts val="580"/>
              </a:spcBef>
              <a:buClr>
                <a:srgbClr val="002060"/>
              </a:buClr>
              <a:buSzPct val="85000"/>
              <a:buFont typeface="+mj-lt"/>
              <a:buAutoNum type="romanUcPeriod"/>
            </a:pPr>
            <a:r>
              <a:rPr lang="en-US" sz="2400" dirty="0">
                <a:cs typeface="Tahoma" pitchFamily="34" charset="0"/>
              </a:rPr>
              <a:t>Programs formerly known as scattered-site Transitional Housing and some “short-term” SHP Permanent  Housing Programs</a:t>
            </a:r>
          </a:p>
          <a:p>
            <a:pPr marL="1885950" lvl="3" indent="-514350">
              <a:spcBef>
                <a:spcPts val="580"/>
              </a:spcBef>
              <a:buClr>
                <a:srgbClr val="002060"/>
              </a:buClr>
              <a:buSzPct val="85000"/>
              <a:buFont typeface="+mj-lt"/>
              <a:buAutoNum type="romanUcPeriod"/>
            </a:pPr>
            <a:r>
              <a:rPr lang="en-US" sz="2400" dirty="0">
                <a:cs typeface="Tahoma" pitchFamily="34" charset="0"/>
              </a:rPr>
              <a:t>Designed to help homeless individuals and families move as </a:t>
            </a:r>
            <a:r>
              <a:rPr lang="en-US" sz="2400" b="1" u="sng" dirty="0">
                <a:cs typeface="Tahoma" pitchFamily="34" charset="0"/>
              </a:rPr>
              <a:t>quickly</a:t>
            </a:r>
            <a:r>
              <a:rPr lang="en-US" sz="2400" dirty="0">
                <a:cs typeface="Tahoma" pitchFamily="34" charset="0"/>
              </a:rPr>
              <a:t> as possible into permanent housing and achieve stability in that housing.</a:t>
            </a:r>
          </a:p>
          <a:p>
            <a:pPr marL="1885950" lvl="3" indent="-514350">
              <a:spcBef>
                <a:spcPts val="580"/>
              </a:spcBef>
              <a:buClr>
                <a:srgbClr val="002060"/>
              </a:buClr>
              <a:buSzPct val="85000"/>
              <a:buFont typeface="+mj-lt"/>
              <a:buAutoNum type="romanUcPeriod"/>
            </a:pPr>
            <a:r>
              <a:rPr lang="en-US" sz="2400" dirty="0">
                <a:cs typeface="Tahoma" pitchFamily="34" charset="0"/>
              </a:rPr>
              <a:t>Provides short and/or medium-term assistance rental assistance and case management (up to 24 months)</a:t>
            </a:r>
          </a:p>
          <a:p>
            <a:pPr marL="1885950" lvl="3" indent="-514350">
              <a:spcBef>
                <a:spcPts val="580"/>
              </a:spcBef>
              <a:buClr>
                <a:srgbClr val="002060"/>
              </a:buClr>
              <a:buSzPct val="85000"/>
              <a:buFont typeface="+mj-lt"/>
              <a:buAutoNum type="romanUcPeriod"/>
            </a:pPr>
            <a:r>
              <a:rPr lang="en-US" sz="2400" dirty="0">
                <a:cs typeface="Tahoma" pitchFamily="34" charset="0"/>
              </a:rPr>
              <a:t>The program participants </a:t>
            </a:r>
            <a:r>
              <a:rPr lang="en-US" sz="2400" u="sng" dirty="0">
                <a:cs typeface="Tahoma" pitchFamily="34" charset="0"/>
              </a:rPr>
              <a:t>KEEP</a:t>
            </a:r>
            <a:r>
              <a:rPr lang="en-US" sz="2400" dirty="0">
                <a:cs typeface="Tahoma" pitchFamily="34" charset="0"/>
              </a:rPr>
              <a:t> the housing/unit when assistance ends.</a:t>
            </a:r>
          </a:p>
          <a:p>
            <a:pPr marL="1885950" lvl="3" indent="-514350">
              <a:spcBef>
                <a:spcPts val="580"/>
              </a:spcBef>
              <a:buClr>
                <a:srgbClr val="002060"/>
              </a:buClr>
              <a:buSzPct val="85000"/>
              <a:buFont typeface="+mj-lt"/>
              <a:buAutoNum type="romanUcPeriod"/>
            </a:pPr>
            <a:r>
              <a:rPr lang="en-US" sz="2400" dirty="0">
                <a:cs typeface="Tahoma" pitchFamily="34" charset="0"/>
              </a:rPr>
              <a:t>Client does not need to have a disability to enter project. </a:t>
            </a:r>
          </a:p>
          <a:p>
            <a:pPr eaLnBrk="0" fontAlgn="base" hangingPunct="0">
              <a:spcBef>
                <a:spcPct val="0"/>
              </a:spcBef>
              <a:spcAft>
                <a:spcPct val="0"/>
              </a:spcAft>
            </a:pPr>
            <a:endParaRPr lang="en-US" sz="2800" b="1" i="1" u="sng" dirty="0">
              <a:solidFill>
                <a:srgbClr val="000000"/>
              </a:solidFill>
              <a:ea typeface="ＭＳ Ｐゴシック" pitchFamily="-48" charset="-128"/>
            </a:endParaRPr>
          </a:p>
          <a:p>
            <a:pPr marR="0" lvl="0" algn="l" defTabSz="914400" rtl="0" eaLnBrk="1" fontAlgn="auto" latinLnBrk="0" hangingPunct="1">
              <a:lnSpc>
                <a:spcPct val="100000"/>
              </a:lnSpc>
              <a:spcBef>
                <a:spcPts val="0"/>
              </a:spcBef>
              <a:spcAft>
                <a:spcPts val="0"/>
              </a:spcAft>
              <a:buClrTx/>
              <a:buSzTx/>
              <a:tabLst/>
              <a:defRPr/>
            </a:pPr>
            <a:r>
              <a:rPr lang="en-US" sz="2000" dirty="0">
                <a:solidFill>
                  <a:prstClr val="black"/>
                </a:solidFill>
                <a:latin typeface="Calibri"/>
              </a:rPr>
              <a:t>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prstGeom prst="rect">
            <a:avLst/>
          </a:prstGeom>
        </p:spPr>
        <p:txBody>
          <a:bodyPr vert="horz" wrap="square" lIns="0" tIns="12700" rIns="0" bIns="0" rtlCol="0">
            <a:spAutoFit/>
          </a:bodyPr>
          <a:lstStyle/>
          <a:p>
            <a:pPr marL="12700" algn="ctr">
              <a:spcBef>
                <a:spcPts val="100"/>
              </a:spcBef>
            </a:pPr>
            <a:br>
              <a:rPr lang="en-US" sz="4400" b="1" dirty="0">
                <a:latin typeface="Arial" pitchFamily="34" charset="0"/>
                <a:cs typeface="Arial" pitchFamily="34" charset="0"/>
              </a:rPr>
            </a:br>
            <a:br>
              <a:rPr lang="en-US" sz="4400" b="1" dirty="0">
                <a:latin typeface="Arial" pitchFamily="34" charset="0"/>
                <a:cs typeface="Arial" pitchFamily="34" charset="0"/>
              </a:rPr>
            </a:br>
            <a:r>
              <a:rPr lang="en-US" dirty="0">
                <a:latin typeface="Tahoma"/>
                <a:cs typeface="Tahoma"/>
              </a:rPr>
              <a:t>    </a:t>
            </a:r>
            <a:endParaRPr dirty="0">
              <a:latin typeface="Tahoma"/>
              <a:cs typeface="Tahoma"/>
            </a:endParaRPr>
          </a:p>
        </p:txBody>
      </p:sp>
      <p:sp>
        <p:nvSpPr>
          <p:cNvPr id="20" name="Text Placeholder 19">
            <a:extLst>
              <a:ext uri="{FF2B5EF4-FFF2-40B4-BE49-F238E27FC236}">
                <a16:creationId xmlns:a16="http://schemas.microsoft.com/office/drawing/2014/main" id="{DB894597-1BD6-4707-B809-1E95EC4160D2}"/>
              </a:ext>
            </a:extLst>
          </p:cNvPr>
          <p:cNvSpPr>
            <a:spLocks noGrp="1"/>
          </p:cNvSpPr>
          <p:nvPr>
            <p:ph type="body" idx="1"/>
          </p:nvPr>
        </p:nvSpPr>
        <p:spPr>
          <a:xfrm>
            <a:off x="2013838" y="215648"/>
            <a:ext cx="8164322" cy="1231106"/>
          </a:xfrm>
        </p:spPr>
        <p:txBody>
          <a:bodyPr/>
          <a:lstStyle/>
          <a:p>
            <a:pPr algn="ctr"/>
            <a:r>
              <a:rPr lang="en-US" dirty="0">
                <a:solidFill>
                  <a:schemeClr val="accent6"/>
                </a:solidFill>
                <a:latin typeface="Arial Black" panose="020B0A04020102020204" pitchFamily="34" charset="0"/>
              </a:rPr>
              <a:t>Eligible Components: Permanent Housing</a:t>
            </a:r>
          </a:p>
        </p:txBody>
      </p:sp>
    </p:spTree>
    <p:extLst>
      <p:ext uri="{BB962C8B-B14F-4D97-AF65-F5344CB8AC3E}">
        <p14:creationId xmlns:p14="http://schemas.microsoft.com/office/powerpoint/2010/main" val="1522347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942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451295" y="1695179"/>
            <a:ext cx="9316973" cy="3069768"/>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endParaRPr lang="en-US" sz="1600" dirty="0"/>
          </a:p>
          <a:p>
            <a:r>
              <a:rPr lang="en-US" sz="1600" dirty="0"/>
              <a:t>A Joint TH and PH-RRH Component project is a new project type in the established in 2017 which includes two existing program components–TH and PH-RRH–in a single project to serve individuals and families experiencing homelessness. </a:t>
            </a:r>
          </a:p>
          <a:p>
            <a:endParaRPr lang="en-US" sz="1600" dirty="0"/>
          </a:p>
          <a:p>
            <a:r>
              <a:rPr lang="en-US" sz="1600" dirty="0"/>
              <a:t>It could provide short- or medium-term tenant-based rental assistance on behalf of program participants in the rapid rehousing portion of the project. Supportive services must be provided for the entire project. </a:t>
            </a:r>
          </a:p>
          <a:p>
            <a:endParaRPr lang="en-US" sz="1600" dirty="0"/>
          </a:p>
          <a:p>
            <a:r>
              <a:rPr lang="en-US" sz="1600" dirty="0"/>
              <a:t>The TH units/beds will be supported by the transitional housing component and the tenant-based rental assistance and services provided through the PH-RRH component. </a:t>
            </a:r>
          </a:p>
          <a:p>
            <a:endParaRPr lang="en-US" sz="1600" dirty="0"/>
          </a:p>
          <a:p>
            <a:r>
              <a:rPr lang="en-US" sz="1600" dirty="0"/>
              <a:t>The program can serve participants up to 24 months or as long as the program dictates. A program participant may only need the temporary stay in transitional housing unit, or just the rapid re-housing assistance, but the recipient or subrecipient must be able to make available the financial assistance and supportive services that traditionally comes with rapid re-housing assistance to that program participant  if needed.  Likewise, the rapid re-housing can be accessed without entering the TH program.</a:t>
            </a:r>
          </a:p>
          <a:p>
            <a:pPr marL="114300"/>
            <a:endParaRPr lang="en-US" sz="2400" dirty="0"/>
          </a:p>
          <a:p>
            <a:pPr eaLnBrk="0" fontAlgn="base" hangingPunct="0">
              <a:spcBef>
                <a:spcPct val="0"/>
              </a:spcBef>
              <a:spcAft>
                <a:spcPct val="0"/>
              </a:spcAft>
            </a:pPr>
            <a:endParaRPr lang="en-US" sz="2800" b="1" i="1" u="sng" dirty="0">
              <a:solidFill>
                <a:srgbClr val="000000"/>
              </a:solidFill>
              <a:ea typeface="ＭＳ Ｐゴシック" pitchFamily="-48" charset="-128"/>
            </a:endParaRPr>
          </a:p>
          <a:p>
            <a:pPr marR="0" lvl="0" algn="l" defTabSz="914400" rtl="0" eaLnBrk="1" fontAlgn="auto" latinLnBrk="0" hangingPunct="1">
              <a:lnSpc>
                <a:spcPct val="100000"/>
              </a:lnSpc>
              <a:spcBef>
                <a:spcPts val="0"/>
              </a:spcBef>
              <a:spcAft>
                <a:spcPts val="0"/>
              </a:spcAft>
              <a:buClrTx/>
              <a:buSzTx/>
              <a:tabLst/>
              <a:defRPr/>
            </a:pPr>
            <a:r>
              <a:rPr lang="en-US" sz="2000" dirty="0">
                <a:solidFill>
                  <a:prstClr val="black"/>
                </a:solidFill>
                <a:latin typeface="Calibri"/>
              </a:rPr>
              <a:t>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7"/>
            <a:ext cx="3809365" cy="245290"/>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3457" y="722376"/>
            <a:ext cx="10847269" cy="2290371"/>
          </a:xfrm>
          <a:prstGeom prst="rect">
            <a:avLst/>
          </a:prstGeom>
        </p:spPr>
        <p:txBody>
          <a:bodyPr vert="horz" wrap="square" lIns="0" tIns="12700" rIns="0" bIns="0" rtlCol="0">
            <a:spAutoFit/>
          </a:bodyPr>
          <a:lstStyle/>
          <a:p>
            <a:pPr algn="ctr">
              <a:defRPr/>
            </a:pPr>
            <a:r>
              <a:rPr lang="en-US" sz="2000" b="1" dirty="0">
                <a:latin typeface="Arial" pitchFamily="34" charset="0"/>
                <a:cs typeface="Arial" pitchFamily="34" charset="0"/>
              </a:rPr>
              <a:t>Eligible Components: Eligible Components: Permanent Housing</a:t>
            </a:r>
            <a:br>
              <a:rPr lang="en-US" sz="2000" b="1" dirty="0">
                <a:latin typeface="Arial" pitchFamily="34" charset="0"/>
                <a:cs typeface="Arial" pitchFamily="34" charset="0"/>
              </a:rPr>
            </a:br>
            <a:r>
              <a:rPr lang="en-US" sz="2000" dirty="0"/>
              <a:t>Transitional Housing (TH) </a:t>
            </a:r>
            <a:br>
              <a:rPr lang="en-US" sz="2000" dirty="0"/>
            </a:br>
            <a:r>
              <a:rPr lang="en-US" sz="2000" dirty="0"/>
              <a:t>to Rapid Rehousing (PH-RRH)</a:t>
            </a:r>
            <a:r>
              <a:rPr lang="en-US" sz="2000" b="1" dirty="0">
                <a:latin typeface="Arial" pitchFamily="34" charset="0"/>
                <a:cs typeface="Arial" pitchFamily="34" charset="0"/>
              </a:rPr>
              <a:t> </a:t>
            </a:r>
            <a:br>
              <a:rPr lang="en-US" sz="4400" b="1" dirty="0">
                <a:latin typeface="Arial" pitchFamily="34" charset="0"/>
                <a:cs typeface="Arial" pitchFamily="34" charset="0"/>
              </a:rPr>
            </a:br>
            <a:br>
              <a:rPr lang="en-US" sz="4400" b="1" dirty="0">
                <a:latin typeface="Arial" pitchFamily="34" charset="0"/>
                <a:cs typeface="Arial" pitchFamily="34" charset="0"/>
              </a:rPr>
            </a:br>
            <a:r>
              <a:rPr lang="en-US" dirty="0">
                <a:latin typeface="Tahoma"/>
                <a:cs typeface="Tahoma"/>
              </a:rPr>
              <a:t>    </a:t>
            </a:r>
            <a:endParaRPr dirty="0">
              <a:latin typeface="Tahoma"/>
              <a:cs typeface="Tahoma"/>
            </a:endParaRPr>
          </a:p>
        </p:txBody>
      </p:sp>
    </p:spTree>
    <p:extLst>
      <p:ext uri="{BB962C8B-B14F-4D97-AF65-F5344CB8AC3E}">
        <p14:creationId xmlns:p14="http://schemas.microsoft.com/office/powerpoint/2010/main" val="2306835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5051" y="-1035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451295" y="1695179"/>
            <a:ext cx="9316973" cy="3319162"/>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r>
              <a:rPr lang="en-US" sz="2400" b="1" dirty="0"/>
              <a:t>Category 1- Literally Homeless</a:t>
            </a:r>
          </a:p>
          <a:p>
            <a:endParaRPr lang="en-US" sz="2400" dirty="0"/>
          </a:p>
          <a:p>
            <a:pPr marL="285750" indent="-285750">
              <a:buFont typeface="Arial" panose="020B0604020202020204" pitchFamily="34" charset="0"/>
              <a:buChar char="•"/>
            </a:pPr>
            <a:r>
              <a:rPr lang="en-US" sz="2400" dirty="0"/>
              <a:t>An individual or family who lacks a fixed, regular, and adequate nighttime residence;</a:t>
            </a:r>
          </a:p>
          <a:p>
            <a:pPr marL="285750" indent="-285750">
              <a:buFont typeface="Arial" panose="020B0604020202020204" pitchFamily="34" charset="0"/>
              <a:buChar char="•"/>
            </a:pPr>
            <a:r>
              <a:rPr lang="en-US" sz="2400" dirty="0"/>
              <a:t>An individual or family with a primary nighttime residence that is a public or private place not designed for or ordinarily used as a regular sleeping accommodation for human beings;</a:t>
            </a:r>
          </a:p>
          <a:p>
            <a:pPr marL="285750" indent="-285750">
              <a:buFont typeface="Arial" panose="020B0604020202020204" pitchFamily="34" charset="0"/>
              <a:buChar char="•"/>
            </a:pPr>
            <a:r>
              <a:rPr lang="en-US" sz="2400" dirty="0"/>
              <a:t>An individual or family living in a supervised publicly or privately operated shelter designated to provide temporary living arrangements;</a:t>
            </a:r>
          </a:p>
          <a:p>
            <a:pPr algn="ctr"/>
            <a:r>
              <a:rPr lang="en-US" sz="1600" dirty="0"/>
              <a:t> </a:t>
            </a:r>
          </a:p>
          <a:p>
            <a:endParaRPr lang="en-US" sz="1600" dirty="0"/>
          </a:p>
          <a:p>
            <a:r>
              <a:rPr lang="en-US" sz="1600" dirty="0"/>
              <a:t> </a:t>
            </a:r>
          </a:p>
          <a:p>
            <a:pPr marL="114300"/>
            <a:endParaRPr lang="en-US" sz="2400" dirty="0"/>
          </a:p>
          <a:p>
            <a:pPr eaLnBrk="0" fontAlgn="base" hangingPunct="0">
              <a:spcBef>
                <a:spcPct val="0"/>
              </a:spcBef>
              <a:spcAft>
                <a:spcPct val="0"/>
              </a:spcAft>
            </a:pPr>
            <a:endParaRPr lang="en-US" sz="2800" b="1" i="1" u="sng" dirty="0">
              <a:solidFill>
                <a:srgbClr val="000000"/>
              </a:solidFill>
              <a:ea typeface="ＭＳ Ｐゴシック" pitchFamily="-48" charset="-128"/>
            </a:endParaRPr>
          </a:p>
          <a:p>
            <a:pPr marR="0" lvl="0" algn="l" defTabSz="914400" rtl="0" eaLnBrk="1" fontAlgn="auto" latinLnBrk="0" hangingPunct="1">
              <a:lnSpc>
                <a:spcPct val="100000"/>
              </a:lnSpc>
              <a:spcBef>
                <a:spcPts val="0"/>
              </a:spcBef>
              <a:spcAft>
                <a:spcPts val="0"/>
              </a:spcAft>
              <a:buClrTx/>
              <a:buSzTx/>
              <a:tabLst/>
              <a:defRPr/>
            </a:pPr>
            <a:r>
              <a:rPr lang="en-US" sz="2000" dirty="0">
                <a:solidFill>
                  <a:prstClr val="black"/>
                </a:solidFill>
                <a:latin typeface="Calibri"/>
              </a:rPr>
              <a:t>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74943"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287262" y="589968"/>
            <a:ext cx="9208004" cy="1367041"/>
          </a:xfrm>
          <a:prstGeom prst="rect">
            <a:avLst/>
          </a:prstGeom>
        </p:spPr>
        <p:txBody>
          <a:bodyPr vert="horz" wrap="square" lIns="0" tIns="12700" rIns="0" bIns="0" rtlCol="0">
            <a:spAutoFit/>
          </a:bodyPr>
          <a:lstStyle/>
          <a:p>
            <a:pPr algn="ctr">
              <a:defRPr/>
            </a:pPr>
            <a:r>
              <a:rPr lang="en-US" sz="4400" b="1" dirty="0">
                <a:solidFill>
                  <a:schemeClr val="accent6"/>
                </a:solidFill>
                <a:latin typeface="+mj-lt"/>
                <a:cs typeface="Tahoma" pitchFamily="34" charset="0"/>
              </a:rPr>
              <a:t>Homeless Definitions</a:t>
            </a:r>
            <a:br>
              <a:rPr lang="en-US" sz="4400" b="1" dirty="0">
                <a:solidFill>
                  <a:schemeClr val="accent6"/>
                </a:solidFill>
                <a:latin typeface="Arial" pitchFamily="34" charset="0"/>
                <a:cs typeface="Arial" pitchFamily="34" charset="0"/>
              </a:rPr>
            </a:br>
            <a:r>
              <a:rPr lang="en-US" dirty="0">
                <a:latin typeface="Tahoma"/>
                <a:cs typeface="Tahoma"/>
              </a:rPr>
              <a:t>    </a:t>
            </a:r>
            <a:endParaRPr dirty="0">
              <a:latin typeface="Tahoma"/>
              <a:cs typeface="Tahoma"/>
            </a:endParaRPr>
          </a:p>
        </p:txBody>
      </p:sp>
    </p:spTree>
    <p:extLst>
      <p:ext uri="{BB962C8B-B14F-4D97-AF65-F5344CB8AC3E}">
        <p14:creationId xmlns:p14="http://schemas.microsoft.com/office/powerpoint/2010/main" val="39902692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5051" y="-1035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616456" y="1615735"/>
            <a:ext cx="9316973" cy="2650757"/>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r>
              <a:rPr lang="en-US" sz="2800" b="1" dirty="0"/>
              <a:t>Category 2 – Imminent Risk of Homelessness</a:t>
            </a:r>
          </a:p>
          <a:p>
            <a:endParaRPr lang="en-US" sz="2800" dirty="0"/>
          </a:p>
          <a:p>
            <a:pPr marL="571500" indent="-571500">
              <a:buFont typeface="Arial" panose="020B0604020202020204" pitchFamily="34" charset="0"/>
              <a:buChar char="•"/>
            </a:pPr>
            <a:r>
              <a:rPr lang="en-US" sz="2800" dirty="0"/>
              <a:t>Residence will be lost within 14 days of the date of application for homeless assistance</a:t>
            </a:r>
          </a:p>
          <a:p>
            <a:endParaRPr lang="en-US" sz="2800" dirty="0"/>
          </a:p>
          <a:p>
            <a:pPr marL="571500" indent="-571500">
              <a:buFont typeface="Arial" panose="020B0604020202020204" pitchFamily="34" charset="0"/>
              <a:buChar char="•"/>
            </a:pPr>
            <a:r>
              <a:rPr lang="en-US" sz="2800" dirty="0"/>
              <a:t>No subsequent residence has been identified</a:t>
            </a:r>
          </a:p>
          <a:p>
            <a:endParaRPr lang="en-US" sz="2800" dirty="0"/>
          </a:p>
          <a:p>
            <a:pPr marL="571500" indent="-571500">
              <a:buFont typeface="Arial" panose="020B0604020202020204" pitchFamily="34" charset="0"/>
              <a:buChar char="•"/>
            </a:pPr>
            <a:r>
              <a:rPr lang="en-US" sz="2800" dirty="0"/>
              <a:t>The individual or family lacks the resources or support networks needed to obtain permanent housing</a:t>
            </a:r>
          </a:p>
          <a:p>
            <a:pPr algn="ctr"/>
            <a:r>
              <a:rPr lang="en-US" sz="1600" dirty="0"/>
              <a:t> </a:t>
            </a:r>
          </a:p>
          <a:p>
            <a:endParaRPr lang="en-US" sz="1600" dirty="0"/>
          </a:p>
          <a:p>
            <a:r>
              <a:rPr lang="en-US" sz="1600" dirty="0"/>
              <a:t> </a:t>
            </a:r>
          </a:p>
          <a:p>
            <a:pPr marL="114300"/>
            <a:endParaRPr lang="en-US" sz="2400" dirty="0"/>
          </a:p>
          <a:p>
            <a:pPr eaLnBrk="0" fontAlgn="base" hangingPunct="0">
              <a:spcBef>
                <a:spcPct val="0"/>
              </a:spcBef>
              <a:spcAft>
                <a:spcPct val="0"/>
              </a:spcAft>
            </a:pPr>
            <a:endParaRPr lang="en-US" sz="2800" b="1" i="1" u="sng" dirty="0">
              <a:solidFill>
                <a:srgbClr val="000000"/>
              </a:solidFill>
              <a:ea typeface="ＭＳ Ｐゴシック" pitchFamily="-48" charset="-128"/>
            </a:endParaRPr>
          </a:p>
          <a:p>
            <a:pPr marR="0" lvl="0" algn="l" defTabSz="914400" rtl="0" eaLnBrk="1" fontAlgn="auto" latinLnBrk="0" hangingPunct="1">
              <a:lnSpc>
                <a:spcPct val="100000"/>
              </a:lnSpc>
              <a:spcBef>
                <a:spcPts val="0"/>
              </a:spcBef>
              <a:spcAft>
                <a:spcPts val="0"/>
              </a:spcAft>
              <a:buClrTx/>
              <a:buSzTx/>
              <a:tabLst/>
              <a:defRPr/>
            </a:pPr>
            <a:r>
              <a:rPr lang="en-US" sz="2000" dirty="0">
                <a:solidFill>
                  <a:prstClr val="black"/>
                </a:solidFill>
                <a:latin typeface="Calibri"/>
              </a:rPr>
              <a:t>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3643172" y="743271"/>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833119" y="589968"/>
            <a:ext cx="10847269" cy="689932"/>
          </a:xfrm>
          <a:prstGeom prst="rect">
            <a:avLst/>
          </a:prstGeom>
        </p:spPr>
        <p:txBody>
          <a:bodyPr vert="horz" wrap="square" lIns="0" tIns="12700" rIns="0" bIns="0" rtlCol="0">
            <a:spAutoFit/>
          </a:bodyPr>
          <a:lstStyle/>
          <a:p>
            <a:pPr algn="ctr">
              <a:defRPr/>
            </a:pPr>
            <a:r>
              <a:rPr lang="en-US" dirty="0">
                <a:latin typeface="Tahoma"/>
                <a:cs typeface="Tahoma"/>
              </a:rPr>
              <a:t>Homeless Definitions</a:t>
            </a:r>
            <a:endParaRPr dirty="0">
              <a:latin typeface="Tahoma"/>
              <a:cs typeface="Tahoma"/>
            </a:endParaRPr>
          </a:p>
        </p:txBody>
      </p:sp>
    </p:spTree>
    <p:extLst>
      <p:ext uri="{BB962C8B-B14F-4D97-AF65-F5344CB8AC3E}">
        <p14:creationId xmlns:p14="http://schemas.microsoft.com/office/powerpoint/2010/main" val="24081331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5051" y="-1035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616456" y="1615735"/>
            <a:ext cx="9316973" cy="2650757"/>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r>
              <a:rPr lang="en-US" sz="2800" b="1" dirty="0">
                <a:cs typeface="Tahoma" pitchFamily="34" charset="0"/>
              </a:rPr>
              <a:t>Category 4-Fleeing Domestic Violence</a:t>
            </a:r>
            <a:r>
              <a:rPr lang="en-US" sz="2800" dirty="0">
                <a:cs typeface="Tahoma"/>
              </a:rPr>
              <a:t> </a:t>
            </a:r>
          </a:p>
          <a:p>
            <a:endParaRPr lang="en-US" sz="2800" dirty="0"/>
          </a:p>
          <a:p>
            <a:pPr>
              <a:buFontTx/>
              <a:buNone/>
              <a:defRPr/>
            </a:pPr>
            <a:r>
              <a:rPr lang="en-US" sz="2800" b="1" dirty="0"/>
              <a:t>Individuals and families who are fleeing, or are attempting to flee, domestic violence, dating violence, sexual assault, stalking, or other dangerous or life-threatening conditions related to violence, who:</a:t>
            </a:r>
          </a:p>
          <a:p>
            <a:pPr lvl="1">
              <a:buFont typeface="Wingdings" pitchFamily="2" charset="2"/>
              <a:buChar char="§"/>
              <a:defRPr/>
            </a:pPr>
            <a:r>
              <a:rPr lang="en-US" sz="2800" dirty="0"/>
              <a:t>Have no identified subsequent residence; AND</a:t>
            </a:r>
          </a:p>
          <a:p>
            <a:pPr lvl="1">
              <a:buFont typeface="Wingdings" pitchFamily="2" charset="2"/>
              <a:buChar char="§"/>
              <a:defRPr/>
            </a:pPr>
            <a:r>
              <a:rPr lang="en-US" sz="2800" dirty="0"/>
              <a:t>Lack the resources and support networks needed to obtain other permanent housing.</a:t>
            </a:r>
          </a:p>
          <a:p>
            <a:pPr algn="ctr"/>
            <a:r>
              <a:rPr lang="en-US" sz="1600" dirty="0"/>
              <a:t> </a:t>
            </a:r>
          </a:p>
          <a:p>
            <a:endParaRPr lang="en-US" sz="1600" dirty="0"/>
          </a:p>
          <a:p>
            <a:r>
              <a:rPr lang="en-US" sz="1600" dirty="0"/>
              <a:t> </a:t>
            </a:r>
          </a:p>
          <a:p>
            <a:pPr marL="114300"/>
            <a:endParaRPr lang="en-US" sz="2400" dirty="0"/>
          </a:p>
          <a:p>
            <a:pPr eaLnBrk="0" fontAlgn="base" hangingPunct="0">
              <a:spcBef>
                <a:spcPct val="0"/>
              </a:spcBef>
              <a:spcAft>
                <a:spcPct val="0"/>
              </a:spcAft>
            </a:pPr>
            <a:endParaRPr lang="en-US" sz="2800" b="1" i="1" u="sng" dirty="0">
              <a:solidFill>
                <a:srgbClr val="000000"/>
              </a:solidFill>
              <a:ea typeface="ＭＳ Ｐゴシック" pitchFamily="-48" charset="-128"/>
            </a:endParaRPr>
          </a:p>
          <a:p>
            <a:pPr marR="0" lvl="0" algn="l" defTabSz="914400" rtl="0" eaLnBrk="1" fontAlgn="auto" latinLnBrk="0" hangingPunct="1">
              <a:lnSpc>
                <a:spcPct val="100000"/>
              </a:lnSpc>
              <a:spcBef>
                <a:spcPts val="0"/>
              </a:spcBef>
              <a:spcAft>
                <a:spcPts val="0"/>
              </a:spcAft>
              <a:buClrTx/>
              <a:buSzTx/>
              <a:tabLst/>
              <a:defRPr/>
            </a:pPr>
            <a:r>
              <a:rPr lang="en-US" sz="2000" dirty="0">
                <a:solidFill>
                  <a:prstClr val="black"/>
                </a:solidFill>
                <a:latin typeface="Calibri"/>
              </a:rPr>
              <a:t>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3643172" y="743271"/>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833119" y="589968"/>
            <a:ext cx="10847269" cy="689932"/>
          </a:xfrm>
          <a:prstGeom prst="rect">
            <a:avLst/>
          </a:prstGeom>
        </p:spPr>
        <p:txBody>
          <a:bodyPr vert="horz" wrap="square" lIns="0" tIns="12700" rIns="0" bIns="0" rtlCol="0">
            <a:spAutoFit/>
          </a:bodyPr>
          <a:lstStyle/>
          <a:p>
            <a:pPr algn="ctr">
              <a:defRPr/>
            </a:pPr>
            <a:r>
              <a:rPr lang="en-US" dirty="0">
                <a:latin typeface="Tahoma"/>
                <a:cs typeface="Tahoma"/>
              </a:rPr>
              <a:t>Homeless Definitions</a:t>
            </a:r>
            <a:endParaRPr dirty="0">
              <a:latin typeface="Tahoma"/>
              <a:cs typeface="Tahoma"/>
            </a:endParaRPr>
          </a:p>
        </p:txBody>
      </p:sp>
    </p:spTree>
    <p:extLst>
      <p:ext uri="{BB962C8B-B14F-4D97-AF65-F5344CB8AC3E}">
        <p14:creationId xmlns:p14="http://schemas.microsoft.com/office/powerpoint/2010/main" val="9273823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5051" y="-1035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616456" y="1615735"/>
            <a:ext cx="9316973" cy="2650757"/>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r>
              <a:rPr lang="en-US" sz="3600" b="1" dirty="0"/>
              <a:t>PSH – Category 1</a:t>
            </a:r>
          </a:p>
          <a:p>
            <a:endParaRPr lang="en-US" sz="3600" b="1" dirty="0"/>
          </a:p>
          <a:p>
            <a:r>
              <a:rPr lang="en-US" sz="3600" b="1" dirty="0"/>
              <a:t>TH/RRH – Category 1, 2 (for TH only) and 4</a:t>
            </a:r>
          </a:p>
          <a:p>
            <a:endParaRPr lang="en-US" sz="3600" b="1" dirty="0"/>
          </a:p>
          <a:p>
            <a:r>
              <a:rPr lang="en-US" sz="3600" b="1" dirty="0"/>
              <a:t>RRH – Category 1, 4</a:t>
            </a:r>
          </a:p>
          <a:p>
            <a:endParaRPr lang="en-US" sz="1600" dirty="0"/>
          </a:p>
          <a:p>
            <a:r>
              <a:rPr lang="en-US" sz="1600" dirty="0"/>
              <a:t> </a:t>
            </a:r>
          </a:p>
          <a:p>
            <a:pPr marL="114300"/>
            <a:endParaRPr lang="en-US" sz="2400" dirty="0"/>
          </a:p>
          <a:p>
            <a:pPr eaLnBrk="0" fontAlgn="base" hangingPunct="0">
              <a:spcBef>
                <a:spcPct val="0"/>
              </a:spcBef>
              <a:spcAft>
                <a:spcPct val="0"/>
              </a:spcAft>
            </a:pPr>
            <a:endParaRPr lang="en-US" sz="2800" b="1" i="1" u="sng" dirty="0">
              <a:solidFill>
                <a:srgbClr val="000000"/>
              </a:solidFill>
              <a:ea typeface="ＭＳ Ｐゴシック" pitchFamily="-48" charset="-128"/>
            </a:endParaRPr>
          </a:p>
          <a:p>
            <a:pPr marR="0" lvl="0" algn="l" defTabSz="914400" rtl="0" eaLnBrk="1" fontAlgn="auto" latinLnBrk="0" hangingPunct="1">
              <a:lnSpc>
                <a:spcPct val="100000"/>
              </a:lnSpc>
              <a:spcBef>
                <a:spcPts val="0"/>
              </a:spcBef>
              <a:spcAft>
                <a:spcPts val="0"/>
              </a:spcAft>
              <a:buClrTx/>
              <a:buSzTx/>
              <a:tabLst/>
              <a:defRPr/>
            </a:pPr>
            <a:r>
              <a:rPr lang="en-US" sz="2000" dirty="0">
                <a:solidFill>
                  <a:prstClr val="black"/>
                </a:solidFill>
                <a:latin typeface="Calibri"/>
              </a:rPr>
              <a:t>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3643172" y="743271"/>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833119" y="589968"/>
            <a:ext cx="10847269" cy="689932"/>
          </a:xfrm>
          <a:prstGeom prst="rect">
            <a:avLst/>
          </a:prstGeom>
        </p:spPr>
        <p:txBody>
          <a:bodyPr vert="horz" wrap="square" lIns="0" tIns="12700" rIns="0" bIns="0" rtlCol="0">
            <a:spAutoFit/>
          </a:bodyPr>
          <a:lstStyle/>
          <a:p>
            <a:pPr algn="ctr">
              <a:defRPr/>
            </a:pPr>
            <a:r>
              <a:rPr lang="en-US" dirty="0"/>
              <a:t>Housing Component Eligibility</a:t>
            </a:r>
            <a:endParaRPr dirty="0">
              <a:latin typeface="Tahoma"/>
              <a:cs typeface="Tahoma"/>
            </a:endParaRPr>
          </a:p>
        </p:txBody>
      </p:sp>
    </p:spTree>
    <p:extLst>
      <p:ext uri="{BB962C8B-B14F-4D97-AF65-F5344CB8AC3E}">
        <p14:creationId xmlns:p14="http://schemas.microsoft.com/office/powerpoint/2010/main" val="34429717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5051" y="-1035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284973" y="1828847"/>
            <a:ext cx="9316973" cy="2811180"/>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endParaRPr lang="en-US" sz="1600" dirty="0"/>
          </a:p>
          <a:p>
            <a:pPr lvl="1"/>
            <a:r>
              <a:rPr lang="en-US" sz="2000" dirty="0"/>
              <a:t>Housing First is a best practice model to quickly and successfully connect individuals and families experiencing homelessness to permanent housing without preconditions and barriers to entry, such as sobriety, treatment or service participation requirements. Supportive services are offered to maximize housing stability and prevent returns to homelessness as opposed to addressing predetermined treatment goals prior to permanent housing entry. </a:t>
            </a:r>
          </a:p>
          <a:p>
            <a:pPr lvl="1"/>
            <a:endParaRPr lang="en-US" sz="2000" dirty="0"/>
          </a:p>
          <a:p>
            <a:pPr lvl="1"/>
            <a:r>
              <a:rPr lang="en-US" sz="2000" dirty="0"/>
              <a:t>Housing First emerged as an alternative to the linear approach in which people experiencing homelessness were required to first participate in and graduate from short-term residential and treatment programs before obtaining permanent housing. In the linear approach, permanent housing was offered only after a person experiencing homelessness could demonstrate that they were “ready” for housing. </a:t>
            </a:r>
          </a:p>
          <a:p>
            <a:pPr>
              <a:buFontTx/>
              <a:buNone/>
              <a:defRPr/>
            </a:pPr>
            <a:endParaRPr lang="en-US" dirty="0"/>
          </a:p>
          <a:p>
            <a:pPr algn="ctr"/>
            <a:r>
              <a:rPr lang="en-US" sz="1600" dirty="0"/>
              <a:t> </a:t>
            </a:r>
          </a:p>
          <a:p>
            <a:endParaRPr lang="en-US" sz="1600" dirty="0"/>
          </a:p>
          <a:p>
            <a:r>
              <a:rPr lang="en-US" sz="1600" dirty="0"/>
              <a:t> </a:t>
            </a:r>
          </a:p>
          <a:p>
            <a:pPr marL="114300"/>
            <a:endParaRPr lang="en-US" sz="2400" dirty="0"/>
          </a:p>
          <a:p>
            <a:pPr eaLnBrk="0" fontAlgn="base" hangingPunct="0">
              <a:spcBef>
                <a:spcPct val="0"/>
              </a:spcBef>
              <a:spcAft>
                <a:spcPct val="0"/>
              </a:spcAft>
            </a:pPr>
            <a:endParaRPr lang="en-US" sz="2800" b="1" i="1" u="sng" dirty="0">
              <a:solidFill>
                <a:srgbClr val="000000"/>
              </a:solidFill>
              <a:ea typeface="ＭＳ Ｐゴシック" pitchFamily="-48" charset="-128"/>
            </a:endParaRPr>
          </a:p>
          <a:p>
            <a:pPr marR="0" lvl="0" algn="l" defTabSz="914400" rtl="0" eaLnBrk="1" fontAlgn="auto" latinLnBrk="0" hangingPunct="1">
              <a:lnSpc>
                <a:spcPct val="100000"/>
              </a:lnSpc>
              <a:spcBef>
                <a:spcPts val="0"/>
              </a:spcBef>
              <a:spcAft>
                <a:spcPts val="0"/>
              </a:spcAft>
              <a:buClrTx/>
              <a:buSzTx/>
              <a:tabLst/>
              <a:defRPr/>
            </a:pPr>
            <a:r>
              <a:rPr lang="en-US" sz="2000" dirty="0">
                <a:solidFill>
                  <a:prstClr val="black"/>
                </a:solidFill>
                <a:latin typeface="Calibri"/>
              </a:rPr>
              <a:t>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74943"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994299" y="589969"/>
            <a:ext cx="10686089" cy="2044149"/>
          </a:xfrm>
          <a:prstGeom prst="rect">
            <a:avLst/>
          </a:prstGeom>
        </p:spPr>
        <p:txBody>
          <a:bodyPr vert="horz" wrap="square" lIns="0" tIns="12700" rIns="0" bIns="0" rtlCol="0">
            <a:spAutoFit/>
          </a:bodyPr>
          <a:lstStyle/>
          <a:p>
            <a:pPr algn="ctr">
              <a:defRPr/>
            </a:pPr>
            <a:r>
              <a:rPr lang="en-US" sz="4400" b="1" dirty="0">
                <a:latin typeface="+mj-lt"/>
                <a:cs typeface="Tahoma" pitchFamily="34" charset="0"/>
              </a:rPr>
              <a:t>Housing First in Permanent Supportive Housing </a:t>
            </a:r>
            <a:br>
              <a:rPr lang="en-US" sz="4400" b="1" dirty="0">
                <a:latin typeface="+mj-lt"/>
                <a:cs typeface="Tahoma" pitchFamily="34" charset="0"/>
              </a:rPr>
            </a:br>
            <a:r>
              <a:rPr lang="en-US" dirty="0">
                <a:latin typeface="Tahoma"/>
                <a:cs typeface="Tahoma"/>
              </a:rPr>
              <a:t>   </a:t>
            </a:r>
            <a:endParaRPr dirty="0">
              <a:latin typeface="Tahoma"/>
              <a:cs typeface="Tahoma"/>
            </a:endParaRPr>
          </a:p>
        </p:txBody>
      </p:sp>
    </p:spTree>
    <p:extLst>
      <p:ext uri="{BB962C8B-B14F-4D97-AF65-F5344CB8AC3E}">
        <p14:creationId xmlns:p14="http://schemas.microsoft.com/office/powerpoint/2010/main" val="8344579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5051" y="-1035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705247" y="1978585"/>
            <a:ext cx="9316973" cy="3069768"/>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endParaRPr lang="en-US" sz="1600" dirty="0"/>
          </a:p>
          <a:p>
            <a:pPr marL="742950" lvl="1" indent="-285750">
              <a:buFont typeface="Arial" panose="020B0604020202020204" pitchFamily="34" charset="0"/>
              <a:buChar char="•"/>
            </a:pPr>
            <a:r>
              <a:rPr lang="en-US" sz="2400" dirty="0"/>
              <a:t>Few to no programmatic prerequisites to permanent housing entry</a:t>
            </a:r>
          </a:p>
          <a:p>
            <a:pPr marL="742950" lvl="1" indent="-285750">
              <a:buFont typeface="Arial" panose="020B0604020202020204" pitchFamily="34" charset="0"/>
              <a:buChar char="•"/>
            </a:pPr>
            <a:r>
              <a:rPr lang="en-US" sz="2400" dirty="0"/>
              <a:t>Low barrier admission policies</a:t>
            </a:r>
          </a:p>
          <a:p>
            <a:pPr marL="742950" lvl="1" indent="-285750">
              <a:buFont typeface="Arial" panose="020B0604020202020204" pitchFamily="34" charset="0"/>
              <a:buChar char="•"/>
            </a:pPr>
            <a:r>
              <a:rPr lang="en-US" sz="2400" dirty="0"/>
              <a:t>Rapid and streamlined entry into housing </a:t>
            </a:r>
          </a:p>
          <a:p>
            <a:pPr marL="742950" lvl="1" indent="-285750">
              <a:buFont typeface="Arial" panose="020B0604020202020204" pitchFamily="34" charset="0"/>
              <a:buChar char="•"/>
            </a:pPr>
            <a:r>
              <a:rPr lang="en-US" sz="2400" dirty="0"/>
              <a:t>Supportive services are voluntary, but can and should be used to persistently engage tenants to ensure housing stability</a:t>
            </a:r>
          </a:p>
          <a:p>
            <a:pPr marL="742950" lvl="1" indent="-285750">
              <a:buFont typeface="Arial" panose="020B0604020202020204" pitchFamily="34" charset="0"/>
              <a:buChar char="•"/>
            </a:pPr>
            <a:r>
              <a:rPr lang="en-US" sz="2400" dirty="0"/>
              <a:t>Tenants have full rights, responsibilities, and legal protections</a:t>
            </a:r>
          </a:p>
          <a:p>
            <a:pPr marL="742950" lvl="1" indent="-285750">
              <a:buFont typeface="Arial" panose="020B0604020202020204" pitchFamily="34" charset="0"/>
              <a:buChar char="•"/>
            </a:pPr>
            <a:r>
              <a:rPr lang="en-US" sz="2400" dirty="0"/>
              <a:t>Practices and policies to prevent lease violations and evictions</a:t>
            </a:r>
          </a:p>
          <a:p>
            <a:pPr>
              <a:buFontTx/>
              <a:buNone/>
              <a:defRPr/>
            </a:pPr>
            <a:endParaRPr lang="en-US" dirty="0"/>
          </a:p>
          <a:p>
            <a:pPr algn="ctr"/>
            <a:r>
              <a:rPr lang="en-US" sz="1600" dirty="0"/>
              <a:t> </a:t>
            </a:r>
          </a:p>
          <a:p>
            <a:endParaRPr lang="en-US" sz="1600" dirty="0"/>
          </a:p>
          <a:p>
            <a:r>
              <a:rPr lang="en-US" sz="1600" dirty="0"/>
              <a:t> </a:t>
            </a:r>
          </a:p>
          <a:p>
            <a:pPr marL="114300"/>
            <a:endParaRPr lang="en-US" sz="2400" dirty="0"/>
          </a:p>
          <a:p>
            <a:pPr eaLnBrk="0" fontAlgn="base" hangingPunct="0">
              <a:spcBef>
                <a:spcPct val="0"/>
              </a:spcBef>
              <a:spcAft>
                <a:spcPct val="0"/>
              </a:spcAft>
            </a:pPr>
            <a:endParaRPr lang="en-US" sz="2800" b="1" i="1" u="sng" dirty="0">
              <a:solidFill>
                <a:srgbClr val="000000"/>
              </a:solidFill>
              <a:ea typeface="ＭＳ Ｐゴシック" pitchFamily="-48" charset="-128"/>
            </a:endParaRPr>
          </a:p>
          <a:p>
            <a:pPr marR="0" lvl="0" algn="l" defTabSz="914400" rtl="0" eaLnBrk="1" fontAlgn="auto" latinLnBrk="0" hangingPunct="1">
              <a:lnSpc>
                <a:spcPct val="100000"/>
              </a:lnSpc>
              <a:spcBef>
                <a:spcPts val="0"/>
              </a:spcBef>
              <a:spcAft>
                <a:spcPts val="0"/>
              </a:spcAft>
              <a:buClrTx/>
              <a:buSzTx/>
              <a:tabLst/>
              <a:defRPr/>
            </a:pPr>
            <a:r>
              <a:rPr lang="en-US" sz="2000" dirty="0">
                <a:solidFill>
                  <a:prstClr val="black"/>
                </a:solidFill>
                <a:latin typeface="Calibri"/>
              </a:rPr>
              <a:t>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74943"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833119" y="589968"/>
            <a:ext cx="10847269" cy="2044149"/>
          </a:xfrm>
          <a:prstGeom prst="rect">
            <a:avLst/>
          </a:prstGeom>
        </p:spPr>
        <p:txBody>
          <a:bodyPr vert="horz" wrap="square" lIns="0" tIns="12700" rIns="0" bIns="0" rtlCol="0">
            <a:spAutoFit/>
          </a:bodyPr>
          <a:lstStyle/>
          <a:p>
            <a:pPr algn="ctr">
              <a:defRPr/>
            </a:pPr>
            <a:r>
              <a:rPr lang="en-US" sz="4400" b="1" dirty="0">
                <a:latin typeface="+mj-lt"/>
                <a:cs typeface="Tahoma" pitchFamily="34" charset="0"/>
              </a:rPr>
              <a:t>Housing First in Permanent Supportive Housing </a:t>
            </a:r>
            <a:br>
              <a:rPr lang="en-US" sz="4400" b="1" dirty="0">
                <a:latin typeface="+mj-lt"/>
                <a:cs typeface="Tahoma" pitchFamily="34" charset="0"/>
              </a:rPr>
            </a:br>
            <a:r>
              <a:rPr lang="en-US" dirty="0">
                <a:latin typeface="Tahoma"/>
                <a:cs typeface="Tahoma"/>
              </a:rPr>
              <a:t>   </a:t>
            </a:r>
            <a:endParaRPr dirty="0">
              <a:latin typeface="Tahoma"/>
              <a:cs typeface="Tahoma"/>
            </a:endParaRPr>
          </a:p>
        </p:txBody>
      </p:sp>
    </p:spTree>
    <p:extLst>
      <p:ext uri="{BB962C8B-B14F-4D97-AF65-F5344CB8AC3E}">
        <p14:creationId xmlns:p14="http://schemas.microsoft.com/office/powerpoint/2010/main" val="3668302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054996" y="460279"/>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2414" y="301611"/>
            <a:ext cx="10712198" cy="720710"/>
          </a:xfrm>
          <a:prstGeom prst="rect">
            <a:avLst/>
          </a:prstGeom>
        </p:spPr>
        <p:txBody>
          <a:bodyPr vert="horz" wrap="square" lIns="0" tIns="12700" rIns="0" bIns="0" rtlCol="0">
            <a:spAutoFit/>
          </a:bodyPr>
          <a:lstStyle/>
          <a:p>
            <a:pPr marL="12700" algn="ctr">
              <a:lnSpc>
                <a:spcPct val="100000"/>
              </a:lnSpc>
              <a:spcBef>
                <a:spcPts val="100"/>
              </a:spcBef>
            </a:pPr>
            <a:r>
              <a:rPr lang="en-US" sz="4600" dirty="0">
                <a:latin typeface="Tahoma"/>
                <a:cs typeface="Tahoma"/>
              </a:rPr>
              <a:t>Funding Available</a:t>
            </a:r>
            <a:endParaRPr sz="4600" dirty="0">
              <a:latin typeface="Tahoma"/>
              <a:cs typeface="Tahoma"/>
            </a:endParaRPr>
          </a:p>
        </p:txBody>
      </p:sp>
      <p:sp>
        <p:nvSpPr>
          <p:cNvPr id="20" name="object 20"/>
          <p:cNvSpPr txBox="1"/>
          <p:nvPr/>
        </p:nvSpPr>
        <p:spPr>
          <a:xfrm>
            <a:off x="1190194" y="1003409"/>
            <a:ext cx="9061893" cy="4746811"/>
          </a:xfrm>
          <a:prstGeom prst="rect">
            <a:avLst/>
          </a:prstGeom>
        </p:spPr>
        <p:txBody>
          <a:bodyPr vert="horz" wrap="square" lIns="0" tIns="217804" rIns="0" bIns="0" rtlCol="0">
            <a:spAutoFit/>
          </a:bodyPr>
          <a:lstStyle/>
          <a:p>
            <a:pPr marL="85725"/>
            <a:r>
              <a:rPr lang="en-US" sz="2400" u="sng" dirty="0"/>
              <a:t>Total Funding Available Nationally:</a:t>
            </a:r>
          </a:p>
          <a:p>
            <a:pPr marL="85725"/>
            <a:r>
              <a:rPr lang="en-US" sz="2400" dirty="0"/>
              <a:t>CoC Program Funding - $2.65 billion</a:t>
            </a:r>
          </a:p>
          <a:p>
            <a:pPr marL="85725"/>
            <a:r>
              <a:rPr lang="en-US" sz="2400" dirty="0"/>
              <a:t>DV Bonus Project Funding - $102,000,000</a:t>
            </a:r>
          </a:p>
          <a:p>
            <a:pPr marL="85725"/>
            <a:r>
              <a:rPr lang="en-US" sz="2400" dirty="0"/>
              <a:t>YHDP – Non-competitive YHDP renewal and replacement grants (N/A)</a:t>
            </a:r>
          </a:p>
          <a:p>
            <a:pPr marL="85725"/>
            <a:endParaRPr lang="en-US" sz="2400" dirty="0"/>
          </a:p>
          <a:p>
            <a:pPr marL="85725"/>
            <a:r>
              <a:rPr lang="en-US" sz="2400" u="sng" dirty="0"/>
              <a:t>Local Project Funding:</a:t>
            </a:r>
          </a:p>
          <a:p>
            <a:pPr marL="85725"/>
            <a:r>
              <a:rPr lang="en-US" sz="2400" dirty="0"/>
              <a:t>$12,8250,456 – Annual Renewal Demand (ARD)</a:t>
            </a:r>
          </a:p>
          <a:p>
            <a:pPr marL="85725"/>
            <a:r>
              <a:rPr lang="en-US" sz="2400" dirty="0"/>
              <a:t>$385,514 – CoC Planning Grant (3% of ARD)  </a:t>
            </a:r>
          </a:p>
          <a:p>
            <a:pPr marL="85725"/>
            <a:r>
              <a:rPr lang="en-US" sz="2400" dirty="0"/>
              <a:t>$642,523 – CoC Bonus Projects (5% of ARD)</a:t>
            </a:r>
          </a:p>
          <a:p>
            <a:pPr marL="85725"/>
            <a:r>
              <a:rPr lang="en-US" sz="2400" dirty="0"/>
              <a:t>$1,377,393 – DV Bonus Funding</a:t>
            </a:r>
          </a:p>
          <a:p>
            <a:pPr marL="85725"/>
            <a:endParaRPr lang="en-US" sz="2400" dirty="0"/>
          </a:p>
          <a:p>
            <a:pPr marL="12700" marR="0" lvl="0" defTabSz="914400" rtl="0" eaLnBrk="1" fontAlgn="auto" latinLnBrk="0" hangingPunct="1">
              <a:lnSpc>
                <a:spcPct val="100000"/>
              </a:lnSpc>
              <a:spcBef>
                <a:spcPts val="1714"/>
              </a:spcBef>
              <a:spcAft>
                <a:spcPts val="0"/>
              </a:spcAft>
              <a:buClr>
                <a:srgbClr val="F78E1E"/>
              </a:buClr>
              <a:buSzTx/>
              <a:tabLst>
                <a:tab pos="349250" algn="l"/>
              </a:tabLst>
              <a:defRPr/>
            </a:pPr>
            <a:endParaRPr kumimoji="0" lang="en-US" sz="1600" b="0" i="0" u="none" strike="noStrike" kern="1200" cap="none" spc="0" normalizeH="0" baseline="0" noProof="0" dirty="0">
              <a:ln>
                <a:noFill/>
              </a:ln>
              <a:solidFill>
                <a:prstClr val="black"/>
              </a:solidFill>
              <a:effectLst/>
              <a:highlight>
                <a:srgbClr val="FFFF00"/>
              </a:highlight>
              <a:uLnTx/>
              <a:uFillTx/>
              <a:latin typeface="Trebuchet MS"/>
              <a:ea typeface="+mn-ea"/>
              <a:cs typeface="Trebuchet MS"/>
            </a:endParaRPr>
          </a:p>
        </p:txBody>
      </p:sp>
    </p:spTree>
    <p:extLst>
      <p:ext uri="{BB962C8B-B14F-4D97-AF65-F5344CB8AC3E}">
        <p14:creationId xmlns:p14="http://schemas.microsoft.com/office/powerpoint/2010/main" val="20393592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5051" y="-1035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705247" y="1710788"/>
            <a:ext cx="9316973" cy="3443499"/>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endParaRPr lang="en-US" sz="1600" dirty="0"/>
          </a:p>
          <a:p>
            <a:pPr algn="ctr">
              <a:defRPr/>
            </a:pPr>
            <a:r>
              <a:rPr lang="en-US" sz="1800" b="1" dirty="0">
                <a:solidFill>
                  <a:srgbClr val="333333"/>
                </a:solidFill>
                <a:effectLst/>
                <a:ea typeface="Times New Roman" panose="02020603050405020304" pitchFamily="18" charset="0"/>
              </a:rPr>
              <a:t>All new PSH projects must either be (1) 100 dedicated to chronic homelessness or (2) </a:t>
            </a:r>
            <a:r>
              <a:rPr lang="en-US" sz="1800" b="1" dirty="0" err="1">
                <a:solidFill>
                  <a:srgbClr val="333333"/>
                </a:solidFill>
                <a:effectLst/>
                <a:ea typeface="Times New Roman" panose="02020603050405020304" pitchFamily="18" charset="0"/>
              </a:rPr>
              <a:t>DedicatedPLUS</a:t>
            </a:r>
            <a:r>
              <a:rPr lang="en-US" sz="1800" b="1" dirty="0">
                <a:solidFill>
                  <a:srgbClr val="333333"/>
                </a:solidFill>
                <a:effectLst/>
                <a:ea typeface="Times New Roman" panose="02020603050405020304" pitchFamily="18" charset="0"/>
              </a:rPr>
              <a:t>. </a:t>
            </a:r>
            <a:endParaRPr lang="en-US" sz="1800" b="1" dirty="0">
              <a:effectLst/>
              <a:ea typeface="Calibri" panose="020F0502020204030204" pitchFamily="34" charset="0"/>
            </a:endParaRPr>
          </a:p>
          <a:p>
            <a:pPr marL="0" marR="0" algn="ctr">
              <a:spcBef>
                <a:spcPts val="0"/>
              </a:spcBef>
              <a:spcAft>
                <a:spcPts val="750"/>
              </a:spcAft>
            </a:pPr>
            <a:r>
              <a:rPr lang="en-US" sz="2800" b="1" dirty="0">
                <a:solidFill>
                  <a:srgbClr val="333333"/>
                </a:solidFill>
                <a:effectLst/>
                <a:ea typeface="Times New Roman" panose="02020603050405020304" pitchFamily="18" charset="0"/>
              </a:rPr>
              <a:t>Chronically Homeless</a:t>
            </a:r>
          </a:p>
          <a:p>
            <a:pPr marL="0" marR="0">
              <a:spcBef>
                <a:spcPts val="0"/>
              </a:spcBef>
              <a:spcAft>
                <a:spcPts val="750"/>
              </a:spcAft>
            </a:pPr>
            <a:r>
              <a:rPr lang="en-US" sz="1800" dirty="0">
                <a:solidFill>
                  <a:srgbClr val="333333"/>
                </a:solidFill>
                <a:effectLst/>
                <a:ea typeface="Times New Roman" panose="02020603050405020304" pitchFamily="18" charset="0"/>
              </a:rPr>
              <a:t>Beds that are dedicated to chronically homeless individuals and families are those beds explicitly dedicated for use by chronically homeless individuals and families within a CoC. </a:t>
            </a:r>
            <a:endParaRPr lang="en-US" sz="1800" dirty="0">
              <a:effectLst/>
              <a:ea typeface="Calibri" panose="020F0502020204030204" pitchFamily="34" charset="0"/>
            </a:endParaRPr>
          </a:p>
          <a:p>
            <a:pPr marL="0" marR="0">
              <a:spcBef>
                <a:spcPts val="0"/>
              </a:spcBef>
              <a:spcAft>
                <a:spcPts val="750"/>
              </a:spcAft>
            </a:pPr>
            <a:r>
              <a:rPr lang="en-US" sz="1800" b="1" dirty="0">
                <a:solidFill>
                  <a:srgbClr val="333333"/>
                </a:solidFill>
                <a:effectLst/>
                <a:ea typeface="Times New Roman" panose="02020603050405020304" pitchFamily="18" charset="0"/>
              </a:rPr>
              <a:t>Another chronically homeless participant must fill the bed unless no chronically homeless persons are located within the CoC's geographic area. This concept only applies to permanent supportive housing (PSH) projects.</a:t>
            </a:r>
            <a:r>
              <a:rPr lang="en-US" sz="1800" dirty="0">
                <a:solidFill>
                  <a:srgbClr val="333333"/>
                </a:solidFill>
                <a:effectLst/>
                <a:ea typeface="Times New Roman" panose="02020603050405020304" pitchFamily="18" charset="0"/>
              </a:rPr>
              <a:t> </a:t>
            </a:r>
            <a:endParaRPr lang="en-US" sz="1800" dirty="0">
              <a:effectLst/>
              <a:ea typeface="Calibri" panose="020F0502020204030204" pitchFamily="34" charset="0"/>
            </a:endParaRPr>
          </a:p>
          <a:p>
            <a:pPr marL="0" marR="0">
              <a:spcBef>
                <a:spcPts val="0"/>
              </a:spcBef>
              <a:spcAft>
                <a:spcPts val="750"/>
              </a:spcAft>
            </a:pPr>
            <a:r>
              <a:rPr lang="en-US" sz="1800" dirty="0">
                <a:solidFill>
                  <a:srgbClr val="333333"/>
                </a:solidFill>
                <a:effectLst/>
                <a:ea typeface="Times New Roman" panose="02020603050405020304" pitchFamily="18" charset="0"/>
              </a:rPr>
              <a:t>If a project comprises 100 percent dedicated beds, it is called for chronically homeless individuals and families.</a:t>
            </a:r>
            <a:endParaRPr lang="en-US" sz="1800" dirty="0">
              <a:effectLst/>
              <a:ea typeface="Calibri" panose="020F0502020204030204" pitchFamily="34" charset="0"/>
            </a:endParaRPr>
          </a:p>
          <a:p>
            <a:pPr>
              <a:buFontTx/>
              <a:buNone/>
              <a:defRPr/>
            </a:pPr>
            <a:endParaRPr lang="en-US" dirty="0"/>
          </a:p>
          <a:p>
            <a:pPr algn="ctr"/>
            <a:r>
              <a:rPr lang="en-US" sz="1600" dirty="0"/>
              <a:t> </a:t>
            </a:r>
          </a:p>
          <a:p>
            <a:endParaRPr lang="en-US" sz="1600" dirty="0"/>
          </a:p>
          <a:p>
            <a:r>
              <a:rPr lang="en-US" sz="1600" dirty="0"/>
              <a:t> </a:t>
            </a:r>
          </a:p>
          <a:p>
            <a:pPr marL="114300"/>
            <a:endParaRPr lang="en-US" sz="2400" dirty="0"/>
          </a:p>
          <a:p>
            <a:pPr eaLnBrk="0" fontAlgn="base" hangingPunct="0">
              <a:spcBef>
                <a:spcPct val="0"/>
              </a:spcBef>
              <a:spcAft>
                <a:spcPct val="0"/>
              </a:spcAft>
            </a:pPr>
            <a:endParaRPr lang="en-US" sz="2800" b="1" i="1" u="sng" dirty="0">
              <a:solidFill>
                <a:srgbClr val="000000"/>
              </a:solidFill>
              <a:ea typeface="ＭＳ Ｐゴシック" pitchFamily="-48" charset="-128"/>
            </a:endParaRPr>
          </a:p>
          <a:p>
            <a:pPr marR="0" lvl="0" algn="l" defTabSz="914400" rtl="0" eaLnBrk="1" fontAlgn="auto" latinLnBrk="0" hangingPunct="1">
              <a:lnSpc>
                <a:spcPct val="100000"/>
              </a:lnSpc>
              <a:spcBef>
                <a:spcPts val="0"/>
              </a:spcBef>
              <a:spcAft>
                <a:spcPts val="0"/>
              </a:spcAft>
              <a:buClrTx/>
              <a:buSzTx/>
              <a:tabLst/>
              <a:defRPr/>
            </a:pPr>
            <a:r>
              <a:rPr lang="en-US" sz="2000" dirty="0">
                <a:solidFill>
                  <a:prstClr val="black"/>
                </a:solidFill>
                <a:latin typeface="Calibri"/>
              </a:rPr>
              <a:t>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74943"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833119" y="589968"/>
            <a:ext cx="10847269" cy="1120820"/>
          </a:xfrm>
          <a:prstGeom prst="rect">
            <a:avLst/>
          </a:prstGeom>
        </p:spPr>
        <p:txBody>
          <a:bodyPr vert="horz" wrap="square" lIns="0" tIns="12700" rIns="0" bIns="0" rtlCol="0">
            <a:spAutoFit/>
          </a:bodyPr>
          <a:lstStyle/>
          <a:p>
            <a:pPr algn="ctr">
              <a:defRPr/>
            </a:pPr>
            <a:r>
              <a:rPr lang="en-US" sz="3600" b="1" dirty="0">
                <a:latin typeface="+mj-lt"/>
                <a:cs typeface="Tahoma" pitchFamily="34" charset="0"/>
              </a:rPr>
              <a:t>Chronically Homeless vs </a:t>
            </a:r>
            <a:r>
              <a:rPr lang="en-US" sz="3600" b="1" dirty="0" err="1">
                <a:latin typeface="+mj-lt"/>
                <a:cs typeface="Tahoma" pitchFamily="34" charset="0"/>
              </a:rPr>
              <a:t>DedicatedPLUS</a:t>
            </a:r>
            <a:r>
              <a:rPr lang="en-US" sz="3600" b="1" dirty="0">
                <a:latin typeface="+mj-lt"/>
                <a:cs typeface="Tahoma" pitchFamily="34" charset="0"/>
              </a:rPr>
              <a:t> </a:t>
            </a:r>
            <a:br>
              <a:rPr lang="en-US" sz="3600" b="1" dirty="0">
                <a:latin typeface="+mj-lt"/>
                <a:cs typeface="Tahoma" pitchFamily="34" charset="0"/>
              </a:rPr>
            </a:br>
            <a:r>
              <a:rPr lang="en-US" sz="3600" b="1" dirty="0">
                <a:latin typeface="+mj-lt"/>
                <a:cs typeface="Tahoma" pitchFamily="34" charset="0"/>
              </a:rPr>
              <a:t>PSH  </a:t>
            </a:r>
            <a:r>
              <a:rPr lang="en-US" sz="3600" dirty="0">
                <a:latin typeface="Tahoma"/>
                <a:cs typeface="Tahoma"/>
              </a:rPr>
              <a:t>   </a:t>
            </a:r>
            <a:endParaRPr sz="3600" dirty="0">
              <a:latin typeface="Tahoma"/>
              <a:cs typeface="Tahoma"/>
            </a:endParaRPr>
          </a:p>
        </p:txBody>
      </p:sp>
    </p:spTree>
    <p:extLst>
      <p:ext uri="{BB962C8B-B14F-4D97-AF65-F5344CB8AC3E}">
        <p14:creationId xmlns:p14="http://schemas.microsoft.com/office/powerpoint/2010/main" val="30271256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5051" y="-1035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460279"/>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511612" y="1041281"/>
            <a:ext cx="11256708" cy="3443499"/>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algn="ctr">
              <a:defRPr/>
            </a:pPr>
            <a:r>
              <a:rPr lang="en-US" sz="1800" b="1" dirty="0">
                <a:solidFill>
                  <a:srgbClr val="333333"/>
                </a:solidFill>
                <a:effectLst/>
                <a:ea typeface="Times New Roman" panose="02020603050405020304" pitchFamily="18" charset="0"/>
              </a:rPr>
              <a:t> </a:t>
            </a:r>
            <a:endParaRPr lang="en-US" sz="1800" b="1" dirty="0">
              <a:effectLst/>
              <a:ea typeface="Calibri" panose="020F0502020204030204" pitchFamily="34" charset="0"/>
            </a:endParaRPr>
          </a:p>
          <a:p>
            <a:pPr marL="0" marR="0" algn="ctr">
              <a:spcBef>
                <a:spcPts val="0"/>
              </a:spcBef>
              <a:spcAft>
                <a:spcPts val="750"/>
              </a:spcAft>
            </a:pPr>
            <a:r>
              <a:rPr lang="en-US" sz="2000" b="1" dirty="0" err="1">
                <a:solidFill>
                  <a:srgbClr val="333333"/>
                </a:solidFill>
                <a:ea typeface="Times New Roman" panose="02020603050405020304" pitchFamily="18" charset="0"/>
              </a:rPr>
              <a:t>DedicatedPLUS</a:t>
            </a:r>
            <a:r>
              <a:rPr lang="en-US" sz="2000" b="1" dirty="0">
                <a:solidFill>
                  <a:srgbClr val="333333"/>
                </a:solidFill>
                <a:ea typeface="Times New Roman" panose="02020603050405020304" pitchFamily="18" charset="0"/>
              </a:rPr>
              <a:t> </a:t>
            </a:r>
            <a:endParaRPr lang="en-US" sz="2000" b="1" dirty="0">
              <a:solidFill>
                <a:srgbClr val="333333"/>
              </a:solidFill>
              <a:effectLst/>
              <a:ea typeface="Times New Roman" panose="02020603050405020304" pitchFamily="18" charset="0"/>
            </a:endParaRPr>
          </a:p>
          <a:p>
            <a:pPr marL="0" marR="0">
              <a:spcBef>
                <a:spcPts val="0"/>
              </a:spcBef>
              <a:spcAft>
                <a:spcPts val="750"/>
              </a:spcAft>
            </a:pPr>
            <a:r>
              <a:rPr lang="en-US" sz="1400" b="1" dirty="0">
                <a:solidFill>
                  <a:srgbClr val="333333"/>
                </a:solidFill>
                <a:effectLst/>
                <a:ea typeface="Calibri" panose="020F0502020204030204" pitchFamily="34" charset="0"/>
              </a:rPr>
              <a:t>A </a:t>
            </a:r>
            <a:r>
              <a:rPr lang="en-US" sz="1400" b="1" dirty="0" err="1">
                <a:solidFill>
                  <a:srgbClr val="333333"/>
                </a:solidFill>
                <a:effectLst/>
                <a:ea typeface="Calibri" panose="020F0502020204030204" pitchFamily="34" charset="0"/>
              </a:rPr>
              <a:t>DedicatedPLUS</a:t>
            </a:r>
            <a:r>
              <a:rPr lang="en-US" sz="1400" b="1" dirty="0">
                <a:solidFill>
                  <a:srgbClr val="333333"/>
                </a:solidFill>
                <a:effectLst/>
                <a:ea typeface="Calibri" panose="020F0502020204030204" pitchFamily="34" charset="0"/>
              </a:rPr>
              <a:t> project is a permanent supportive housing (PH-PSH) project where the entire project will serve individuals and families that meet one of the following criteria at project entry</a:t>
            </a:r>
            <a:endParaRPr lang="en-US" sz="1400" b="1" dirty="0">
              <a:ea typeface="Calibri" panose="020F0502020204030204" pitchFamily="34" charset="0"/>
            </a:endParaRPr>
          </a:p>
          <a:p>
            <a:pPr marL="628650" lvl="1" indent="-171450">
              <a:spcAft>
                <a:spcPts val="750"/>
              </a:spcAft>
              <a:buFont typeface="Arial" panose="020B0604020202020204" pitchFamily="34" charset="0"/>
              <a:buChar char="•"/>
            </a:pPr>
            <a:r>
              <a:rPr lang="en-US" sz="1400" dirty="0">
                <a:solidFill>
                  <a:srgbClr val="333333"/>
                </a:solidFill>
                <a:effectLst/>
                <a:ea typeface="Times New Roman" panose="02020603050405020304" pitchFamily="18" charset="0"/>
              </a:rPr>
              <a:t>Experiencing chronic homelessness as defined in 24 CFR 578.3;</a:t>
            </a:r>
          </a:p>
          <a:p>
            <a:pPr marL="628650" lvl="1" indent="-171450">
              <a:spcAft>
                <a:spcPts val="750"/>
              </a:spcAft>
              <a:buFont typeface="Arial" panose="020B0604020202020204" pitchFamily="34" charset="0"/>
              <a:buChar char="•"/>
            </a:pPr>
            <a:r>
              <a:rPr lang="en-US" sz="1400" dirty="0">
                <a:solidFill>
                  <a:srgbClr val="333333"/>
                </a:solidFill>
                <a:effectLst/>
                <a:ea typeface="Times New Roman" panose="02020603050405020304" pitchFamily="18" charset="0"/>
              </a:rPr>
              <a:t>Residing in a transitional housing</a:t>
            </a:r>
          </a:p>
          <a:p>
            <a:pPr marL="628650" lvl="1" indent="-171450">
              <a:spcAft>
                <a:spcPts val="750"/>
              </a:spcAft>
              <a:buFont typeface="Arial" panose="020B0604020202020204" pitchFamily="34" charset="0"/>
              <a:buChar char="•"/>
            </a:pPr>
            <a:r>
              <a:rPr lang="en-US" sz="1400" dirty="0">
                <a:solidFill>
                  <a:srgbClr val="333333"/>
                </a:solidFill>
                <a:effectLst/>
                <a:ea typeface="Times New Roman" panose="02020603050405020304" pitchFamily="18" charset="0"/>
              </a:rPr>
              <a:t>Residing in a place not meant for human habitation, emergency shelter, or safe haven; but the individuals or families experiencing chronic homelessness as defined at 24 CFR 578.3 had been admitted and enrolled in a permanent housing project within the last year and were unable to maintain a housing placement;</a:t>
            </a:r>
          </a:p>
          <a:p>
            <a:pPr marL="628650" lvl="1" indent="-171450">
              <a:spcAft>
                <a:spcPts val="750"/>
              </a:spcAft>
              <a:buFont typeface="Arial" panose="020B0604020202020204" pitchFamily="34" charset="0"/>
              <a:buChar char="•"/>
            </a:pPr>
            <a:r>
              <a:rPr lang="en-US" sz="1400" dirty="0">
                <a:solidFill>
                  <a:srgbClr val="333333"/>
                </a:solidFill>
                <a:effectLst/>
                <a:ea typeface="Times New Roman" panose="02020603050405020304" pitchFamily="18" charset="0"/>
              </a:rPr>
              <a:t>Residing in transitional housing funded by a Joint transitional housing (TH) and rapid re-housing (PH-RRH) </a:t>
            </a:r>
          </a:p>
          <a:p>
            <a:pPr marL="628650" lvl="1" indent="-171450">
              <a:spcAft>
                <a:spcPts val="750"/>
              </a:spcAft>
              <a:buFont typeface="Arial" panose="020B0604020202020204" pitchFamily="34" charset="0"/>
              <a:buChar char="•"/>
            </a:pPr>
            <a:r>
              <a:rPr lang="en-US" sz="1400" dirty="0">
                <a:solidFill>
                  <a:srgbClr val="333333"/>
                </a:solidFill>
                <a:effectLst/>
                <a:ea typeface="Times New Roman" panose="02020603050405020304" pitchFamily="18" charset="0"/>
              </a:rPr>
              <a:t>Residing and has resided in a place not meant for human habitation, a safe haven, or emergency shelter for at least 12 months in the last three years, but has not done so on four separate occasions; or</a:t>
            </a:r>
          </a:p>
          <a:p>
            <a:pPr marL="0" marR="0">
              <a:spcBef>
                <a:spcPts val="0"/>
              </a:spcBef>
              <a:spcAft>
                <a:spcPts val="750"/>
              </a:spcAft>
            </a:pPr>
            <a:r>
              <a:rPr lang="en-US" sz="1400" b="1" dirty="0">
                <a:solidFill>
                  <a:srgbClr val="333333"/>
                </a:solidFill>
                <a:effectLst/>
                <a:ea typeface="Times New Roman" panose="02020603050405020304" pitchFamily="18" charset="0"/>
              </a:rPr>
              <a:t> The </a:t>
            </a:r>
            <a:r>
              <a:rPr lang="en-US" sz="1400" b="1" dirty="0" err="1">
                <a:solidFill>
                  <a:srgbClr val="333333"/>
                </a:solidFill>
                <a:effectLst/>
                <a:ea typeface="Times New Roman" panose="02020603050405020304" pitchFamily="18" charset="0"/>
              </a:rPr>
              <a:t>DedicatedPLUS</a:t>
            </a:r>
            <a:r>
              <a:rPr lang="en-US" sz="1400" b="1" dirty="0">
                <a:solidFill>
                  <a:srgbClr val="333333"/>
                </a:solidFill>
                <a:effectLst/>
                <a:ea typeface="Times New Roman" panose="02020603050405020304" pitchFamily="18" charset="0"/>
              </a:rPr>
              <a:t> concept provides more flexibility, particularly those that have already dedicated 100 percent of the PSH resources to chronic homelessness. </a:t>
            </a:r>
            <a:r>
              <a:rPr lang="en-US" sz="1400" b="1" dirty="0" err="1">
                <a:solidFill>
                  <a:srgbClr val="333333"/>
                </a:solidFill>
                <a:effectLst/>
                <a:ea typeface="Times New Roman" panose="02020603050405020304" pitchFamily="18" charset="0"/>
              </a:rPr>
              <a:t>DedicatedPLUS</a:t>
            </a:r>
            <a:r>
              <a:rPr lang="en-US" sz="1400" b="1" dirty="0">
                <a:solidFill>
                  <a:srgbClr val="333333"/>
                </a:solidFill>
                <a:effectLst/>
                <a:ea typeface="Times New Roman" panose="02020603050405020304" pitchFamily="18" charset="0"/>
              </a:rPr>
              <a:t> </a:t>
            </a:r>
            <a:r>
              <a:rPr lang="en-US" sz="1400" b="1" dirty="0">
                <a:solidFill>
                  <a:srgbClr val="333333"/>
                </a:solidFill>
                <a:effectLst/>
                <a:ea typeface="Calibri" panose="020F0502020204030204" pitchFamily="34" charset="0"/>
              </a:rPr>
              <a:t>eligibility to serve persons with long histories of homelessness and severe service needs who would not meet the definition of chronic homelessness at project entry. </a:t>
            </a:r>
            <a:endParaRPr lang="en-US" sz="1400" b="1" dirty="0">
              <a:effectLst/>
              <a:ea typeface="Calibri" panose="020F0502020204030204" pitchFamily="34" charset="0"/>
            </a:endParaRPr>
          </a:p>
          <a:p>
            <a:pPr algn="ctr">
              <a:buFontTx/>
              <a:buNone/>
              <a:defRPr/>
            </a:pPr>
            <a:r>
              <a:rPr lang="en-US" sz="1200" dirty="0"/>
              <a:t>https://www.hudexchange.info/faqs/reporting-systems/e-snaps-homeless-assistance-application-and-grants-management-system/nofasnotices/fy-2017-nofa/can-you-explain-the-difference-between-beds-dedicated-to-chronically/</a:t>
            </a:r>
          </a:p>
          <a:p>
            <a:pPr algn="ctr"/>
            <a:r>
              <a:rPr lang="en-US" sz="1600" dirty="0"/>
              <a:t> </a:t>
            </a:r>
          </a:p>
          <a:p>
            <a:endParaRPr lang="en-US" sz="1600" dirty="0"/>
          </a:p>
          <a:p>
            <a:r>
              <a:rPr lang="en-US" sz="1600" dirty="0"/>
              <a:t> </a:t>
            </a:r>
          </a:p>
          <a:p>
            <a:pPr marL="114300"/>
            <a:endParaRPr lang="en-US" sz="2400" dirty="0"/>
          </a:p>
          <a:p>
            <a:pPr eaLnBrk="0" fontAlgn="base" hangingPunct="0">
              <a:spcBef>
                <a:spcPct val="0"/>
              </a:spcBef>
              <a:spcAft>
                <a:spcPct val="0"/>
              </a:spcAft>
            </a:pPr>
            <a:endParaRPr lang="en-US" sz="2800" b="1" i="1" u="sng" dirty="0">
              <a:solidFill>
                <a:srgbClr val="000000"/>
              </a:solidFill>
              <a:ea typeface="ＭＳ Ｐゴシック" pitchFamily="-48" charset="-128"/>
            </a:endParaRPr>
          </a:p>
          <a:p>
            <a:pPr marR="0" lvl="0" algn="l" defTabSz="914400" rtl="0" eaLnBrk="1" fontAlgn="auto" latinLnBrk="0" hangingPunct="1">
              <a:lnSpc>
                <a:spcPct val="100000"/>
              </a:lnSpc>
              <a:spcBef>
                <a:spcPts val="0"/>
              </a:spcBef>
              <a:spcAft>
                <a:spcPts val="0"/>
              </a:spcAft>
              <a:buClrTx/>
              <a:buSzTx/>
              <a:tabLst/>
              <a:defRPr/>
            </a:pPr>
            <a:r>
              <a:rPr lang="en-US" sz="2000" dirty="0">
                <a:solidFill>
                  <a:prstClr val="black"/>
                </a:solidFill>
                <a:latin typeface="Calibri"/>
              </a:rPr>
              <a:t>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74943"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833119" y="271832"/>
            <a:ext cx="10847269" cy="1120820"/>
          </a:xfrm>
          <a:prstGeom prst="rect">
            <a:avLst/>
          </a:prstGeom>
        </p:spPr>
        <p:txBody>
          <a:bodyPr vert="horz" wrap="square" lIns="0" tIns="12700" rIns="0" bIns="0" rtlCol="0">
            <a:spAutoFit/>
          </a:bodyPr>
          <a:lstStyle/>
          <a:p>
            <a:pPr algn="ctr">
              <a:defRPr/>
            </a:pPr>
            <a:r>
              <a:rPr lang="en-US" sz="3600" b="1" dirty="0">
                <a:latin typeface="+mj-lt"/>
                <a:cs typeface="Tahoma" pitchFamily="34" charset="0"/>
              </a:rPr>
              <a:t>Chronically Homeless vs </a:t>
            </a:r>
            <a:r>
              <a:rPr lang="en-US" sz="3600" b="1" dirty="0" err="1">
                <a:latin typeface="+mj-lt"/>
                <a:cs typeface="Tahoma" pitchFamily="34" charset="0"/>
              </a:rPr>
              <a:t>DedicatedPLUS</a:t>
            </a:r>
            <a:r>
              <a:rPr lang="en-US" sz="3600" b="1" dirty="0">
                <a:latin typeface="+mj-lt"/>
                <a:cs typeface="Tahoma" pitchFamily="34" charset="0"/>
              </a:rPr>
              <a:t> </a:t>
            </a:r>
            <a:br>
              <a:rPr lang="en-US" sz="3600" b="1" dirty="0">
                <a:latin typeface="+mj-lt"/>
                <a:cs typeface="Tahoma" pitchFamily="34" charset="0"/>
              </a:rPr>
            </a:br>
            <a:r>
              <a:rPr lang="en-US" sz="3600" b="1" dirty="0">
                <a:latin typeface="+mj-lt"/>
                <a:cs typeface="Tahoma" pitchFamily="34" charset="0"/>
              </a:rPr>
              <a:t>PSH  </a:t>
            </a:r>
            <a:r>
              <a:rPr lang="en-US" sz="3600" dirty="0">
                <a:latin typeface="Tahoma"/>
                <a:cs typeface="Tahoma"/>
              </a:rPr>
              <a:t>   </a:t>
            </a:r>
            <a:endParaRPr sz="3600" dirty="0">
              <a:latin typeface="Tahoma"/>
              <a:cs typeface="Tahoma"/>
            </a:endParaRPr>
          </a:p>
        </p:txBody>
      </p:sp>
    </p:spTree>
    <p:extLst>
      <p:ext uri="{BB962C8B-B14F-4D97-AF65-F5344CB8AC3E}">
        <p14:creationId xmlns:p14="http://schemas.microsoft.com/office/powerpoint/2010/main" val="39964718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5051" y="-1035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866025" y="2202866"/>
            <a:ext cx="9316973" cy="3069768"/>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endParaRPr lang="en-US" sz="1600" dirty="0"/>
          </a:p>
          <a:p>
            <a:pPr marL="285750" indent="-285750">
              <a:buFont typeface="Arial" panose="020B0604020202020204" pitchFamily="34" charset="0"/>
              <a:buChar char="•"/>
            </a:pPr>
            <a:r>
              <a:rPr lang="en-US" sz="2800" dirty="0"/>
              <a:t> Rent will be the highest of:</a:t>
            </a:r>
          </a:p>
          <a:p>
            <a:pPr marL="742950" lvl="1" indent="-285750">
              <a:buFont typeface="Wingdings" panose="05000000000000000000" pitchFamily="2" charset="2"/>
              <a:buChar char="v"/>
            </a:pPr>
            <a:r>
              <a:rPr lang="en-US" sz="2800" dirty="0"/>
              <a:t>30 percent of the family’s monthly adjusted income;</a:t>
            </a:r>
          </a:p>
          <a:p>
            <a:pPr marL="742950" lvl="1" indent="-285750">
              <a:buFont typeface="Wingdings" panose="05000000000000000000" pitchFamily="2" charset="2"/>
              <a:buChar char="v"/>
            </a:pPr>
            <a:r>
              <a:rPr lang="en-US" sz="2800" dirty="0"/>
              <a:t>10 percent of the family’s monthly gross income; or</a:t>
            </a:r>
          </a:p>
          <a:p>
            <a:pPr marL="742950" lvl="1" indent="-285750">
              <a:buFont typeface="Wingdings" panose="05000000000000000000" pitchFamily="2" charset="2"/>
              <a:buChar char="v"/>
            </a:pPr>
            <a:r>
              <a:rPr lang="en-US" sz="2800" dirty="0"/>
              <a:t>The portion of the family’s welfare assistance, if any, that is designated for paying rent</a:t>
            </a:r>
          </a:p>
          <a:p>
            <a:pPr marL="285750" indent="-285750">
              <a:buFont typeface="Arial" panose="020B0604020202020204" pitchFamily="34" charset="0"/>
              <a:buChar char="•"/>
            </a:pPr>
            <a:r>
              <a:rPr lang="en-US" sz="2800" dirty="0"/>
              <a:t>Income must be calculated according to 24 CFR 5.609 and 24 CFR 5.611(a) </a:t>
            </a:r>
          </a:p>
          <a:p>
            <a:pPr>
              <a:buFontTx/>
              <a:buNone/>
              <a:defRPr/>
            </a:pPr>
            <a:endParaRPr lang="en-US" sz="2800" dirty="0"/>
          </a:p>
          <a:p>
            <a:pPr algn="ctr"/>
            <a:r>
              <a:rPr lang="en-US" sz="1600" dirty="0"/>
              <a:t> </a:t>
            </a:r>
          </a:p>
          <a:p>
            <a:endParaRPr lang="en-US" sz="1600" dirty="0"/>
          </a:p>
          <a:p>
            <a:r>
              <a:rPr lang="en-US" sz="1600" dirty="0"/>
              <a:t> </a:t>
            </a:r>
          </a:p>
          <a:p>
            <a:pPr marL="114300"/>
            <a:endParaRPr lang="en-US" sz="2400" dirty="0"/>
          </a:p>
          <a:p>
            <a:pPr eaLnBrk="0" fontAlgn="base" hangingPunct="0">
              <a:spcBef>
                <a:spcPct val="0"/>
              </a:spcBef>
              <a:spcAft>
                <a:spcPct val="0"/>
              </a:spcAft>
            </a:pPr>
            <a:endParaRPr lang="en-US" sz="2800" b="1" i="1" u="sng" dirty="0">
              <a:solidFill>
                <a:srgbClr val="000000"/>
              </a:solidFill>
              <a:ea typeface="ＭＳ Ｐゴシック" pitchFamily="-48" charset="-128"/>
            </a:endParaRPr>
          </a:p>
          <a:p>
            <a:pPr marR="0" lvl="0" algn="l" defTabSz="914400" rtl="0" eaLnBrk="1" fontAlgn="auto" latinLnBrk="0" hangingPunct="1">
              <a:lnSpc>
                <a:spcPct val="100000"/>
              </a:lnSpc>
              <a:spcBef>
                <a:spcPts val="0"/>
              </a:spcBef>
              <a:spcAft>
                <a:spcPts val="0"/>
              </a:spcAft>
              <a:buClrTx/>
              <a:buSzTx/>
              <a:tabLst/>
              <a:defRPr/>
            </a:pPr>
            <a:r>
              <a:rPr lang="en-US" sz="2000" dirty="0">
                <a:solidFill>
                  <a:prstClr val="black"/>
                </a:solidFill>
                <a:latin typeface="Calibri"/>
              </a:rPr>
              <a:t>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74943"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833119" y="589968"/>
            <a:ext cx="10847269" cy="1367041"/>
          </a:xfrm>
          <a:prstGeom prst="rect">
            <a:avLst/>
          </a:prstGeom>
        </p:spPr>
        <p:txBody>
          <a:bodyPr vert="horz" wrap="square" lIns="0" tIns="12700" rIns="0" bIns="0" rtlCol="0">
            <a:spAutoFit/>
          </a:bodyPr>
          <a:lstStyle/>
          <a:p>
            <a:pPr algn="ctr">
              <a:defRPr/>
            </a:pPr>
            <a:r>
              <a:rPr lang="en-US" dirty="0"/>
              <a:t>Rent:  Permanent Supportive Housing</a:t>
            </a:r>
            <a:br>
              <a:rPr lang="en-US" sz="4400" b="1" dirty="0">
                <a:latin typeface="+mj-lt"/>
                <a:cs typeface="Tahoma" pitchFamily="34" charset="0"/>
              </a:rPr>
            </a:br>
            <a:r>
              <a:rPr lang="en-US" dirty="0">
                <a:latin typeface="Tahoma"/>
                <a:cs typeface="Tahoma"/>
              </a:rPr>
              <a:t>   </a:t>
            </a:r>
            <a:endParaRPr dirty="0">
              <a:latin typeface="Tahoma"/>
              <a:cs typeface="Tahoma"/>
            </a:endParaRPr>
          </a:p>
        </p:txBody>
      </p:sp>
      <p:sp>
        <p:nvSpPr>
          <p:cNvPr id="20" name="TextBox 19">
            <a:extLst>
              <a:ext uri="{FF2B5EF4-FFF2-40B4-BE49-F238E27FC236}">
                <a16:creationId xmlns:a16="http://schemas.microsoft.com/office/drawing/2014/main" id="{D047CDDB-C48C-488B-BC9D-14C5710F5232}"/>
              </a:ext>
            </a:extLst>
          </p:cNvPr>
          <p:cNvSpPr txBox="1"/>
          <p:nvPr/>
        </p:nvSpPr>
        <p:spPr>
          <a:xfrm>
            <a:off x="2548855" y="1524946"/>
            <a:ext cx="7094290" cy="646331"/>
          </a:xfrm>
          <a:prstGeom prst="rect">
            <a:avLst/>
          </a:prstGeom>
          <a:noFill/>
        </p:spPr>
        <p:txBody>
          <a:bodyPr wrap="square" rtlCol="0">
            <a:spAutoFit/>
          </a:bodyPr>
          <a:lstStyle/>
          <a:p>
            <a:pPr algn="ctr"/>
            <a:r>
              <a:rPr lang="en-US" b="1" dirty="0"/>
              <a:t>It is the expectation that PH program engage their participants to achieve housing stability which includes paying a portion of  the rent</a:t>
            </a:r>
            <a:endParaRPr lang="en-US" dirty="0"/>
          </a:p>
        </p:txBody>
      </p:sp>
    </p:spTree>
    <p:extLst>
      <p:ext uri="{BB962C8B-B14F-4D97-AF65-F5344CB8AC3E}">
        <p14:creationId xmlns:p14="http://schemas.microsoft.com/office/powerpoint/2010/main" val="33764399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71021"/>
            <a:ext cx="12192000" cy="6110583"/>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477036" y="1931263"/>
            <a:ext cx="9173393" cy="3650900"/>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a:defRPr/>
            </a:pPr>
            <a:r>
              <a:rPr lang="en-US" sz="2400" dirty="0"/>
              <a:t>Reallocation funding available is $516,480 – Projects approved using reallocated funds will be placed at the bottom of Tier 1</a:t>
            </a:r>
          </a:p>
          <a:p>
            <a:pPr>
              <a:defRPr/>
            </a:pPr>
            <a:endParaRPr lang="en-US" sz="2400" dirty="0"/>
          </a:p>
          <a:p>
            <a:pPr>
              <a:defRPr/>
            </a:pPr>
            <a:r>
              <a:rPr lang="en-US" sz="2400" dirty="0"/>
              <a:t>CoC Bonus funding available is $642,523, calculated at 5% of ARD</a:t>
            </a:r>
          </a:p>
          <a:p>
            <a:pPr>
              <a:defRPr/>
            </a:pPr>
            <a:endParaRPr lang="en-US" sz="2400" dirty="0"/>
          </a:p>
          <a:p>
            <a:pPr>
              <a:defRPr/>
            </a:pPr>
            <a:r>
              <a:rPr lang="en-US" sz="2400" dirty="0"/>
              <a:t>DV Bonus funding available is $1,377,393</a:t>
            </a:r>
          </a:p>
          <a:p>
            <a:pPr>
              <a:defRPr/>
            </a:pPr>
            <a:endParaRPr lang="en-US" sz="2400" dirty="0"/>
          </a:p>
          <a:p>
            <a:pPr>
              <a:defRPr/>
            </a:pPr>
            <a:r>
              <a:rPr lang="en-US" sz="2400" dirty="0"/>
              <a:t>Projects approved for bonus funds will be scored and placed in Tier 2 in ranked order. </a:t>
            </a:r>
          </a:p>
          <a:p>
            <a:pPr marR="0" lvl="0" algn="l" defTabSz="914400" rtl="0" eaLnBrk="1" fontAlgn="auto" latinLnBrk="0" hangingPunct="1">
              <a:lnSpc>
                <a:spcPct val="100000"/>
              </a:lnSpc>
              <a:spcBef>
                <a:spcPts val="0"/>
              </a:spcBef>
              <a:spcAft>
                <a:spcPts val="0"/>
              </a:spcAft>
              <a:buClrTx/>
              <a:buSzTx/>
              <a:tabLst/>
              <a:defRPr/>
            </a:pP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74943"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2599515" y="722376"/>
            <a:ext cx="6570980" cy="751488"/>
          </a:xfrm>
          <a:prstGeom prst="rect">
            <a:avLst/>
          </a:prstGeom>
        </p:spPr>
        <p:txBody>
          <a:bodyPr vert="horz" wrap="square" lIns="0" tIns="12700" rIns="0" bIns="0" rtlCol="0">
            <a:spAutoFit/>
          </a:bodyPr>
          <a:lstStyle/>
          <a:p>
            <a:pPr marL="12700">
              <a:lnSpc>
                <a:spcPct val="100000"/>
              </a:lnSpc>
              <a:spcBef>
                <a:spcPts val="100"/>
              </a:spcBef>
            </a:pPr>
            <a:r>
              <a:rPr lang="en-US" sz="4800" b="1" u="sng" dirty="0"/>
              <a:t>New Project Funding</a:t>
            </a:r>
            <a:endParaRPr sz="4600" dirty="0">
              <a:latin typeface="Tahoma"/>
              <a:cs typeface="Tahoma"/>
            </a:endParaRPr>
          </a:p>
        </p:txBody>
      </p:sp>
    </p:spTree>
    <p:extLst>
      <p:ext uri="{BB962C8B-B14F-4D97-AF65-F5344CB8AC3E}">
        <p14:creationId xmlns:p14="http://schemas.microsoft.com/office/powerpoint/2010/main" val="9947662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t>	</a:t>
            </a:r>
            <a:endParaRPr lang="en-US" dirty="0"/>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278399" y="1612608"/>
            <a:ext cx="8962465" cy="2917843"/>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114300" indent="0">
              <a:buNone/>
            </a:pPr>
            <a:r>
              <a:rPr lang="en-US" sz="2400" dirty="0"/>
              <a:t>The Reallocated funding is $516,480 dollars </a:t>
            </a:r>
          </a:p>
          <a:p>
            <a:pPr marL="114300" indent="0">
              <a:buNone/>
            </a:pPr>
            <a:endParaRPr lang="en-US" dirty="0"/>
          </a:p>
          <a:p>
            <a:pPr marL="285750" indent="-285750">
              <a:buFont typeface="Arial" panose="020B0604020202020204" pitchFamily="34" charset="0"/>
              <a:buChar char="•"/>
            </a:pPr>
            <a:r>
              <a:rPr lang="en-US" sz="2400" dirty="0"/>
              <a:t>PSH project </a:t>
            </a:r>
          </a:p>
          <a:p>
            <a:pPr marL="285750" indent="-285750">
              <a:buFont typeface="Arial" panose="020B0604020202020204" pitchFamily="34" charset="0"/>
              <a:buChar char="•"/>
            </a:pPr>
            <a:r>
              <a:rPr lang="en-US" sz="2400" dirty="0"/>
              <a:t>Supportive services dollars available </a:t>
            </a:r>
          </a:p>
          <a:p>
            <a:pPr marL="285750" indent="-285750">
              <a:buFont typeface="Arial" panose="020B0604020202020204" pitchFamily="34" charset="0"/>
              <a:buChar char="•"/>
            </a:pPr>
            <a:r>
              <a:rPr lang="en-US" sz="2400" dirty="0"/>
              <a:t>10% admin available </a:t>
            </a:r>
          </a:p>
          <a:p>
            <a:pPr marL="285750" indent="-285750">
              <a:buFont typeface="Arial" panose="020B0604020202020204" pitchFamily="34" charset="0"/>
              <a:buChar char="•"/>
            </a:pPr>
            <a:r>
              <a:rPr lang="en-US" sz="2400" dirty="0"/>
              <a:t>45 House holds (119 total people)</a:t>
            </a:r>
          </a:p>
          <a:p>
            <a:pPr marL="742950" lvl="1" indent="-285750">
              <a:buFont typeface="Arial" panose="020B0604020202020204" pitchFamily="34" charset="0"/>
              <a:buChar char="•"/>
            </a:pPr>
            <a:r>
              <a:rPr lang="en-US" sz="2400" dirty="0"/>
              <a:t>17  Individuals</a:t>
            </a:r>
          </a:p>
          <a:p>
            <a:pPr marL="742950" lvl="1" indent="-285750">
              <a:buFont typeface="Arial" panose="020B0604020202020204" pitchFamily="34" charset="0"/>
              <a:buChar char="•"/>
            </a:pPr>
            <a:r>
              <a:rPr lang="en-US" sz="2400" dirty="0"/>
              <a:t>28 Families  </a:t>
            </a:r>
          </a:p>
          <a:p>
            <a:r>
              <a:rPr kumimoji="0" lang="en-US" sz="1800" b="0" i="0" u="none" strike="noStrike" kern="1200" cap="none" spc="0" normalizeH="0" baseline="0" noProof="0" dirty="0">
                <a:ln>
                  <a:noFill/>
                </a:ln>
                <a:solidFill>
                  <a:prstClr val="black"/>
                </a:solidFill>
                <a:effectLst/>
                <a:uLnTx/>
                <a:uFillTx/>
                <a:latin typeface="Calibri"/>
                <a:ea typeface="+mn-ea"/>
                <a:cs typeface="+mn-cs"/>
              </a:rPr>
              <a:t> 	</a:t>
            </a: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74943"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3999" y="791748"/>
            <a:ext cx="9471267" cy="751488"/>
          </a:xfrm>
          <a:prstGeom prst="rect">
            <a:avLst/>
          </a:prstGeom>
        </p:spPr>
        <p:txBody>
          <a:bodyPr vert="horz" wrap="square" lIns="0" tIns="12700" rIns="0" bIns="0" rtlCol="0">
            <a:spAutoFit/>
          </a:bodyPr>
          <a:lstStyle/>
          <a:p>
            <a:pPr marL="12700">
              <a:lnSpc>
                <a:spcPct val="100000"/>
              </a:lnSpc>
              <a:spcBef>
                <a:spcPts val="100"/>
              </a:spcBef>
            </a:pPr>
            <a:r>
              <a:rPr lang="en-US" sz="4800" b="1" u="sng" dirty="0"/>
              <a:t>Reallocation Funding</a:t>
            </a:r>
            <a:endParaRPr sz="4600" dirty="0">
              <a:latin typeface="Tahoma"/>
              <a:cs typeface="Tahoma"/>
            </a:endParaRPr>
          </a:p>
        </p:txBody>
      </p:sp>
    </p:spTree>
    <p:extLst>
      <p:ext uri="{BB962C8B-B14F-4D97-AF65-F5344CB8AC3E}">
        <p14:creationId xmlns:p14="http://schemas.microsoft.com/office/powerpoint/2010/main" val="10787669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942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2192493" y="1266727"/>
            <a:ext cx="7234022" cy="2306369"/>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342900" indent="-342900">
              <a:buFont typeface="Arial" panose="020B0604020202020204" pitchFamily="34" charset="0"/>
              <a:buChar char="•"/>
            </a:pPr>
            <a:r>
              <a:rPr lang="en-US" sz="2400" dirty="0"/>
              <a:t>Permanent Supportive Housing (PSH) </a:t>
            </a:r>
          </a:p>
          <a:p>
            <a:pPr marL="342900" lvl="1"/>
            <a:r>
              <a:rPr lang="en-US" sz="2250" dirty="0"/>
              <a:t>for Chronically Homeless </a:t>
            </a:r>
          </a:p>
          <a:p>
            <a:pPr marL="342900" indent="-342900">
              <a:buFont typeface="Arial" panose="020B0604020202020204" pitchFamily="34" charset="0"/>
              <a:buChar char="•"/>
            </a:pPr>
            <a:r>
              <a:rPr lang="en-US" sz="2400" dirty="0"/>
              <a:t>Rapid Re-Housing (RRH) </a:t>
            </a:r>
          </a:p>
          <a:p>
            <a:pPr marL="342900" indent="-342900">
              <a:buFont typeface="Arial" panose="020B0604020202020204" pitchFamily="34" charset="0"/>
              <a:buChar char="•"/>
            </a:pPr>
            <a:r>
              <a:rPr lang="en-US" sz="2400" dirty="0">
                <a:solidFill>
                  <a:srgbClr val="000000"/>
                </a:solidFill>
                <a:ea typeface="ＭＳ Ｐゴシック" pitchFamily="-48" charset="-128"/>
                <a:cs typeface="Arial" pitchFamily="34" charset="0"/>
              </a:rPr>
              <a:t>Transitional Housing-Rapid Re-Housing (TH-RRH) </a:t>
            </a:r>
            <a:endParaRPr lang="en-US" sz="2400" dirty="0"/>
          </a:p>
          <a:p>
            <a:pPr marL="342900" indent="-342900">
              <a:buFont typeface="Arial" panose="020B0604020202020204" pitchFamily="34" charset="0"/>
              <a:buChar char="•"/>
            </a:pPr>
            <a:r>
              <a:rPr lang="en-US" sz="2400" dirty="0"/>
              <a:t>DV-RRH* </a:t>
            </a:r>
          </a:p>
          <a:p>
            <a:pPr marL="342900" indent="-342900">
              <a:buFont typeface="Arial" panose="020B0604020202020204" pitchFamily="34" charset="0"/>
              <a:buChar char="•"/>
            </a:pPr>
            <a:r>
              <a:rPr lang="en-US" sz="2400" dirty="0"/>
              <a:t>HealthCare Partnership (PSH or RRH)*</a:t>
            </a:r>
          </a:p>
          <a:p>
            <a:pPr marL="342900" indent="-342900">
              <a:buFont typeface="Arial" panose="020B0604020202020204" pitchFamily="34" charset="0"/>
              <a:buChar char="•"/>
            </a:pPr>
            <a:r>
              <a:rPr lang="en-US" sz="2400" dirty="0"/>
              <a:t>Housing Partnership (PSH or RRH)*</a:t>
            </a:r>
          </a:p>
          <a:p>
            <a:endParaRPr lang="en-US" sz="2400" dirty="0"/>
          </a:p>
          <a:p>
            <a:r>
              <a:rPr lang="en-US" sz="2400" dirty="0"/>
              <a:t>*5-point bonus for new projects that are DV-RRH or partnering with healthcare or housing organizations to provide permanent supportive housing or rapid rehousing services</a:t>
            </a:r>
            <a:endParaRPr lang="en-US" sz="2400" b="1" dirty="0"/>
          </a:p>
          <a:p>
            <a:pPr marR="0" lvl="0" algn="l" defTabSz="914400" rtl="0" eaLnBrk="1" fontAlgn="auto" latinLnBrk="0" hangingPunct="1">
              <a:lnSpc>
                <a:spcPct val="100000"/>
              </a:lnSpc>
              <a:spcBef>
                <a:spcPts val="0"/>
              </a:spcBef>
              <a:spcAft>
                <a:spcPts val="0"/>
              </a:spcAft>
              <a:buClrTx/>
              <a:buSzTx/>
              <a:tabLst/>
              <a:defRPr/>
            </a:pPr>
            <a:r>
              <a:rPr lang="en-US" sz="2000" dirty="0">
                <a:solidFill>
                  <a:prstClr val="black"/>
                </a:solidFill>
                <a:latin typeface="Calibri"/>
              </a:rPr>
              <a:t>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65321" y="362021"/>
            <a:ext cx="9893264" cy="720710"/>
          </a:xfrm>
          <a:prstGeom prst="rect">
            <a:avLst/>
          </a:prstGeom>
        </p:spPr>
        <p:txBody>
          <a:bodyPr vert="horz" wrap="square" lIns="0" tIns="12700" rIns="0" bIns="0" rtlCol="0">
            <a:spAutoFit/>
          </a:bodyPr>
          <a:lstStyle/>
          <a:p>
            <a:pPr marL="12700" algn="ctr">
              <a:lnSpc>
                <a:spcPct val="100000"/>
              </a:lnSpc>
              <a:spcBef>
                <a:spcPts val="100"/>
              </a:spcBef>
            </a:pPr>
            <a:r>
              <a:rPr lang="en-US" sz="4600" dirty="0">
                <a:latin typeface="Tahoma"/>
                <a:cs typeface="Tahoma"/>
              </a:rPr>
              <a:t>Eligible New Project Applications  </a:t>
            </a:r>
            <a:endParaRPr sz="4600" dirty="0">
              <a:latin typeface="Tahoma"/>
              <a:cs typeface="Tahoma"/>
            </a:endParaRPr>
          </a:p>
        </p:txBody>
      </p:sp>
    </p:spTree>
    <p:extLst>
      <p:ext uri="{BB962C8B-B14F-4D97-AF65-F5344CB8AC3E}">
        <p14:creationId xmlns:p14="http://schemas.microsoft.com/office/powerpoint/2010/main" val="30454490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942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2192493" y="1266727"/>
            <a:ext cx="7234022" cy="2595059"/>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342900" indent="-342900">
              <a:buFont typeface="Arial" panose="020B0604020202020204" pitchFamily="34" charset="0"/>
              <a:buChar char="•"/>
            </a:pPr>
            <a:r>
              <a:rPr lang="en-US" sz="2800" dirty="0"/>
              <a:t>All new projects can request an 18-month grant term for the first year of operation. This is to allow for start up, new hiring, etc. </a:t>
            </a:r>
          </a:p>
          <a:p>
            <a:pPr marL="342900" indent="-342900">
              <a:buFont typeface="Arial" panose="020B0604020202020204" pitchFamily="34" charset="0"/>
              <a:buChar char="•"/>
            </a:pPr>
            <a:r>
              <a:rPr lang="en-US" sz="2800" dirty="0">
                <a:solidFill>
                  <a:prstClr val="black"/>
                </a:solidFill>
              </a:rPr>
              <a:t>Project will receive one year of funding that must be spread over the 18-month period </a:t>
            </a:r>
          </a:p>
          <a:p>
            <a:pPr marL="342900" indent="-342900">
              <a:buFont typeface="Arial" panose="020B0604020202020204" pitchFamily="34" charset="0"/>
              <a:buChar char="•"/>
            </a:pPr>
            <a:r>
              <a:rPr kumimoji="0" lang="en-US" sz="2800" b="0" i="0" u="none" strike="noStrike" kern="1200" cap="none" spc="0" normalizeH="0" baseline="0" noProof="0" dirty="0">
                <a:ln>
                  <a:noFill/>
                </a:ln>
                <a:solidFill>
                  <a:prstClr val="black"/>
                </a:solidFill>
                <a:effectLst/>
                <a:uLnTx/>
                <a:uFillTx/>
                <a:ea typeface="+mn-ea"/>
                <a:cs typeface="+mn-cs"/>
              </a:rPr>
              <a:t>If projects, choose the 18-month grant term they will be treated as a renewal project in the following fiscal year.  </a:t>
            </a:r>
            <a:endParaRPr kumimoji="0" sz="2800" b="0" i="0" u="none" strike="noStrike" kern="1200" cap="none" spc="0" normalizeH="0" baseline="0" noProof="0" dirty="0">
              <a:ln>
                <a:noFill/>
              </a:ln>
              <a:solidFill>
                <a:prstClr val="black"/>
              </a:solidFill>
              <a:effectLst/>
              <a:uLnTx/>
              <a:uFillTx/>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65321" y="362021"/>
            <a:ext cx="9893264" cy="720710"/>
          </a:xfrm>
          <a:prstGeom prst="rect">
            <a:avLst/>
          </a:prstGeom>
        </p:spPr>
        <p:txBody>
          <a:bodyPr vert="horz" wrap="square" lIns="0" tIns="12700" rIns="0" bIns="0" rtlCol="0">
            <a:spAutoFit/>
          </a:bodyPr>
          <a:lstStyle/>
          <a:p>
            <a:pPr marL="12700" algn="ctr">
              <a:lnSpc>
                <a:spcPct val="100000"/>
              </a:lnSpc>
              <a:spcBef>
                <a:spcPts val="100"/>
              </a:spcBef>
            </a:pPr>
            <a:r>
              <a:rPr lang="en-US" sz="4600" dirty="0">
                <a:latin typeface="Tahoma"/>
                <a:cs typeface="Tahoma"/>
              </a:rPr>
              <a:t>Eligible New Project Applications  </a:t>
            </a:r>
            <a:endParaRPr sz="4600" dirty="0">
              <a:latin typeface="Tahoma"/>
              <a:cs typeface="Tahoma"/>
            </a:endParaRPr>
          </a:p>
        </p:txBody>
      </p:sp>
    </p:spTree>
    <p:extLst>
      <p:ext uri="{BB962C8B-B14F-4D97-AF65-F5344CB8AC3E}">
        <p14:creationId xmlns:p14="http://schemas.microsoft.com/office/powerpoint/2010/main" val="12334611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942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2192493" y="1266727"/>
            <a:ext cx="7234022" cy="2306369"/>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342900" indent="-342900">
              <a:buFont typeface="Arial" panose="020B0604020202020204" pitchFamily="34" charset="0"/>
              <a:buChar char="•"/>
            </a:pPr>
            <a:r>
              <a:rPr lang="en-US" sz="2400" dirty="0"/>
              <a:t>An expansion grant must increase units, beds, services, or person served in an existing grant. Must be for activities and funding parameters allowed under reallocation, CoC Bonus or DV bonus projects.</a:t>
            </a:r>
            <a:endParaRPr lang="en-US" sz="2250" dirty="0"/>
          </a:p>
          <a:p>
            <a:pPr marL="342900" indent="-342900">
              <a:buFont typeface="Arial" panose="020B0604020202020204" pitchFamily="34" charset="0"/>
              <a:buChar char="•"/>
            </a:pPr>
            <a:r>
              <a:rPr lang="en-US" sz="2400" dirty="0"/>
              <a:t>Must submit a renewal and an expansion grant application. </a:t>
            </a:r>
          </a:p>
          <a:p>
            <a:pPr marL="342900" indent="-342900">
              <a:buFont typeface="Arial" panose="020B0604020202020204" pitchFamily="34" charset="0"/>
              <a:buChar char="•"/>
            </a:pPr>
            <a:r>
              <a:rPr lang="en-US" sz="2400" dirty="0"/>
              <a:t>If both renewal and expansion grant is awarded, one grant agreement will be executed. If renewal not awarded, expansion is not award. If renewal </a:t>
            </a:r>
            <a:r>
              <a:rPr lang="en-US" sz="2400" dirty="0" err="1"/>
              <a:t>awareed</a:t>
            </a:r>
            <a:r>
              <a:rPr lang="en-US" sz="2400" dirty="0"/>
              <a:t> </a:t>
            </a:r>
            <a:r>
              <a:rPr lang="en-US" sz="2400" dirty="0" err="1"/>
              <a:t>ut</a:t>
            </a:r>
            <a:r>
              <a:rPr lang="en-US" sz="2400" dirty="0"/>
              <a:t> not the expansion, the renewal grant continues as currently operated. </a:t>
            </a:r>
          </a:p>
          <a:p>
            <a:pPr marR="0" lvl="0" algn="l" defTabSz="914400" rtl="0" eaLnBrk="1" fontAlgn="auto" latinLnBrk="0" hangingPunct="1">
              <a:lnSpc>
                <a:spcPct val="100000"/>
              </a:lnSpc>
              <a:spcBef>
                <a:spcPts val="0"/>
              </a:spcBef>
              <a:spcAft>
                <a:spcPts val="0"/>
              </a:spcAft>
              <a:buClrTx/>
              <a:buSzTx/>
              <a:tabLst/>
              <a:defRPr/>
            </a:pPr>
            <a:r>
              <a:rPr lang="en-US" sz="2000" dirty="0">
                <a:solidFill>
                  <a:prstClr val="black"/>
                </a:solidFill>
                <a:latin typeface="Calibri"/>
              </a:rPr>
              <a:t>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65321" y="362021"/>
            <a:ext cx="9893264" cy="720710"/>
          </a:xfrm>
          <a:prstGeom prst="rect">
            <a:avLst/>
          </a:prstGeom>
        </p:spPr>
        <p:txBody>
          <a:bodyPr vert="horz" wrap="square" lIns="0" tIns="12700" rIns="0" bIns="0" rtlCol="0">
            <a:spAutoFit/>
          </a:bodyPr>
          <a:lstStyle/>
          <a:p>
            <a:pPr marL="12700" algn="ctr">
              <a:lnSpc>
                <a:spcPct val="100000"/>
              </a:lnSpc>
              <a:spcBef>
                <a:spcPts val="100"/>
              </a:spcBef>
            </a:pPr>
            <a:r>
              <a:rPr lang="en-US" sz="4600" dirty="0">
                <a:latin typeface="Tahoma"/>
                <a:cs typeface="Tahoma"/>
              </a:rPr>
              <a:t>Expansion Project Applications  </a:t>
            </a:r>
            <a:endParaRPr sz="4600" dirty="0">
              <a:latin typeface="Tahoma"/>
              <a:cs typeface="Tahoma"/>
            </a:endParaRPr>
          </a:p>
        </p:txBody>
      </p:sp>
    </p:spTree>
    <p:extLst>
      <p:ext uri="{BB962C8B-B14F-4D97-AF65-F5344CB8AC3E}">
        <p14:creationId xmlns:p14="http://schemas.microsoft.com/office/powerpoint/2010/main" val="35948517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942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2192493" y="1266727"/>
            <a:ext cx="7234022" cy="2306369"/>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342900" indent="-342900">
              <a:buFont typeface="Arial" panose="020B0604020202020204" pitchFamily="34" charset="0"/>
              <a:buChar char="•"/>
            </a:pPr>
            <a:r>
              <a:rPr lang="en-US" sz="2800" dirty="0"/>
              <a:t>Organization may consolidate 2-10 projects of the same component type </a:t>
            </a:r>
          </a:p>
          <a:p>
            <a:pPr marL="342900" indent="-342900">
              <a:buFont typeface="Arial" panose="020B0604020202020204" pitchFamily="34" charset="0"/>
              <a:buChar char="•"/>
            </a:pPr>
            <a:r>
              <a:rPr lang="en-US" sz="2800" dirty="0"/>
              <a:t>Must submit renewal applications and a consolidated project application into </a:t>
            </a:r>
            <a:r>
              <a:rPr lang="en-US" sz="2800" dirty="0" err="1"/>
              <a:t>Esnaps</a:t>
            </a:r>
            <a:r>
              <a:rPr lang="en-US" sz="2800" dirty="0"/>
              <a:t>. </a:t>
            </a:r>
          </a:p>
          <a:p>
            <a:pPr marR="0" lvl="0" algn="l" defTabSz="914400" rtl="0" eaLnBrk="1" fontAlgn="auto" latinLnBrk="0" hangingPunct="1">
              <a:lnSpc>
                <a:spcPct val="100000"/>
              </a:lnSpc>
              <a:spcBef>
                <a:spcPts val="0"/>
              </a:spcBef>
              <a:spcAft>
                <a:spcPts val="0"/>
              </a:spcAft>
              <a:buClrTx/>
              <a:buSzTx/>
              <a:tabLst/>
              <a:defRPr/>
            </a:pPr>
            <a:r>
              <a:rPr lang="en-US" sz="2000" dirty="0">
                <a:solidFill>
                  <a:prstClr val="black"/>
                </a:solidFill>
                <a:latin typeface="Calibri"/>
              </a:rPr>
              <a:t>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65321" y="362021"/>
            <a:ext cx="9893264" cy="720710"/>
          </a:xfrm>
          <a:prstGeom prst="rect">
            <a:avLst/>
          </a:prstGeom>
        </p:spPr>
        <p:txBody>
          <a:bodyPr vert="horz" wrap="square" lIns="0" tIns="12700" rIns="0" bIns="0" rtlCol="0">
            <a:spAutoFit/>
          </a:bodyPr>
          <a:lstStyle/>
          <a:p>
            <a:pPr marL="12700" algn="ctr">
              <a:lnSpc>
                <a:spcPct val="100000"/>
              </a:lnSpc>
              <a:spcBef>
                <a:spcPts val="100"/>
              </a:spcBef>
            </a:pPr>
            <a:r>
              <a:rPr lang="en-US" sz="4600" dirty="0">
                <a:latin typeface="Tahoma"/>
                <a:cs typeface="Tahoma"/>
              </a:rPr>
              <a:t>Consolidation Grant Applications  </a:t>
            </a:r>
            <a:endParaRPr sz="4600" dirty="0">
              <a:latin typeface="Tahoma"/>
              <a:cs typeface="Tahoma"/>
            </a:endParaRPr>
          </a:p>
        </p:txBody>
      </p:sp>
    </p:spTree>
    <p:extLst>
      <p:ext uri="{BB962C8B-B14F-4D97-AF65-F5344CB8AC3E}">
        <p14:creationId xmlns:p14="http://schemas.microsoft.com/office/powerpoint/2010/main" val="19939854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942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2192493" y="1266727"/>
            <a:ext cx="7234022" cy="2306369"/>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342900" indent="-342900">
              <a:buFont typeface="Arial" panose="020B0604020202020204" pitchFamily="34" charset="0"/>
              <a:buChar char="•"/>
            </a:pPr>
            <a:r>
              <a:rPr lang="en-US" sz="2400" dirty="0"/>
              <a:t>A grant to fund a new project to transition an eligible renewal project being eliminated through reallocation from one program component to another new component over a one-year period. </a:t>
            </a:r>
          </a:p>
          <a:p>
            <a:pPr marL="342900" indent="-342900">
              <a:buFont typeface="Arial" panose="020B0604020202020204" pitchFamily="34" charset="0"/>
              <a:buChar char="•"/>
            </a:pPr>
            <a:r>
              <a:rPr lang="en-US" sz="2400" dirty="0"/>
              <a:t>No more than 50% of the grant can be used for eligible activities of the original grant. All remaining funds must be used under the new component of the project. </a:t>
            </a:r>
          </a:p>
          <a:p>
            <a:pPr marL="342900" indent="-342900">
              <a:buFont typeface="Arial" panose="020B0604020202020204" pitchFamily="34" charset="0"/>
              <a:buChar char="•"/>
            </a:pPr>
            <a:r>
              <a:rPr lang="en-US" sz="2400" dirty="0"/>
              <a:t>Eligible for renewal in future years for only the new component activities </a:t>
            </a:r>
          </a:p>
          <a:p>
            <a:pPr marL="342900" indent="-342900">
              <a:buFont typeface="Arial" panose="020B0604020202020204" pitchFamily="34" charset="0"/>
              <a:buChar char="•"/>
            </a:pPr>
            <a:r>
              <a:rPr lang="en-US" sz="2400" dirty="0"/>
              <a:t>Must get approval from the CoC. </a:t>
            </a:r>
          </a:p>
          <a:p>
            <a:pPr marR="0" lvl="0" algn="l" defTabSz="914400" rtl="0" eaLnBrk="1" fontAlgn="auto" latinLnBrk="0" hangingPunct="1">
              <a:lnSpc>
                <a:spcPct val="100000"/>
              </a:lnSpc>
              <a:spcBef>
                <a:spcPts val="0"/>
              </a:spcBef>
              <a:spcAft>
                <a:spcPts val="0"/>
              </a:spcAft>
              <a:buClrTx/>
              <a:buSzTx/>
              <a:tabLst/>
              <a:defRPr/>
            </a:pPr>
            <a:r>
              <a:rPr lang="en-US" sz="2000" dirty="0">
                <a:solidFill>
                  <a:prstClr val="black"/>
                </a:solidFill>
                <a:latin typeface="Calibri"/>
              </a:rPr>
              <a:t>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65321" y="362021"/>
            <a:ext cx="9893264" cy="720710"/>
          </a:xfrm>
          <a:prstGeom prst="rect">
            <a:avLst/>
          </a:prstGeom>
        </p:spPr>
        <p:txBody>
          <a:bodyPr vert="horz" wrap="square" lIns="0" tIns="12700" rIns="0" bIns="0" rtlCol="0">
            <a:spAutoFit/>
          </a:bodyPr>
          <a:lstStyle/>
          <a:p>
            <a:pPr marL="12700" algn="ctr">
              <a:lnSpc>
                <a:spcPct val="100000"/>
              </a:lnSpc>
              <a:spcBef>
                <a:spcPts val="100"/>
              </a:spcBef>
            </a:pPr>
            <a:r>
              <a:rPr lang="en-US" sz="4600" dirty="0">
                <a:latin typeface="Tahoma"/>
                <a:cs typeface="Tahoma"/>
              </a:rPr>
              <a:t>Transition Grant Applications  </a:t>
            </a:r>
            <a:endParaRPr sz="4600" dirty="0">
              <a:latin typeface="Tahoma"/>
              <a:cs typeface="Tahoma"/>
            </a:endParaRPr>
          </a:p>
        </p:txBody>
      </p:sp>
    </p:spTree>
    <p:extLst>
      <p:ext uri="{BB962C8B-B14F-4D97-AF65-F5344CB8AC3E}">
        <p14:creationId xmlns:p14="http://schemas.microsoft.com/office/powerpoint/2010/main" val="973708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054996" y="460279"/>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2414" y="301611"/>
            <a:ext cx="10712198" cy="720710"/>
          </a:xfrm>
          <a:prstGeom prst="rect">
            <a:avLst/>
          </a:prstGeom>
        </p:spPr>
        <p:txBody>
          <a:bodyPr vert="horz" wrap="square" lIns="0" tIns="12700" rIns="0" bIns="0" rtlCol="0">
            <a:spAutoFit/>
          </a:bodyPr>
          <a:lstStyle/>
          <a:p>
            <a:pPr marL="12700" algn="ctr">
              <a:lnSpc>
                <a:spcPct val="100000"/>
              </a:lnSpc>
              <a:spcBef>
                <a:spcPts val="100"/>
              </a:spcBef>
            </a:pPr>
            <a:r>
              <a:rPr lang="en-US" sz="4600" dirty="0">
                <a:latin typeface="Tahoma"/>
                <a:cs typeface="Tahoma"/>
              </a:rPr>
              <a:t>HUD Priorities</a:t>
            </a:r>
            <a:endParaRPr sz="4600" dirty="0">
              <a:latin typeface="Tahoma"/>
              <a:cs typeface="Tahoma"/>
            </a:endParaRPr>
          </a:p>
        </p:txBody>
      </p:sp>
      <p:sp>
        <p:nvSpPr>
          <p:cNvPr id="20" name="object 20"/>
          <p:cNvSpPr txBox="1"/>
          <p:nvPr/>
        </p:nvSpPr>
        <p:spPr>
          <a:xfrm>
            <a:off x="1190194" y="1003409"/>
            <a:ext cx="9061893" cy="4562145"/>
          </a:xfrm>
          <a:prstGeom prst="rect">
            <a:avLst/>
          </a:prstGeom>
        </p:spPr>
        <p:txBody>
          <a:bodyPr vert="horz" wrap="square" lIns="0" tIns="217804" rIns="0" bIns="0" rtlCol="0">
            <a:spAutoFit/>
          </a:bodyPr>
          <a:lstStyle/>
          <a:p>
            <a:pPr marL="428625" indent="-342900">
              <a:buFont typeface="Arial" panose="020B0604020202020204" pitchFamily="34" charset="0"/>
              <a:buChar char="•"/>
            </a:pPr>
            <a:r>
              <a:rPr lang="en-US" sz="2800" dirty="0"/>
              <a:t>End homelessness for all</a:t>
            </a:r>
          </a:p>
          <a:p>
            <a:pPr marL="428625" indent="-342900">
              <a:buFont typeface="Arial" panose="020B0604020202020204" pitchFamily="34" charset="0"/>
              <a:buChar char="•"/>
            </a:pPr>
            <a:r>
              <a:rPr lang="en-US" sz="2800" dirty="0"/>
              <a:t>Use Housing First approach</a:t>
            </a:r>
          </a:p>
          <a:p>
            <a:pPr marL="428625" indent="-342900">
              <a:buFont typeface="Arial" panose="020B0604020202020204" pitchFamily="34" charset="0"/>
              <a:buChar char="•"/>
            </a:pPr>
            <a:r>
              <a:rPr lang="en-US" sz="2800" dirty="0"/>
              <a:t>Decrease numbers of unsheltered homeless</a:t>
            </a:r>
          </a:p>
          <a:p>
            <a:pPr marL="428625" indent="-342900">
              <a:buFont typeface="Arial" panose="020B0604020202020204" pitchFamily="34" charset="0"/>
              <a:buChar char="•"/>
            </a:pPr>
            <a:r>
              <a:rPr lang="en-US" sz="2800" dirty="0"/>
              <a:t>Increase system performance</a:t>
            </a:r>
          </a:p>
          <a:p>
            <a:pPr marL="428625" indent="-342900">
              <a:buFont typeface="Arial" panose="020B0604020202020204" pitchFamily="34" charset="0"/>
              <a:buChar char="•"/>
            </a:pPr>
            <a:r>
              <a:rPr lang="en-US" sz="2800" dirty="0"/>
              <a:t>Partnering with Housing (focus on PHAs) and Healthcare Organizations</a:t>
            </a:r>
          </a:p>
          <a:p>
            <a:pPr marL="428625" indent="-342900">
              <a:buFont typeface="Arial" panose="020B0604020202020204" pitchFamily="34" charset="0"/>
              <a:buChar char="•"/>
            </a:pPr>
            <a:r>
              <a:rPr lang="en-US" sz="2800" dirty="0"/>
              <a:t>Racial Equity</a:t>
            </a:r>
          </a:p>
          <a:p>
            <a:pPr marL="428625" indent="-342900">
              <a:buFont typeface="Arial" panose="020B0604020202020204" pitchFamily="34" charset="0"/>
              <a:buChar char="•"/>
            </a:pPr>
            <a:r>
              <a:rPr lang="en-US" sz="2800" dirty="0"/>
              <a:t>Inclusion of people with lived experience in local planning process</a:t>
            </a:r>
          </a:p>
          <a:p>
            <a:pPr marL="12700" marR="0" lvl="0" defTabSz="914400" rtl="0" eaLnBrk="1" fontAlgn="auto" latinLnBrk="0" hangingPunct="1">
              <a:lnSpc>
                <a:spcPct val="100000"/>
              </a:lnSpc>
              <a:spcBef>
                <a:spcPts val="1714"/>
              </a:spcBef>
              <a:spcAft>
                <a:spcPts val="0"/>
              </a:spcAft>
              <a:buClr>
                <a:srgbClr val="F78E1E"/>
              </a:buClr>
              <a:buSzTx/>
              <a:tabLst>
                <a:tab pos="349250" algn="l"/>
              </a:tabLst>
              <a:defRPr/>
            </a:pPr>
            <a:endParaRPr kumimoji="0" lang="en-US" sz="1600" b="0" i="0" u="none" strike="noStrike" kern="1200" cap="none" spc="0" normalizeH="0" baseline="0" noProof="0" dirty="0">
              <a:ln>
                <a:noFill/>
              </a:ln>
              <a:solidFill>
                <a:prstClr val="black"/>
              </a:solidFill>
              <a:effectLst/>
              <a:highlight>
                <a:srgbClr val="FFFF00"/>
              </a:highlight>
              <a:uLnTx/>
              <a:uFillTx/>
              <a:latin typeface="Trebuchet MS"/>
              <a:ea typeface="+mn-ea"/>
              <a:cs typeface="Trebuchet MS"/>
            </a:endParaRPr>
          </a:p>
        </p:txBody>
      </p:sp>
    </p:spTree>
    <p:extLst>
      <p:ext uri="{BB962C8B-B14F-4D97-AF65-F5344CB8AC3E}">
        <p14:creationId xmlns:p14="http://schemas.microsoft.com/office/powerpoint/2010/main" val="134294589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942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833119" y="1695179"/>
            <a:ext cx="8697379" cy="2977489"/>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1028700" lvl="3" algn="ctr">
              <a:spcBef>
                <a:spcPts val="435"/>
              </a:spcBef>
              <a:buClr>
                <a:srgbClr val="002060"/>
              </a:buClr>
              <a:buSzPct val="85000"/>
            </a:pPr>
            <a:r>
              <a:rPr lang="en-US" sz="2800" b="1" dirty="0">
                <a:solidFill>
                  <a:srgbClr val="000000"/>
                </a:solidFill>
                <a:ea typeface="ＭＳ Ｐゴシック" pitchFamily="-48" charset="-128"/>
                <a:cs typeface="Tahoma" pitchFamily="34" charset="0"/>
              </a:rPr>
              <a:t>Domestic Violence RRH Project </a:t>
            </a:r>
          </a:p>
          <a:p>
            <a:pPr lvl="3" indent="-342900">
              <a:spcBef>
                <a:spcPts val="435"/>
              </a:spcBef>
              <a:buClr>
                <a:srgbClr val="002060"/>
              </a:buClr>
              <a:buSzPct val="85000"/>
              <a:buFont typeface="Arial" panose="020B0604020202020204" pitchFamily="34" charset="0"/>
              <a:buChar char="•"/>
            </a:pPr>
            <a:endParaRPr lang="en-US" sz="2475" b="1" dirty="0">
              <a:solidFill>
                <a:srgbClr val="000000"/>
              </a:solidFill>
              <a:ea typeface="ＭＳ Ｐゴシック" pitchFamily="-48" charset="-128"/>
              <a:cs typeface="Tahoma" pitchFamily="34" charset="0"/>
            </a:endParaRPr>
          </a:p>
          <a:p>
            <a:pPr marL="285750" indent="-285750">
              <a:buFont typeface="Arial" panose="020B0604020202020204" pitchFamily="34" charset="0"/>
              <a:buChar char="•"/>
            </a:pPr>
            <a:r>
              <a:rPr lang="en-US" sz="2800" dirty="0"/>
              <a:t>Two years of DV-Bonus Project funding is available</a:t>
            </a:r>
          </a:p>
          <a:p>
            <a:pPr marL="285750" indent="-285750">
              <a:buFont typeface="Arial" panose="020B0604020202020204" pitchFamily="34" charset="0"/>
              <a:buChar char="•"/>
            </a:pPr>
            <a:r>
              <a:rPr lang="en-US" sz="2800" dirty="0"/>
              <a:t>Eligible activities</a:t>
            </a:r>
          </a:p>
          <a:p>
            <a:pPr marL="742950" lvl="1" indent="-285750">
              <a:buFont typeface="Wingdings" panose="05000000000000000000" pitchFamily="2" charset="2"/>
              <a:buChar char="v"/>
            </a:pPr>
            <a:r>
              <a:rPr lang="en-US" sz="2800" dirty="0"/>
              <a:t>DV-RRH</a:t>
            </a:r>
          </a:p>
          <a:p>
            <a:pPr marL="742950" lvl="1" indent="-285750">
              <a:buFont typeface="Wingdings" panose="05000000000000000000" pitchFamily="2" charset="2"/>
              <a:buChar char="v"/>
            </a:pPr>
            <a:r>
              <a:rPr lang="en-US" sz="2800" dirty="0"/>
              <a:t>Comparable Database</a:t>
            </a:r>
          </a:p>
          <a:p>
            <a:pPr marL="285750" indent="-285750">
              <a:buFont typeface="Arial" panose="020B0604020202020204" pitchFamily="34" charset="0"/>
              <a:buChar char="•"/>
            </a:pPr>
            <a:r>
              <a:rPr lang="en-US" sz="2800" dirty="0"/>
              <a:t>100% of project participants must be fleeing DV</a:t>
            </a:r>
          </a:p>
          <a:p>
            <a:endParaRPr lang="en-US" sz="2800" dirty="0"/>
          </a:p>
          <a:p>
            <a:r>
              <a:rPr lang="en-US" sz="2800" dirty="0"/>
              <a:t>*5-point bonus for new projects that are DV-RRH</a:t>
            </a:r>
            <a:endParaRPr kumimoji="0" sz="2800" b="0" i="0" u="none" strike="noStrike" kern="1200" cap="none" spc="0" normalizeH="0" baseline="0" noProof="0" dirty="0">
              <a:ln>
                <a:noFill/>
              </a:ln>
              <a:solidFill>
                <a:prstClr val="black"/>
              </a:solidFill>
              <a:effectLst/>
              <a:uLnTx/>
              <a:uFillTx/>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2599514" y="722376"/>
            <a:ext cx="7895751" cy="720710"/>
          </a:xfrm>
          <a:prstGeom prst="rect">
            <a:avLst/>
          </a:prstGeom>
        </p:spPr>
        <p:txBody>
          <a:bodyPr vert="horz" wrap="square" lIns="0" tIns="12700" rIns="0" bIns="0" rtlCol="0">
            <a:spAutoFit/>
          </a:bodyPr>
          <a:lstStyle/>
          <a:p>
            <a:pPr marL="12700">
              <a:lnSpc>
                <a:spcPct val="100000"/>
              </a:lnSpc>
              <a:spcBef>
                <a:spcPts val="100"/>
              </a:spcBef>
            </a:pPr>
            <a:r>
              <a:rPr lang="en-US" sz="4600" dirty="0">
                <a:latin typeface="Tahoma"/>
                <a:cs typeface="Tahoma"/>
              </a:rPr>
              <a:t>New Project Models    </a:t>
            </a:r>
            <a:endParaRPr sz="4600" dirty="0">
              <a:latin typeface="Tahoma"/>
              <a:cs typeface="Tahoma"/>
            </a:endParaRPr>
          </a:p>
        </p:txBody>
      </p:sp>
    </p:spTree>
    <p:extLst>
      <p:ext uri="{BB962C8B-B14F-4D97-AF65-F5344CB8AC3E}">
        <p14:creationId xmlns:p14="http://schemas.microsoft.com/office/powerpoint/2010/main" val="25173943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540" y="-1035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074136" y="277760"/>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375794" y="1164960"/>
            <a:ext cx="9332784"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1028700" lvl="3" indent="0">
              <a:spcBef>
                <a:spcPts val="435"/>
              </a:spcBef>
              <a:buClr>
                <a:srgbClr val="002060"/>
              </a:buClr>
              <a:buSzPct val="85000"/>
              <a:buNone/>
            </a:pPr>
            <a:r>
              <a:rPr lang="en-US" sz="2475" b="1" dirty="0">
                <a:solidFill>
                  <a:srgbClr val="000000"/>
                </a:solidFill>
                <a:ea typeface="ＭＳ Ｐゴシック" pitchFamily="-48" charset="-128"/>
                <a:cs typeface="Tahoma" pitchFamily="34" charset="0"/>
              </a:rPr>
              <a:t>Healthcare Partnership PSH or RRH</a:t>
            </a:r>
          </a:p>
          <a:p>
            <a:pPr marL="0" marR="0">
              <a:lnSpc>
                <a:spcPct val="107000"/>
              </a:lnSpc>
              <a:spcBef>
                <a:spcPts val="0"/>
              </a:spcBef>
              <a:spcAft>
                <a:spcPts val="0"/>
              </a:spcAft>
            </a:pPr>
            <a:endParaRPr lang="en-US" sz="1800" b="1" dirty="0">
              <a:effectLst/>
              <a:ea typeface="Calibri" panose="020F0502020204030204" pitchFamily="34" charset="0"/>
              <a:cs typeface="Calibri" panose="020F0502020204030204" pitchFamily="34" charset="0"/>
            </a:endParaRPr>
          </a:p>
          <a:p>
            <a:pPr marL="0" marR="0">
              <a:lnSpc>
                <a:spcPct val="107000"/>
              </a:lnSpc>
              <a:spcBef>
                <a:spcPts val="0"/>
              </a:spcBef>
              <a:spcAft>
                <a:spcPts val="0"/>
              </a:spcAft>
            </a:pPr>
            <a:r>
              <a:rPr lang="en-US" sz="1800" b="1" dirty="0">
                <a:effectLst/>
                <a:ea typeface="Calibri" panose="020F0502020204030204" pitchFamily="34" charset="0"/>
                <a:cs typeface="Calibri" panose="020F0502020204030204" pitchFamily="34" charset="0"/>
              </a:rPr>
              <a:t>Provides MOU with Healthcare partners and states project will receive services from Healthcare organization for the duration of the project.  </a:t>
            </a:r>
            <a:endParaRPr lang="en-US" sz="18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800" b="1" dirty="0">
              <a:effectLst/>
              <a:ea typeface="Calibri" panose="020F0502020204030204" pitchFamily="34" charset="0"/>
              <a:cs typeface="Calibri" panose="020F0502020204030204" pitchFamily="34" charset="0"/>
            </a:endParaRPr>
          </a:p>
          <a:p>
            <a:pPr marL="0" marR="0">
              <a:lnSpc>
                <a:spcPct val="107000"/>
              </a:lnSpc>
              <a:spcBef>
                <a:spcPts val="0"/>
              </a:spcBef>
              <a:spcAft>
                <a:spcPts val="0"/>
              </a:spcAft>
            </a:pPr>
            <a:r>
              <a:rPr lang="en-US" sz="1800" b="1" dirty="0">
                <a:effectLst/>
                <a:ea typeface="Calibri" panose="020F0502020204030204" pitchFamily="34" charset="0"/>
                <a:cs typeface="Calibri" panose="020F0502020204030204" pitchFamily="34" charset="0"/>
              </a:rPr>
              <a:t>Sources of health care resources include: </a:t>
            </a:r>
            <a:endParaRPr lang="en-US" sz="1800" dirty="0">
              <a:effectLst/>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800" b="1" dirty="0">
                <a:solidFill>
                  <a:srgbClr val="000000"/>
                </a:solidFill>
                <a:effectLst/>
                <a:ea typeface="Calibri" panose="020F0502020204030204" pitchFamily="34" charset="0"/>
              </a:rPr>
              <a:t>Direct contributions from a public or private health insurance provider to the project, and Provision of health care services by a private or public organization tailored to the program participants of the project. </a:t>
            </a:r>
            <a:endParaRPr lang="en-US" sz="1800" dirty="0">
              <a:solidFill>
                <a:srgbClr val="000000"/>
              </a:solidFill>
              <a:effectLst/>
              <a:ea typeface="Calibri" panose="020F0502020204030204" pitchFamily="34" charset="0"/>
            </a:endParaRPr>
          </a:p>
          <a:p>
            <a:pPr marL="342900" marR="0" lvl="0" indent="-342900">
              <a:spcBef>
                <a:spcPts val="0"/>
              </a:spcBef>
              <a:spcAft>
                <a:spcPts val="0"/>
              </a:spcAft>
              <a:buFont typeface="+mj-lt"/>
              <a:buAutoNum type="arabicPeriod"/>
            </a:pPr>
            <a:r>
              <a:rPr lang="en-US" sz="1800" b="1" dirty="0">
                <a:solidFill>
                  <a:srgbClr val="000000"/>
                </a:solidFill>
                <a:effectLst/>
                <a:ea typeface="Calibri" panose="020F0502020204030204" pitchFamily="34" charset="0"/>
              </a:rPr>
              <a:t>Eligibility for the project must comply with HUD program and fair housing requirements. Eligibility criteria cannot be restricted by the eligibility requirements of the health care service provider. Healthcare services MUST be committed for the lifetime of the proposed project. </a:t>
            </a:r>
            <a:endParaRPr lang="en-US" sz="1800" dirty="0">
              <a:solidFill>
                <a:srgbClr val="000000"/>
              </a:solidFill>
              <a:effectLst/>
              <a:ea typeface="Calibri" panose="020F0502020204030204" pitchFamily="34" charset="0"/>
            </a:endParaRPr>
          </a:p>
          <a:p>
            <a:pPr marL="0" marR="0">
              <a:spcBef>
                <a:spcPts val="0"/>
              </a:spcBef>
              <a:spcAft>
                <a:spcPts val="0"/>
              </a:spcAft>
            </a:pPr>
            <a:r>
              <a:rPr lang="en-US" sz="1800" b="1" dirty="0">
                <a:solidFill>
                  <a:srgbClr val="000000"/>
                </a:solidFill>
                <a:effectLst/>
                <a:ea typeface="Calibri" panose="020F0502020204030204" pitchFamily="34" charset="0"/>
              </a:rPr>
              <a:t> </a:t>
            </a:r>
            <a:endParaRPr lang="en-US" sz="1800" dirty="0">
              <a:solidFill>
                <a:srgbClr val="000000"/>
              </a:solidFill>
              <a:effectLst/>
              <a:ea typeface="Calibri" panose="020F0502020204030204" pitchFamily="34" charset="0"/>
            </a:endParaRPr>
          </a:p>
          <a:p>
            <a:pPr>
              <a:defRPr/>
            </a:pPr>
            <a:r>
              <a:rPr lang="en-US" sz="2000" dirty="0">
                <a:solidFill>
                  <a:prstClr val="black"/>
                </a:solidFill>
              </a:rPr>
              <a:t> * </a:t>
            </a:r>
            <a:r>
              <a:rPr lang="en-US" sz="2000" b="1" dirty="0">
                <a:solidFill>
                  <a:srgbClr val="000000"/>
                </a:solidFill>
                <a:ea typeface="Calibri" panose="020F0502020204030204" pitchFamily="34" charset="0"/>
                <a:cs typeface="Calibri" panose="020F0502020204030204" pitchFamily="34" charset="0"/>
              </a:rPr>
              <a:t>5-point bonus </a:t>
            </a:r>
            <a:r>
              <a:rPr lang="en-US" sz="2000" b="1" dirty="0">
                <a:solidFill>
                  <a:srgbClr val="000000"/>
                </a:solidFill>
                <a:effectLst/>
                <a:ea typeface="Calibri" panose="020F0502020204030204" pitchFamily="34" charset="0"/>
                <a:cs typeface="Calibri" panose="020F0502020204030204" pitchFamily="34" charset="0"/>
              </a:rPr>
              <a:t>for new projects with </a:t>
            </a:r>
            <a:r>
              <a:rPr lang="en-US" sz="2000" b="1" dirty="0">
                <a:solidFill>
                  <a:srgbClr val="000000"/>
                </a:solidFill>
                <a:ea typeface="Calibri" panose="020F0502020204030204" pitchFamily="34" charset="0"/>
                <a:cs typeface="Calibri" panose="020F0502020204030204" pitchFamily="34" charset="0"/>
              </a:rPr>
              <a:t>H</a:t>
            </a:r>
            <a:r>
              <a:rPr lang="en-US" sz="2000" b="1" dirty="0">
                <a:solidFill>
                  <a:srgbClr val="000000"/>
                </a:solidFill>
                <a:effectLst/>
                <a:ea typeface="Calibri" panose="020F0502020204030204" pitchFamily="34" charset="0"/>
                <a:cs typeface="Calibri" panose="020F0502020204030204" pitchFamily="34" charset="0"/>
              </a:rPr>
              <a:t>ealthcare Partnership</a:t>
            </a:r>
            <a:endParaRPr lang="en-US" sz="2000" dirty="0">
              <a:effectLst/>
              <a:ea typeface="Calibri" panose="020F0502020204030204" pitchFamily="34" charset="0"/>
              <a:cs typeface="Times New Roman" panose="02020603050405020304" pitchFamily="18" charset="0"/>
            </a:endParaRPr>
          </a:p>
          <a:p>
            <a:pPr marR="0" lvl="0" algn="l" defTabSz="914400" rtl="0" eaLnBrk="1" fontAlgn="auto" latinLnBrk="0" hangingPunct="1">
              <a:lnSpc>
                <a:spcPct val="100000"/>
              </a:lnSpc>
              <a:spcBef>
                <a:spcPts val="0"/>
              </a:spcBef>
              <a:spcAft>
                <a:spcPts val="0"/>
              </a:spcAft>
              <a:buClrTx/>
              <a:buSzTx/>
              <a:tabLst/>
              <a:defRPr/>
            </a:pP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2490458" y="156140"/>
            <a:ext cx="8205056" cy="720710"/>
          </a:xfrm>
          <a:prstGeom prst="rect">
            <a:avLst/>
          </a:prstGeom>
        </p:spPr>
        <p:txBody>
          <a:bodyPr vert="horz" wrap="square" lIns="0" tIns="12700" rIns="0" bIns="0" rtlCol="0">
            <a:spAutoFit/>
          </a:bodyPr>
          <a:lstStyle/>
          <a:p>
            <a:pPr marL="12700">
              <a:lnSpc>
                <a:spcPct val="100000"/>
              </a:lnSpc>
              <a:spcBef>
                <a:spcPts val="100"/>
              </a:spcBef>
            </a:pPr>
            <a:r>
              <a:rPr lang="en-US" sz="4600" dirty="0">
                <a:latin typeface="Tahoma"/>
                <a:cs typeface="Tahoma"/>
              </a:rPr>
              <a:t>New Project Models</a:t>
            </a:r>
            <a:endParaRPr sz="4600" dirty="0">
              <a:latin typeface="Tahoma"/>
              <a:cs typeface="Tahoma"/>
            </a:endParaRPr>
          </a:p>
        </p:txBody>
      </p:sp>
    </p:spTree>
    <p:extLst>
      <p:ext uri="{BB962C8B-B14F-4D97-AF65-F5344CB8AC3E}">
        <p14:creationId xmlns:p14="http://schemas.microsoft.com/office/powerpoint/2010/main" val="3237766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540" y="-1035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074136" y="277760"/>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761688" y="1164960"/>
            <a:ext cx="8598716"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1028700" lvl="3" indent="0">
              <a:spcBef>
                <a:spcPts val="435"/>
              </a:spcBef>
              <a:buClr>
                <a:srgbClr val="002060"/>
              </a:buClr>
              <a:buSzPct val="85000"/>
              <a:buNone/>
            </a:pPr>
            <a:r>
              <a:rPr lang="en-US" sz="2475" b="1" dirty="0">
                <a:solidFill>
                  <a:srgbClr val="000000"/>
                </a:solidFill>
                <a:ea typeface="ＭＳ Ｐゴシック" pitchFamily="-48" charset="-128"/>
                <a:cs typeface="Tahoma" pitchFamily="34" charset="0"/>
              </a:rPr>
              <a:t>Healthcare Partnership PSH or RRH</a:t>
            </a:r>
          </a:p>
          <a:p>
            <a:pPr marL="0" marR="0" algn="ctr">
              <a:spcBef>
                <a:spcPts val="0"/>
              </a:spcBef>
              <a:spcAft>
                <a:spcPts val="0"/>
              </a:spcAft>
            </a:pPr>
            <a:r>
              <a:rPr lang="en-US" sz="1800" b="1" dirty="0">
                <a:solidFill>
                  <a:srgbClr val="000000"/>
                </a:solidFill>
                <a:effectLst/>
                <a:ea typeface="Calibri" panose="020F0502020204030204" pitchFamily="34" charset="0"/>
              </a:rPr>
              <a:t> Continued </a:t>
            </a:r>
            <a:endParaRPr lang="en-US" sz="1800" dirty="0">
              <a:solidFill>
                <a:srgbClr val="000000"/>
              </a:solidFill>
              <a:effectLst/>
              <a:ea typeface="Calibri" panose="020F0502020204030204" pitchFamily="34" charset="0"/>
            </a:endParaRPr>
          </a:p>
          <a:p>
            <a:pPr marL="0" marR="0">
              <a:spcBef>
                <a:spcPts val="0"/>
              </a:spcBef>
              <a:spcAft>
                <a:spcPts val="0"/>
              </a:spcAft>
            </a:pPr>
            <a:r>
              <a:rPr lang="en-US" sz="1800" b="1" dirty="0">
                <a:solidFill>
                  <a:srgbClr val="000000"/>
                </a:solidFill>
                <a:effectLst/>
                <a:ea typeface="Calibri" panose="020F0502020204030204" pitchFamily="34" charset="0"/>
              </a:rPr>
              <a:t>Projects must demonstrate through a written commitment from a health care organization that the value of assistance being provided is at least in the case of a substance abuse treatment or recovery provider, it will provide access to treatment or recovery services for all program participants who quality and choose those services; or an amount that is equivalent to 25 percent of the funding being requested for the project will be covered by the healthcare organization. Acceptable forms of commitment are formal written agreements and must include: </a:t>
            </a:r>
            <a:endParaRPr lang="en-US" sz="1800" dirty="0">
              <a:solidFill>
                <a:srgbClr val="000000"/>
              </a:solidFill>
              <a:effectLst/>
              <a:ea typeface="Calibri" panose="020F0502020204030204" pitchFamily="34" charset="0"/>
            </a:endParaRPr>
          </a:p>
          <a:p>
            <a:pPr marL="342900" marR="0" lvl="0" indent="-342900">
              <a:lnSpc>
                <a:spcPct val="107000"/>
              </a:lnSpc>
              <a:spcBef>
                <a:spcPts val="0"/>
              </a:spcBef>
              <a:spcAft>
                <a:spcPts val="0"/>
              </a:spcAft>
              <a:buFont typeface="+mj-lt"/>
              <a:buAutoNum type="arabicPeriod"/>
            </a:pPr>
            <a:r>
              <a:rPr lang="en-US" sz="1800" b="1" dirty="0">
                <a:solidFill>
                  <a:srgbClr val="000000"/>
                </a:solidFill>
                <a:effectLst/>
                <a:ea typeface="Calibri" panose="020F0502020204030204" pitchFamily="34" charset="0"/>
                <a:cs typeface="Calibri" panose="020F0502020204030204" pitchFamily="34" charset="0"/>
              </a:rPr>
              <a:t>value of the commitment, and </a:t>
            </a:r>
            <a:endParaRPr lang="en-US" sz="1800" dirty="0">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mj-lt"/>
              <a:buAutoNum type="arabicPeriod"/>
            </a:pPr>
            <a:r>
              <a:rPr lang="en-US" sz="1800" b="1" dirty="0">
                <a:solidFill>
                  <a:srgbClr val="000000"/>
                </a:solidFill>
                <a:effectLst/>
                <a:ea typeface="Calibri" panose="020F0502020204030204" pitchFamily="34" charset="0"/>
                <a:cs typeface="Calibri" panose="020F0502020204030204" pitchFamily="34" charset="0"/>
              </a:rPr>
              <a:t>dates the healthcare resources will be provided. </a:t>
            </a:r>
            <a:endParaRPr lang="en-US" sz="18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dirty="0">
                <a:solidFill>
                  <a:srgbClr val="000000"/>
                </a:solidFill>
                <a:effectLst/>
                <a:ea typeface="Calibri" panose="020F0502020204030204" pitchFamily="34" charset="0"/>
                <a:cs typeface="Calibri" panose="020F0502020204030204" pitchFamily="34" charset="0"/>
              </a:rPr>
              <a:t> </a:t>
            </a:r>
            <a:endParaRPr lang="en-US" sz="18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800" b="1" dirty="0">
                <a:solidFill>
                  <a:srgbClr val="000000"/>
                </a:solidFill>
                <a:effectLst/>
                <a:ea typeface="Calibri" panose="020F0502020204030204" pitchFamily="34" charset="0"/>
                <a:cs typeface="Calibri" panose="020F0502020204030204" pitchFamily="34" charset="0"/>
              </a:rPr>
              <a:t>In-kind resources must be valued at the local rates consistent with the amount paid for services not supported by grant funds. CoCs can receive less than full points for demonstrating commitments less than the threshold described above.  </a:t>
            </a:r>
            <a:endParaRPr lang="en-US" sz="1800" dirty="0">
              <a:effectLst/>
              <a:ea typeface="Calibri" panose="020F0502020204030204" pitchFamily="34" charset="0"/>
              <a:cs typeface="Times New Roman" panose="02020603050405020304" pitchFamily="18" charset="0"/>
            </a:endParaRPr>
          </a:p>
          <a:p>
            <a:pPr marL="1028700" lvl="3" indent="0">
              <a:spcBef>
                <a:spcPts val="435"/>
              </a:spcBef>
              <a:buClr>
                <a:srgbClr val="002060"/>
              </a:buClr>
              <a:buSzPct val="85000"/>
              <a:buNone/>
            </a:pPr>
            <a:endParaRPr lang="en-US" sz="2800" dirty="0"/>
          </a:p>
          <a:p>
            <a:pPr marL="1028700" lvl="3" indent="0">
              <a:spcBef>
                <a:spcPts val="435"/>
              </a:spcBef>
              <a:buClr>
                <a:srgbClr val="002060"/>
              </a:buClr>
              <a:buSzPct val="85000"/>
              <a:buNone/>
            </a:pPr>
            <a:endParaRPr lang="en-US" sz="2800" dirty="0"/>
          </a:p>
          <a:p>
            <a:pPr marL="1028700" lvl="3" indent="0">
              <a:spcBef>
                <a:spcPts val="435"/>
              </a:spcBef>
              <a:buClr>
                <a:srgbClr val="002060"/>
              </a:buClr>
              <a:buSzPct val="85000"/>
              <a:buNone/>
            </a:pPr>
            <a:endParaRPr lang="en-US" sz="1600" dirty="0"/>
          </a:p>
          <a:p>
            <a:pPr marL="1028700" lvl="3" indent="0">
              <a:spcBef>
                <a:spcPts val="435"/>
              </a:spcBef>
              <a:buClr>
                <a:srgbClr val="002060"/>
              </a:buClr>
              <a:buSzPct val="85000"/>
              <a:buNone/>
            </a:pPr>
            <a:endParaRPr lang="en-US" sz="1600" dirty="0"/>
          </a:p>
          <a:p>
            <a:pPr marL="1028700" lvl="3" indent="0">
              <a:spcBef>
                <a:spcPts val="435"/>
              </a:spcBef>
              <a:buClr>
                <a:srgbClr val="002060"/>
              </a:buClr>
              <a:buSzPct val="85000"/>
              <a:buNone/>
            </a:pPr>
            <a:endParaRPr lang="en-US" sz="1600" dirty="0"/>
          </a:p>
          <a:p>
            <a:pPr marL="1028700" lvl="3" indent="0">
              <a:spcBef>
                <a:spcPts val="435"/>
              </a:spcBef>
              <a:buClr>
                <a:srgbClr val="002060"/>
              </a:buClr>
              <a:buSzPct val="85000"/>
              <a:buNone/>
            </a:pPr>
            <a:endParaRPr lang="en-US" sz="1600" dirty="0"/>
          </a:p>
          <a:p>
            <a:pPr marL="1028700" lvl="3" indent="0">
              <a:spcBef>
                <a:spcPts val="435"/>
              </a:spcBef>
              <a:buClr>
                <a:srgbClr val="002060"/>
              </a:buClr>
              <a:buSzPct val="85000"/>
              <a:buNone/>
            </a:pPr>
            <a:r>
              <a:rPr lang="en-US" sz="1600" dirty="0"/>
              <a:t>5-point bonus for new projects that are partnering with healthcare organizations to provide permanent supportive housing and rapid rehousing services VII.B.6. </a:t>
            </a:r>
            <a:r>
              <a:rPr lang="en-US" sz="1600" b="1" dirty="0"/>
              <a:t>Please note reallocated funded project can receive the Healthcare Partnership bonus.</a:t>
            </a:r>
            <a:r>
              <a:rPr lang="en-US" sz="1600" b="1" dirty="0">
                <a:solidFill>
                  <a:srgbClr val="000000"/>
                </a:solidFill>
                <a:latin typeface="Arial" charset="0"/>
                <a:ea typeface="ＭＳ Ｐゴシック" pitchFamily="-48" charset="-128"/>
                <a:cs typeface="Tahoma" pitchFamily="34" charset="0"/>
              </a:rPr>
              <a:t> </a:t>
            </a:r>
            <a:endParaRPr lang="en-US" sz="1600" b="1" dirty="0">
              <a:solidFill>
                <a:srgbClr val="000000"/>
              </a:solidFill>
              <a:ea typeface="ＭＳ Ｐゴシック" pitchFamily="-48" charset="-128"/>
              <a:cs typeface="Tahoma" pitchFamily="34" charset="0"/>
            </a:endParaRPr>
          </a:p>
          <a:p>
            <a:pPr marR="0" lvl="0" algn="l" defTabSz="914400" rtl="0" eaLnBrk="1" fontAlgn="auto" latinLnBrk="0" hangingPunct="1">
              <a:lnSpc>
                <a:spcPct val="100000"/>
              </a:lnSpc>
              <a:spcBef>
                <a:spcPts val="0"/>
              </a:spcBef>
              <a:spcAft>
                <a:spcPts val="0"/>
              </a:spcAft>
              <a:buClrTx/>
              <a:buSzTx/>
              <a:tabLst/>
              <a:defRPr/>
            </a:pPr>
            <a:r>
              <a:rPr lang="en-US" sz="2000" dirty="0">
                <a:solidFill>
                  <a:prstClr val="black"/>
                </a:solidFill>
                <a:latin typeface="Calibri"/>
              </a:rPr>
              <a:t>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58709" y="674404"/>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2490457" y="156140"/>
            <a:ext cx="7434777" cy="720710"/>
          </a:xfrm>
          <a:prstGeom prst="rect">
            <a:avLst/>
          </a:prstGeom>
        </p:spPr>
        <p:txBody>
          <a:bodyPr vert="horz" wrap="square" lIns="0" tIns="12700" rIns="0" bIns="0" rtlCol="0">
            <a:spAutoFit/>
          </a:bodyPr>
          <a:lstStyle/>
          <a:p>
            <a:pPr marL="12700">
              <a:lnSpc>
                <a:spcPct val="100000"/>
              </a:lnSpc>
              <a:spcBef>
                <a:spcPts val="100"/>
              </a:spcBef>
            </a:pPr>
            <a:r>
              <a:rPr lang="en-US" sz="4600" dirty="0">
                <a:latin typeface="Tahoma"/>
                <a:cs typeface="Tahoma"/>
              </a:rPr>
              <a:t>New Project Models   </a:t>
            </a:r>
            <a:endParaRPr sz="4600" dirty="0">
              <a:latin typeface="Tahoma"/>
              <a:cs typeface="Tahoma"/>
            </a:endParaRPr>
          </a:p>
        </p:txBody>
      </p:sp>
    </p:spTree>
    <p:extLst>
      <p:ext uri="{BB962C8B-B14F-4D97-AF65-F5344CB8AC3E}">
        <p14:creationId xmlns:p14="http://schemas.microsoft.com/office/powerpoint/2010/main" val="132904401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540" y="-1035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074136" y="277760"/>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761688" y="1164960"/>
            <a:ext cx="8598716"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r>
              <a:rPr lang="en-US" sz="2000" b="1" dirty="0"/>
              <a:t>Non-CoC Funded Housing Partnership</a:t>
            </a:r>
          </a:p>
          <a:p>
            <a:endParaRPr lang="en-US" sz="2000" b="1" dirty="0"/>
          </a:p>
          <a:p>
            <a:pPr marL="342900" indent="-342900">
              <a:buFont typeface="Arial" panose="020B0604020202020204" pitchFamily="34" charset="0"/>
              <a:buChar char="•"/>
            </a:pPr>
            <a:r>
              <a:rPr lang="en-US" sz="2000" dirty="0"/>
              <a:t>The rental subsidy for these projects must be provided through other non-CoC sources of funding, i.e. – private funding, state or local government, other federal funding that is not CoC or ESG</a:t>
            </a:r>
          </a:p>
          <a:p>
            <a:endParaRPr lang="en-US" sz="2000" dirty="0"/>
          </a:p>
          <a:p>
            <a:pPr marL="342900" indent="-342900">
              <a:buFont typeface="Arial" panose="020B0604020202020204" pitchFamily="34" charset="0"/>
              <a:buChar char="•"/>
            </a:pPr>
            <a:r>
              <a:rPr lang="en-US" sz="2000" dirty="0"/>
              <a:t>Projects can be PSH or RRH</a:t>
            </a:r>
          </a:p>
          <a:p>
            <a:endParaRPr lang="en-US" sz="2000" dirty="0"/>
          </a:p>
          <a:p>
            <a:pPr marL="342900" indent="-342900">
              <a:buFont typeface="Arial" panose="020B0604020202020204" pitchFamily="34" charset="0"/>
              <a:buChar char="•"/>
            </a:pPr>
            <a:r>
              <a:rPr lang="en-US" sz="2000" dirty="0"/>
              <a:t>Minimum requirements:  for PSH projects, at least 25% of units must have non-CoC funding; for RRH projects, at least 25% of the participants must receive housing and services using non-CoC funding</a:t>
            </a:r>
          </a:p>
          <a:p>
            <a:endParaRPr lang="en-US" sz="2000" dirty="0"/>
          </a:p>
          <a:p>
            <a:r>
              <a:rPr lang="en-US" sz="2800" dirty="0">
                <a:solidFill>
                  <a:prstClr val="black"/>
                </a:solidFill>
                <a:latin typeface="Calibri"/>
              </a:rPr>
              <a:t>* </a:t>
            </a:r>
            <a:r>
              <a:rPr lang="en-US" sz="2000" b="1" dirty="0">
                <a:solidFill>
                  <a:srgbClr val="000000"/>
                </a:solidFill>
                <a:latin typeface="Calibri" panose="020F0502020204030204" pitchFamily="34" charset="0"/>
                <a:ea typeface="Calibri" panose="020F0502020204030204" pitchFamily="34" charset="0"/>
                <a:cs typeface="Calibri" panose="020F0502020204030204" pitchFamily="34" charset="0"/>
              </a:rPr>
              <a:t>5-point bonus </a:t>
            </a: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for new projects with </a:t>
            </a:r>
            <a:r>
              <a:rPr lang="en-US" sz="2000" b="1" dirty="0">
                <a:solidFill>
                  <a:srgbClr val="000000"/>
                </a:solidFill>
                <a:latin typeface="Calibri" panose="020F0502020204030204" pitchFamily="34" charset="0"/>
                <a:ea typeface="Calibri" panose="020F0502020204030204" pitchFamily="34" charset="0"/>
                <a:cs typeface="Calibri" panose="020F0502020204030204" pitchFamily="34" charset="0"/>
              </a:rPr>
              <a:t>H</a:t>
            </a:r>
            <a:r>
              <a:rPr lang="en-US" sz="20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ealthcare Partnership</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1028700" lvl="3" indent="0">
              <a:spcBef>
                <a:spcPts val="435"/>
              </a:spcBef>
              <a:buClr>
                <a:srgbClr val="002060"/>
              </a:buClr>
              <a:buSzPct val="85000"/>
              <a:buNone/>
            </a:pPr>
            <a:endParaRPr lang="en-US" sz="2800" dirty="0"/>
          </a:p>
          <a:p>
            <a:pPr marL="1028700" lvl="3" indent="0">
              <a:spcBef>
                <a:spcPts val="435"/>
              </a:spcBef>
              <a:buClr>
                <a:srgbClr val="002060"/>
              </a:buClr>
              <a:buSzPct val="85000"/>
              <a:buNone/>
            </a:pPr>
            <a:endParaRPr lang="en-US" sz="2800" dirty="0"/>
          </a:p>
          <a:p>
            <a:pPr marL="1028700" lvl="3" indent="0">
              <a:spcBef>
                <a:spcPts val="435"/>
              </a:spcBef>
              <a:buClr>
                <a:srgbClr val="002060"/>
              </a:buClr>
              <a:buSzPct val="85000"/>
              <a:buNone/>
            </a:pPr>
            <a:endParaRPr lang="en-US" sz="1600" dirty="0"/>
          </a:p>
          <a:p>
            <a:pPr marL="1028700" lvl="3" indent="0">
              <a:spcBef>
                <a:spcPts val="435"/>
              </a:spcBef>
              <a:buClr>
                <a:srgbClr val="002060"/>
              </a:buClr>
              <a:buSzPct val="85000"/>
              <a:buNone/>
            </a:pPr>
            <a:endParaRPr lang="en-US" sz="1600" dirty="0"/>
          </a:p>
          <a:p>
            <a:pPr marL="1028700" lvl="3" indent="0">
              <a:spcBef>
                <a:spcPts val="435"/>
              </a:spcBef>
              <a:buClr>
                <a:srgbClr val="002060"/>
              </a:buClr>
              <a:buSzPct val="85000"/>
              <a:buNone/>
            </a:pPr>
            <a:endParaRPr lang="en-US" sz="1600" dirty="0"/>
          </a:p>
          <a:p>
            <a:pPr marL="1028700" lvl="3" indent="0">
              <a:spcBef>
                <a:spcPts val="435"/>
              </a:spcBef>
              <a:buClr>
                <a:srgbClr val="002060"/>
              </a:buClr>
              <a:buSzPct val="85000"/>
              <a:buNone/>
            </a:pPr>
            <a:endParaRPr lang="en-US" sz="1600" dirty="0"/>
          </a:p>
          <a:p>
            <a:pPr marL="1028700" lvl="3" indent="0">
              <a:spcBef>
                <a:spcPts val="435"/>
              </a:spcBef>
              <a:buClr>
                <a:srgbClr val="002060"/>
              </a:buClr>
              <a:buSzPct val="85000"/>
              <a:buNone/>
            </a:pPr>
            <a:r>
              <a:rPr lang="en-US" sz="1600" dirty="0"/>
              <a:t>5-point bonus for new projects that are partnering with healthcare organizations to provide permanent supportive housing and rapid rehousing services VII.B.6. </a:t>
            </a:r>
            <a:r>
              <a:rPr lang="en-US" sz="1600" b="1" dirty="0"/>
              <a:t>Please note reallocated funded project can receive the Healthcare Partnership bonus.</a:t>
            </a:r>
            <a:r>
              <a:rPr lang="en-US" sz="1600" b="1" dirty="0">
                <a:solidFill>
                  <a:srgbClr val="000000"/>
                </a:solidFill>
                <a:latin typeface="Arial" charset="0"/>
                <a:ea typeface="ＭＳ Ｐゴシック" pitchFamily="-48" charset="-128"/>
                <a:cs typeface="Tahoma" pitchFamily="34" charset="0"/>
              </a:rPr>
              <a:t> </a:t>
            </a:r>
            <a:endParaRPr lang="en-US" sz="1600" b="1" dirty="0">
              <a:solidFill>
                <a:srgbClr val="000000"/>
              </a:solidFill>
              <a:ea typeface="ＭＳ Ｐゴシック" pitchFamily="-48" charset="-128"/>
              <a:cs typeface="Tahoma" pitchFamily="34" charset="0"/>
            </a:endParaRPr>
          </a:p>
          <a:p>
            <a:pPr marR="0" lvl="0" algn="l" defTabSz="914400" rtl="0" eaLnBrk="1" fontAlgn="auto" latinLnBrk="0" hangingPunct="1">
              <a:lnSpc>
                <a:spcPct val="100000"/>
              </a:lnSpc>
              <a:spcBef>
                <a:spcPts val="0"/>
              </a:spcBef>
              <a:spcAft>
                <a:spcPts val="0"/>
              </a:spcAft>
              <a:buClrTx/>
              <a:buSzTx/>
              <a:tabLst/>
              <a:defRPr/>
            </a:pPr>
            <a:r>
              <a:rPr lang="en-US" sz="2000" dirty="0">
                <a:solidFill>
                  <a:prstClr val="black"/>
                </a:solidFill>
                <a:latin typeface="Calibri"/>
              </a:rPr>
              <a:t>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58709" y="674404"/>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2490457" y="156140"/>
            <a:ext cx="7434777" cy="720710"/>
          </a:xfrm>
          <a:prstGeom prst="rect">
            <a:avLst/>
          </a:prstGeom>
        </p:spPr>
        <p:txBody>
          <a:bodyPr vert="horz" wrap="square" lIns="0" tIns="12700" rIns="0" bIns="0" rtlCol="0">
            <a:spAutoFit/>
          </a:bodyPr>
          <a:lstStyle/>
          <a:p>
            <a:pPr marL="12700">
              <a:lnSpc>
                <a:spcPct val="100000"/>
              </a:lnSpc>
              <a:spcBef>
                <a:spcPts val="100"/>
              </a:spcBef>
            </a:pPr>
            <a:r>
              <a:rPr lang="en-US" sz="4600" dirty="0">
                <a:latin typeface="Tahoma"/>
                <a:cs typeface="Tahoma"/>
              </a:rPr>
              <a:t>New Project Models   </a:t>
            </a:r>
            <a:endParaRPr sz="4600" dirty="0">
              <a:latin typeface="Tahoma"/>
              <a:cs typeface="Tahoma"/>
            </a:endParaRPr>
          </a:p>
        </p:txBody>
      </p:sp>
    </p:spTree>
    <p:extLst>
      <p:ext uri="{BB962C8B-B14F-4D97-AF65-F5344CB8AC3E}">
        <p14:creationId xmlns:p14="http://schemas.microsoft.com/office/powerpoint/2010/main" val="14474693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942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795866" y="1493844"/>
            <a:ext cx="8752740" cy="1559748"/>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r>
              <a:rPr lang="en-US" sz="2400" b="1" i="1" dirty="0"/>
              <a:t>New Project Applications</a:t>
            </a:r>
            <a:r>
              <a:rPr lang="en-US" sz="2400" i="1" dirty="0"/>
              <a:t>: To be reviewed and considered for funding, completed Applications, including all required documentation, must be submitted electronically by </a:t>
            </a:r>
            <a:r>
              <a:rPr lang="en-US" sz="2400" b="1" i="1" dirty="0"/>
              <a:t>12:00pm (Noon) on Friday, September 17, 2021.</a:t>
            </a:r>
            <a:r>
              <a:rPr lang="en-US" sz="2400" i="1" dirty="0"/>
              <a:t> </a:t>
            </a:r>
          </a:p>
          <a:p>
            <a:endParaRPr lang="en-US" sz="2400" dirty="0"/>
          </a:p>
          <a:p>
            <a:r>
              <a:rPr lang="en-US" sz="2400" dirty="0"/>
              <a:t>All components of an Application must be transmitted at the same time via email only to Charles Bollinger III at </a:t>
            </a:r>
            <a:r>
              <a:rPr lang="en-US" sz="2400" b="1" dirty="0">
                <a:hlinkClick r:id="rId3"/>
              </a:rPr>
              <a:t>cbollinger@letsendhomelessness.org</a:t>
            </a:r>
            <a:r>
              <a:rPr lang="en-US" sz="2400" dirty="0"/>
              <a:t>. </a:t>
            </a:r>
          </a:p>
          <a:p>
            <a:r>
              <a:rPr lang="en-US" sz="2400" dirty="0"/>
              <a:t> </a:t>
            </a:r>
          </a:p>
          <a:p>
            <a:r>
              <a:rPr lang="en-US" sz="2400" dirty="0"/>
              <a:t>Questions about the local Application process should be directed by email only to Charles Bollinger III at: </a:t>
            </a:r>
            <a:r>
              <a:rPr lang="en-US" sz="2400" b="1" dirty="0">
                <a:hlinkClick r:id="rId3"/>
              </a:rPr>
              <a:t>cbollinger@letsendhomelessness.org</a:t>
            </a:r>
            <a:r>
              <a:rPr lang="en-US" sz="2400" dirty="0"/>
              <a:t> . </a:t>
            </a:r>
            <a:endParaRPr kumimoji="0" sz="24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74943"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6"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996580" y="722376"/>
            <a:ext cx="8263156" cy="628377"/>
          </a:xfrm>
          <a:prstGeom prst="rect">
            <a:avLst/>
          </a:prstGeom>
        </p:spPr>
        <p:txBody>
          <a:bodyPr vert="horz" wrap="square" lIns="0" tIns="12700" rIns="0" bIns="0" rtlCol="0">
            <a:spAutoFit/>
          </a:bodyPr>
          <a:lstStyle/>
          <a:p>
            <a:pPr marL="12700">
              <a:lnSpc>
                <a:spcPct val="100000"/>
              </a:lnSpc>
              <a:spcBef>
                <a:spcPts val="100"/>
              </a:spcBef>
            </a:pPr>
            <a:r>
              <a:rPr lang="en-US" sz="4000" b="1" dirty="0"/>
              <a:t>Application Submission Timeline</a:t>
            </a:r>
            <a:r>
              <a:rPr lang="en-US" sz="4000" dirty="0">
                <a:latin typeface="Tahoma"/>
                <a:cs typeface="Tahoma"/>
              </a:rPr>
              <a:t>  </a:t>
            </a:r>
            <a:endParaRPr sz="4000" dirty="0">
              <a:latin typeface="Tahoma"/>
              <a:cs typeface="Tahoma"/>
            </a:endParaRPr>
          </a:p>
        </p:txBody>
      </p:sp>
    </p:spTree>
    <p:extLst>
      <p:ext uri="{BB962C8B-B14F-4D97-AF65-F5344CB8AC3E}">
        <p14:creationId xmlns:p14="http://schemas.microsoft.com/office/powerpoint/2010/main" val="25394760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46538"/>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endParaRPr lang="en-US" b="1" dirty="0"/>
          </a:p>
          <a:p>
            <a:endParaRPr lang="en-US" b="1" dirty="0"/>
          </a:p>
          <a:p>
            <a:endParaRPr lang="en-US" b="1" dirty="0"/>
          </a:p>
          <a:p>
            <a:endParaRPr lang="en-US" b="1" dirty="0"/>
          </a:p>
          <a:p>
            <a:endParaRPr lang="en-US" b="1" dirty="0"/>
          </a:p>
          <a:p>
            <a:endParaRPr lang="en-US" b="1" dirty="0"/>
          </a:p>
          <a:p>
            <a:endParaRPr lang="en-US" b="1" dirty="0"/>
          </a:p>
          <a:p>
            <a:r>
              <a:rPr lang="en-US" b="1" dirty="0"/>
              <a:t>	</a:t>
            </a:r>
            <a:endParaRPr lang="en-US" dirty="0"/>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199627" y="1616148"/>
            <a:ext cx="9125128" cy="3398193"/>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285750" indent="-285750">
              <a:buFont typeface="Arial" panose="020B0604020202020204" pitchFamily="34" charset="0"/>
              <a:buChar char="•"/>
            </a:pPr>
            <a:r>
              <a:rPr lang="en-US" sz="3200" dirty="0"/>
              <a:t>Can be found on the </a:t>
            </a:r>
            <a:r>
              <a:rPr lang="en-US" sz="3200" dirty="0">
                <a:hlinkClick r:id="rId3"/>
              </a:rPr>
              <a:t>www.letsendhomelessness.org</a:t>
            </a:r>
            <a:r>
              <a:rPr lang="en-US" sz="3200" dirty="0"/>
              <a:t>  website</a:t>
            </a:r>
          </a:p>
          <a:p>
            <a:pPr marL="285750" indent="-285750">
              <a:buFont typeface="Arial" panose="020B0604020202020204" pitchFamily="34" charset="0"/>
              <a:buChar char="•"/>
            </a:pPr>
            <a:r>
              <a:rPr lang="en-US" sz="3200" dirty="0"/>
              <a:t>All materials can be downloaded directly from the website</a:t>
            </a:r>
          </a:p>
          <a:p>
            <a:pPr marL="285750" indent="-285750">
              <a:buFont typeface="Arial" panose="020B0604020202020204" pitchFamily="34" charset="0"/>
              <a:buChar char="•"/>
            </a:pPr>
            <a:r>
              <a:rPr lang="en-US" sz="2800" dirty="0"/>
              <a:t>The CoC will not email out materials this year</a:t>
            </a:r>
          </a:p>
          <a:p>
            <a:endParaRPr lang="en-US" dirty="0"/>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6"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3999" y="791748"/>
            <a:ext cx="9471267" cy="751488"/>
          </a:xfrm>
          <a:prstGeom prst="rect">
            <a:avLst/>
          </a:prstGeom>
        </p:spPr>
        <p:txBody>
          <a:bodyPr vert="horz" wrap="square" lIns="0" tIns="12700" rIns="0" bIns="0" rtlCol="0">
            <a:spAutoFit/>
          </a:bodyPr>
          <a:lstStyle/>
          <a:p>
            <a:pPr marL="12700" algn="ctr">
              <a:lnSpc>
                <a:spcPct val="100000"/>
              </a:lnSpc>
              <a:spcBef>
                <a:spcPts val="100"/>
              </a:spcBef>
            </a:pPr>
            <a:r>
              <a:rPr lang="en-US" sz="4800" b="1" dirty="0">
                <a:latin typeface="Arial Black" panose="020B0A04020102020204" pitchFamily="34" charset="0"/>
              </a:rPr>
              <a:t>Application Materials </a:t>
            </a:r>
            <a:endParaRPr sz="4600" b="1" dirty="0">
              <a:latin typeface="Arial Black" panose="020B0A04020102020204" pitchFamily="34" charset="0"/>
              <a:cs typeface="Tahoma"/>
            </a:endParaRPr>
          </a:p>
        </p:txBody>
      </p:sp>
    </p:spTree>
    <p:extLst>
      <p:ext uri="{BB962C8B-B14F-4D97-AF65-F5344CB8AC3E}">
        <p14:creationId xmlns:p14="http://schemas.microsoft.com/office/powerpoint/2010/main" val="389150942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540" y="-1035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2296476" y="1715173"/>
            <a:ext cx="7234022" cy="2306369"/>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algn="ctr">
              <a:spcBef>
                <a:spcPts val="435"/>
              </a:spcBef>
              <a:buClr>
                <a:srgbClr val="002060"/>
              </a:buClr>
              <a:buSzPct val="85000"/>
            </a:pPr>
            <a:r>
              <a:rPr kumimoji="0" lang="en-US" sz="2000" b="1" i="0" u="none" strike="noStrike" kern="1200" cap="none" spc="0" normalizeH="0" baseline="0" noProof="0" dirty="0">
                <a:ln>
                  <a:noFill/>
                </a:ln>
                <a:solidFill>
                  <a:prstClr val="black"/>
                </a:solidFill>
                <a:effectLst/>
                <a:uLnTx/>
                <a:uFillTx/>
                <a:latin typeface="Calibri"/>
                <a:ea typeface="+mn-ea"/>
                <a:cs typeface="+mn-cs"/>
              </a:rPr>
              <a:t>https://letsendhomelessness.org/about/funding/new-project-application-2021-8-30-21/</a:t>
            </a:r>
            <a:endParaRPr kumimoji="0" sz="2000" b="1"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989901" y="722376"/>
            <a:ext cx="9874703" cy="720710"/>
          </a:xfrm>
          <a:prstGeom prst="rect">
            <a:avLst/>
          </a:prstGeom>
        </p:spPr>
        <p:txBody>
          <a:bodyPr vert="horz" wrap="square" lIns="0" tIns="12700" rIns="0" bIns="0" rtlCol="0">
            <a:spAutoFit/>
          </a:bodyPr>
          <a:lstStyle/>
          <a:p>
            <a:pPr marL="12700" algn="ctr">
              <a:lnSpc>
                <a:spcPct val="100000"/>
              </a:lnSpc>
              <a:spcBef>
                <a:spcPts val="100"/>
              </a:spcBef>
            </a:pPr>
            <a:r>
              <a:rPr lang="en-US" sz="4600" dirty="0">
                <a:latin typeface="Tahoma"/>
                <a:cs typeface="Tahoma"/>
              </a:rPr>
              <a:t>New Project Application    </a:t>
            </a:r>
            <a:endParaRPr sz="4600" dirty="0">
              <a:latin typeface="Tahoma"/>
              <a:cs typeface="Tahoma"/>
            </a:endParaRPr>
          </a:p>
        </p:txBody>
      </p:sp>
    </p:spTree>
    <p:extLst>
      <p:ext uri="{BB962C8B-B14F-4D97-AF65-F5344CB8AC3E}">
        <p14:creationId xmlns:p14="http://schemas.microsoft.com/office/powerpoint/2010/main" val="355694004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942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904301" y="1695180"/>
            <a:ext cx="8263155" cy="1601694"/>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r>
              <a:rPr lang="en-US" sz="2000" dirty="0"/>
              <a:t>All projects must complete Budget Workbook</a:t>
            </a:r>
          </a:p>
          <a:p>
            <a:r>
              <a:rPr lang="en-US" sz="2000" dirty="0"/>
              <a:t>Complete the worksheets that are appropriate for your project.  Choose N/A box on top of each worksheet that you are not using</a:t>
            </a:r>
          </a:p>
          <a:p>
            <a:r>
              <a:rPr lang="en-US" sz="2000" dirty="0"/>
              <a:t>Green cells are only places where numbers should be entered</a:t>
            </a:r>
          </a:p>
          <a:p>
            <a:r>
              <a:rPr lang="en-US" sz="2000" dirty="0"/>
              <a:t>HMIS worksheet is only for dedicated HMIS project</a:t>
            </a:r>
          </a:p>
          <a:p>
            <a:r>
              <a:rPr lang="en-US" sz="2000" u="sng" dirty="0"/>
              <a:t>Complete Total Budget Worksheet last</a:t>
            </a:r>
            <a:r>
              <a:rPr lang="en-US" sz="2000" dirty="0"/>
              <a:t> – Fill in Project Administration up to 10% only. All other lines will be auto-filled as you complete the other worksheets </a:t>
            </a:r>
          </a:p>
          <a:p>
            <a:r>
              <a:rPr lang="en-US" sz="2000" dirty="0"/>
              <a:t>New Projects MUST use FMR rents only. </a:t>
            </a:r>
          </a:p>
          <a:p>
            <a:r>
              <a:rPr lang="en-US" sz="2000" dirty="0"/>
              <a:t>Please attach documentation of match and include detail on description of contribution</a:t>
            </a:r>
          </a:p>
          <a:p>
            <a:pPr marL="114300" indent="0">
              <a:buNone/>
            </a:pPr>
            <a:r>
              <a:rPr lang="en-US" sz="2000" dirty="0"/>
              <a:t>	Budget Points=8 </a:t>
            </a:r>
          </a:p>
          <a:p>
            <a:pPr marR="0" lvl="0" algn="l" defTabSz="914400" rtl="0" eaLnBrk="1" fontAlgn="auto" latinLnBrk="0" hangingPunct="1">
              <a:lnSpc>
                <a:spcPct val="100000"/>
              </a:lnSpc>
              <a:spcBef>
                <a:spcPts val="0"/>
              </a:spcBef>
              <a:spcAft>
                <a:spcPts val="0"/>
              </a:spcAft>
              <a:buClrTx/>
              <a:buSzTx/>
              <a:tabLst/>
              <a:defRPr/>
            </a:pP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2599515" y="722376"/>
            <a:ext cx="6570980" cy="720710"/>
          </a:xfrm>
          <a:prstGeom prst="rect">
            <a:avLst/>
          </a:prstGeom>
        </p:spPr>
        <p:txBody>
          <a:bodyPr vert="horz" wrap="square" lIns="0" tIns="12700" rIns="0" bIns="0" rtlCol="0">
            <a:spAutoFit/>
          </a:bodyPr>
          <a:lstStyle/>
          <a:p>
            <a:pPr marL="12700" algn="ctr">
              <a:lnSpc>
                <a:spcPct val="100000"/>
              </a:lnSpc>
              <a:spcBef>
                <a:spcPts val="100"/>
              </a:spcBef>
            </a:pPr>
            <a:r>
              <a:rPr lang="en-US" sz="4600" dirty="0">
                <a:latin typeface="Tahoma"/>
                <a:cs typeface="Tahoma"/>
              </a:rPr>
              <a:t>Budget</a:t>
            </a:r>
            <a:endParaRPr sz="4600" dirty="0">
              <a:latin typeface="Tahoma"/>
              <a:cs typeface="Tahoma"/>
            </a:endParaRPr>
          </a:p>
        </p:txBody>
      </p:sp>
    </p:spTree>
    <p:extLst>
      <p:ext uri="{BB962C8B-B14F-4D97-AF65-F5344CB8AC3E}">
        <p14:creationId xmlns:p14="http://schemas.microsoft.com/office/powerpoint/2010/main" val="339562151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540" y="-65804"/>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734574" y="1153185"/>
            <a:ext cx="8489658" cy="1601694"/>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342900" indent="-342900">
              <a:buFont typeface="Arial" panose="020B0604020202020204" pitchFamily="34" charset="0"/>
              <a:buChar char="•"/>
            </a:pPr>
            <a:r>
              <a:rPr lang="en-US" sz="2400" dirty="0"/>
              <a:t>Minimum Match requirement is 25%.  Applications cannot be reviewed if there is insufficient match.</a:t>
            </a:r>
          </a:p>
          <a:p>
            <a:pPr marL="342900" indent="-342900">
              <a:buFont typeface="Arial" panose="020B0604020202020204" pitchFamily="34" charset="0"/>
              <a:buChar char="•"/>
            </a:pPr>
            <a:r>
              <a:rPr lang="en-US" sz="2400" dirty="0"/>
              <a:t>Match may be cash or in-kind.  </a:t>
            </a:r>
          </a:p>
          <a:p>
            <a:pPr marL="342900" indent="-342900">
              <a:buFont typeface="Arial" panose="020B0604020202020204" pitchFamily="34" charset="0"/>
              <a:buChar char="•"/>
            </a:pPr>
            <a:r>
              <a:rPr lang="en-US" sz="2400" dirty="0"/>
              <a:t>Cash match must be cash that comes through your organization’s books and is used for eligible program expenses for the CoC funded project.  </a:t>
            </a:r>
          </a:p>
          <a:p>
            <a:pPr marL="342900" indent="-342900">
              <a:buFont typeface="Arial" panose="020B0604020202020204" pitchFamily="34" charset="0"/>
              <a:buChar char="•"/>
            </a:pPr>
            <a:r>
              <a:rPr lang="en-US" sz="2400" dirty="0"/>
              <a:t>In-kind match are materials or labor that is donated to the project.  Must include the cash value for the service/goods/labor and how you arrived at the amount. </a:t>
            </a:r>
          </a:p>
          <a:p>
            <a:pPr marL="1257300" lvl="2" indent="-342900">
              <a:buFont typeface="Arial" panose="020B0604020202020204" pitchFamily="34" charset="0"/>
              <a:buChar char="•"/>
            </a:pPr>
            <a:r>
              <a:rPr lang="en-US" sz="2400" b="1" dirty="0"/>
              <a:t>In-kind match must be documented with an </a:t>
            </a:r>
            <a:r>
              <a:rPr lang="en-US" sz="2400" b="1" u="sng" dirty="0"/>
              <a:t>MOU</a:t>
            </a:r>
            <a:r>
              <a:rPr lang="en-US" sz="2400" b="1" dirty="0"/>
              <a:t> and not a letter. </a:t>
            </a:r>
          </a:p>
          <a:p>
            <a:pPr marL="342900" indent="-342900">
              <a:buFont typeface="Arial" panose="020B0604020202020204" pitchFamily="34" charset="0"/>
              <a:buChar char="•"/>
            </a:pPr>
            <a:r>
              <a:rPr lang="en-US" sz="2400" dirty="0">
                <a:effectLst/>
                <a:ea typeface="Calibri" panose="020F0502020204030204" pitchFamily="34" charset="0"/>
                <a:cs typeface="Times New Roman" panose="02020603050405020304" pitchFamily="18" charset="0"/>
              </a:rPr>
              <a:t>Funds requested for leasing do not require a 25% match. </a:t>
            </a:r>
          </a:p>
          <a:p>
            <a:endParaRPr lang="en-US" sz="2400" dirty="0"/>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2498847" y="397538"/>
            <a:ext cx="6570980" cy="720710"/>
          </a:xfrm>
          <a:prstGeom prst="rect">
            <a:avLst/>
          </a:prstGeom>
        </p:spPr>
        <p:txBody>
          <a:bodyPr vert="horz" wrap="square" lIns="0" tIns="12700" rIns="0" bIns="0" rtlCol="0">
            <a:spAutoFit/>
          </a:bodyPr>
          <a:lstStyle/>
          <a:p>
            <a:pPr marL="12700" algn="ctr">
              <a:lnSpc>
                <a:spcPct val="100000"/>
              </a:lnSpc>
              <a:spcBef>
                <a:spcPts val="100"/>
              </a:spcBef>
            </a:pPr>
            <a:r>
              <a:rPr lang="en-US" sz="4600" dirty="0">
                <a:latin typeface="Tahoma"/>
                <a:cs typeface="Tahoma"/>
              </a:rPr>
              <a:t>Match   </a:t>
            </a:r>
            <a:endParaRPr sz="4600" dirty="0">
              <a:latin typeface="Tahoma"/>
              <a:cs typeface="Tahoma"/>
            </a:endParaRPr>
          </a:p>
        </p:txBody>
      </p:sp>
    </p:spTree>
    <p:extLst>
      <p:ext uri="{BB962C8B-B14F-4D97-AF65-F5344CB8AC3E}">
        <p14:creationId xmlns:p14="http://schemas.microsoft.com/office/powerpoint/2010/main" val="26571428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942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180730" y="1695179"/>
            <a:ext cx="9587538" cy="3072130"/>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571500" indent="-457200">
              <a:buFont typeface="Arial" panose="020B0604020202020204" pitchFamily="34" charset="0"/>
              <a:buChar char="•"/>
            </a:pPr>
            <a:r>
              <a:rPr lang="en-US" sz="2800" b="1" dirty="0"/>
              <a:t>Narrative attachments for the New Project Application should be included in one document and labeled as “Application Attachments for ______________“</a:t>
            </a:r>
          </a:p>
          <a:p>
            <a:pPr marL="114300"/>
            <a:endParaRPr lang="en-US" sz="2800" b="1" dirty="0"/>
          </a:p>
          <a:p>
            <a:pPr marL="571500" indent="-457200">
              <a:buFont typeface="Arial" panose="020B0604020202020204" pitchFamily="34" charset="0"/>
              <a:buChar char="•"/>
            </a:pPr>
            <a:r>
              <a:rPr lang="en-US" sz="2800" b="1" dirty="0"/>
              <a:t>The budget workbook is a separate attachment and named “Budget for ___________________”</a:t>
            </a:r>
          </a:p>
          <a:p>
            <a:pPr marR="0" lvl="0" algn="l" defTabSz="914400" rtl="0" eaLnBrk="1" fontAlgn="auto" latinLnBrk="0" hangingPunct="1">
              <a:lnSpc>
                <a:spcPct val="100000"/>
              </a:lnSpc>
              <a:spcBef>
                <a:spcPts val="0"/>
              </a:spcBef>
              <a:spcAft>
                <a:spcPts val="0"/>
              </a:spcAft>
              <a:buClrTx/>
              <a:buSzTx/>
              <a:tabLst/>
              <a:defRPr/>
            </a:pPr>
            <a:r>
              <a:rPr lang="en-US" sz="2000" dirty="0">
                <a:solidFill>
                  <a:prstClr val="black"/>
                </a:solidFill>
                <a:latin typeface="Calibri"/>
              </a:rPr>
              <a:t>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7"/>
            <a:ext cx="3809365" cy="720710"/>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2107692" y="722376"/>
            <a:ext cx="7914271" cy="720710"/>
          </a:xfrm>
          <a:prstGeom prst="rect">
            <a:avLst/>
          </a:prstGeom>
        </p:spPr>
        <p:txBody>
          <a:bodyPr vert="horz" wrap="square" lIns="0" tIns="12700" rIns="0" bIns="0" rtlCol="0">
            <a:spAutoFit/>
          </a:bodyPr>
          <a:lstStyle/>
          <a:p>
            <a:pPr marL="12700">
              <a:lnSpc>
                <a:spcPct val="100000"/>
              </a:lnSpc>
              <a:spcBef>
                <a:spcPts val="100"/>
              </a:spcBef>
            </a:pPr>
            <a:r>
              <a:rPr lang="en-US" sz="4600" dirty="0">
                <a:latin typeface="Tahoma"/>
                <a:cs typeface="Tahoma"/>
              </a:rPr>
              <a:t>New Application Attachments </a:t>
            </a:r>
            <a:endParaRPr sz="4600" dirty="0">
              <a:latin typeface="Tahoma"/>
              <a:cs typeface="Tahoma"/>
            </a:endParaRPr>
          </a:p>
        </p:txBody>
      </p:sp>
    </p:spTree>
    <p:extLst>
      <p:ext uri="{BB962C8B-B14F-4D97-AF65-F5344CB8AC3E}">
        <p14:creationId xmlns:p14="http://schemas.microsoft.com/office/powerpoint/2010/main" val="24738848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054996" y="460279"/>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2414" y="301611"/>
            <a:ext cx="10712198" cy="720710"/>
          </a:xfrm>
          <a:prstGeom prst="rect">
            <a:avLst/>
          </a:prstGeom>
        </p:spPr>
        <p:txBody>
          <a:bodyPr vert="horz" wrap="square" lIns="0" tIns="12700" rIns="0" bIns="0" rtlCol="0">
            <a:spAutoFit/>
          </a:bodyPr>
          <a:lstStyle/>
          <a:p>
            <a:pPr marL="12700" algn="ctr">
              <a:lnSpc>
                <a:spcPct val="100000"/>
              </a:lnSpc>
              <a:spcBef>
                <a:spcPts val="100"/>
              </a:spcBef>
            </a:pPr>
            <a:r>
              <a:rPr lang="en-US" sz="4600" dirty="0">
                <a:latin typeface="Tahoma"/>
                <a:cs typeface="Tahoma"/>
              </a:rPr>
              <a:t>Major Changes</a:t>
            </a:r>
            <a:endParaRPr sz="4600" dirty="0">
              <a:latin typeface="Tahoma"/>
              <a:cs typeface="Tahoma"/>
            </a:endParaRPr>
          </a:p>
        </p:txBody>
      </p:sp>
      <p:sp>
        <p:nvSpPr>
          <p:cNvPr id="20" name="object 20"/>
          <p:cNvSpPr txBox="1"/>
          <p:nvPr/>
        </p:nvSpPr>
        <p:spPr>
          <a:xfrm>
            <a:off x="1190194" y="1003409"/>
            <a:ext cx="9061893" cy="4980208"/>
          </a:xfrm>
          <a:prstGeom prst="rect">
            <a:avLst/>
          </a:prstGeom>
        </p:spPr>
        <p:txBody>
          <a:bodyPr vert="horz" wrap="square" lIns="0" tIns="217804" rIns="0" bIns="0" rtlCol="0">
            <a:spAutoFit/>
          </a:bodyPr>
          <a:lstStyle/>
          <a:p>
            <a:pPr marL="298450" marR="0" lvl="0" indent="-285750" defTabSz="914400" rtl="0" eaLnBrk="1" fontAlgn="auto" latinLnBrk="0" hangingPunct="1">
              <a:lnSpc>
                <a:spcPct val="100000"/>
              </a:lnSpc>
              <a:spcBef>
                <a:spcPts val="1714"/>
              </a:spcBef>
              <a:spcAft>
                <a:spcPts val="0"/>
              </a:spcAft>
              <a:buClr>
                <a:srgbClr val="F78E1E"/>
              </a:buClr>
              <a:buSzTx/>
              <a:buFont typeface="Arial" panose="020B0604020202020204" pitchFamily="34" charset="0"/>
              <a:buChar char="•"/>
              <a:tabLst>
                <a:tab pos="349250" algn="l"/>
              </a:tabLst>
              <a:defRPr/>
            </a:pPr>
            <a:r>
              <a:rPr lang="en-US" sz="2000" dirty="0">
                <a:solidFill>
                  <a:prstClr val="black"/>
                </a:solidFill>
                <a:latin typeface="Trebuchet MS"/>
                <a:cs typeface="Trebuchet MS"/>
              </a:rPr>
              <a:t>Tier 1 includes 100% of Annual Renewal Demand (ARD)</a:t>
            </a:r>
          </a:p>
          <a:p>
            <a:pPr marL="298450" marR="0" lvl="0" indent="-285750" defTabSz="914400" rtl="0" eaLnBrk="1" fontAlgn="auto" latinLnBrk="0" hangingPunct="1">
              <a:lnSpc>
                <a:spcPct val="100000"/>
              </a:lnSpc>
              <a:spcBef>
                <a:spcPts val="1714"/>
              </a:spcBef>
              <a:spcAft>
                <a:spcPts val="0"/>
              </a:spcAft>
              <a:buClr>
                <a:srgbClr val="F78E1E"/>
              </a:buClr>
              <a:buSzTx/>
              <a:buFont typeface="Arial" panose="020B0604020202020204" pitchFamily="34" charset="0"/>
              <a:buChar char="•"/>
              <a:tabLst>
                <a:tab pos="349250" algn="l"/>
              </a:tabLst>
              <a:defRPr/>
            </a:pPr>
            <a:r>
              <a:rPr kumimoji="0" lang="en-US" sz="2000" b="0" i="0" u="none" strike="noStrike" kern="1200" cap="none" spc="0" normalizeH="0" baseline="0" noProof="0" dirty="0">
                <a:ln>
                  <a:noFill/>
                </a:ln>
                <a:solidFill>
                  <a:prstClr val="black"/>
                </a:solidFill>
                <a:effectLst/>
                <a:uLnTx/>
                <a:uFillTx/>
                <a:latin typeface="Trebuchet MS"/>
                <a:ea typeface="+mn-ea"/>
                <a:cs typeface="Trebuchet MS"/>
              </a:rPr>
              <a:t>CoCs that create projects that coordinate with housing providers and healthcare organizations will receive bonus points</a:t>
            </a:r>
          </a:p>
          <a:p>
            <a:pPr marL="298450" marR="0" lvl="0" indent="-285750" defTabSz="914400" rtl="0" eaLnBrk="1" fontAlgn="auto" latinLnBrk="0" hangingPunct="1">
              <a:lnSpc>
                <a:spcPct val="100000"/>
              </a:lnSpc>
              <a:spcBef>
                <a:spcPts val="1714"/>
              </a:spcBef>
              <a:spcAft>
                <a:spcPts val="0"/>
              </a:spcAft>
              <a:buClr>
                <a:srgbClr val="F78E1E"/>
              </a:buClr>
              <a:buSzTx/>
              <a:buFont typeface="Arial" panose="020B0604020202020204" pitchFamily="34" charset="0"/>
              <a:buChar char="•"/>
              <a:tabLst>
                <a:tab pos="349250" algn="l"/>
              </a:tabLst>
              <a:defRPr/>
            </a:pPr>
            <a:r>
              <a:rPr lang="en-US" sz="2000" dirty="0">
                <a:solidFill>
                  <a:prstClr val="black"/>
                </a:solidFill>
                <a:latin typeface="Trebuchet MS"/>
                <a:cs typeface="Trebuchet MS"/>
              </a:rPr>
              <a:t>Increased points for collaboration with Public Housing Authority(s) (PHA)</a:t>
            </a:r>
          </a:p>
          <a:p>
            <a:pPr marL="298450" marR="0" lvl="0" indent="-285750" defTabSz="914400" rtl="0" eaLnBrk="1" fontAlgn="auto" latinLnBrk="0" hangingPunct="1">
              <a:lnSpc>
                <a:spcPct val="100000"/>
              </a:lnSpc>
              <a:spcBef>
                <a:spcPts val="1714"/>
              </a:spcBef>
              <a:spcAft>
                <a:spcPts val="0"/>
              </a:spcAft>
              <a:buClr>
                <a:srgbClr val="F78E1E"/>
              </a:buClr>
              <a:buSzTx/>
              <a:buFont typeface="Arial" panose="020B0604020202020204" pitchFamily="34" charset="0"/>
              <a:buChar char="•"/>
              <a:tabLst>
                <a:tab pos="349250" algn="l"/>
              </a:tabLst>
              <a:defRPr/>
            </a:pPr>
            <a:r>
              <a:rPr lang="en-US" sz="2000" dirty="0">
                <a:solidFill>
                  <a:prstClr val="black"/>
                </a:solidFill>
                <a:latin typeface="Trebuchet MS"/>
                <a:cs typeface="Trebuchet MS"/>
              </a:rPr>
              <a:t>Increased points for Racial Equity activities</a:t>
            </a:r>
          </a:p>
          <a:p>
            <a:pPr marL="298450" marR="0" lvl="0" indent="-285750" defTabSz="914400" rtl="0" eaLnBrk="1" fontAlgn="auto" latinLnBrk="0" hangingPunct="1">
              <a:lnSpc>
                <a:spcPct val="100000"/>
              </a:lnSpc>
              <a:spcBef>
                <a:spcPts val="1714"/>
              </a:spcBef>
              <a:spcAft>
                <a:spcPts val="0"/>
              </a:spcAft>
              <a:buClr>
                <a:srgbClr val="F78E1E"/>
              </a:buClr>
              <a:buSzTx/>
              <a:buFont typeface="Arial" panose="020B0604020202020204" pitchFamily="34" charset="0"/>
              <a:buChar char="•"/>
              <a:tabLst>
                <a:tab pos="349250" algn="l"/>
              </a:tabLst>
              <a:defRPr/>
            </a:pPr>
            <a:r>
              <a:rPr lang="en-US" sz="2000" dirty="0">
                <a:solidFill>
                  <a:prstClr val="black"/>
                </a:solidFill>
                <a:latin typeface="Trebuchet MS"/>
                <a:cs typeface="Trebuchet MS"/>
              </a:rPr>
              <a:t>Increased points for inclusion of persons with lived experience</a:t>
            </a:r>
          </a:p>
          <a:p>
            <a:pPr marL="298450" marR="0" lvl="0" indent="-285750" defTabSz="914400" rtl="0" eaLnBrk="1" fontAlgn="auto" latinLnBrk="0" hangingPunct="1">
              <a:lnSpc>
                <a:spcPct val="100000"/>
              </a:lnSpc>
              <a:spcBef>
                <a:spcPts val="1714"/>
              </a:spcBef>
              <a:spcAft>
                <a:spcPts val="0"/>
              </a:spcAft>
              <a:buClr>
                <a:srgbClr val="F78E1E"/>
              </a:buClr>
              <a:buSzTx/>
              <a:buFont typeface="Arial" panose="020B0604020202020204" pitchFamily="34" charset="0"/>
              <a:buChar char="•"/>
              <a:tabLst>
                <a:tab pos="349250" algn="l"/>
              </a:tabLst>
              <a:defRPr/>
            </a:pPr>
            <a:r>
              <a:rPr lang="en-US" sz="2000" dirty="0">
                <a:solidFill>
                  <a:prstClr val="black"/>
                </a:solidFill>
                <a:latin typeface="Trebuchet MS"/>
                <a:cs typeface="Trebuchet MS"/>
              </a:rPr>
              <a:t>Points for how the CoC addresses challenges due COVID-19</a:t>
            </a:r>
          </a:p>
          <a:p>
            <a:pPr marL="298450" marR="0" lvl="0" indent="-285750" defTabSz="914400" rtl="0" eaLnBrk="1" fontAlgn="auto" latinLnBrk="0" hangingPunct="1">
              <a:lnSpc>
                <a:spcPct val="100000"/>
              </a:lnSpc>
              <a:spcBef>
                <a:spcPts val="1714"/>
              </a:spcBef>
              <a:spcAft>
                <a:spcPts val="0"/>
              </a:spcAft>
              <a:buClr>
                <a:srgbClr val="F78E1E"/>
              </a:buClr>
              <a:buSzTx/>
              <a:buFont typeface="Arial" panose="020B0604020202020204" pitchFamily="34" charset="0"/>
              <a:buChar char="•"/>
              <a:tabLst>
                <a:tab pos="349250" algn="l"/>
              </a:tabLst>
              <a:defRPr/>
            </a:pPr>
            <a:r>
              <a:rPr lang="en-US" sz="2000" dirty="0">
                <a:solidFill>
                  <a:prstClr val="black"/>
                </a:solidFill>
                <a:latin typeface="Trebuchet MS"/>
                <a:cs typeface="Trebuchet MS"/>
              </a:rPr>
              <a:t>Points for CoC coordination with ESG-CV funding</a:t>
            </a:r>
          </a:p>
          <a:p>
            <a:pPr marL="298450" marR="0" lvl="0" indent="-285750" defTabSz="914400" rtl="0" eaLnBrk="1" fontAlgn="auto" latinLnBrk="0" hangingPunct="1">
              <a:lnSpc>
                <a:spcPct val="100000"/>
              </a:lnSpc>
              <a:spcBef>
                <a:spcPts val="1714"/>
              </a:spcBef>
              <a:spcAft>
                <a:spcPts val="0"/>
              </a:spcAft>
              <a:buClr>
                <a:srgbClr val="F78E1E"/>
              </a:buClr>
              <a:buSzTx/>
              <a:buFont typeface="Arial" panose="020B0604020202020204" pitchFamily="34" charset="0"/>
              <a:buChar char="•"/>
              <a:tabLst>
                <a:tab pos="349250" algn="l"/>
              </a:tabLst>
              <a:defRPr/>
            </a:pPr>
            <a:r>
              <a:rPr lang="en-US" sz="2000" dirty="0">
                <a:solidFill>
                  <a:prstClr val="black"/>
                </a:solidFill>
                <a:latin typeface="Trebuchet MS"/>
                <a:cs typeface="Trebuchet MS"/>
              </a:rPr>
              <a:t>Only the sheltered PIT count will be scored for this fiscal year</a:t>
            </a:r>
          </a:p>
          <a:p>
            <a:pPr marL="298450" marR="0" lvl="0" indent="-285750" defTabSz="914400" rtl="0" eaLnBrk="1" fontAlgn="auto" latinLnBrk="0" hangingPunct="1">
              <a:lnSpc>
                <a:spcPct val="100000"/>
              </a:lnSpc>
              <a:spcBef>
                <a:spcPts val="1714"/>
              </a:spcBef>
              <a:spcAft>
                <a:spcPts val="0"/>
              </a:spcAft>
              <a:buClr>
                <a:srgbClr val="F78E1E"/>
              </a:buClr>
              <a:buSzTx/>
              <a:buFont typeface="Arial" panose="020B0604020202020204" pitchFamily="34" charset="0"/>
              <a:buChar char="•"/>
              <a:tabLst>
                <a:tab pos="349250" algn="l"/>
              </a:tabLst>
              <a:defRPr/>
            </a:pPr>
            <a:endParaRPr kumimoji="0" lang="en-US" sz="1600" b="0" i="0" u="none" strike="noStrike" kern="1200" cap="none" spc="0" normalizeH="0" baseline="0" noProof="0" dirty="0">
              <a:ln>
                <a:noFill/>
              </a:ln>
              <a:solidFill>
                <a:prstClr val="black"/>
              </a:solidFill>
              <a:effectLst/>
              <a:highlight>
                <a:srgbClr val="FFFF00"/>
              </a:highlight>
              <a:uLnTx/>
              <a:uFillTx/>
              <a:latin typeface="Trebuchet MS"/>
              <a:ea typeface="+mn-ea"/>
              <a:cs typeface="Trebuchet MS"/>
            </a:endParaRPr>
          </a:p>
        </p:txBody>
      </p:sp>
    </p:spTree>
    <p:extLst>
      <p:ext uri="{BB962C8B-B14F-4D97-AF65-F5344CB8AC3E}">
        <p14:creationId xmlns:p14="http://schemas.microsoft.com/office/powerpoint/2010/main" val="34968336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942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949911" y="1695179"/>
            <a:ext cx="10233087" cy="2574817"/>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342900" marR="0" lvl="0" indent="-3429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000" dirty="0">
                <a:solidFill>
                  <a:prstClr val="black"/>
                </a:solidFill>
              </a:rPr>
              <a:t>Presentations will be scheduled for September 29, with October 1 as a back-up date if needed</a:t>
            </a:r>
          </a:p>
          <a:p>
            <a:pPr marR="0" lvl="0" defTabSz="914400" rtl="0" eaLnBrk="1" fontAlgn="auto" latinLnBrk="0" hangingPunct="1">
              <a:lnSpc>
                <a:spcPct val="100000"/>
              </a:lnSpc>
              <a:spcBef>
                <a:spcPts val="0"/>
              </a:spcBef>
              <a:spcAft>
                <a:spcPts val="0"/>
              </a:spcAft>
              <a:buClrTx/>
              <a:buSzTx/>
              <a:tabLst/>
              <a:defRPr/>
            </a:pPr>
            <a:endParaRPr lang="en-US" sz="2000" dirty="0">
              <a:solidFill>
                <a:prstClr val="black"/>
              </a:solidFill>
            </a:endParaRPr>
          </a:p>
          <a:p>
            <a:pPr marL="285750" marR="0" indent="-285750">
              <a:lnSpc>
                <a:spcPct val="107000"/>
              </a:lnSpc>
              <a:spcBef>
                <a:spcPts val="0"/>
              </a:spcBef>
              <a:spcAft>
                <a:spcPts val="800"/>
              </a:spcAft>
              <a:buFont typeface="Arial" panose="020B0604020202020204" pitchFamily="34" charset="0"/>
              <a:buChar char="•"/>
            </a:pPr>
            <a:r>
              <a:rPr lang="en-US" sz="2000" b="1" dirty="0">
                <a:effectLst/>
                <a:ea typeface="Calibri" panose="020F0502020204030204" pitchFamily="34" charset="0"/>
                <a:cs typeface="Times New Roman" panose="02020603050405020304" pitchFamily="18" charset="0"/>
              </a:rPr>
              <a:t>A presentation to the ranking and review committee will be required for all new projects. This presentation helps the reviewers better understand the new project and their plan on achieving community and HUD goals in the upcoming year. </a:t>
            </a:r>
            <a:endParaRPr lang="en-US" sz="2000" b="1" i="1" dirty="0">
              <a:ea typeface="Calibri" panose="020F0502020204030204" pitchFamily="34" charset="0"/>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en-US" sz="2000" b="1" i="1" dirty="0">
                <a:effectLst/>
                <a:ea typeface="Calibri" panose="020F0502020204030204" pitchFamily="34" charset="0"/>
                <a:cs typeface="Times New Roman" panose="02020603050405020304" pitchFamily="18" charset="0"/>
              </a:rPr>
              <a:t>Reviewer</a:t>
            </a:r>
            <a:r>
              <a:rPr lang="en-US" sz="2000" b="1" i="1" dirty="0">
                <a:ea typeface="Calibri" panose="020F0502020204030204" pitchFamily="34" charset="0"/>
                <a:cs typeface="Times New Roman" panose="02020603050405020304" pitchFamily="18" charset="0"/>
              </a:rPr>
              <a:t>s can award plus or negative 5 points based on the presentation. If you want to present </a:t>
            </a:r>
            <a:r>
              <a:rPr lang="en-US" sz="2000" i="1" dirty="0">
                <a:ea typeface="Calibri" panose="020F0502020204030204" pitchFamily="34" charset="0"/>
                <a:cs typeface="Times New Roman" panose="02020603050405020304" pitchFamily="18" charset="0"/>
              </a:rPr>
              <a:t>materials to the committee, please them emailed to </a:t>
            </a:r>
            <a:r>
              <a:rPr lang="en-US" sz="2000" i="1" dirty="0">
                <a:ea typeface="Calibri" panose="020F0502020204030204" pitchFamily="34" charset="0"/>
                <a:cs typeface="Times New Roman" panose="02020603050405020304" pitchFamily="18" charset="0"/>
                <a:hlinkClick r:id="rId3"/>
              </a:rPr>
              <a:t>cbollinger@letsendhomelessness.org</a:t>
            </a:r>
            <a:r>
              <a:rPr lang="en-US" sz="2000" i="1" dirty="0">
                <a:ea typeface="Calibri" panose="020F0502020204030204" pitchFamily="34" charset="0"/>
                <a:cs typeface="Times New Roman" panose="02020603050405020304" pitchFamily="18" charset="0"/>
              </a:rPr>
              <a:t> no later than Noon on September 23</a:t>
            </a:r>
            <a:r>
              <a:rPr lang="en-US" sz="2000" i="1" baseline="30000" dirty="0">
                <a:ea typeface="Calibri" panose="020F0502020204030204" pitchFamily="34" charset="0"/>
                <a:cs typeface="Times New Roman" panose="02020603050405020304" pitchFamily="18" charset="0"/>
              </a:rPr>
              <a:t>rd </a:t>
            </a:r>
            <a:r>
              <a:rPr lang="en-US" sz="2000" i="1" dirty="0">
                <a:effectLst/>
                <a:ea typeface="Calibri" panose="020F0502020204030204" pitchFamily="34" charset="0"/>
                <a:cs typeface="Times New Roman" panose="02020603050405020304" pitchFamily="18" charset="0"/>
              </a:rPr>
              <a:t>. </a:t>
            </a:r>
          </a:p>
          <a:p>
            <a:pPr marL="285750" marR="0" indent="-285750">
              <a:lnSpc>
                <a:spcPct val="107000"/>
              </a:lnSpc>
              <a:spcBef>
                <a:spcPts val="0"/>
              </a:spcBef>
              <a:spcAft>
                <a:spcPts val="800"/>
              </a:spcAft>
              <a:buFont typeface="Arial" panose="020B0604020202020204" pitchFamily="34" charset="0"/>
              <a:buChar char="•"/>
            </a:pPr>
            <a:endParaRPr lang="en-US" sz="2000" i="1" dirty="0">
              <a:solidFill>
                <a:prstClr val="black"/>
              </a:solidFill>
              <a:highlight>
                <a:srgbClr val="FFFF00"/>
              </a:highlight>
              <a:cs typeface="Times New Roman" panose="02020603050405020304" pitchFamily="18" charset="0"/>
            </a:endParaRPr>
          </a:p>
          <a:p>
            <a:pPr marL="285750" marR="0" indent="-285750">
              <a:lnSpc>
                <a:spcPct val="107000"/>
              </a:lnSpc>
              <a:spcBef>
                <a:spcPts val="0"/>
              </a:spcBef>
              <a:spcAft>
                <a:spcPts val="800"/>
              </a:spcAft>
              <a:buFont typeface="Arial" panose="020B0604020202020204" pitchFamily="34" charset="0"/>
              <a:buChar char="•"/>
            </a:pPr>
            <a:r>
              <a:rPr lang="en-US" sz="2000" i="1" dirty="0">
                <a:solidFill>
                  <a:prstClr val="black"/>
                </a:solidFill>
              </a:rPr>
              <a:t>The first New Project application submitted can choose their time of presentation based on schedule that is set up </a:t>
            </a:r>
          </a:p>
          <a:p>
            <a:pPr marR="0" lvl="0" algn="l" defTabSz="914400" rtl="0" eaLnBrk="1" fontAlgn="auto" latinLnBrk="0" hangingPunct="1">
              <a:lnSpc>
                <a:spcPct val="100000"/>
              </a:lnSpc>
              <a:spcBef>
                <a:spcPts val="0"/>
              </a:spcBef>
              <a:spcAft>
                <a:spcPts val="0"/>
              </a:spcAft>
              <a:buClrTx/>
              <a:buSzTx/>
              <a:tabLst/>
              <a:defRPr/>
            </a:pPr>
            <a:endParaRPr lang="en-US" sz="2000" dirty="0">
              <a:solidFill>
                <a:prstClr val="black"/>
              </a:solidFill>
              <a:latin typeface="Calibri"/>
            </a:endParaRPr>
          </a:p>
          <a:p>
            <a:pPr marR="0" lvl="0" algn="l" defTabSz="914400" rtl="0" eaLnBrk="1" fontAlgn="auto" latinLnBrk="0" hangingPunct="1">
              <a:lnSpc>
                <a:spcPct val="100000"/>
              </a:lnSpc>
              <a:spcBef>
                <a:spcPts val="0"/>
              </a:spcBef>
              <a:spcAft>
                <a:spcPts val="0"/>
              </a:spcAft>
              <a:buClrTx/>
              <a:buSzTx/>
              <a:tabLst/>
              <a:defRPr/>
            </a:pPr>
            <a:r>
              <a:rPr lang="en-US" sz="2000" dirty="0">
                <a:solidFill>
                  <a:prstClr val="black"/>
                </a:solidFill>
                <a:latin typeface="Calibri"/>
              </a:rPr>
              <a:t>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1855434" y="722376"/>
            <a:ext cx="8166530" cy="627030"/>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6"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2107692" y="722376"/>
            <a:ext cx="7914271" cy="720710"/>
          </a:xfrm>
          <a:prstGeom prst="rect">
            <a:avLst/>
          </a:prstGeom>
        </p:spPr>
        <p:txBody>
          <a:bodyPr vert="horz" wrap="square" lIns="0" tIns="12700" rIns="0" bIns="0" rtlCol="0">
            <a:spAutoFit/>
          </a:bodyPr>
          <a:lstStyle/>
          <a:p>
            <a:pPr marL="12700">
              <a:lnSpc>
                <a:spcPct val="100000"/>
              </a:lnSpc>
              <a:spcBef>
                <a:spcPts val="100"/>
              </a:spcBef>
            </a:pPr>
            <a:r>
              <a:rPr lang="en-US" sz="4600" dirty="0">
                <a:latin typeface="Tahoma"/>
                <a:cs typeface="Tahoma"/>
              </a:rPr>
              <a:t>New Project Presentations </a:t>
            </a:r>
            <a:endParaRPr sz="4600" dirty="0">
              <a:latin typeface="Tahoma"/>
              <a:cs typeface="Tahoma"/>
            </a:endParaRPr>
          </a:p>
        </p:txBody>
      </p:sp>
    </p:spTree>
    <p:extLst>
      <p:ext uri="{BB962C8B-B14F-4D97-AF65-F5344CB8AC3E}">
        <p14:creationId xmlns:p14="http://schemas.microsoft.com/office/powerpoint/2010/main" val="235925634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942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333849" y="1695180"/>
            <a:ext cx="9624735" cy="1601694"/>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114300" indent="0">
              <a:buNone/>
            </a:pPr>
            <a:r>
              <a:rPr lang="en-US" b="1" i="1" dirty="0"/>
              <a:t>The 2021 CoC Program Notice of Funding Opportunity (NOFO)</a:t>
            </a:r>
            <a:r>
              <a:rPr lang="en-US" dirty="0"/>
              <a:t> New Applicants must also comply with the rules, regulations, and guidance in 2021 HUD NOFO.</a:t>
            </a:r>
          </a:p>
          <a:p>
            <a:pPr marL="114300" indent="0">
              <a:buNone/>
            </a:pPr>
            <a:endParaRPr lang="en-US" dirty="0">
              <a:hlinkClick r:id="rId3"/>
            </a:endParaRPr>
          </a:p>
          <a:p>
            <a:pPr marL="114300" indent="0">
              <a:buNone/>
            </a:pPr>
            <a:r>
              <a:rPr lang="en-US" dirty="0">
                <a:hlinkClick r:id="rId3"/>
              </a:rPr>
              <a:t>https://www.hud.gov/sites/dfiles/SPM/documents/FY21_Continuum_of_Care_Competition.pdf</a:t>
            </a:r>
            <a:endParaRPr lang="en-US" dirty="0"/>
          </a:p>
          <a:p>
            <a:pPr marL="114300" indent="0">
              <a:buNone/>
            </a:pPr>
            <a:endParaRPr lang="en-US" dirty="0"/>
          </a:p>
          <a:p>
            <a:r>
              <a:rPr lang="en-US" i="1" dirty="0"/>
              <a:t>CoC Program Interim Rule (24 CFR part 578) </a:t>
            </a:r>
            <a:r>
              <a:rPr lang="en-US" i="1" u="sng" dirty="0">
                <a:hlinkClick r:id="rId4"/>
              </a:rPr>
              <a:t>https://www.hudexchange.info/resources/documents/CoCProgramInterimRule_FormattedVersion.pdf</a:t>
            </a:r>
            <a:endParaRPr lang="en-US" i="1" u="sng" dirty="0"/>
          </a:p>
          <a:p>
            <a:r>
              <a:rPr lang="en-US" dirty="0"/>
              <a:t>Housing First Information</a:t>
            </a:r>
            <a:endParaRPr lang="en-US" u="sng" dirty="0"/>
          </a:p>
          <a:p>
            <a:r>
              <a:rPr lang="en-US" u="sng" dirty="0">
                <a:hlinkClick r:id="rId5"/>
              </a:rPr>
              <a:t>https://www.hudexchange.info/resources/documents/Housing-First-Permanent-SupportiveHousing-Brief.pdf</a:t>
            </a:r>
            <a:endParaRPr lang="en-US" u="sng" dirty="0"/>
          </a:p>
          <a:p>
            <a:r>
              <a:rPr lang="en-US" dirty="0"/>
              <a:t>Rapid Re-Housing Information</a:t>
            </a:r>
          </a:p>
          <a:p>
            <a:r>
              <a:rPr lang="en-US" u="sng" dirty="0">
                <a:hlinkClick r:id="rId6"/>
              </a:rPr>
              <a:t>https://www.hudexchange.info/resources/documents/Rapid-Re-Housing-Brief.pdf</a:t>
            </a:r>
            <a:br>
              <a:rPr lang="en-US" u="sng" dirty="0"/>
            </a:br>
            <a:r>
              <a:rPr lang="en-US" u="sng" dirty="0">
                <a:hlinkClick r:id="rId7"/>
              </a:rPr>
              <a:t>https://www.hudexchange.info/resource/2889/rapid-rehousing-esg-vs-coc/</a:t>
            </a:r>
            <a:endParaRPr lang="en-US" u="sng" dirty="0"/>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8"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9"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10"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2599515" y="722376"/>
            <a:ext cx="6570980" cy="751488"/>
          </a:xfrm>
          <a:prstGeom prst="rect">
            <a:avLst/>
          </a:prstGeom>
        </p:spPr>
        <p:txBody>
          <a:bodyPr vert="horz" wrap="square" lIns="0" tIns="12700" rIns="0" bIns="0" rtlCol="0">
            <a:spAutoFit/>
          </a:bodyPr>
          <a:lstStyle/>
          <a:p>
            <a:pPr marL="12700">
              <a:lnSpc>
                <a:spcPct val="100000"/>
              </a:lnSpc>
              <a:spcBef>
                <a:spcPts val="100"/>
              </a:spcBef>
            </a:pPr>
            <a:r>
              <a:rPr lang="en-US" sz="4800" b="1" u="sng" dirty="0"/>
              <a:t>HUD References</a:t>
            </a:r>
            <a:endParaRPr sz="4600" dirty="0">
              <a:latin typeface="Tahoma"/>
              <a:cs typeface="Tahoma"/>
            </a:endParaRPr>
          </a:p>
        </p:txBody>
      </p:sp>
    </p:spTree>
    <p:extLst>
      <p:ext uri="{BB962C8B-B14F-4D97-AF65-F5344CB8AC3E}">
        <p14:creationId xmlns:p14="http://schemas.microsoft.com/office/powerpoint/2010/main" val="306799792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2">
            <a:extLst>
              <a:ext uri="{FF2B5EF4-FFF2-40B4-BE49-F238E27FC236}">
                <a16:creationId xmlns:a16="http://schemas.microsoft.com/office/drawing/2014/main" id="{FC0DC377-2A2E-4714-B305-BBA17CB4EBE0}"/>
              </a:ext>
            </a:extLst>
          </p:cNvPr>
          <p:cNvSpPr/>
          <p:nvPr/>
        </p:nvSpPr>
        <p:spPr>
          <a:xfrm>
            <a:off x="2540" y="28181"/>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2" name="Title 1"/>
          <p:cNvSpPr>
            <a:spLocks noGrp="1"/>
          </p:cNvSpPr>
          <p:nvPr>
            <p:ph type="title"/>
          </p:nvPr>
        </p:nvSpPr>
        <p:spPr>
          <a:xfrm>
            <a:off x="1436886" y="664449"/>
            <a:ext cx="8663883" cy="677108"/>
          </a:xfrm>
        </p:spPr>
        <p:txBody>
          <a:bodyPr/>
          <a:lstStyle/>
          <a:p>
            <a:pPr algn="ctr"/>
            <a:r>
              <a:rPr lang="en-US" b="1" u="sng" dirty="0"/>
              <a:t>Timeline of Important Dates </a:t>
            </a:r>
          </a:p>
        </p:txBody>
      </p:sp>
      <p:sp>
        <p:nvSpPr>
          <p:cNvPr id="3" name="Content Placeholder 2"/>
          <p:cNvSpPr>
            <a:spLocks noGrp="1"/>
          </p:cNvSpPr>
          <p:nvPr>
            <p:ph idx="1"/>
          </p:nvPr>
        </p:nvSpPr>
        <p:spPr>
          <a:xfrm>
            <a:off x="1040235" y="1577131"/>
            <a:ext cx="10502109" cy="3939422"/>
          </a:xfrm>
        </p:spPr>
        <p:txBody>
          <a:bodyPr>
            <a:normAutofit fontScale="32500" lnSpcReduction="20000"/>
          </a:bodyPr>
          <a:lstStyle/>
          <a:p>
            <a:pPr marL="114300"/>
            <a:r>
              <a:rPr lang="en-US" sz="7000" dirty="0">
                <a:latin typeface="+mn-lt"/>
              </a:rPr>
              <a:t>August 24: 	Local New Application Materials Available</a:t>
            </a:r>
          </a:p>
          <a:p>
            <a:pPr marL="114300"/>
            <a:r>
              <a:rPr lang="en-US" sz="7000" dirty="0">
                <a:latin typeface="+mn-lt"/>
              </a:rPr>
              <a:t>August30: 	Local New Application Workshop via Zoom</a:t>
            </a:r>
          </a:p>
          <a:p>
            <a:pPr marL="114300"/>
            <a:r>
              <a:rPr lang="en-US" sz="7000" dirty="0">
                <a:latin typeface="+mn-lt"/>
              </a:rPr>
              <a:t> 			1 pm- 2:30 pm</a:t>
            </a:r>
          </a:p>
          <a:p>
            <a:pPr marL="114300"/>
            <a:endParaRPr lang="en-US" sz="7000" dirty="0">
              <a:latin typeface="+mn-lt"/>
            </a:endParaRPr>
          </a:p>
          <a:p>
            <a:pPr marL="114300"/>
            <a:r>
              <a:rPr lang="en-US" sz="7000" dirty="0">
                <a:latin typeface="+mn-lt"/>
              </a:rPr>
              <a:t>August 31:  Esnaps Training via Zoom 2:30 – 4pm </a:t>
            </a:r>
          </a:p>
          <a:p>
            <a:pPr marL="114300"/>
            <a:endParaRPr lang="en-US" sz="7000" dirty="0">
              <a:latin typeface="+mn-lt"/>
            </a:endParaRPr>
          </a:p>
          <a:p>
            <a:pPr marL="114300"/>
            <a:r>
              <a:rPr lang="en-US" sz="7000" dirty="0">
                <a:latin typeface="+mn-lt"/>
              </a:rPr>
              <a:t>September 17: </a:t>
            </a:r>
            <a:r>
              <a:rPr lang="en-US" sz="7000" b="1" dirty="0">
                <a:latin typeface="+mn-lt"/>
              </a:rPr>
              <a:t>New Project Applications Due by</a:t>
            </a:r>
            <a:r>
              <a:rPr lang="en-US" sz="7000" dirty="0">
                <a:latin typeface="+mn-lt"/>
              </a:rPr>
              <a:t> 12pm (Noon)  </a:t>
            </a:r>
          </a:p>
          <a:p>
            <a:pPr marL="114300"/>
            <a:endParaRPr lang="en-US" sz="7000" dirty="0">
              <a:latin typeface="+mn-lt"/>
            </a:endParaRPr>
          </a:p>
          <a:p>
            <a:pPr marL="114300"/>
            <a:r>
              <a:rPr lang="en-US" sz="7000" dirty="0">
                <a:latin typeface="+mn-lt"/>
              </a:rPr>
              <a:t>September 29 &amp; October 1: New Project Presentations </a:t>
            </a:r>
          </a:p>
          <a:p>
            <a:pPr marL="114300"/>
            <a:endParaRPr lang="en-US" sz="7000" dirty="0">
              <a:latin typeface="+mn-lt"/>
            </a:endParaRPr>
          </a:p>
          <a:p>
            <a:pPr marL="114300"/>
            <a:r>
              <a:rPr lang="en-US" sz="7000" dirty="0">
                <a:latin typeface="+mn-lt"/>
              </a:rPr>
              <a:t>October 27:  Applicants Notified of Final Project Rankings 		     		  and posted to PEH website</a:t>
            </a:r>
          </a:p>
          <a:p>
            <a:pPr marL="114300"/>
            <a:r>
              <a:rPr lang="en-US" sz="5500" dirty="0"/>
              <a:t> </a:t>
            </a:r>
            <a:endParaRPr lang="en-US" dirty="0"/>
          </a:p>
          <a:p>
            <a:pPr marL="114300"/>
            <a:endParaRPr lang="en-US" dirty="0"/>
          </a:p>
        </p:txBody>
      </p:sp>
      <p:sp>
        <p:nvSpPr>
          <p:cNvPr id="5" name="Slide Number Placeholder 4"/>
          <p:cNvSpPr>
            <a:spLocks noGrp="1"/>
          </p:cNvSpPr>
          <p:nvPr>
            <p:ph type="sldNum" sz="quarter" idx="12"/>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defPPr>
              <a:defRPr lang="en-US"/>
            </a:defPPr>
            <a:lvl1pPr marL="0" algn="ctr" defTabSz="914400" rtl="0" eaLnBrk="1" latinLnBrk="0" hangingPunct="1">
              <a:defRPr sz="1800" kern="120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77D4329-BE14-4D69-BC5E-B6482364C620}" type="slidenum">
              <a:rPr lang="en-US" smtClean="0"/>
              <a:pPr/>
              <a:t>42</a:t>
            </a:fld>
            <a:endParaRPr lang="en-US" dirty="0"/>
          </a:p>
        </p:txBody>
      </p:sp>
      <p:sp>
        <p:nvSpPr>
          <p:cNvPr id="7" name="Rectangle 6">
            <a:extLst>
              <a:ext uri="{FF2B5EF4-FFF2-40B4-BE49-F238E27FC236}">
                <a16:creationId xmlns:a16="http://schemas.microsoft.com/office/drawing/2014/main" id="{E0D29548-1E52-4590-8586-B0947ADE489A}"/>
              </a:ext>
            </a:extLst>
          </p:cNvPr>
          <p:cNvSpPr/>
          <p:nvPr/>
        </p:nvSpPr>
        <p:spPr>
          <a:xfrm>
            <a:off x="550387" y="6008885"/>
            <a:ext cx="3109826" cy="369332"/>
          </a:xfrm>
          <a:prstGeom prst="rect">
            <a:avLst/>
          </a:prstGeom>
        </p:spPr>
        <p:txBody>
          <a:bodyPr wrap="none">
            <a:spAutoFit/>
          </a:bodyPr>
          <a:lstStyle/>
          <a:p>
            <a:pPr marL="12700" lvl="0">
              <a:spcBef>
                <a:spcPts val="100"/>
              </a:spcBef>
              <a:defRPr/>
            </a:pPr>
            <a:r>
              <a:rPr lang="en-US" b="1" spc="-5" dirty="0">
                <a:solidFill>
                  <a:srgbClr val="F78E1E"/>
                </a:solidFill>
                <a:latin typeface="Tahoma"/>
                <a:cs typeface="Tahoma"/>
              </a:rPr>
              <a:t>letsendhomelessness.org</a:t>
            </a:r>
            <a:endParaRPr lang="en-US" dirty="0">
              <a:solidFill>
                <a:prstClr val="black"/>
              </a:solidFill>
              <a:latin typeface="Tahoma"/>
              <a:cs typeface="Tahoma"/>
            </a:endParaRPr>
          </a:p>
        </p:txBody>
      </p:sp>
      <p:sp>
        <p:nvSpPr>
          <p:cNvPr id="8" name="object 7">
            <a:extLst>
              <a:ext uri="{FF2B5EF4-FFF2-40B4-BE49-F238E27FC236}">
                <a16:creationId xmlns:a16="http://schemas.microsoft.com/office/drawing/2014/main" id="{D0F360E0-C965-4554-8447-2851BF249AD3}"/>
              </a:ext>
            </a:extLst>
          </p:cNvPr>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8">
            <a:extLst>
              <a:ext uri="{FF2B5EF4-FFF2-40B4-BE49-F238E27FC236}">
                <a16:creationId xmlns:a16="http://schemas.microsoft.com/office/drawing/2014/main" id="{B7502FB3-DB90-42F9-9C36-F64A9726FD9E}"/>
              </a:ext>
            </a:extLst>
          </p:cNvPr>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9">
            <a:extLst>
              <a:ext uri="{FF2B5EF4-FFF2-40B4-BE49-F238E27FC236}">
                <a16:creationId xmlns:a16="http://schemas.microsoft.com/office/drawing/2014/main" id="{5593861F-FBC5-492F-8CAA-8B3EDBE75D7C}"/>
              </a:ext>
            </a:extLst>
          </p:cNvPr>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0">
            <a:extLst>
              <a:ext uri="{FF2B5EF4-FFF2-40B4-BE49-F238E27FC236}">
                <a16:creationId xmlns:a16="http://schemas.microsoft.com/office/drawing/2014/main" id="{2D83A9DB-4EB0-46B6-913C-81A07674E8D2}"/>
              </a:ext>
            </a:extLst>
          </p:cNvPr>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1">
            <a:extLst>
              <a:ext uri="{FF2B5EF4-FFF2-40B4-BE49-F238E27FC236}">
                <a16:creationId xmlns:a16="http://schemas.microsoft.com/office/drawing/2014/main" id="{8DA97B07-B7DF-4CB5-8C17-065A002FD6FB}"/>
              </a:ext>
            </a:extLst>
          </p:cNvPr>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2">
            <a:extLst>
              <a:ext uri="{FF2B5EF4-FFF2-40B4-BE49-F238E27FC236}">
                <a16:creationId xmlns:a16="http://schemas.microsoft.com/office/drawing/2014/main" id="{59A85DA3-F248-44B8-80E6-551FFD4973BB}"/>
              </a:ext>
            </a:extLst>
          </p:cNvPr>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3">
            <a:extLst>
              <a:ext uri="{FF2B5EF4-FFF2-40B4-BE49-F238E27FC236}">
                <a16:creationId xmlns:a16="http://schemas.microsoft.com/office/drawing/2014/main" id="{F6694CAD-57D5-43FB-A843-25FDE04E4648}"/>
              </a:ext>
            </a:extLst>
          </p:cNvPr>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4">
            <a:extLst>
              <a:ext uri="{FF2B5EF4-FFF2-40B4-BE49-F238E27FC236}">
                <a16:creationId xmlns:a16="http://schemas.microsoft.com/office/drawing/2014/main" id="{6524AD93-E1CA-404C-AF7B-6371DA3FA6B5}"/>
              </a:ext>
            </a:extLst>
          </p:cNvPr>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5">
            <a:extLst>
              <a:ext uri="{FF2B5EF4-FFF2-40B4-BE49-F238E27FC236}">
                <a16:creationId xmlns:a16="http://schemas.microsoft.com/office/drawing/2014/main" id="{AC49FC98-FA81-4F3E-8F33-18935A39ACC0}"/>
              </a:ext>
            </a:extLst>
          </p:cNvPr>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6">
            <a:extLst>
              <a:ext uri="{FF2B5EF4-FFF2-40B4-BE49-F238E27FC236}">
                <a16:creationId xmlns:a16="http://schemas.microsoft.com/office/drawing/2014/main" id="{98929EB0-6C7D-4746-8A49-78E40BCEBF2B}"/>
              </a:ext>
            </a:extLst>
          </p:cNvPr>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7">
            <a:extLst>
              <a:ext uri="{FF2B5EF4-FFF2-40B4-BE49-F238E27FC236}">
                <a16:creationId xmlns:a16="http://schemas.microsoft.com/office/drawing/2014/main" id="{6CC22597-8432-4325-9415-15946621A749}"/>
              </a:ext>
            </a:extLst>
          </p:cNvPr>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8">
            <a:extLst>
              <a:ext uri="{FF2B5EF4-FFF2-40B4-BE49-F238E27FC236}">
                <a16:creationId xmlns:a16="http://schemas.microsoft.com/office/drawing/2014/main" id="{F3913FF7-419D-4C10-9EE3-CD9A54685143}"/>
              </a:ext>
            </a:extLst>
          </p:cNvPr>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712479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942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2674551" y="460279"/>
            <a:ext cx="6570980" cy="1213153"/>
          </a:xfrm>
          <a:prstGeom prst="rect">
            <a:avLst/>
          </a:prstGeom>
        </p:spPr>
        <p:txBody>
          <a:bodyPr vert="horz" wrap="square" lIns="0" tIns="12700" rIns="0" bIns="0" rtlCol="0">
            <a:spAutoFit/>
          </a:bodyPr>
          <a:lstStyle/>
          <a:p>
            <a:pPr marL="12700" algn="ctr">
              <a:lnSpc>
                <a:spcPct val="100000"/>
              </a:lnSpc>
              <a:spcBef>
                <a:spcPts val="100"/>
              </a:spcBef>
            </a:pPr>
            <a:r>
              <a:rPr lang="en-US" sz="4600" b="1" spc="-130" dirty="0">
                <a:solidFill>
                  <a:srgbClr val="00B5EF"/>
                </a:solidFill>
                <a:latin typeface="Tahoma"/>
                <a:cs typeface="Tahoma"/>
              </a:rPr>
              <a:t>	Questions</a:t>
            </a:r>
            <a:r>
              <a:rPr lang="en-US" sz="3200" b="1" spc="-130" dirty="0">
                <a:solidFill>
                  <a:schemeClr val="tx1"/>
                </a:solidFill>
                <a:latin typeface="Tahoma"/>
                <a:cs typeface="Tahoma"/>
              </a:rPr>
              <a:t> </a:t>
            </a:r>
            <a:br>
              <a:rPr lang="en-US" sz="3200" b="1" spc="-130" dirty="0">
                <a:solidFill>
                  <a:schemeClr val="tx1"/>
                </a:solidFill>
                <a:latin typeface="Tahoma"/>
                <a:cs typeface="Tahoma"/>
              </a:rPr>
            </a:br>
            <a:r>
              <a:rPr lang="en-US" sz="3200" b="1" spc="-130" dirty="0">
                <a:solidFill>
                  <a:schemeClr val="tx1"/>
                </a:solidFill>
                <a:latin typeface="Tahoma"/>
                <a:cs typeface="Tahoma"/>
              </a:rPr>
              <a:t> </a:t>
            </a:r>
            <a:endParaRPr sz="3200" dirty="0">
              <a:solidFill>
                <a:schemeClr val="tx1"/>
              </a:solidFill>
              <a:latin typeface="Tahoma"/>
              <a:cs typeface="Tahoma"/>
            </a:endParaRPr>
          </a:p>
        </p:txBody>
      </p:sp>
      <p:pic>
        <p:nvPicPr>
          <p:cNvPr id="21" name="Picture 20">
            <a:extLst>
              <a:ext uri="{FF2B5EF4-FFF2-40B4-BE49-F238E27FC236}">
                <a16:creationId xmlns:a16="http://schemas.microsoft.com/office/drawing/2014/main" id="{18E9DBE1-F844-4A84-AF33-C763AB471989}"/>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513277" y="1266727"/>
            <a:ext cx="3565321" cy="4177727"/>
          </a:xfrm>
          <a:prstGeom prst="rect">
            <a:avLst/>
          </a:prstGeom>
        </p:spPr>
      </p:pic>
    </p:spTree>
    <p:extLst>
      <p:ext uri="{BB962C8B-B14F-4D97-AF65-F5344CB8AC3E}">
        <p14:creationId xmlns:p14="http://schemas.microsoft.com/office/powerpoint/2010/main" val="4105931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1035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649658" y="1257300"/>
            <a:ext cx="7322490" cy="329694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833118" y="1257300"/>
            <a:ext cx="10709225" cy="4343400"/>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u="sng" dirty="0">
                <a:solidFill>
                  <a:prstClr val="black"/>
                </a:solidFill>
                <a:latin typeface="Calibri"/>
              </a:rPr>
              <a:t>System Performance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black"/>
              </a:solidFill>
              <a:effectLst/>
              <a:uLnTx/>
              <a:uFillTx/>
              <a:latin typeface="Calibri"/>
              <a:ea typeface="+mn-ea"/>
              <a:cs typeface="+mn-cs"/>
            </a:endParaRPr>
          </a:p>
          <a:p>
            <a:pPr>
              <a:defRPr/>
            </a:pPr>
            <a:r>
              <a:rPr lang="en-US" sz="2400" dirty="0">
                <a:effectLst/>
                <a:latin typeface="Calibri" panose="020F0502020204030204" pitchFamily="34" charset="0"/>
                <a:ea typeface="Calibri" panose="020F0502020204030204" pitchFamily="34" charset="0"/>
                <a:cs typeface="Times New Roman" panose="02020603050405020304" pitchFamily="18" charset="0"/>
              </a:rPr>
              <a:t>CoCs should review all projects eligible for renewal in FY2021 to determine their effectiveness in serving people experiencing homelessness, including cost-effectiveness.  CoCs should also look for opportunities to implement continuous quality improvement and other process improvement strategies.  HUD recognizes that CoC performance and data quality may have been affected by COVID-19 compared to previous CoC NOFOs, and has reduced the points available for rating factors related to system performance.  However, HUD plans to significantly increase the points for performance rating factors in the FY 2022 and subsequent CoC NOFOs.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2414" y="301611"/>
            <a:ext cx="10712198" cy="720710"/>
          </a:xfrm>
          <a:prstGeom prst="rect">
            <a:avLst/>
          </a:prstGeom>
        </p:spPr>
        <p:txBody>
          <a:bodyPr vert="horz" wrap="square" lIns="0" tIns="12700" rIns="0" bIns="0" rtlCol="0">
            <a:spAutoFit/>
          </a:bodyPr>
          <a:lstStyle/>
          <a:p>
            <a:pPr marL="12700" algn="ctr">
              <a:lnSpc>
                <a:spcPct val="100000"/>
              </a:lnSpc>
              <a:spcBef>
                <a:spcPts val="100"/>
              </a:spcBef>
            </a:pPr>
            <a:r>
              <a:rPr lang="en-US" sz="4600" dirty="0">
                <a:latin typeface="Tahoma"/>
                <a:cs typeface="Tahoma"/>
              </a:rPr>
              <a:t>Major Changes</a:t>
            </a:r>
            <a:endParaRPr sz="4600" dirty="0">
              <a:latin typeface="Tahoma"/>
              <a:cs typeface="Tahoma"/>
            </a:endParaRPr>
          </a:p>
        </p:txBody>
      </p:sp>
    </p:spTree>
    <p:extLst>
      <p:ext uri="{BB962C8B-B14F-4D97-AF65-F5344CB8AC3E}">
        <p14:creationId xmlns:p14="http://schemas.microsoft.com/office/powerpoint/2010/main" val="1678248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DAF20EA-3E8C-4407-8AFA-00BA0720763D}"/>
              </a:ext>
            </a:extLst>
          </p:cNvPr>
          <p:cNvSpPr>
            <a:spLocks noGrp="1"/>
          </p:cNvSpPr>
          <p:nvPr>
            <p:ph type="title"/>
          </p:nvPr>
        </p:nvSpPr>
        <p:spPr>
          <a:xfrm>
            <a:off x="1764058" y="2744919"/>
            <a:ext cx="8663883" cy="2708434"/>
          </a:xfrm>
        </p:spPr>
        <p:txBody>
          <a:bodyPr/>
          <a:lstStyle/>
          <a:p>
            <a:pPr algn="ctr"/>
            <a:r>
              <a:rPr lang="en-US" b="1" dirty="0">
                <a:ea typeface="Tahoma" pitchFamily="34" charset="0"/>
                <a:cs typeface="Tahoma" pitchFamily="34" charset="0"/>
              </a:rPr>
              <a:t>FY2021 CoC Program Funding</a:t>
            </a:r>
            <a:br>
              <a:rPr lang="en-US" b="1" dirty="0">
                <a:ea typeface="Tahoma" pitchFamily="34" charset="0"/>
                <a:cs typeface="Tahoma" pitchFamily="34" charset="0"/>
              </a:rPr>
            </a:br>
            <a:r>
              <a:rPr lang="en-US" b="1" dirty="0">
                <a:ea typeface="Tahoma" pitchFamily="34" charset="0"/>
                <a:cs typeface="Tahoma" pitchFamily="34" charset="0"/>
              </a:rPr>
              <a:t>Partners Ending Homelessness </a:t>
            </a:r>
            <a:br>
              <a:rPr lang="en-US" b="1" dirty="0">
                <a:ea typeface="Tahoma" pitchFamily="34" charset="0"/>
                <a:cs typeface="Tahoma" pitchFamily="34" charset="0"/>
              </a:rPr>
            </a:br>
            <a:r>
              <a:rPr lang="en-US" b="1" dirty="0">
                <a:ea typeface="Tahoma" pitchFamily="34" charset="0"/>
                <a:cs typeface="Tahoma" pitchFamily="34" charset="0"/>
              </a:rPr>
              <a:t>New Project  Applicant Workshop</a:t>
            </a:r>
            <a:endParaRPr lang="en-US" dirty="0">
              <a:solidFill>
                <a:schemeClr val="tx2">
                  <a:lumMod val="60000"/>
                  <a:lumOff val="40000"/>
                </a:schemeClr>
              </a:solidFill>
            </a:endParaRPr>
          </a:p>
        </p:txBody>
      </p:sp>
    </p:spTree>
    <p:extLst>
      <p:ext uri="{BB962C8B-B14F-4D97-AF65-F5344CB8AC3E}">
        <p14:creationId xmlns:p14="http://schemas.microsoft.com/office/powerpoint/2010/main" val="2739118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22935"/>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1022414" y="427646"/>
            <a:ext cx="6570980" cy="751488"/>
          </a:xfrm>
          <a:prstGeom prst="rect">
            <a:avLst/>
          </a:prstGeom>
        </p:spPr>
        <p:txBody>
          <a:bodyPr vert="horz" wrap="square" lIns="0" tIns="12700" rIns="0" bIns="0" rtlCol="0">
            <a:spAutoFit/>
          </a:bodyPr>
          <a:lstStyle/>
          <a:p>
            <a:pPr marL="12700">
              <a:lnSpc>
                <a:spcPct val="100000"/>
              </a:lnSpc>
              <a:spcBef>
                <a:spcPts val="100"/>
              </a:spcBef>
            </a:pPr>
            <a:r>
              <a:rPr lang="en-US" sz="4600" b="1" spc="-130" dirty="0">
                <a:solidFill>
                  <a:srgbClr val="00B5EF"/>
                </a:solidFill>
                <a:latin typeface="Tahoma"/>
                <a:cs typeface="Tahoma"/>
              </a:rPr>
              <a:t> </a:t>
            </a:r>
            <a:r>
              <a:rPr lang="en-US" sz="4800" b="1" dirty="0"/>
              <a:t>Introduction</a:t>
            </a:r>
            <a:endParaRPr sz="4600" dirty="0">
              <a:latin typeface="Tahoma"/>
              <a:cs typeface="Tahoma"/>
            </a:endParaRPr>
          </a:p>
        </p:txBody>
      </p:sp>
      <p:sp>
        <p:nvSpPr>
          <p:cNvPr id="20" name="object 20"/>
          <p:cNvSpPr txBox="1"/>
          <p:nvPr/>
        </p:nvSpPr>
        <p:spPr>
          <a:xfrm>
            <a:off x="1022414" y="1382681"/>
            <a:ext cx="9061893" cy="4826320"/>
          </a:xfrm>
          <a:prstGeom prst="rect">
            <a:avLst/>
          </a:prstGeom>
        </p:spPr>
        <p:txBody>
          <a:bodyPr vert="horz" wrap="square" lIns="0" tIns="217804" rIns="0" bIns="0" rtlCol="0">
            <a:spAutoFit/>
          </a:bodyPr>
          <a:lstStyle/>
          <a:p>
            <a:pPr marL="114300" indent="0">
              <a:buNone/>
            </a:pPr>
            <a:r>
              <a:rPr lang="en-US" sz="2800" dirty="0"/>
              <a:t>Partners Ending Homelessness, the lead agency for the</a:t>
            </a:r>
          </a:p>
          <a:p>
            <a:pPr marL="114300" indent="0">
              <a:buNone/>
            </a:pPr>
            <a:r>
              <a:rPr lang="en-US" sz="2800" dirty="0"/>
              <a:t>Continuum of Care (CoC), representing the City of Rochester, County of Monroe, and Towns of Greece and Irondequoit (NY-500), will submit a CoC Program Consolidated Application for funding to the U.S. Department of Housing and Urban Development (HUD) in the upcoming FY 2021 Continuum of Care Homeless Assistance Program Competition. This presentation describes the New Project Application submission and review process. </a:t>
            </a:r>
          </a:p>
          <a:p>
            <a:pPr marL="348615" marR="0" lvl="0" indent="-335915" algn="l" defTabSz="914400" rtl="0" eaLnBrk="1" fontAlgn="auto" latinLnBrk="0" hangingPunct="1">
              <a:lnSpc>
                <a:spcPct val="100000"/>
              </a:lnSpc>
              <a:spcBef>
                <a:spcPts val="1620"/>
              </a:spcBef>
              <a:spcAft>
                <a:spcPts val="0"/>
              </a:spcAft>
              <a:buClr>
                <a:srgbClr val="F78E1E"/>
              </a:buClr>
              <a:buSzTx/>
              <a:buFont typeface="Arial"/>
              <a:buChar char="•"/>
              <a:tabLst>
                <a:tab pos="349250" algn="l"/>
              </a:tabLst>
              <a:defRPr/>
            </a:pPr>
            <a:endParaRPr kumimoji="0" sz="3400" b="0" i="0" u="none" strike="noStrike" kern="1200" cap="none" spc="0" normalizeH="0" baseline="0" noProof="0" dirty="0">
              <a:ln>
                <a:noFill/>
              </a:ln>
              <a:solidFill>
                <a:prstClr val="black"/>
              </a:solidFill>
              <a:effectLst/>
              <a:uLnTx/>
              <a:uFillTx/>
              <a:latin typeface="Trebuchet MS"/>
              <a:ea typeface="+mn-ea"/>
              <a:cs typeface="Trebuchet MS"/>
            </a:endParaRPr>
          </a:p>
        </p:txBody>
      </p:sp>
    </p:spTree>
    <p:extLst>
      <p:ext uri="{BB962C8B-B14F-4D97-AF65-F5344CB8AC3E}">
        <p14:creationId xmlns:p14="http://schemas.microsoft.com/office/powerpoint/2010/main" val="40721798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0350"/>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4160149" y="722376"/>
            <a:ext cx="2768600" cy="4291965"/>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948498" y="250267"/>
            <a:ext cx="9135809" cy="1459374"/>
          </a:xfrm>
          <a:prstGeom prst="rect">
            <a:avLst/>
          </a:prstGeom>
        </p:spPr>
        <p:txBody>
          <a:bodyPr vert="horz" wrap="square" lIns="0" tIns="12700" rIns="0" bIns="0" rtlCol="0">
            <a:spAutoFit/>
          </a:bodyPr>
          <a:lstStyle/>
          <a:p>
            <a:pPr marL="12700" algn="ctr">
              <a:lnSpc>
                <a:spcPct val="100000"/>
              </a:lnSpc>
              <a:spcBef>
                <a:spcPts val="100"/>
              </a:spcBef>
            </a:pPr>
            <a:r>
              <a:rPr lang="en-US" sz="4800" b="1" dirty="0"/>
              <a:t>Application Review</a:t>
            </a:r>
            <a:br>
              <a:rPr lang="en-US" sz="4800" b="1" dirty="0"/>
            </a:br>
            <a:endParaRPr sz="4600" dirty="0">
              <a:latin typeface="Tahoma"/>
              <a:cs typeface="Tahoma"/>
            </a:endParaRPr>
          </a:p>
        </p:txBody>
      </p:sp>
      <p:sp>
        <p:nvSpPr>
          <p:cNvPr id="20" name="object 20"/>
          <p:cNvSpPr txBox="1"/>
          <p:nvPr/>
        </p:nvSpPr>
        <p:spPr>
          <a:xfrm>
            <a:off x="833119" y="1399918"/>
            <a:ext cx="10240536" cy="4654478"/>
          </a:xfrm>
          <a:prstGeom prst="rect">
            <a:avLst/>
          </a:prstGeom>
        </p:spPr>
        <p:txBody>
          <a:bodyPr vert="horz" wrap="square" lIns="0" tIns="217804" rIns="0" bIns="0" rtlCol="0">
            <a:spAutoFit/>
          </a:bodyPr>
          <a:lstStyle/>
          <a:p>
            <a:pPr marL="114300" indent="0">
              <a:buNone/>
            </a:pPr>
            <a:r>
              <a:rPr lang="en-US" sz="2400" dirty="0"/>
              <a:t>The Ranking and Review Committee will evaluate the applications based on the  Scoring Rubric provided. The following policies were approved:</a:t>
            </a:r>
          </a:p>
          <a:p>
            <a:pPr marL="571500" lvl="0" indent="-457200">
              <a:buFont typeface="+mj-lt"/>
              <a:buAutoNum type="arabicPeriod"/>
            </a:pPr>
            <a:r>
              <a:rPr lang="en-US" sz="2400" dirty="0"/>
              <a:t>The process shall be transparent and impartial</a:t>
            </a:r>
          </a:p>
          <a:p>
            <a:pPr marL="571500" lvl="0" indent="-457200">
              <a:buFont typeface="+mj-lt"/>
              <a:buAutoNum type="arabicPeriod"/>
            </a:pPr>
            <a:r>
              <a:rPr lang="en-US" sz="2400" dirty="0"/>
              <a:t>The process includes an Appeal Process</a:t>
            </a:r>
          </a:p>
          <a:p>
            <a:pPr marL="571500" lvl="0" indent="-457200">
              <a:buFont typeface="+mj-lt"/>
              <a:buAutoNum type="arabicPeriod"/>
            </a:pPr>
            <a:r>
              <a:rPr lang="en-US" sz="2400" dirty="0"/>
              <a:t>New applications will be scored using the 2021 New application Scoring Rubric </a:t>
            </a:r>
          </a:p>
          <a:p>
            <a:pPr marL="571500" lvl="0" indent="-457200">
              <a:buFont typeface="+mj-lt"/>
              <a:buAutoNum type="arabicPeriod"/>
            </a:pPr>
            <a:r>
              <a:rPr lang="en-US" sz="2400" dirty="0"/>
              <a:t>New projects created with reallocation funding will be placed at the bottom of Tier 1</a:t>
            </a:r>
          </a:p>
          <a:p>
            <a:pPr marL="571500" lvl="0" indent="-457200">
              <a:buFont typeface="+mj-lt"/>
              <a:buAutoNum type="arabicPeriod"/>
            </a:pPr>
            <a:r>
              <a:rPr lang="en-US" sz="2400" dirty="0"/>
              <a:t>New projects created with bonus funding will be ranked against each other and placed in Tier 2  in order by score </a:t>
            </a:r>
          </a:p>
          <a:p>
            <a:pPr marL="348615" marR="0" lvl="0" indent="-335915" algn="l" defTabSz="914400" rtl="0" eaLnBrk="1" fontAlgn="auto" latinLnBrk="0" hangingPunct="1">
              <a:lnSpc>
                <a:spcPct val="100000"/>
              </a:lnSpc>
              <a:spcBef>
                <a:spcPts val="1714"/>
              </a:spcBef>
              <a:spcAft>
                <a:spcPts val="0"/>
              </a:spcAft>
              <a:buClr>
                <a:srgbClr val="F78E1E"/>
              </a:buClr>
              <a:buSzTx/>
              <a:buFont typeface="Arial"/>
              <a:buChar char="•"/>
              <a:tabLst>
                <a:tab pos="349250" algn="l"/>
              </a:tabLst>
              <a:defRPr/>
            </a:pPr>
            <a:endParaRPr kumimoji="0" sz="3400" b="0" i="0" u="none" strike="noStrike" kern="1200" cap="none" spc="0" normalizeH="0" baseline="0" noProof="0" dirty="0">
              <a:ln>
                <a:noFill/>
              </a:ln>
              <a:solidFill>
                <a:prstClr val="black"/>
              </a:solidFill>
              <a:effectLst/>
              <a:uLnTx/>
              <a:uFillTx/>
              <a:latin typeface="Trebuchet MS"/>
              <a:ea typeface="+mn-ea"/>
              <a:cs typeface="Trebuchet MS"/>
            </a:endParaRPr>
          </a:p>
        </p:txBody>
      </p:sp>
    </p:spTree>
    <p:extLst>
      <p:ext uri="{BB962C8B-B14F-4D97-AF65-F5344CB8AC3E}">
        <p14:creationId xmlns:p14="http://schemas.microsoft.com/office/powerpoint/2010/main" val="251367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9427"/>
            <a:ext cx="12189460" cy="5600700"/>
          </a:xfrm>
          <a:custGeom>
            <a:avLst/>
            <a:gdLst/>
            <a:ahLst/>
            <a:cxnLst/>
            <a:rect l="l" t="t" r="r" b="b"/>
            <a:pathLst>
              <a:path w="12189460" h="5600700">
                <a:moveTo>
                  <a:pt x="0" y="5600700"/>
                </a:moveTo>
                <a:lnTo>
                  <a:pt x="12188952" y="5600700"/>
                </a:lnTo>
                <a:lnTo>
                  <a:pt x="12188952" y="0"/>
                </a:lnTo>
                <a:lnTo>
                  <a:pt x="0" y="0"/>
                </a:lnTo>
                <a:lnTo>
                  <a:pt x="0" y="5600700"/>
                </a:lnTo>
                <a:close/>
              </a:path>
            </a:pathLst>
          </a:custGeom>
          <a:solidFill>
            <a:srgbClr val="00B5EF">
              <a:alpha val="99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3" name="object 3"/>
          <p:cNvSpPr/>
          <p:nvPr/>
        </p:nvSpPr>
        <p:spPr>
          <a:xfrm>
            <a:off x="2107692" y="722376"/>
            <a:ext cx="2768600" cy="4291965"/>
          </a:xfrm>
          <a:custGeom>
            <a:avLst/>
            <a:gdLst/>
            <a:ahLst/>
            <a:cxnLst/>
            <a:rect l="l" t="t" r="r" b="b"/>
            <a:pathLst>
              <a:path w="2768600" h="4291965">
                <a:moveTo>
                  <a:pt x="1904606" y="0"/>
                </a:moveTo>
                <a:lnTo>
                  <a:pt x="0" y="2203932"/>
                </a:lnTo>
                <a:lnTo>
                  <a:pt x="0" y="4291761"/>
                </a:lnTo>
                <a:lnTo>
                  <a:pt x="565378" y="4291761"/>
                </a:lnTo>
                <a:lnTo>
                  <a:pt x="565378" y="2425204"/>
                </a:lnTo>
                <a:lnTo>
                  <a:pt x="1904606" y="833031"/>
                </a:lnTo>
                <a:lnTo>
                  <a:pt x="2624468" y="833031"/>
                </a:lnTo>
                <a:lnTo>
                  <a:pt x="1904606" y="0"/>
                </a:lnTo>
                <a:close/>
              </a:path>
              <a:path w="2768600" h="4291965">
                <a:moveTo>
                  <a:pt x="2624468" y="833031"/>
                </a:moveTo>
                <a:lnTo>
                  <a:pt x="1904606" y="833031"/>
                </a:lnTo>
                <a:lnTo>
                  <a:pt x="2401303" y="1423492"/>
                </a:lnTo>
                <a:lnTo>
                  <a:pt x="2768028" y="999159"/>
                </a:lnTo>
                <a:lnTo>
                  <a:pt x="2624468" y="833031"/>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4" name="object 4"/>
          <p:cNvSpPr/>
          <p:nvPr/>
        </p:nvSpPr>
        <p:spPr>
          <a:xfrm>
            <a:off x="1451295" y="1695179"/>
            <a:ext cx="9316973" cy="3069768"/>
          </a:xfrm>
          <a:custGeom>
            <a:avLst/>
            <a:gdLst/>
            <a:ahLst/>
            <a:cxnLst/>
            <a:rect l="l" t="t" r="r" b="b"/>
            <a:pathLst>
              <a:path w="2768600" h="4291965">
                <a:moveTo>
                  <a:pt x="1904606" y="0"/>
                </a:moveTo>
                <a:lnTo>
                  <a:pt x="0" y="2203932"/>
                </a:lnTo>
                <a:lnTo>
                  <a:pt x="0" y="4291761"/>
                </a:lnTo>
                <a:lnTo>
                  <a:pt x="1756790" y="4291761"/>
                </a:lnTo>
                <a:lnTo>
                  <a:pt x="1756790" y="3726408"/>
                </a:lnTo>
                <a:lnTo>
                  <a:pt x="565378" y="3726408"/>
                </a:lnTo>
                <a:lnTo>
                  <a:pt x="565378" y="2425204"/>
                </a:lnTo>
                <a:lnTo>
                  <a:pt x="1904606" y="833031"/>
                </a:lnTo>
                <a:lnTo>
                  <a:pt x="2624511" y="833031"/>
                </a:lnTo>
                <a:lnTo>
                  <a:pt x="1904606" y="0"/>
                </a:lnTo>
                <a:close/>
              </a:path>
              <a:path w="2768600" h="4291965">
                <a:moveTo>
                  <a:pt x="1409725" y="1802345"/>
                </a:moveTo>
                <a:lnTo>
                  <a:pt x="1038593" y="2243556"/>
                </a:lnTo>
                <a:lnTo>
                  <a:pt x="1191387" y="2425204"/>
                </a:lnTo>
                <a:lnTo>
                  <a:pt x="1191387" y="3726408"/>
                </a:lnTo>
                <a:lnTo>
                  <a:pt x="1756790" y="3726408"/>
                </a:lnTo>
                <a:lnTo>
                  <a:pt x="1756790" y="2203932"/>
                </a:lnTo>
                <a:lnTo>
                  <a:pt x="1409725" y="1802345"/>
                </a:lnTo>
                <a:close/>
              </a:path>
              <a:path w="2768600" h="4291965">
                <a:moveTo>
                  <a:pt x="2624511" y="833031"/>
                </a:moveTo>
                <a:lnTo>
                  <a:pt x="1904606" y="833031"/>
                </a:lnTo>
                <a:lnTo>
                  <a:pt x="2401316" y="1423543"/>
                </a:lnTo>
                <a:lnTo>
                  <a:pt x="2768079" y="999159"/>
                </a:lnTo>
                <a:lnTo>
                  <a:pt x="2624511" y="833031"/>
                </a:lnTo>
                <a:close/>
              </a:path>
            </a:pathLst>
          </a:custGeom>
          <a:solidFill>
            <a:srgbClr val="FFFFFF">
              <a:alpha val="5499"/>
            </a:srgbClr>
          </a:solidFill>
        </p:spPr>
        <p:txBody>
          <a:bodyPr wrap="square" lIns="0" tIns="0" rIns="0" bIns="0" rtlCol="0"/>
          <a:lstStyle/>
          <a:p>
            <a:pPr eaLnBrk="0" fontAlgn="base" hangingPunct="0">
              <a:spcBef>
                <a:spcPct val="0"/>
              </a:spcBef>
              <a:spcAft>
                <a:spcPct val="0"/>
              </a:spcAft>
            </a:pPr>
            <a:r>
              <a:rPr lang="en-US" sz="2800" dirty="0">
                <a:solidFill>
                  <a:srgbClr val="000000"/>
                </a:solidFill>
                <a:ea typeface="ＭＳ Ｐゴシック" pitchFamily="-48" charset="-128"/>
              </a:rPr>
              <a:t>Non-profits, states, local government, </a:t>
            </a:r>
          </a:p>
          <a:p>
            <a:pPr eaLnBrk="0" fontAlgn="base" hangingPunct="0">
              <a:spcBef>
                <a:spcPct val="0"/>
              </a:spcBef>
              <a:spcAft>
                <a:spcPct val="0"/>
              </a:spcAft>
            </a:pPr>
            <a:r>
              <a:rPr lang="en-US" sz="2800" dirty="0">
                <a:solidFill>
                  <a:srgbClr val="000000"/>
                </a:solidFill>
                <a:ea typeface="ＭＳ Ｐゴシック" pitchFamily="-48" charset="-128"/>
              </a:rPr>
              <a:t>and instrumentalities of local government</a:t>
            </a:r>
          </a:p>
          <a:p>
            <a:pPr eaLnBrk="0" fontAlgn="base" hangingPunct="0">
              <a:spcBef>
                <a:spcPct val="0"/>
              </a:spcBef>
              <a:spcAft>
                <a:spcPct val="0"/>
              </a:spcAft>
            </a:pPr>
            <a:endParaRPr lang="en-US" sz="2800" dirty="0">
              <a:solidFill>
                <a:srgbClr val="000000"/>
              </a:solidFill>
              <a:ea typeface="ＭＳ Ｐゴシック" pitchFamily="-48" charset="-128"/>
            </a:endParaRPr>
          </a:p>
          <a:p>
            <a:pPr eaLnBrk="0" fontAlgn="base" hangingPunct="0">
              <a:spcBef>
                <a:spcPct val="0"/>
              </a:spcBef>
              <a:spcAft>
                <a:spcPct val="0"/>
              </a:spcAft>
            </a:pPr>
            <a:r>
              <a:rPr lang="en-US" sz="2800" dirty="0">
                <a:solidFill>
                  <a:srgbClr val="000000"/>
                </a:solidFill>
                <a:ea typeface="ＭＳ Ｐゴシック" pitchFamily="-48" charset="-128"/>
              </a:rPr>
              <a:t>Individuals and for-profits are not permitted to apply for grants or be sub-recipients of grants</a:t>
            </a:r>
          </a:p>
          <a:p>
            <a:pPr eaLnBrk="0" fontAlgn="base" hangingPunct="0">
              <a:spcBef>
                <a:spcPct val="0"/>
              </a:spcBef>
              <a:spcAft>
                <a:spcPct val="0"/>
              </a:spcAft>
            </a:pPr>
            <a:endParaRPr lang="en-US" sz="2800" b="1" i="1" u="sng" dirty="0">
              <a:solidFill>
                <a:srgbClr val="000000"/>
              </a:solidFill>
              <a:ea typeface="ＭＳ Ｐゴシック" pitchFamily="-48" charset="-128"/>
            </a:endParaRPr>
          </a:p>
          <a:p>
            <a:pPr eaLnBrk="0" fontAlgn="base" hangingPunct="0">
              <a:spcBef>
                <a:spcPct val="0"/>
              </a:spcBef>
              <a:spcAft>
                <a:spcPct val="0"/>
              </a:spcAft>
            </a:pPr>
            <a:r>
              <a:rPr lang="en-US" sz="2800" b="1" i="1" u="sng" dirty="0">
                <a:solidFill>
                  <a:srgbClr val="000000"/>
                </a:solidFill>
                <a:ea typeface="ＭＳ Ｐゴシック" pitchFamily="-48" charset="-128"/>
              </a:rPr>
              <a:t>New Program funding is derived from Reallocation  </a:t>
            </a:r>
          </a:p>
          <a:p>
            <a:pPr eaLnBrk="0" fontAlgn="base" hangingPunct="0">
              <a:spcBef>
                <a:spcPct val="0"/>
              </a:spcBef>
              <a:spcAft>
                <a:spcPct val="0"/>
              </a:spcAft>
            </a:pPr>
            <a:r>
              <a:rPr lang="en-US" sz="2800" b="1" i="1" u="sng" dirty="0">
                <a:solidFill>
                  <a:srgbClr val="000000"/>
                </a:solidFill>
                <a:ea typeface="ＭＳ Ｐゴシック" pitchFamily="-48" charset="-128"/>
              </a:rPr>
              <a:t>And/or bonus funding </a:t>
            </a:r>
          </a:p>
          <a:p>
            <a:pPr marR="0" lvl="0" algn="l" defTabSz="914400" rtl="0" eaLnBrk="1" fontAlgn="auto" latinLnBrk="0" hangingPunct="1">
              <a:lnSpc>
                <a:spcPct val="100000"/>
              </a:lnSpc>
              <a:spcBef>
                <a:spcPts val="0"/>
              </a:spcBef>
              <a:spcAft>
                <a:spcPts val="0"/>
              </a:spcAft>
              <a:buClrTx/>
              <a:buSzTx/>
              <a:tabLst/>
              <a:defRPr/>
            </a:pPr>
            <a:r>
              <a:rPr lang="en-US" sz="2000" dirty="0">
                <a:solidFill>
                  <a:prstClr val="black"/>
                </a:solidFill>
                <a:latin typeface="Calibri"/>
              </a:rPr>
              <a:t> </a:t>
            </a:r>
            <a:endParaRPr kumimoji="0"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5" name="object 5"/>
          <p:cNvSpPr/>
          <p:nvPr/>
        </p:nvSpPr>
        <p:spPr>
          <a:xfrm>
            <a:off x="6212598" y="722376"/>
            <a:ext cx="3809365" cy="4291965"/>
          </a:xfrm>
          <a:custGeom>
            <a:avLst/>
            <a:gdLst/>
            <a:ahLst/>
            <a:cxnLst/>
            <a:rect l="l" t="t" r="r" b="b"/>
            <a:pathLst>
              <a:path w="3809365" h="4291965">
                <a:moveTo>
                  <a:pt x="1904619" y="0"/>
                </a:moveTo>
                <a:lnTo>
                  <a:pt x="0" y="2203932"/>
                </a:lnTo>
                <a:lnTo>
                  <a:pt x="0" y="4291761"/>
                </a:lnTo>
                <a:lnTo>
                  <a:pt x="1756778" y="4291761"/>
                </a:lnTo>
                <a:lnTo>
                  <a:pt x="1756778" y="3726408"/>
                </a:lnTo>
                <a:lnTo>
                  <a:pt x="565391" y="3726408"/>
                </a:lnTo>
                <a:lnTo>
                  <a:pt x="565391" y="2425204"/>
                </a:lnTo>
                <a:lnTo>
                  <a:pt x="1904619" y="833031"/>
                </a:lnTo>
                <a:lnTo>
                  <a:pt x="2624512" y="833031"/>
                </a:lnTo>
                <a:lnTo>
                  <a:pt x="1904619" y="0"/>
                </a:lnTo>
                <a:close/>
              </a:path>
              <a:path w="3809365" h="4291965">
                <a:moveTo>
                  <a:pt x="2624512" y="833031"/>
                </a:moveTo>
                <a:lnTo>
                  <a:pt x="1904619" y="833031"/>
                </a:lnTo>
                <a:lnTo>
                  <a:pt x="3243846" y="2425204"/>
                </a:lnTo>
                <a:lnTo>
                  <a:pt x="3243846" y="4291761"/>
                </a:lnTo>
                <a:lnTo>
                  <a:pt x="3809225" y="4291761"/>
                </a:lnTo>
                <a:lnTo>
                  <a:pt x="3809225" y="2203932"/>
                </a:lnTo>
                <a:lnTo>
                  <a:pt x="2624512" y="833031"/>
                </a:lnTo>
                <a:close/>
              </a:path>
              <a:path w="3809365" h="4291965">
                <a:moveTo>
                  <a:pt x="1409738" y="1802345"/>
                </a:moveTo>
                <a:lnTo>
                  <a:pt x="1038631" y="2243556"/>
                </a:lnTo>
                <a:lnTo>
                  <a:pt x="1191387" y="2425204"/>
                </a:lnTo>
                <a:lnTo>
                  <a:pt x="1191387" y="3726408"/>
                </a:lnTo>
                <a:lnTo>
                  <a:pt x="1756778" y="3726408"/>
                </a:lnTo>
                <a:lnTo>
                  <a:pt x="1756778" y="2203932"/>
                </a:lnTo>
                <a:lnTo>
                  <a:pt x="1409738" y="1802345"/>
                </a:lnTo>
                <a:close/>
              </a:path>
            </a:pathLst>
          </a:custGeom>
          <a:solidFill>
            <a:srgbClr val="FFFFFF">
              <a:alpha val="5499"/>
            </a:srgbClr>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object 6"/>
          <p:cNvSpPr txBox="1"/>
          <p:nvPr/>
        </p:nvSpPr>
        <p:spPr>
          <a:xfrm>
            <a:off x="833119" y="6098001"/>
            <a:ext cx="2926715" cy="299720"/>
          </a:xfrm>
          <a:prstGeom prst="rect">
            <a:avLst/>
          </a:prstGeom>
        </p:spPr>
        <p:txBody>
          <a:bodyPr vert="horz" wrap="square" lIns="0" tIns="12700" rIns="0" bIns="0" rtlCol="0">
            <a:spAutoFit/>
          </a:bodyPr>
          <a:lstStyle/>
          <a:p>
            <a:pPr marL="12700" marR="0" lvl="0" indent="0" algn="l" defTabSz="914400" rtl="0" eaLnBrk="1" fontAlgn="auto" latinLnBrk="0" hangingPunct="1">
              <a:lnSpc>
                <a:spcPct val="100000"/>
              </a:lnSpc>
              <a:spcBef>
                <a:spcPts val="100"/>
              </a:spcBef>
              <a:spcAft>
                <a:spcPts val="0"/>
              </a:spcAft>
              <a:buClrTx/>
              <a:buSzTx/>
              <a:buFontTx/>
              <a:buNone/>
              <a:tabLst/>
              <a:defRPr/>
            </a:pPr>
            <a:r>
              <a:rPr kumimoji="0" sz="1800" b="1" i="0" u="none" strike="noStrike" kern="1200" cap="none" spc="-5" normalizeH="0" baseline="0" noProof="0" dirty="0">
                <a:ln>
                  <a:noFill/>
                </a:ln>
                <a:solidFill>
                  <a:srgbClr val="F78E1E"/>
                </a:solidFill>
                <a:effectLst/>
                <a:uLnTx/>
                <a:uFillTx/>
                <a:latin typeface="Tahoma"/>
                <a:ea typeface="+mn-ea"/>
                <a:cs typeface="Tahoma"/>
              </a:rPr>
              <a:t>letsendhomelessness.org</a:t>
            </a:r>
            <a:endParaRPr kumimoji="0" sz="1800" b="0" i="0" u="none" strike="noStrike" kern="1200" cap="none" spc="0" normalizeH="0" baseline="0" noProof="0" dirty="0">
              <a:ln>
                <a:noFill/>
              </a:ln>
              <a:solidFill>
                <a:prstClr val="black"/>
              </a:solidFill>
              <a:effectLst/>
              <a:uLnTx/>
              <a:uFillTx/>
              <a:latin typeface="Tahoma"/>
              <a:ea typeface="+mn-ea"/>
              <a:cs typeface="Tahoma"/>
            </a:endParaRPr>
          </a:p>
        </p:txBody>
      </p:sp>
      <p:sp>
        <p:nvSpPr>
          <p:cNvPr id="7" name="object 7"/>
          <p:cNvSpPr/>
          <p:nvPr/>
        </p:nvSpPr>
        <p:spPr>
          <a:xfrm>
            <a:off x="10495266" y="6183599"/>
            <a:ext cx="106680" cy="136525"/>
          </a:xfrm>
          <a:custGeom>
            <a:avLst/>
            <a:gdLst/>
            <a:ahLst/>
            <a:cxnLst/>
            <a:rect l="l" t="t" r="r" b="b"/>
            <a:pathLst>
              <a:path w="106679" h="136525">
                <a:moveTo>
                  <a:pt x="57137" y="0"/>
                </a:moveTo>
                <a:lnTo>
                  <a:pt x="0" y="0"/>
                </a:lnTo>
                <a:lnTo>
                  <a:pt x="0" y="136436"/>
                </a:lnTo>
                <a:lnTo>
                  <a:pt x="22453" y="136436"/>
                </a:lnTo>
                <a:lnTo>
                  <a:pt x="22453" y="89623"/>
                </a:lnTo>
                <a:lnTo>
                  <a:pt x="56362" y="89623"/>
                </a:lnTo>
                <a:lnTo>
                  <a:pt x="92354" y="76936"/>
                </a:lnTo>
                <a:lnTo>
                  <a:pt x="97522" y="71170"/>
                </a:lnTo>
                <a:lnTo>
                  <a:pt x="22453" y="71170"/>
                </a:lnTo>
                <a:lnTo>
                  <a:pt x="22453" y="19126"/>
                </a:lnTo>
                <a:lnTo>
                  <a:pt x="98641" y="19126"/>
                </a:lnTo>
                <a:lnTo>
                  <a:pt x="92748" y="12471"/>
                </a:lnTo>
                <a:lnTo>
                  <a:pt x="85449" y="7018"/>
                </a:lnTo>
                <a:lnTo>
                  <a:pt x="77081" y="3121"/>
                </a:lnTo>
                <a:lnTo>
                  <a:pt x="67643" y="780"/>
                </a:lnTo>
                <a:lnTo>
                  <a:pt x="57137" y="0"/>
                </a:lnTo>
                <a:close/>
              </a:path>
              <a:path w="106679" h="136525">
                <a:moveTo>
                  <a:pt x="98641" y="19126"/>
                </a:moveTo>
                <a:lnTo>
                  <a:pt x="63423" y="19126"/>
                </a:lnTo>
                <a:lnTo>
                  <a:pt x="70421" y="21589"/>
                </a:lnTo>
                <a:lnTo>
                  <a:pt x="81127" y="31419"/>
                </a:lnTo>
                <a:lnTo>
                  <a:pt x="83820" y="37680"/>
                </a:lnTo>
                <a:lnTo>
                  <a:pt x="83820" y="52781"/>
                </a:lnTo>
                <a:lnTo>
                  <a:pt x="81127" y="58966"/>
                </a:lnTo>
                <a:lnTo>
                  <a:pt x="70421" y="68732"/>
                </a:lnTo>
                <a:lnTo>
                  <a:pt x="63423" y="71170"/>
                </a:lnTo>
                <a:lnTo>
                  <a:pt x="97522" y="71170"/>
                </a:lnTo>
                <a:lnTo>
                  <a:pt x="98440" y="70147"/>
                </a:lnTo>
                <a:lnTo>
                  <a:pt x="102790" y="62501"/>
                </a:lnTo>
                <a:lnTo>
                  <a:pt x="105402" y="53996"/>
                </a:lnTo>
                <a:lnTo>
                  <a:pt x="106273" y="44627"/>
                </a:lnTo>
                <a:lnTo>
                  <a:pt x="105428" y="35231"/>
                </a:lnTo>
                <a:lnTo>
                  <a:pt x="102892" y="26739"/>
                </a:lnTo>
                <a:lnTo>
                  <a:pt x="98641" y="19126"/>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8" name="object 8"/>
          <p:cNvSpPr/>
          <p:nvPr/>
        </p:nvSpPr>
        <p:spPr>
          <a:xfrm>
            <a:off x="10605344" y="6218138"/>
            <a:ext cx="90170" cy="104139"/>
          </a:xfrm>
          <a:custGeom>
            <a:avLst/>
            <a:gdLst/>
            <a:ahLst/>
            <a:cxnLst/>
            <a:rect l="l" t="t" r="r" b="b"/>
            <a:pathLst>
              <a:path w="90170" h="104139">
                <a:moveTo>
                  <a:pt x="39382" y="41859"/>
                </a:moveTo>
                <a:lnTo>
                  <a:pt x="3594" y="56756"/>
                </a:lnTo>
                <a:lnTo>
                  <a:pt x="0" y="63957"/>
                </a:lnTo>
                <a:lnTo>
                  <a:pt x="0" y="80860"/>
                </a:lnTo>
                <a:lnTo>
                  <a:pt x="38811" y="103797"/>
                </a:lnTo>
                <a:lnTo>
                  <a:pt x="48719" y="102994"/>
                </a:lnTo>
                <a:lnTo>
                  <a:pt x="57413" y="100588"/>
                </a:lnTo>
                <a:lnTo>
                  <a:pt x="64893" y="96580"/>
                </a:lnTo>
                <a:lnTo>
                  <a:pt x="71158" y="90970"/>
                </a:lnTo>
                <a:lnTo>
                  <a:pt x="89611" y="90970"/>
                </a:lnTo>
                <a:lnTo>
                  <a:pt x="89611" y="87439"/>
                </a:lnTo>
                <a:lnTo>
                  <a:pt x="37515" y="87439"/>
                </a:lnTo>
                <a:lnTo>
                  <a:pt x="31864" y="85940"/>
                </a:lnTo>
                <a:lnTo>
                  <a:pt x="23494" y="79971"/>
                </a:lnTo>
                <a:lnTo>
                  <a:pt x="21412" y="76212"/>
                </a:lnTo>
                <a:lnTo>
                  <a:pt x="21412" y="67157"/>
                </a:lnTo>
                <a:lnTo>
                  <a:pt x="23494" y="63372"/>
                </a:lnTo>
                <a:lnTo>
                  <a:pt x="31864" y="57276"/>
                </a:lnTo>
                <a:lnTo>
                  <a:pt x="37515" y="55752"/>
                </a:lnTo>
                <a:lnTo>
                  <a:pt x="89611" y="55752"/>
                </a:lnTo>
                <a:lnTo>
                  <a:pt x="89611" y="50990"/>
                </a:lnTo>
                <a:lnTo>
                  <a:pt x="68211" y="50990"/>
                </a:lnTo>
                <a:lnTo>
                  <a:pt x="62201" y="46997"/>
                </a:lnTo>
                <a:lnTo>
                  <a:pt x="55392" y="44143"/>
                </a:lnTo>
                <a:lnTo>
                  <a:pt x="47785" y="42430"/>
                </a:lnTo>
                <a:lnTo>
                  <a:pt x="39382" y="41859"/>
                </a:lnTo>
                <a:close/>
              </a:path>
              <a:path w="90170" h="104139">
                <a:moveTo>
                  <a:pt x="89611" y="90970"/>
                </a:moveTo>
                <a:lnTo>
                  <a:pt x="71158" y="90970"/>
                </a:lnTo>
                <a:lnTo>
                  <a:pt x="73063" y="101892"/>
                </a:lnTo>
                <a:lnTo>
                  <a:pt x="89611" y="101892"/>
                </a:lnTo>
                <a:lnTo>
                  <a:pt x="89611" y="90970"/>
                </a:lnTo>
                <a:close/>
              </a:path>
              <a:path w="90170" h="104139">
                <a:moveTo>
                  <a:pt x="89611" y="55752"/>
                </a:moveTo>
                <a:lnTo>
                  <a:pt x="52222" y="55752"/>
                </a:lnTo>
                <a:lnTo>
                  <a:pt x="58216" y="57276"/>
                </a:lnTo>
                <a:lnTo>
                  <a:pt x="66979" y="63372"/>
                </a:lnTo>
                <a:lnTo>
                  <a:pt x="69164" y="67157"/>
                </a:lnTo>
                <a:lnTo>
                  <a:pt x="69164" y="76212"/>
                </a:lnTo>
                <a:lnTo>
                  <a:pt x="66979" y="79971"/>
                </a:lnTo>
                <a:lnTo>
                  <a:pt x="58216" y="85940"/>
                </a:lnTo>
                <a:lnTo>
                  <a:pt x="52222" y="87439"/>
                </a:lnTo>
                <a:lnTo>
                  <a:pt x="89611" y="87439"/>
                </a:lnTo>
                <a:lnTo>
                  <a:pt x="89611" y="55752"/>
                </a:lnTo>
                <a:close/>
              </a:path>
              <a:path w="90170" h="104139">
                <a:moveTo>
                  <a:pt x="82515" y="17602"/>
                </a:moveTo>
                <a:lnTo>
                  <a:pt x="49847" y="17602"/>
                </a:lnTo>
                <a:lnTo>
                  <a:pt x="56235" y="19938"/>
                </a:lnTo>
                <a:lnTo>
                  <a:pt x="65811" y="29286"/>
                </a:lnTo>
                <a:lnTo>
                  <a:pt x="68211" y="35991"/>
                </a:lnTo>
                <a:lnTo>
                  <a:pt x="68211" y="50990"/>
                </a:lnTo>
                <a:lnTo>
                  <a:pt x="89611" y="50990"/>
                </a:lnTo>
                <a:lnTo>
                  <a:pt x="89545" y="44095"/>
                </a:lnTo>
                <a:lnTo>
                  <a:pt x="88884" y="34904"/>
                </a:lnTo>
                <a:lnTo>
                  <a:pt x="86702" y="26003"/>
                </a:lnTo>
                <a:lnTo>
                  <a:pt x="83063" y="18301"/>
                </a:lnTo>
                <a:lnTo>
                  <a:pt x="82515" y="17602"/>
                </a:lnTo>
                <a:close/>
              </a:path>
              <a:path w="90170" h="104139">
                <a:moveTo>
                  <a:pt x="45567" y="0"/>
                </a:moveTo>
                <a:lnTo>
                  <a:pt x="40754" y="0"/>
                </a:lnTo>
                <a:lnTo>
                  <a:pt x="36055" y="482"/>
                </a:lnTo>
                <a:lnTo>
                  <a:pt x="5905" y="12826"/>
                </a:lnTo>
                <a:lnTo>
                  <a:pt x="15036" y="26746"/>
                </a:lnTo>
                <a:lnTo>
                  <a:pt x="16941" y="25145"/>
                </a:lnTo>
                <a:lnTo>
                  <a:pt x="18097" y="24371"/>
                </a:lnTo>
                <a:lnTo>
                  <a:pt x="38684" y="17602"/>
                </a:lnTo>
                <a:lnTo>
                  <a:pt x="82515" y="17602"/>
                </a:lnTo>
                <a:lnTo>
                  <a:pt x="77965" y="11798"/>
                </a:lnTo>
                <a:lnTo>
                  <a:pt x="71569" y="6638"/>
                </a:lnTo>
                <a:lnTo>
                  <a:pt x="64038" y="2951"/>
                </a:lnTo>
                <a:lnTo>
                  <a:pt x="55371" y="737"/>
                </a:lnTo>
                <a:lnTo>
                  <a:pt x="45567"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object 9"/>
          <p:cNvSpPr/>
          <p:nvPr/>
        </p:nvSpPr>
        <p:spPr>
          <a:xfrm>
            <a:off x="10708578"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07" y="21907"/>
                </a:lnTo>
                <a:lnTo>
                  <a:pt x="18935" y="1905"/>
                </a:lnTo>
                <a:close/>
              </a:path>
              <a:path w="59690" h="102235">
                <a:moveTo>
                  <a:pt x="59550" y="0"/>
                </a:moveTo>
                <a:lnTo>
                  <a:pt x="50292" y="0"/>
                </a:lnTo>
                <a:lnTo>
                  <a:pt x="42329" y="1866"/>
                </a:lnTo>
                <a:lnTo>
                  <a:pt x="29019" y="9283"/>
                </a:lnTo>
                <a:lnTo>
                  <a:pt x="23901" y="14719"/>
                </a:lnTo>
                <a:lnTo>
                  <a:pt x="20307"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0" name="object 10"/>
          <p:cNvSpPr/>
          <p:nvPr/>
        </p:nvSpPr>
        <p:spPr>
          <a:xfrm>
            <a:off x="10776980" y="6195304"/>
            <a:ext cx="76200" cy="127000"/>
          </a:xfrm>
          <a:custGeom>
            <a:avLst/>
            <a:gdLst/>
            <a:ahLst/>
            <a:cxnLst/>
            <a:rect l="l" t="t" r="r" b="b"/>
            <a:pathLst>
              <a:path w="76200" h="127000">
                <a:moveTo>
                  <a:pt x="40906" y="41960"/>
                </a:moveTo>
                <a:lnTo>
                  <a:pt x="19507" y="41960"/>
                </a:lnTo>
                <a:lnTo>
                  <a:pt x="19525" y="105219"/>
                </a:lnTo>
                <a:lnTo>
                  <a:pt x="22313" y="112991"/>
                </a:lnTo>
                <a:lnTo>
                  <a:pt x="33528" y="123901"/>
                </a:lnTo>
                <a:lnTo>
                  <a:pt x="41262" y="126631"/>
                </a:lnTo>
                <a:lnTo>
                  <a:pt x="55651" y="126631"/>
                </a:lnTo>
                <a:lnTo>
                  <a:pt x="76009" y="122173"/>
                </a:lnTo>
                <a:lnTo>
                  <a:pt x="73654" y="107124"/>
                </a:lnTo>
                <a:lnTo>
                  <a:pt x="51181" y="107124"/>
                </a:lnTo>
                <a:lnTo>
                  <a:pt x="47485" y="105702"/>
                </a:lnTo>
                <a:lnTo>
                  <a:pt x="42227" y="99987"/>
                </a:lnTo>
                <a:lnTo>
                  <a:pt x="40906" y="95732"/>
                </a:lnTo>
                <a:lnTo>
                  <a:pt x="40906" y="41960"/>
                </a:lnTo>
                <a:close/>
              </a:path>
              <a:path w="76200" h="127000">
                <a:moveTo>
                  <a:pt x="73253" y="104559"/>
                </a:moveTo>
                <a:lnTo>
                  <a:pt x="58597" y="107124"/>
                </a:lnTo>
                <a:lnTo>
                  <a:pt x="73654" y="107124"/>
                </a:lnTo>
                <a:lnTo>
                  <a:pt x="73253" y="104559"/>
                </a:lnTo>
                <a:close/>
              </a:path>
              <a:path w="76200" h="127000">
                <a:moveTo>
                  <a:pt x="76009" y="24739"/>
                </a:moveTo>
                <a:lnTo>
                  <a:pt x="0" y="24739"/>
                </a:lnTo>
                <a:lnTo>
                  <a:pt x="0" y="41960"/>
                </a:lnTo>
                <a:lnTo>
                  <a:pt x="76009" y="41960"/>
                </a:lnTo>
                <a:lnTo>
                  <a:pt x="76009" y="24739"/>
                </a:lnTo>
                <a:close/>
              </a:path>
              <a:path w="76200" h="127000">
                <a:moveTo>
                  <a:pt x="40906" y="0"/>
                </a:moveTo>
                <a:lnTo>
                  <a:pt x="19507" y="0"/>
                </a:lnTo>
                <a:lnTo>
                  <a:pt x="19507" y="24739"/>
                </a:lnTo>
                <a:lnTo>
                  <a:pt x="40906" y="24739"/>
                </a:lnTo>
                <a:lnTo>
                  <a:pt x="40906"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1" name="object 11"/>
          <p:cNvSpPr/>
          <p:nvPr/>
        </p:nvSpPr>
        <p:spPr>
          <a:xfrm>
            <a:off x="10864605" y="6218139"/>
            <a:ext cx="93980" cy="102235"/>
          </a:xfrm>
          <a:custGeom>
            <a:avLst/>
            <a:gdLst/>
            <a:ahLst/>
            <a:cxnLst/>
            <a:rect l="l" t="t" r="r" b="b"/>
            <a:pathLst>
              <a:path w="93979" h="102235">
                <a:moveTo>
                  <a:pt x="18935" y="1905"/>
                </a:moveTo>
                <a:lnTo>
                  <a:pt x="0" y="1905"/>
                </a:lnTo>
                <a:lnTo>
                  <a:pt x="0" y="101892"/>
                </a:lnTo>
                <a:lnTo>
                  <a:pt x="21399" y="101892"/>
                </a:lnTo>
                <a:lnTo>
                  <a:pt x="21399" y="51930"/>
                </a:lnTo>
                <a:lnTo>
                  <a:pt x="21861" y="44215"/>
                </a:lnTo>
                <a:lnTo>
                  <a:pt x="40144" y="19507"/>
                </a:lnTo>
                <a:lnTo>
                  <a:pt x="88299" y="19507"/>
                </a:lnTo>
                <a:lnTo>
                  <a:pt x="88124" y="19126"/>
                </a:lnTo>
                <a:lnTo>
                  <a:pt x="20218" y="19126"/>
                </a:lnTo>
                <a:lnTo>
                  <a:pt x="18935" y="1905"/>
                </a:lnTo>
                <a:close/>
              </a:path>
              <a:path w="93979" h="102235">
                <a:moveTo>
                  <a:pt x="88299" y="19507"/>
                </a:moveTo>
                <a:lnTo>
                  <a:pt x="55143" y="19507"/>
                </a:lnTo>
                <a:lnTo>
                  <a:pt x="60909" y="22034"/>
                </a:lnTo>
                <a:lnTo>
                  <a:pt x="69875" y="32143"/>
                </a:lnTo>
                <a:lnTo>
                  <a:pt x="72110" y="39751"/>
                </a:lnTo>
                <a:lnTo>
                  <a:pt x="72110" y="101892"/>
                </a:lnTo>
                <a:lnTo>
                  <a:pt x="93510" y="101892"/>
                </a:lnTo>
                <a:lnTo>
                  <a:pt x="93510" y="43294"/>
                </a:lnTo>
                <a:lnTo>
                  <a:pt x="92833" y="33552"/>
                </a:lnTo>
                <a:lnTo>
                  <a:pt x="90801" y="24977"/>
                </a:lnTo>
                <a:lnTo>
                  <a:pt x="88299" y="19507"/>
                </a:lnTo>
                <a:close/>
              </a:path>
              <a:path w="93979" h="102235">
                <a:moveTo>
                  <a:pt x="55143" y="0"/>
                </a:moveTo>
                <a:lnTo>
                  <a:pt x="47599" y="0"/>
                </a:lnTo>
                <a:lnTo>
                  <a:pt x="40779" y="1638"/>
                </a:lnTo>
                <a:lnTo>
                  <a:pt x="28587" y="8166"/>
                </a:lnTo>
                <a:lnTo>
                  <a:pt x="23761" y="12915"/>
                </a:lnTo>
                <a:lnTo>
                  <a:pt x="20218" y="19126"/>
                </a:lnTo>
                <a:lnTo>
                  <a:pt x="88124" y="19126"/>
                </a:lnTo>
                <a:lnTo>
                  <a:pt x="55143"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2" name="object 12"/>
          <p:cNvSpPr/>
          <p:nvPr/>
        </p:nvSpPr>
        <p:spPr>
          <a:xfrm>
            <a:off x="10970785" y="6218144"/>
            <a:ext cx="102870" cy="104139"/>
          </a:xfrm>
          <a:custGeom>
            <a:avLst/>
            <a:gdLst/>
            <a:ahLst/>
            <a:cxnLst/>
            <a:rect l="l" t="t" r="r" b="b"/>
            <a:pathLst>
              <a:path w="102870" h="104139">
                <a:moveTo>
                  <a:pt x="59893" y="0"/>
                </a:moveTo>
                <a:lnTo>
                  <a:pt x="53174" y="0"/>
                </a:lnTo>
                <a:lnTo>
                  <a:pt x="45959" y="436"/>
                </a:lnTo>
                <a:lnTo>
                  <a:pt x="10808" y="20319"/>
                </a:lnTo>
                <a:lnTo>
                  <a:pt x="0" y="59588"/>
                </a:lnTo>
                <a:lnTo>
                  <a:pt x="1346" y="66357"/>
                </a:lnTo>
                <a:lnTo>
                  <a:pt x="25349" y="97218"/>
                </a:lnTo>
                <a:lnTo>
                  <a:pt x="45504" y="103797"/>
                </a:lnTo>
                <a:lnTo>
                  <a:pt x="58813" y="103797"/>
                </a:lnTo>
                <a:lnTo>
                  <a:pt x="93611" y="87198"/>
                </a:lnTo>
                <a:lnTo>
                  <a:pt x="95379" y="85331"/>
                </a:lnTo>
                <a:lnTo>
                  <a:pt x="45186" y="85331"/>
                </a:lnTo>
                <a:lnTo>
                  <a:pt x="37553" y="82511"/>
                </a:lnTo>
                <a:lnTo>
                  <a:pt x="25311" y="71221"/>
                </a:lnTo>
                <a:lnTo>
                  <a:pt x="21971" y="63957"/>
                </a:lnTo>
                <a:lnTo>
                  <a:pt x="21399" y="55079"/>
                </a:lnTo>
                <a:lnTo>
                  <a:pt x="101307" y="55079"/>
                </a:lnTo>
                <a:lnTo>
                  <a:pt x="101600" y="54317"/>
                </a:lnTo>
                <a:lnTo>
                  <a:pt x="101727" y="53809"/>
                </a:lnTo>
                <a:lnTo>
                  <a:pt x="102184" y="50863"/>
                </a:lnTo>
                <a:lnTo>
                  <a:pt x="102260" y="42113"/>
                </a:lnTo>
                <a:lnTo>
                  <a:pt x="101937" y="40525"/>
                </a:lnTo>
                <a:lnTo>
                  <a:pt x="21971" y="40525"/>
                </a:lnTo>
                <a:lnTo>
                  <a:pt x="23558" y="33235"/>
                </a:lnTo>
                <a:lnTo>
                  <a:pt x="27152" y="27381"/>
                </a:lnTo>
                <a:lnTo>
                  <a:pt x="38379" y="18567"/>
                </a:lnTo>
                <a:lnTo>
                  <a:pt x="45059" y="16357"/>
                </a:lnTo>
                <a:lnTo>
                  <a:pt x="90081" y="16357"/>
                </a:lnTo>
                <a:lnTo>
                  <a:pt x="83693" y="9969"/>
                </a:lnTo>
                <a:lnTo>
                  <a:pt x="78486" y="6502"/>
                </a:lnTo>
                <a:lnTo>
                  <a:pt x="66306" y="1308"/>
                </a:lnTo>
                <a:lnTo>
                  <a:pt x="59893" y="0"/>
                </a:lnTo>
                <a:close/>
              </a:path>
              <a:path w="102870" h="104139">
                <a:moveTo>
                  <a:pt x="84569" y="70205"/>
                </a:moveTo>
                <a:lnTo>
                  <a:pt x="58191" y="85331"/>
                </a:lnTo>
                <a:lnTo>
                  <a:pt x="95379" y="85331"/>
                </a:lnTo>
                <a:lnTo>
                  <a:pt x="96685" y="83515"/>
                </a:lnTo>
                <a:lnTo>
                  <a:pt x="97599" y="82168"/>
                </a:lnTo>
                <a:lnTo>
                  <a:pt x="84569" y="70205"/>
                </a:lnTo>
                <a:close/>
              </a:path>
              <a:path w="102870" h="104139">
                <a:moveTo>
                  <a:pt x="90081" y="16357"/>
                </a:moveTo>
                <a:lnTo>
                  <a:pt x="60020" y="16357"/>
                </a:lnTo>
                <a:lnTo>
                  <a:pt x="66332" y="18618"/>
                </a:lnTo>
                <a:lnTo>
                  <a:pt x="77114" y="27622"/>
                </a:lnTo>
                <a:lnTo>
                  <a:pt x="80416" y="33426"/>
                </a:lnTo>
                <a:lnTo>
                  <a:pt x="81622" y="40525"/>
                </a:lnTo>
                <a:lnTo>
                  <a:pt x="101937" y="40525"/>
                </a:lnTo>
                <a:lnTo>
                  <a:pt x="100977" y="35813"/>
                </a:lnTo>
                <a:lnTo>
                  <a:pt x="95846" y="23825"/>
                </a:lnTo>
                <a:lnTo>
                  <a:pt x="92379" y="18656"/>
                </a:lnTo>
                <a:lnTo>
                  <a:pt x="90081"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3" name="object 13"/>
          <p:cNvSpPr/>
          <p:nvPr/>
        </p:nvSpPr>
        <p:spPr>
          <a:xfrm>
            <a:off x="11086662" y="6218139"/>
            <a:ext cx="59690" cy="102235"/>
          </a:xfrm>
          <a:custGeom>
            <a:avLst/>
            <a:gdLst/>
            <a:ahLst/>
            <a:cxnLst/>
            <a:rect l="l" t="t" r="r" b="b"/>
            <a:pathLst>
              <a:path w="59690" h="102235">
                <a:moveTo>
                  <a:pt x="18935" y="1905"/>
                </a:moveTo>
                <a:lnTo>
                  <a:pt x="0" y="1905"/>
                </a:lnTo>
                <a:lnTo>
                  <a:pt x="0" y="101892"/>
                </a:lnTo>
                <a:lnTo>
                  <a:pt x="21399" y="101892"/>
                </a:lnTo>
                <a:lnTo>
                  <a:pt x="21399" y="58572"/>
                </a:lnTo>
                <a:lnTo>
                  <a:pt x="21947" y="49585"/>
                </a:lnTo>
                <a:lnTo>
                  <a:pt x="44801" y="21907"/>
                </a:lnTo>
                <a:lnTo>
                  <a:pt x="20320" y="21907"/>
                </a:lnTo>
                <a:lnTo>
                  <a:pt x="18935" y="1905"/>
                </a:lnTo>
                <a:close/>
              </a:path>
              <a:path w="59690" h="102235">
                <a:moveTo>
                  <a:pt x="59550" y="0"/>
                </a:moveTo>
                <a:lnTo>
                  <a:pt x="50292" y="0"/>
                </a:lnTo>
                <a:lnTo>
                  <a:pt x="42329" y="1866"/>
                </a:lnTo>
                <a:lnTo>
                  <a:pt x="29019" y="9283"/>
                </a:lnTo>
                <a:lnTo>
                  <a:pt x="23901" y="14719"/>
                </a:lnTo>
                <a:lnTo>
                  <a:pt x="20320" y="21907"/>
                </a:lnTo>
                <a:lnTo>
                  <a:pt x="44801" y="21907"/>
                </a:lnTo>
                <a:lnTo>
                  <a:pt x="47350" y="21234"/>
                </a:lnTo>
                <a:lnTo>
                  <a:pt x="54889" y="20650"/>
                </a:lnTo>
                <a:lnTo>
                  <a:pt x="59169" y="20650"/>
                </a:lnTo>
                <a:lnTo>
                  <a:pt x="59550" y="0"/>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4" name="object 14"/>
          <p:cNvSpPr/>
          <p:nvPr/>
        </p:nvSpPr>
        <p:spPr>
          <a:xfrm>
            <a:off x="11147315" y="6218149"/>
            <a:ext cx="77470" cy="104139"/>
          </a:xfrm>
          <a:custGeom>
            <a:avLst/>
            <a:gdLst/>
            <a:ahLst/>
            <a:cxnLst/>
            <a:rect l="l" t="t" r="r" b="b"/>
            <a:pathLst>
              <a:path w="77470" h="104139">
                <a:moveTo>
                  <a:pt x="9321" y="76199"/>
                </a:moveTo>
                <a:lnTo>
                  <a:pt x="0" y="90182"/>
                </a:lnTo>
                <a:lnTo>
                  <a:pt x="1612" y="91605"/>
                </a:lnTo>
                <a:lnTo>
                  <a:pt x="2755" y="92506"/>
                </a:lnTo>
                <a:lnTo>
                  <a:pt x="34518" y="103784"/>
                </a:lnTo>
                <a:lnTo>
                  <a:pt x="39103" y="103784"/>
                </a:lnTo>
                <a:lnTo>
                  <a:pt x="74934" y="87426"/>
                </a:lnTo>
                <a:lnTo>
                  <a:pt x="36106" y="87426"/>
                </a:lnTo>
                <a:lnTo>
                  <a:pt x="32880" y="87007"/>
                </a:lnTo>
                <a:lnTo>
                  <a:pt x="11480" y="77939"/>
                </a:lnTo>
                <a:lnTo>
                  <a:pt x="9321" y="76199"/>
                </a:lnTo>
                <a:close/>
              </a:path>
              <a:path w="77470" h="104139">
                <a:moveTo>
                  <a:pt x="44932" y="0"/>
                </a:moveTo>
                <a:lnTo>
                  <a:pt x="41008" y="0"/>
                </a:lnTo>
                <a:lnTo>
                  <a:pt x="32871" y="519"/>
                </a:lnTo>
                <a:lnTo>
                  <a:pt x="4229" y="35102"/>
                </a:lnTo>
                <a:lnTo>
                  <a:pt x="6705" y="40944"/>
                </a:lnTo>
                <a:lnTo>
                  <a:pt x="16637" y="51028"/>
                </a:lnTo>
                <a:lnTo>
                  <a:pt x="23622" y="54851"/>
                </a:lnTo>
                <a:lnTo>
                  <a:pt x="42075" y="60185"/>
                </a:lnTo>
                <a:lnTo>
                  <a:pt x="48387" y="62915"/>
                </a:lnTo>
                <a:lnTo>
                  <a:pt x="54762" y="68364"/>
                </a:lnTo>
                <a:lnTo>
                  <a:pt x="56362" y="71602"/>
                </a:lnTo>
                <a:lnTo>
                  <a:pt x="56329" y="78828"/>
                </a:lnTo>
                <a:lnTo>
                  <a:pt x="54851" y="81635"/>
                </a:lnTo>
                <a:lnTo>
                  <a:pt x="48780" y="86271"/>
                </a:lnTo>
                <a:lnTo>
                  <a:pt x="44602" y="87426"/>
                </a:lnTo>
                <a:lnTo>
                  <a:pt x="74934" y="87426"/>
                </a:lnTo>
                <a:lnTo>
                  <a:pt x="77393" y="82130"/>
                </a:lnTo>
                <a:lnTo>
                  <a:pt x="77393" y="66205"/>
                </a:lnTo>
                <a:lnTo>
                  <a:pt x="46215" y="42608"/>
                </a:lnTo>
                <a:lnTo>
                  <a:pt x="38315" y="40462"/>
                </a:lnTo>
                <a:lnTo>
                  <a:pt x="32905" y="38112"/>
                </a:lnTo>
                <a:lnTo>
                  <a:pt x="27089" y="33045"/>
                </a:lnTo>
                <a:lnTo>
                  <a:pt x="25641" y="30149"/>
                </a:lnTo>
                <a:lnTo>
                  <a:pt x="25641" y="24129"/>
                </a:lnTo>
                <a:lnTo>
                  <a:pt x="27012" y="21666"/>
                </a:lnTo>
                <a:lnTo>
                  <a:pt x="32512" y="17411"/>
                </a:lnTo>
                <a:lnTo>
                  <a:pt x="36449" y="16357"/>
                </a:lnTo>
                <a:lnTo>
                  <a:pt x="72898" y="16357"/>
                </a:lnTo>
                <a:lnTo>
                  <a:pt x="76060" y="11696"/>
                </a:lnTo>
                <a:lnTo>
                  <a:pt x="48831" y="393"/>
                </a:lnTo>
                <a:lnTo>
                  <a:pt x="44932" y="0"/>
                </a:lnTo>
                <a:close/>
              </a:path>
              <a:path w="77470" h="104139">
                <a:moveTo>
                  <a:pt x="72898" y="16357"/>
                </a:moveTo>
                <a:lnTo>
                  <a:pt x="44297" y="16357"/>
                </a:lnTo>
                <a:lnTo>
                  <a:pt x="47028" y="16713"/>
                </a:lnTo>
                <a:lnTo>
                  <a:pt x="52539" y="18110"/>
                </a:lnTo>
                <a:lnTo>
                  <a:pt x="66446" y="25869"/>
                </a:lnTo>
                <a:lnTo>
                  <a:pt x="72898" y="16357"/>
                </a:lnTo>
                <a:close/>
              </a:path>
            </a:pathLst>
          </a:custGeom>
          <a:solidFill>
            <a:srgbClr val="191D63"/>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5" name="object 15"/>
          <p:cNvSpPr/>
          <p:nvPr/>
        </p:nvSpPr>
        <p:spPr>
          <a:xfrm>
            <a:off x="10573151" y="6177991"/>
            <a:ext cx="1297576" cy="318268"/>
          </a:xfrm>
          <a:prstGeom prst="rect">
            <a:avLst/>
          </a:prstGeom>
          <a:blipFill>
            <a:blip r:embed="rId3"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6" name="object 16"/>
          <p:cNvSpPr/>
          <p:nvPr/>
        </p:nvSpPr>
        <p:spPr>
          <a:xfrm>
            <a:off x="10824159" y="5730297"/>
            <a:ext cx="718185" cy="389255"/>
          </a:xfrm>
          <a:custGeom>
            <a:avLst/>
            <a:gdLst/>
            <a:ahLst/>
            <a:cxnLst/>
            <a:rect l="l" t="t" r="r" b="b"/>
            <a:pathLst>
              <a:path w="718184" h="389254">
                <a:moveTo>
                  <a:pt x="172719" y="0"/>
                </a:moveTo>
                <a:lnTo>
                  <a:pt x="0" y="199872"/>
                </a:lnTo>
                <a:lnTo>
                  <a:pt x="0" y="389204"/>
                </a:lnTo>
                <a:lnTo>
                  <a:pt x="51269" y="389204"/>
                </a:lnTo>
                <a:lnTo>
                  <a:pt x="51269" y="219938"/>
                </a:lnTo>
                <a:lnTo>
                  <a:pt x="172719" y="75539"/>
                </a:lnTo>
                <a:lnTo>
                  <a:pt x="237997" y="75539"/>
                </a:lnTo>
                <a:lnTo>
                  <a:pt x="172719" y="0"/>
                </a:lnTo>
                <a:close/>
              </a:path>
              <a:path w="718184" h="389254">
                <a:moveTo>
                  <a:pt x="237997" y="75539"/>
                </a:moveTo>
                <a:lnTo>
                  <a:pt x="172719" y="75539"/>
                </a:lnTo>
                <a:lnTo>
                  <a:pt x="232321" y="146405"/>
                </a:lnTo>
                <a:lnTo>
                  <a:pt x="186118" y="199872"/>
                </a:lnTo>
                <a:lnTo>
                  <a:pt x="186118" y="389204"/>
                </a:lnTo>
                <a:lnTo>
                  <a:pt x="345439" y="389204"/>
                </a:lnTo>
                <a:lnTo>
                  <a:pt x="345439" y="337934"/>
                </a:lnTo>
                <a:lnTo>
                  <a:pt x="237401" y="337934"/>
                </a:lnTo>
                <a:lnTo>
                  <a:pt x="237401" y="219938"/>
                </a:lnTo>
                <a:lnTo>
                  <a:pt x="265785" y="186182"/>
                </a:lnTo>
                <a:lnTo>
                  <a:pt x="333609" y="186182"/>
                </a:lnTo>
                <a:lnTo>
                  <a:pt x="299237" y="146405"/>
                </a:lnTo>
                <a:lnTo>
                  <a:pt x="331793" y="107696"/>
                </a:lnTo>
                <a:lnTo>
                  <a:pt x="265785" y="107696"/>
                </a:lnTo>
                <a:lnTo>
                  <a:pt x="237997" y="75539"/>
                </a:lnTo>
                <a:close/>
              </a:path>
              <a:path w="718184" h="389254">
                <a:moveTo>
                  <a:pt x="424116" y="75539"/>
                </a:moveTo>
                <a:lnTo>
                  <a:pt x="358838" y="75539"/>
                </a:lnTo>
                <a:lnTo>
                  <a:pt x="418452" y="146405"/>
                </a:lnTo>
                <a:lnTo>
                  <a:pt x="372249" y="199872"/>
                </a:lnTo>
                <a:lnTo>
                  <a:pt x="372249" y="389204"/>
                </a:lnTo>
                <a:lnTo>
                  <a:pt x="531558" y="389204"/>
                </a:lnTo>
                <a:lnTo>
                  <a:pt x="531558" y="337934"/>
                </a:lnTo>
                <a:lnTo>
                  <a:pt x="423519" y="337934"/>
                </a:lnTo>
                <a:lnTo>
                  <a:pt x="423519" y="219938"/>
                </a:lnTo>
                <a:lnTo>
                  <a:pt x="451904" y="186182"/>
                </a:lnTo>
                <a:lnTo>
                  <a:pt x="519731" y="186182"/>
                </a:lnTo>
                <a:lnTo>
                  <a:pt x="485368" y="146405"/>
                </a:lnTo>
                <a:lnTo>
                  <a:pt x="517924" y="107696"/>
                </a:lnTo>
                <a:lnTo>
                  <a:pt x="451904" y="107696"/>
                </a:lnTo>
                <a:lnTo>
                  <a:pt x="424116" y="75539"/>
                </a:lnTo>
                <a:close/>
              </a:path>
              <a:path w="718184" h="389254">
                <a:moveTo>
                  <a:pt x="610247" y="75539"/>
                </a:moveTo>
                <a:lnTo>
                  <a:pt x="544969" y="75539"/>
                </a:lnTo>
                <a:lnTo>
                  <a:pt x="666419" y="219938"/>
                </a:lnTo>
                <a:lnTo>
                  <a:pt x="666419" y="389204"/>
                </a:lnTo>
                <a:lnTo>
                  <a:pt x="717689" y="389204"/>
                </a:lnTo>
                <a:lnTo>
                  <a:pt x="717689" y="199872"/>
                </a:lnTo>
                <a:lnTo>
                  <a:pt x="610247" y="75539"/>
                </a:lnTo>
                <a:close/>
              </a:path>
              <a:path w="718184" h="389254">
                <a:moveTo>
                  <a:pt x="333609" y="186182"/>
                </a:moveTo>
                <a:lnTo>
                  <a:pt x="265785" y="186182"/>
                </a:lnTo>
                <a:lnTo>
                  <a:pt x="294170" y="219938"/>
                </a:lnTo>
                <a:lnTo>
                  <a:pt x="294170" y="337934"/>
                </a:lnTo>
                <a:lnTo>
                  <a:pt x="345439" y="337934"/>
                </a:lnTo>
                <a:lnTo>
                  <a:pt x="345439" y="199872"/>
                </a:lnTo>
                <a:lnTo>
                  <a:pt x="333609" y="186182"/>
                </a:lnTo>
                <a:close/>
              </a:path>
              <a:path w="718184" h="389254">
                <a:moveTo>
                  <a:pt x="519731" y="186182"/>
                </a:moveTo>
                <a:lnTo>
                  <a:pt x="451904" y="186182"/>
                </a:lnTo>
                <a:lnTo>
                  <a:pt x="480288" y="219938"/>
                </a:lnTo>
                <a:lnTo>
                  <a:pt x="480288" y="337934"/>
                </a:lnTo>
                <a:lnTo>
                  <a:pt x="531558" y="337934"/>
                </a:lnTo>
                <a:lnTo>
                  <a:pt x="531558" y="199872"/>
                </a:lnTo>
                <a:lnTo>
                  <a:pt x="519731" y="186182"/>
                </a:lnTo>
                <a:close/>
              </a:path>
              <a:path w="718184" h="389254">
                <a:moveTo>
                  <a:pt x="358838" y="0"/>
                </a:moveTo>
                <a:lnTo>
                  <a:pt x="265785" y="107696"/>
                </a:lnTo>
                <a:lnTo>
                  <a:pt x="331793" y="107696"/>
                </a:lnTo>
                <a:lnTo>
                  <a:pt x="358838" y="75539"/>
                </a:lnTo>
                <a:lnTo>
                  <a:pt x="424116" y="75539"/>
                </a:lnTo>
                <a:lnTo>
                  <a:pt x="358838" y="0"/>
                </a:lnTo>
                <a:close/>
              </a:path>
              <a:path w="718184" h="389254">
                <a:moveTo>
                  <a:pt x="544969" y="0"/>
                </a:moveTo>
                <a:lnTo>
                  <a:pt x="451904" y="107696"/>
                </a:lnTo>
                <a:lnTo>
                  <a:pt x="517924" y="107696"/>
                </a:lnTo>
                <a:lnTo>
                  <a:pt x="544969" y="75539"/>
                </a:lnTo>
                <a:lnTo>
                  <a:pt x="610247" y="75539"/>
                </a:lnTo>
                <a:lnTo>
                  <a:pt x="544969" y="0"/>
                </a:lnTo>
                <a:close/>
              </a:path>
            </a:pathLst>
          </a:custGeom>
          <a:solidFill>
            <a:srgbClr val="00B5EF"/>
          </a:solid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7" name="object 17"/>
          <p:cNvSpPr/>
          <p:nvPr/>
        </p:nvSpPr>
        <p:spPr>
          <a:xfrm>
            <a:off x="10996879" y="5766485"/>
            <a:ext cx="172707" cy="220659"/>
          </a:xfrm>
          <a:prstGeom prst="rect">
            <a:avLst/>
          </a:prstGeom>
          <a:blipFill>
            <a:blip r:embed="rId4"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8" name="object 18"/>
          <p:cNvSpPr/>
          <p:nvPr/>
        </p:nvSpPr>
        <p:spPr>
          <a:xfrm>
            <a:off x="11182998" y="5766485"/>
            <a:ext cx="172719" cy="220659"/>
          </a:xfrm>
          <a:prstGeom prst="rect">
            <a:avLst/>
          </a:prstGeom>
          <a:blipFill>
            <a:blip r:embed="rId5" cstate="print"/>
            <a:stretch>
              <a:fillRect/>
            </a:stretch>
          </a:blipFill>
        </p:spPr>
        <p:txBody>
          <a:bodyPr wrap="square" lIns="0" tIns="0" rIns="0" bIns="0" rtlCol="0"/>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dirty="0">
              <a:ln>
                <a:noFill/>
              </a:ln>
              <a:solidFill>
                <a:prstClr val="black"/>
              </a:solidFill>
              <a:effectLst/>
              <a:uLnTx/>
              <a:uFillTx/>
              <a:latin typeface="Calibri"/>
              <a:ea typeface="+mn-ea"/>
              <a:cs typeface="+mn-cs"/>
            </a:endParaRPr>
          </a:p>
        </p:txBody>
      </p:sp>
      <p:sp>
        <p:nvSpPr>
          <p:cNvPr id="19" name="object 19"/>
          <p:cNvSpPr txBox="1">
            <a:spLocks noGrp="1"/>
          </p:cNvSpPr>
          <p:nvPr>
            <p:ph type="title"/>
          </p:nvPr>
        </p:nvSpPr>
        <p:spPr>
          <a:xfrm>
            <a:off x="833120" y="722376"/>
            <a:ext cx="10522598" cy="689932"/>
          </a:xfrm>
          <a:prstGeom prst="rect">
            <a:avLst/>
          </a:prstGeom>
        </p:spPr>
        <p:txBody>
          <a:bodyPr vert="horz" wrap="square" lIns="0" tIns="12700" rIns="0" bIns="0" rtlCol="0">
            <a:spAutoFit/>
          </a:bodyPr>
          <a:lstStyle/>
          <a:p>
            <a:pPr marL="12700" algn="ctr">
              <a:lnSpc>
                <a:spcPct val="100000"/>
              </a:lnSpc>
              <a:spcBef>
                <a:spcPts val="100"/>
              </a:spcBef>
            </a:pPr>
            <a:r>
              <a:rPr lang="en-US" dirty="0">
                <a:latin typeface="Tahoma"/>
                <a:cs typeface="Tahoma"/>
              </a:rPr>
              <a:t>Eligible Organizations    </a:t>
            </a:r>
            <a:endParaRPr dirty="0">
              <a:latin typeface="Tahoma"/>
              <a:cs typeface="Tahoma"/>
            </a:endParaRPr>
          </a:p>
        </p:txBody>
      </p:sp>
    </p:spTree>
    <p:extLst>
      <p:ext uri="{BB962C8B-B14F-4D97-AF65-F5344CB8AC3E}">
        <p14:creationId xmlns:p14="http://schemas.microsoft.com/office/powerpoint/2010/main" val="2250850609"/>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22042</TotalTime>
  <Words>3653</Words>
  <Application>Microsoft Office PowerPoint</Application>
  <PresentationFormat>Widescreen</PresentationFormat>
  <Paragraphs>500</Paragraphs>
  <Slides>43</Slides>
  <Notes>43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43</vt:i4>
      </vt:variant>
    </vt:vector>
  </HeadingPairs>
  <TitlesOfParts>
    <vt:vector size="50" baseType="lpstr">
      <vt:lpstr>Arial</vt:lpstr>
      <vt:lpstr>Arial Black</vt:lpstr>
      <vt:lpstr>Calibri</vt:lpstr>
      <vt:lpstr>Tahoma</vt:lpstr>
      <vt:lpstr>Trebuchet MS</vt:lpstr>
      <vt:lpstr>Wingdings</vt:lpstr>
      <vt:lpstr>1_Office Theme</vt:lpstr>
      <vt:lpstr>FY2021 HUD CoC Funding NOFO Summary</vt:lpstr>
      <vt:lpstr>Funding Available</vt:lpstr>
      <vt:lpstr>HUD Priorities</vt:lpstr>
      <vt:lpstr>Major Changes</vt:lpstr>
      <vt:lpstr>Major Changes</vt:lpstr>
      <vt:lpstr>FY2021 CoC Program Funding Partners Ending Homelessness  New Project  Applicant Workshop</vt:lpstr>
      <vt:lpstr> Introduction</vt:lpstr>
      <vt:lpstr>Application Review </vt:lpstr>
      <vt:lpstr>Eligible Organizations    </vt:lpstr>
      <vt:lpstr>HUD CoC Housing Components    </vt:lpstr>
      <vt:lpstr>Eligible Components: Permanent Housing     </vt:lpstr>
      <vt:lpstr>      </vt:lpstr>
      <vt:lpstr>Eligible Components: Eligible Components: Permanent Housing Transitional Housing (TH)  to Rapid Rehousing (PH-RRH)       </vt:lpstr>
      <vt:lpstr>Homeless Definitions     </vt:lpstr>
      <vt:lpstr>Homeless Definitions</vt:lpstr>
      <vt:lpstr>Homeless Definitions</vt:lpstr>
      <vt:lpstr>Housing Component Eligibility</vt:lpstr>
      <vt:lpstr>Housing First in Permanent Supportive Housing     </vt:lpstr>
      <vt:lpstr>Housing First in Permanent Supportive Housing     </vt:lpstr>
      <vt:lpstr>Chronically Homeless vs DedicatedPLUS  PSH     </vt:lpstr>
      <vt:lpstr>Chronically Homeless vs DedicatedPLUS  PSH     </vt:lpstr>
      <vt:lpstr>Rent:  Permanent Supportive Housing    </vt:lpstr>
      <vt:lpstr>New Project Funding</vt:lpstr>
      <vt:lpstr>Reallocation Funding</vt:lpstr>
      <vt:lpstr>Eligible New Project Applications  </vt:lpstr>
      <vt:lpstr>Eligible New Project Applications  </vt:lpstr>
      <vt:lpstr>Expansion Project Applications  </vt:lpstr>
      <vt:lpstr>Consolidation Grant Applications  </vt:lpstr>
      <vt:lpstr>Transition Grant Applications  </vt:lpstr>
      <vt:lpstr>New Project Models    </vt:lpstr>
      <vt:lpstr>New Project Models</vt:lpstr>
      <vt:lpstr>New Project Models   </vt:lpstr>
      <vt:lpstr>New Project Models   </vt:lpstr>
      <vt:lpstr>Application Submission Timeline  </vt:lpstr>
      <vt:lpstr>Application Materials </vt:lpstr>
      <vt:lpstr>New Project Application    </vt:lpstr>
      <vt:lpstr>Budget</vt:lpstr>
      <vt:lpstr>Match   </vt:lpstr>
      <vt:lpstr>New Application Attachments </vt:lpstr>
      <vt:lpstr>New Project Presentations </vt:lpstr>
      <vt:lpstr>HUD References</vt:lpstr>
      <vt:lpstr>Timeline of Important Dates </vt:lpstr>
      <vt:lpstr> 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Initial Partner’s meeting  November 21st</dc:title>
  <dc:creator>Charles Bollinger</dc:creator>
  <cp:lastModifiedBy>Charles Bollinger</cp:lastModifiedBy>
  <cp:revision>129</cp:revision>
  <cp:lastPrinted>2020-02-25T17:27:43Z</cp:lastPrinted>
  <dcterms:created xsi:type="dcterms:W3CDTF">2019-10-22T18:20:15Z</dcterms:created>
  <dcterms:modified xsi:type="dcterms:W3CDTF">2021-08-30T18:26:27Z</dcterms:modified>
</cp:coreProperties>
</file>