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7" r:id="rId2"/>
    <p:sldId id="275" r:id="rId3"/>
    <p:sldId id="259" r:id="rId4"/>
    <p:sldId id="274" r:id="rId5"/>
    <p:sldId id="266" r:id="rId6"/>
    <p:sldId id="260" r:id="rId7"/>
    <p:sldId id="312" r:id="rId8"/>
    <p:sldId id="262" r:id="rId9"/>
    <p:sldId id="267" r:id="rId10"/>
    <p:sldId id="268" r:id="rId11"/>
    <p:sldId id="277" r:id="rId12"/>
    <p:sldId id="365" r:id="rId13"/>
    <p:sldId id="366" r:id="rId14"/>
    <p:sldId id="367" r:id="rId15"/>
    <p:sldId id="368" r:id="rId16"/>
    <p:sldId id="369" r:id="rId17"/>
    <p:sldId id="303" r:id="rId18"/>
    <p:sldId id="364" r:id="rId19"/>
    <p:sldId id="282" r:id="rId20"/>
    <p:sldId id="363" r:id="rId21"/>
    <p:sldId id="370" r:id="rId22"/>
    <p:sldId id="372" r:id="rId23"/>
    <p:sldId id="306" r:id="rId24"/>
    <p:sldId id="371" r:id="rId25"/>
    <p:sldId id="273" r:id="rId26"/>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autoAdjust="0"/>
  </p:normalViewPr>
  <p:slideViewPr>
    <p:cSldViewPr snapToGrid="0">
      <p:cViewPr varScale="1">
        <p:scale>
          <a:sx n="114" d="100"/>
          <a:sy n="114" d="100"/>
        </p:scale>
        <p:origin x="414"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A31C699-A84C-4A97-A2B3-420900761E2C}" type="datetimeFigureOut">
              <a:rPr lang="en-US" smtClean="0"/>
              <a:t>3/4/2021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27DE133F-057A-47A7-BE55-EB87661F03C4}" type="slidenum">
              <a:rPr lang="en-US" smtClean="0"/>
              <a:t>‹#›</a:t>
            </a:fld>
            <a:endParaRPr lang="en-US"/>
          </a:p>
        </p:txBody>
      </p:sp>
    </p:spTree>
    <p:extLst>
      <p:ext uri="{BB962C8B-B14F-4D97-AF65-F5344CB8AC3E}">
        <p14:creationId xmlns:p14="http://schemas.microsoft.com/office/powerpoint/2010/main" val="27142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1</a:t>
            </a:fld>
            <a:endParaRPr lang="en-US"/>
          </a:p>
        </p:txBody>
      </p:sp>
    </p:spTree>
    <p:extLst>
      <p:ext uri="{BB962C8B-B14F-4D97-AF65-F5344CB8AC3E}">
        <p14:creationId xmlns:p14="http://schemas.microsoft.com/office/powerpoint/2010/main" val="239760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10</a:t>
            </a:fld>
            <a:endParaRPr lang="en-US"/>
          </a:p>
        </p:txBody>
      </p:sp>
    </p:spTree>
    <p:extLst>
      <p:ext uri="{BB962C8B-B14F-4D97-AF65-F5344CB8AC3E}">
        <p14:creationId xmlns:p14="http://schemas.microsoft.com/office/powerpoint/2010/main" val="240597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11</a:t>
            </a:fld>
            <a:endParaRPr lang="en-US"/>
          </a:p>
        </p:txBody>
      </p:sp>
    </p:spTree>
    <p:extLst>
      <p:ext uri="{BB962C8B-B14F-4D97-AF65-F5344CB8AC3E}">
        <p14:creationId xmlns:p14="http://schemas.microsoft.com/office/powerpoint/2010/main" val="13879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12</a:t>
            </a:fld>
            <a:endParaRPr lang="en-US"/>
          </a:p>
        </p:txBody>
      </p:sp>
    </p:spTree>
    <p:extLst>
      <p:ext uri="{BB962C8B-B14F-4D97-AF65-F5344CB8AC3E}">
        <p14:creationId xmlns:p14="http://schemas.microsoft.com/office/powerpoint/2010/main" val="1494740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13</a:t>
            </a:fld>
            <a:endParaRPr lang="en-US"/>
          </a:p>
        </p:txBody>
      </p:sp>
    </p:spTree>
    <p:extLst>
      <p:ext uri="{BB962C8B-B14F-4D97-AF65-F5344CB8AC3E}">
        <p14:creationId xmlns:p14="http://schemas.microsoft.com/office/powerpoint/2010/main" val="2953632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14</a:t>
            </a:fld>
            <a:endParaRPr lang="en-US"/>
          </a:p>
        </p:txBody>
      </p:sp>
    </p:spTree>
    <p:extLst>
      <p:ext uri="{BB962C8B-B14F-4D97-AF65-F5344CB8AC3E}">
        <p14:creationId xmlns:p14="http://schemas.microsoft.com/office/powerpoint/2010/main" val="3021519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15</a:t>
            </a:fld>
            <a:endParaRPr lang="en-US"/>
          </a:p>
        </p:txBody>
      </p:sp>
    </p:spTree>
    <p:extLst>
      <p:ext uri="{BB962C8B-B14F-4D97-AF65-F5344CB8AC3E}">
        <p14:creationId xmlns:p14="http://schemas.microsoft.com/office/powerpoint/2010/main" val="19774539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16</a:t>
            </a:fld>
            <a:endParaRPr lang="en-US"/>
          </a:p>
        </p:txBody>
      </p:sp>
    </p:spTree>
    <p:extLst>
      <p:ext uri="{BB962C8B-B14F-4D97-AF65-F5344CB8AC3E}">
        <p14:creationId xmlns:p14="http://schemas.microsoft.com/office/powerpoint/2010/main" val="6596254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17</a:t>
            </a:fld>
            <a:endParaRPr lang="en-US"/>
          </a:p>
        </p:txBody>
      </p:sp>
    </p:spTree>
    <p:extLst>
      <p:ext uri="{BB962C8B-B14F-4D97-AF65-F5344CB8AC3E}">
        <p14:creationId xmlns:p14="http://schemas.microsoft.com/office/powerpoint/2010/main" val="1230412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18</a:t>
            </a:fld>
            <a:endParaRPr lang="en-US"/>
          </a:p>
        </p:txBody>
      </p:sp>
    </p:spTree>
    <p:extLst>
      <p:ext uri="{BB962C8B-B14F-4D97-AF65-F5344CB8AC3E}">
        <p14:creationId xmlns:p14="http://schemas.microsoft.com/office/powerpoint/2010/main" val="2840109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19</a:t>
            </a:fld>
            <a:endParaRPr lang="en-US"/>
          </a:p>
        </p:txBody>
      </p:sp>
    </p:spTree>
    <p:extLst>
      <p:ext uri="{BB962C8B-B14F-4D97-AF65-F5344CB8AC3E}">
        <p14:creationId xmlns:p14="http://schemas.microsoft.com/office/powerpoint/2010/main" val="621022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Everyone </a:t>
            </a:r>
          </a:p>
        </p:txBody>
      </p:sp>
      <p:sp>
        <p:nvSpPr>
          <p:cNvPr id="4" name="Slide Number Placeholder 3"/>
          <p:cNvSpPr>
            <a:spLocks noGrp="1"/>
          </p:cNvSpPr>
          <p:nvPr>
            <p:ph type="sldNum" sz="quarter" idx="5"/>
          </p:nvPr>
        </p:nvSpPr>
        <p:spPr/>
        <p:txBody>
          <a:bodyPr/>
          <a:lstStyle/>
          <a:p>
            <a:fld id="{27DE133F-057A-47A7-BE55-EB87661F03C4}" type="slidenum">
              <a:rPr lang="en-US" smtClean="0"/>
              <a:t>2</a:t>
            </a:fld>
            <a:endParaRPr lang="en-US"/>
          </a:p>
        </p:txBody>
      </p:sp>
    </p:spTree>
    <p:extLst>
      <p:ext uri="{BB962C8B-B14F-4D97-AF65-F5344CB8AC3E}">
        <p14:creationId xmlns:p14="http://schemas.microsoft.com/office/powerpoint/2010/main" val="33138756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20</a:t>
            </a:fld>
            <a:endParaRPr lang="en-US"/>
          </a:p>
        </p:txBody>
      </p:sp>
    </p:spTree>
    <p:extLst>
      <p:ext uri="{BB962C8B-B14F-4D97-AF65-F5344CB8AC3E}">
        <p14:creationId xmlns:p14="http://schemas.microsoft.com/office/powerpoint/2010/main" val="2456679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21</a:t>
            </a:fld>
            <a:endParaRPr lang="en-US"/>
          </a:p>
        </p:txBody>
      </p:sp>
    </p:spTree>
    <p:extLst>
      <p:ext uri="{BB962C8B-B14F-4D97-AF65-F5344CB8AC3E}">
        <p14:creationId xmlns:p14="http://schemas.microsoft.com/office/powerpoint/2010/main" val="3916816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25</a:t>
            </a:fld>
            <a:endParaRPr lang="en-US"/>
          </a:p>
        </p:txBody>
      </p:sp>
    </p:spTree>
    <p:extLst>
      <p:ext uri="{BB962C8B-B14F-4D97-AF65-F5344CB8AC3E}">
        <p14:creationId xmlns:p14="http://schemas.microsoft.com/office/powerpoint/2010/main" val="4235392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 </a:t>
            </a:r>
          </a:p>
        </p:txBody>
      </p:sp>
      <p:sp>
        <p:nvSpPr>
          <p:cNvPr id="4" name="Slide Number Placeholder 3"/>
          <p:cNvSpPr>
            <a:spLocks noGrp="1"/>
          </p:cNvSpPr>
          <p:nvPr>
            <p:ph type="sldNum" sz="quarter" idx="5"/>
          </p:nvPr>
        </p:nvSpPr>
        <p:spPr/>
        <p:txBody>
          <a:bodyPr/>
          <a:lstStyle/>
          <a:p>
            <a:fld id="{27DE133F-057A-47A7-BE55-EB87661F03C4}" type="slidenum">
              <a:rPr lang="en-US" smtClean="0"/>
              <a:t>3</a:t>
            </a:fld>
            <a:endParaRPr lang="en-US"/>
          </a:p>
        </p:txBody>
      </p:sp>
    </p:spTree>
    <p:extLst>
      <p:ext uri="{BB962C8B-B14F-4D97-AF65-F5344CB8AC3E}">
        <p14:creationId xmlns:p14="http://schemas.microsoft.com/office/powerpoint/2010/main" val="363860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Tree </a:t>
            </a:r>
          </a:p>
          <a:p>
            <a:r>
              <a:rPr lang="en-US" dirty="0"/>
              <a:t>Shayna</a:t>
            </a:r>
          </a:p>
          <a:p>
            <a:r>
              <a:rPr lang="en-US" dirty="0"/>
              <a:t>Jenn </a:t>
            </a:r>
          </a:p>
          <a:p>
            <a:r>
              <a:rPr lang="en-US" dirty="0"/>
              <a:t>Suzanne   </a:t>
            </a:r>
          </a:p>
          <a:p>
            <a:endParaRPr lang="en-US" dirty="0"/>
          </a:p>
        </p:txBody>
      </p:sp>
      <p:sp>
        <p:nvSpPr>
          <p:cNvPr id="4" name="Slide Number Placeholder 3"/>
          <p:cNvSpPr>
            <a:spLocks noGrp="1"/>
          </p:cNvSpPr>
          <p:nvPr>
            <p:ph type="sldNum" sz="quarter" idx="5"/>
          </p:nvPr>
        </p:nvSpPr>
        <p:spPr/>
        <p:txBody>
          <a:bodyPr/>
          <a:lstStyle/>
          <a:p>
            <a:fld id="{27DE133F-057A-47A7-BE55-EB87661F03C4}" type="slidenum">
              <a:rPr lang="en-US" smtClean="0"/>
              <a:t>4</a:t>
            </a:fld>
            <a:endParaRPr lang="en-US"/>
          </a:p>
        </p:txBody>
      </p:sp>
    </p:spTree>
    <p:extLst>
      <p:ext uri="{BB962C8B-B14F-4D97-AF65-F5344CB8AC3E}">
        <p14:creationId xmlns:p14="http://schemas.microsoft.com/office/powerpoint/2010/main" val="3298380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Charles</a:t>
            </a:r>
          </a:p>
        </p:txBody>
      </p:sp>
      <p:sp>
        <p:nvSpPr>
          <p:cNvPr id="4" name="Slide Number Placeholder 3"/>
          <p:cNvSpPr>
            <a:spLocks noGrp="1"/>
          </p:cNvSpPr>
          <p:nvPr>
            <p:ph type="sldNum" sz="quarter" idx="5"/>
          </p:nvPr>
        </p:nvSpPr>
        <p:spPr/>
        <p:txBody>
          <a:bodyPr/>
          <a:lstStyle/>
          <a:p>
            <a:fld id="{27DE133F-057A-47A7-BE55-EB87661F03C4}" type="slidenum">
              <a:rPr lang="en-US" smtClean="0"/>
              <a:t>5</a:t>
            </a:fld>
            <a:endParaRPr lang="en-US"/>
          </a:p>
        </p:txBody>
      </p:sp>
    </p:spTree>
    <p:extLst>
      <p:ext uri="{BB962C8B-B14F-4D97-AF65-F5344CB8AC3E}">
        <p14:creationId xmlns:p14="http://schemas.microsoft.com/office/powerpoint/2010/main" val="3604910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6</a:t>
            </a:fld>
            <a:endParaRPr lang="en-US"/>
          </a:p>
        </p:txBody>
      </p:sp>
    </p:spTree>
    <p:extLst>
      <p:ext uri="{BB962C8B-B14F-4D97-AF65-F5344CB8AC3E}">
        <p14:creationId xmlns:p14="http://schemas.microsoft.com/office/powerpoint/2010/main" val="155636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Shayna </a:t>
            </a:r>
          </a:p>
        </p:txBody>
      </p:sp>
      <p:sp>
        <p:nvSpPr>
          <p:cNvPr id="4" name="Slide Number Placeholder 3"/>
          <p:cNvSpPr>
            <a:spLocks noGrp="1"/>
          </p:cNvSpPr>
          <p:nvPr>
            <p:ph type="sldNum" sz="quarter" idx="5"/>
          </p:nvPr>
        </p:nvSpPr>
        <p:spPr/>
        <p:txBody>
          <a:bodyPr/>
          <a:lstStyle/>
          <a:p>
            <a:fld id="{27DE133F-057A-47A7-BE55-EB87661F03C4}" type="slidenum">
              <a:rPr lang="en-US" smtClean="0"/>
              <a:t>7</a:t>
            </a:fld>
            <a:endParaRPr lang="en-US"/>
          </a:p>
        </p:txBody>
      </p:sp>
    </p:spTree>
    <p:extLst>
      <p:ext uri="{BB962C8B-B14F-4D97-AF65-F5344CB8AC3E}">
        <p14:creationId xmlns:p14="http://schemas.microsoft.com/office/powerpoint/2010/main" val="4274516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6075" y="830263"/>
            <a:ext cx="6464300" cy="3636962"/>
          </a:xfrm>
        </p:spPr>
      </p:sp>
      <p:sp>
        <p:nvSpPr>
          <p:cNvPr id="3" name="Notes Placeholder 2"/>
          <p:cNvSpPr>
            <a:spLocks noGrp="1"/>
          </p:cNvSpPr>
          <p:nvPr>
            <p:ph type="body" idx="1"/>
          </p:nvPr>
        </p:nvSpPr>
        <p:spPr>
          <a:xfrm>
            <a:off x="334943" y="5367666"/>
            <a:ext cx="6252277" cy="3636705"/>
          </a:xfrm>
        </p:spPr>
        <p:txBody>
          <a:bodyPr/>
          <a:lstStyle/>
          <a:p>
            <a:r>
              <a:rPr lang="en-US" dirty="0"/>
              <a:t>Shayna </a:t>
            </a:r>
          </a:p>
        </p:txBody>
      </p:sp>
      <p:sp>
        <p:nvSpPr>
          <p:cNvPr id="4" name="Slide Number Placeholder 3"/>
          <p:cNvSpPr>
            <a:spLocks noGrp="1"/>
          </p:cNvSpPr>
          <p:nvPr>
            <p:ph type="sldNum" sz="quarter" idx="5"/>
          </p:nvPr>
        </p:nvSpPr>
        <p:spPr/>
        <p:txBody>
          <a:bodyPr/>
          <a:lstStyle/>
          <a:p>
            <a:fld id="{27DE133F-057A-47A7-BE55-EB87661F03C4}" type="slidenum">
              <a:rPr lang="en-US" smtClean="0"/>
              <a:t>8</a:t>
            </a:fld>
            <a:endParaRPr lang="en-US"/>
          </a:p>
        </p:txBody>
      </p:sp>
    </p:spTree>
    <p:extLst>
      <p:ext uri="{BB962C8B-B14F-4D97-AF65-F5344CB8AC3E}">
        <p14:creationId xmlns:p14="http://schemas.microsoft.com/office/powerpoint/2010/main" val="739366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E133F-057A-47A7-BE55-EB87661F03C4}" type="slidenum">
              <a:rPr lang="en-US" smtClean="0"/>
              <a:t>9</a:t>
            </a:fld>
            <a:endParaRPr lang="en-US"/>
          </a:p>
        </p:txBody>
      </p:sp>
    </p:spTree>
    <p:extLst>
      <p:ext uri="{BB962C8B-B14F-4D97-AF65-F5344CB8AC3E}">
        <p14:creationId xmlns:p14="http://schemas.microsoft.com/office/powerpoint/2010/main" val="2961980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96731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4000" b="0" i="0">
                <a:solidFill>
                  <a:srgbClr val="191D63"/>
                </a:solidFill>
                <a:latin typeface="Trebuchet MS"/>
                <a:cs typeface="Trebuchet M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958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54481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2628900"/>
            <a:ext cx="12189460" cy="4229100"/>
          </a:xfrm>
          <a:custGeom>
            <a:avLst/>
            <a:gdLst/>
            <a:ahLst/>
            <a:cxnLst/>
            <a:rect l="l" t="t" r="r" b="b"/>
            <a:pathLst>
              <a:path w="12189460" h="4229100">
                <a:moveTo>
                  <a:pt x="0" y="4229100"/>
                </a:moveTo>
                <a:lnTo>
                  <a:pt x="12188952" y="4229100"/>
                </a:lnTo>
                <a:lnTo>
                  <a:pt x="12188952" y="0"/>
                </a:lnTo>
                <a:lnTo>
                  <a:pt x="0" y="0"/>
                </a:lnTo>
                <a:lnTo>
                  <a:pt x="0" y="4229100"/>
                </a:lnTo>
                <a:close/>
              </a:path>
            </a:pathLst>
          </a:custGeom>
          <a:solidFill>
            <a:srgbClr val="00B5EF">
              <a:alpha val="9999"/>
            </a:srgbClr>
          </a:solidFill>
        </p:spPr>
        <p:txBody>
          <a:bodyPr wrap="square" lIns="0" tIns="0" rIns="0" bIns="0" rtlCol="0"/>
          <a:lstStyle/>
          <a:p>
            <a:endParaRPr/>
          </a:p>
        </p:txBody>
      </p:sp>
      <p:sp>
        <p:nvSpPr>
          <p:cNvPr id="17" name="bk object 17"/>
          <p:cNvSpPr/>
          <p:nvPr/>
        </p:nvSpPr>
        <p:spPr>
          <a:xfrm>
            <a:off x="0" y="3629025"/>
            <a:ext cx="3901440" cy="3228975"/>
          </a:xfrm>
          <a:custGeom>
            <a:avLst/>
            <a:gdLst/>
            <a:ahLst/>
            <a:cxnLst/>
            <a:rect l="l" t="t" r="r" b="b"/>
            <a:pathLst>
              <a:path w="3901440" h="3228975">
                <a:moveTo>
                  <a:pt x="2348234" y="0"/>
                </a:moveTo>
                <a:lnTo>
                  <a:pt x="0" y="2717271"/>
                </a:lnTo>
                <a:lnTo>
                  <a:pt x="0" y="3228974"/>
                </a:lnTo>
                <a:lnTo>
                  <a:pt x="892671" y="3228974"/>
                </a:lnTo>
                <a:lnTo>
                  <a:pt x="2348233" y="1498497"/>
                </a:lnTo>
                <a:lnTo>
                  <a:pt x="3643158" y="1498497"/>
                </a:lnTo>
                <a:lnTo>
                  <a:pt x="2348234" y="0"/>
                </a:lnTo>
                <a:close/>
              </a:path>
              <a:path w="3901440" h="3228975">
                <a:moveTo>
                  <a:pt x="3643158" y="1498497"/>
                </a:moveTo>
                <a:lnTo>
                  <a:pt x="2348233" y="1498497"/>
                </a:lnTo>
                <a:lnTo>
                  <a:pt x="3241704" y="2560623"/>
                </a:lnTo>
                <a:lnTo>
                  <a:pt x="3901392" y="1797328"/>
                </a:lnTo>
                <a:lnTo>
                  <a:pt x="3643158" y="1498497"/>
                </a:lnTo>
                <a:close/>
              </a:path>
            </a:pathLst>
          </a:custGeom>
          <a:solidFill>
            <a:srgbClr val="FFFFFF">
              <a:alpha val="5499"/>
            </a:srgbClr>
          </a:solidFill>
        </p:spPr>
        <p:txBody>
          <a:bodyPr wrap="square" lIns="0" tIns="0" rIns="0" bIns="0" rtlCol="0"/>
          <a:lstStyle/>
          <a:p>
            <a:endParaRPr/>
          </a:p>
        </p:txBody>
      </p:sp>
      <p:sp>
        <p:nvSpPr>
          <p:cNvPr id="18" name="bk object 18"/>
          <p:cNvSpPr/>
          <p:nvPr/>
        </p:nvSpPr>
        <p:spPr>
          <a:xfrm>
            <a:off x="3249833" y="3629025"/>
            <a:ext cx="4344035" cy="3228975"/>
          </a:xfrm>
          <a:custGeom>
            <a:avLst/>
            <a:gdLst/>
            <a:ahLst/>
            <a:cxnLst/>
            <a:rect l="l" t="t" r="r" b="b"/>
            <a:pathLst>
              <a:path w="4344034" h="3228975">
                <a:moveTo>
                  <a:pt x="2790442" y="0"/>
                </a:moveTo>
                <a:lnTo>
                  <a:pt x="0" y="3228974"/>
                </a:lnTo>
                <a:lnTo>
                  <a:pt x="1334878" y="3228974"/>
                </a:lnTo>
                <a:lnTo>
                  <a:pt x="2790441" y="1498497"/>
                </a:lnTo>
                <a:lnTo>
                  <a:pt x="4085429" y="1498497"/>
                </a:lnTo>
                <a:lnTo>
                  <a:pt x="2790442" y="0"/>
                </a:lnTo>
                <a:close/>
              </a:path>
              <a:path w="4344034" h="3228975">
                <a:moveTo>
                  <a:pt x="4085429" y="1498497"/>
                </a:moveTo>
                <a:lnTo>
                  <a:pt x="2790441" y="1498497"/>
                </a:lnTo>
                <a:lnTo>
                  <a:pt x="3683937" y="2560725"/>
                </a:lnTo>
                <a:lnTo>
                  <a:pt x="4343676" y="1797328"/>
                </a:lnTo>
                <a:lnTo>
                  <a:pt x="4085429" y="1498497"/>
                </a:lnTo>
                <a:close/>
              </a:path>
            </a:pathLst>
          </a:custGeom>
          <a:solidFill>
            <a:srgbClr val="FFFFFF">
              <a:alpha val="5499"/>
            </a:srgbClr>
          </a:solidFill>
        </p:spPr>
        <p:txBody>
          <a:bodyPr wrap="square" lIns="0" tIns="0" rIns="0" bIns="0" rtlCol="0"/>
          <a:lstStyle/>
          <a:p>
            <a:endParaRPr/>
          </a:p>
        </p:txBody>
      </p:sp>
      <p:sp>
        <p:nvSpPr>
          <p:cNvPr id="19" name="bk object 19"/>
          <p:cNvSpPr/>
          <p:nvPr/>
        </p:nvSpPr>
        <p:spPr>
          <a:xfrm>
            <a:off x="6941863" y="3629025"/>
            <a:ext cx="5247640" cy="3228975"/>
          </a:xfrm>
          <a:custGeom>
            <a:avLst/>
            <a:gdLst/>
            <a:ahLst/>
            <a:cxnLst/>
            <a:rect l="l" t="t" r="r" b="b"/>
            <a:pathLst>
              <a:path w="5247640" h="3228975">
                <a:moveTo>
                  <a:pt x="2790463" y="0"/>
                </a:moveTo>
                <a:lnTo>
                  <a:pt x="0" y="3228974"/>
                </a:lnTo>
                <a:lnTo>
                  <a:pt x="1334899" y="3228974"/>
                </a:lnTo>
                <a:lnTo>
                  <a:pt x="2790462" y="1498497"/>
                </a:lnTo>
                <a:lnTo>
                  <a:pt x="4085445" y="1498497"/>
                </a:lnTo>
                <a:lnTo>
                  <a:pt x="2790463" y="0"/>
                </a:lnTo>
                <a:close/>
              </a:path>
              <a:path w="5247640" h="3228975">
                <a:moveTo>
                  <a:pt x="4085445" y="1498497"/>
                </a:moveTo>
                <a:lnTo>
                  <a:pt x="2790462" y="1498497"/>
                </a:lnTo>
                <a:lnTo>
                  <a:pt x="4246024" y="3228974"/>
                </a:lnTo>
                <a:lnTo>
                  <a:pt x="5247088" y="3228974"/>
                </a:lnTo>
                <a:lnTo>
                  <a:pt x="5247088" y="2842699"/>
                </a:lnTo>
                <a:lnTo>
                  <a:pt x="4085445" y="1498497"/>
                </a:lnTo>
                <a:close/>
              </a:path>
            </a:pathLst>
          </a:custGeom>
          <a:solidFill>
            <a:srgbClr val="FFFFFF">
              <a:alpha val="5499"/>
            </a:srgbClr>
          </a:solidFill>
        </p:spPr>
        <p:txBody>
          <a:bodyPr wrap="square" lIns="0" tIns="0" rIns="0" bIns="0" rtlCol="0"/>
          <a:lstStyle/>
          <a:p>
            <a:endParaRPr/>
          </a:p>
        </p:txBody>
      </p:sp>
      <p:sp>
        <p:nvSpPr>
          <p:cNvPr id="20" name="bk object 20"/>
          <p:cNvSpPr/>
          <p:nvPr/>
        </p:nvSpPr>
        <p:spPr>
          <a:xfrm>
            <a:off x="5142122" y="1368221"/>
            <a:ext cx="281256" cy="194825"/>
          </a:xfrm>
          <a:prstGeom prst="rect">
            <a:avLst/>
          </a:prstGeom>
          <a:blipFill>
            <a:blip r:embed="rId2" cstate="print"/>
            <a:stretch>
              <a:fillRect/>
            </a:stretch>
          </a:blipFill>
        </p:spPr>
        <p:txBody>
          <a:bodyPr wrap="square" lIns="0" tIns="0" rIns="0" bIns="0" rtlCol="0"/>
          <a:lstStyle/>
          <a:p>
            <a:endParaRPr/>
          </a:p>
        </p:txBody>
      </p:sp>
      <p:sp>
        <p:nvSpPr>
          <p:cNvPr id="21" name="bk object 21"/>
          <p:cNvSpPr/>
          <p:nvPr/>
        </p:nvSpPr>
        <p:spPr>
          <a:xfrm>
            <a:off x="5442561" y="1416857"/>
            <a:ext cx="84455" cy="143510"/>
          </a:xfrm>
          <a:custGeom>
            <a:avLst/>
            <a:gdLst/>
            <a:ahLst/>
            <a:cxnLst/>
            <a:rect l="l" t="t" r="r" b="b"/>
            <a:pathLst>
              <a:path w="84454" h="143509">
                <a:moveTo>
                  <a:pt x="26670" y="2679"/>
                </a:moveTo>
                <a:lnTo>
                  <a:pt x="0" y="2679"/>
                </a:lnTo>
                <a:lnTo>
                  <a:pt x="0" y="143510"/>
                </a:lnTo>
                <a:lnTo>
                  <a:pt x="30149" y="143510"/>
                </a:lnTo>
                <a:lnTo>
                  <a:pt x="30149" y="82486"/>
                </a:lnTo>
                <a:lnTo>
                  <a:pt x="30919" y="69835"/>
                </a:lnTo>
                <a:lnTo>
                  <a:pt x="57346" y="32378"/>
                </a:lnTo>
                <a:lnTo>
                  <a:pt x="63134" y="30848"/>
                </a:lnTo>
                <a:lnTo>
                  <a:pt x="28613" y="30848"/>
                </a:lnTo>
                <a:lnTo>
                  <a:pt x="26670" y="2679"/>
                </a:lnTo>
                <a:close/>
              </a:path>
              <a:path w="84454" h="143509">
                <a:moveTo>
                  <a:pt x="83870" y="0"/>
                </a:moveTo>
                <a:lnTo>
                  <a:pt x="43622" y="12217"/>
                </a:lnTo>
                <a:lnTo>
                  <a:pt x="28613" y="30848"/>
                </a:lnTo>
                <a:lnTo>
                  <a:pt x="63134" y="30848"/>
                </a:lnTo>
                <a:lnTo>
                  <a:pt x="66695" y="29906"/>
                </a:lnTo>
                <a:lnTo>
                  <a:pt x="77317" y="29083"/>
                </a:lnTo>
                <a:lnTo>
                  <a:pt x="83337" y="29083"/>
                </a:lnTo>
                <a:lnTo>
                  <a:pt x="83870" y="0"/>
                </a:lnTo>
                <a:close/>
              </a:path>
            </a:pathLst>
          </a:custGeom>
          <a:solidFill>
            <a:srgbClr val="191D63"/>
          </a:solidFill>
        </p:spPr>
        <p:txBody>
          <a:bodyPr wrap="square" lIns="0" tIns="0" rIns="0" bIns="0" rtlCol="0"/>
          <a:lstStyle/>
          <a:p>
            <a:endParaRPr/>
          </a:p>
        </p:txBody>
      </p:sp>
      <p:sp>
        <p:nvSpPr>
          <p:cNvPr id="22" name="bk object 22"/>
          <p:cNvSpPr/>
          <p:nvPr/>
        </p:nvSpPr>
        <p:spPr>
          <a:xfrm>
            <a:off x="5538900" y="1384701"/>
            <a:ext cx="107314" cy="178435"/>
          </a:xfrm>
          <a:custGeom>
            <a:avLst/>
            <a:gdLst/>
            <a:ahLst/>
            <a:cxnLst/>
            <a:rect l="l" t="t" r="r" b="b"/>
            <a:pathLst>
              <a:path w="107314" h="178434">
                <a:moveTo>
                  <a:pt x="57619" y="59093"/>
                </a:moveTo>
                <a:lnTo>
                  <a:pt x="27470" y="59093"/>
                </a:lnTo>
                <a:lnTo>
                  <a:pt x="27549" y="134823"/>
                </a:lnTo>
                <a:lnTo>
                  <a:pt x="45815" y="171868"/>
                </a:lnTo>
                <a:lnTo>
                  <a:pt x="71958" y="178346"/>
                </a:lnTo>
                <a:lnTo>
                  <a:pt x="78384" y="178346"/>
                </a:lnTo>
                <a:lnTo>
                  <a:pt x="107061" y="172072"/>
                </a:lnTo>
                <a:lnTo>
                  <a:pt x="103741" y="150876"/>
                </a:lnTo>
                <a:lnTo>
                  <a:pt x="72085" y="150876"/>
                </a:lnTo>
                <a:lnTo>
                  <a:pt x="66890" y="148869"/>
                </a:lnTo>
                <a:lnTo>
                  <a:pt x="59461" y="140817"/>
                </a:lnTo>
                <a:lnTo>
                  <a:pt x="57619" y="134823"/>
                </a:lnTo>
                <a:lnTo>
                  <a:pt x="57619" y="59093"/>
                </a:lnTo>
                <a:close/>
              </a:path>
              <a:path w="107314" h="178434">
                <a:moveTo>
                  <a:pt x="103174" y="147256"/>
                </a:moveTo>
                <a:lnTo>
                  <a:pt x="82537" y="150876"/>
                </a:lnTo>
                <a:lnTo>
                  <a:pt x="103741" y="150876"/>
                </a:lnTo>
                <a:lnTo>
                  <a:pt x="103174" y="147256"/>
                </a:lnTo>
                <a:close/>
              </a:path>
              <a:path w="107314" h="178434">
                <a:moveTo>
                  <a:pt x="107061" y="34836"/>
                </a:moveTo>
                <a:lnTo>
                  <a:pt x="0" y="34836"/>
                </a:lnTo>
                <a:lnTo>
                  <a:pt x="0" y="59093"/>
                </a:lnTo>
                <a:lnTo>
                  <a:pt x="107061" y="59093"/>
                </a:lnTo>
                <a:lnTo>
                  <a:pt x="107061" y="34836"/>
                </a:lnTo>
                <a:close/>
              </a:path>
              <a:path w="107314" h="178434">
                <a:moveTo>
                  <a:pt x="57619" y="0"/>
                </a:moveTo>
                <a:lnTo>
                  <a:pt x="27470" y="0"/>
                </a:lnTo>
                <a:lnTo>
                  <a:pt x="27470" y="34836"/>
                </a:lnTo>
                <a:lnTo>
                  <a:pt x="57619" y="34836"/>
                </a:lnTo>
                <a:lnTo>
                  <a:pt x="57619" y="0"/>
                </a:lnTo>
                <a:close/>
              </a:path>
            </a:pathLst>
          </a:custGeom>
          <a:solidFill>
            <a:srgbClr val="191D63"/>
          </a:solidFill>
        </p:spPr>
        <p:txBody>
          <a:bodyPr wrap="square" lIns="0" tIns="0" rIns="0" bIns="0" rtlCol="0"/>
          <a:lstStyle/>
          <a:p>
            <a:endParaRPr/>
          </a:p>
        </p:txBody>
      </p:sp>
      <p:sp>
        <p:nvSpPr>
          <p:cNvPr id="23" name="bk object 23"/>
          <p:cNvSpPr/>
          <p:nvPr/>
        </p:nvSpPr>
        <p:spPr>
          <a:xfrm>
            <a:off x="5662316" y="1416857"/>
            <a:ext cx="132080" cy="143510"/>
          </a:xfrm>
          <a:custGeom>
            <a:avLst/>
            <a:gdLst/>
            <a:ahLst/>
            <a:cxnLst/>
            <a:rect l="l" t="t" r="r" b="b"/>
            <a:pathLst>
              <a:path w="132079" h="143509">
                <a:moveTo>
                  <a:pt x="26670" y="2679"/>
                </a:moveTo>
                <a:lnTo>
                  <a:pt x="0" y="2679"/>
                </a:lnTo>
                <a:lnTo>
                  <a:pt x="0" y="143510"/>
                </a:lnTo>
                <a:lnTo>
                  <a:pt x="30149" y="143510"/>
                </a:lnTo>
                <a:lnTo>
                  <a:pt x="30149" y="73139"/>
                </a:lnTo>
                <a:lnTo>
                  <a:pt x="30799" y="62271"/>
                </a:lnTo>
                <a:lnTo>
                  <a:pt x="52551" y="30276"/>
                </a:lnTo>
                <a:lnTo>
                  <a:pt x="67741" y="27470"/>
                </a:lnTo>
                <a:lnTo>
                  <a:pt x="124360" y="27470"/>
                </a:lnTo>
                <a:lnTo>
                  <a:pt x="124121" y="26949"/>
                </a:lnTo>
                <a:lnTo>
                  <a:pt x="28473" y="26949"/>
                </a:lnTo>
                <a:lnTo>
                  <a:pt x="26670" y="2679"/>
                </a:lnTo>
                <a:close/>
              </a:path>
              <a:path w="132079" h="143509">
                <a:moveTo>
                  <a:pt x="124360" y="27470"/>
                </a:moveTo>
                <a:lnTo>
                  <a:pt x="67741" y="27470"/>
                </a:lnTo>
                <a:lnTo>
                  <a:pt x="74850" y="28138"/>
                </a:lnTo>
                <a:lnTo>
                  <a:pt x="81278" y="30143"/>
                </a:lnTo>
                <a:lnTo>
                  <a:pt x="101561" y="70319"/>
                </a:lnTo>
                <a:lnTo>
                  <a:pt x="101561" y="143510"/>
                </a:lnTo>
                <a:lnTo>
                  <a:pt x="131711" y="143510"/>
                </a:lnTo>
                <a:lnTo>
                  <a:pt x="131661" y="60249"/>
                </a:lnTo>
                <a:lnTo>
                  <a:pt x="130756" y="47256"/>
                </a:lnTo>
                <a:lnTo>
                  <a:pt x="127890" y="35180"/>
                </a:lnTo>
                <a:lnTo>
                  <a:pt x="124360" y="27470"/>
                </a:lnTo>
                <a:close/>
              </a:path>
              <a:path w="132079" h="143509">
                <a:moveTo>
                  <a:pt x="77673" y="0"/>
                </a:moveTo>
                <a:lnTo>
                  <a:pt x="37320" y="15367"/>
                </a:lnTo>
                <a:lnTo>
                  <a:pt x="28473" y="26949"/>
                </a:lnTo>
                <a:lnTo>
                  <a:pt x="124121" y="26949"/>
                </a:lnTo>
                <a:lnTo>
                  <a:pt x="88896" y="997"/>
                </a:lnTo>
                <a:lnTo>
                  <a:pt x="77673" y="0"/>
                </a:lnTo>
                <a:close/>
              </a:path>
            </a:pathLst>
          </a:custGeom>
          <a:solidFill>
            <a:srgbClr val="191D63"/>
          </a:solidFill>
        </p:spPr>
        <p:txBody>
          <a:bodyPr wrap="square" lIns="0" tIns="0" rIns="0" bIns="0" rtlCol="0"/>
          <a:lstStyle/>
          <a:p>
            <a:endParaRPr/>
          </a:p>
        </p:txBody>
      </p:sp>
      <p:sp>
        <p:nvSpPr>
          <p:cNvPr id="24" name="bk object 24"/>
          <p:cNvSpPr/>
          <p:nvPr/>
        </p:nvSpPr>
        <p:spPr>
          <a:xfrm>
            <a:off x="5811956" y="1416855"/>
            <a:ext cx="144145" cy="146685"/>
          </a:xfrm>
          <a:custGeom>
            <a:avLst/>
            <a:gdLst/>
            <a:ahLst/>
            <a:cxnLst/>
            <a:rect l="l" t="t" r="r" b="b"/>
            <a:pathLst>
              <a:path w="144145" h="146684">
                <a:moveTo>
                  <a:pt x="74798" y="0"/>
                </a:moveTo>
                <a:lnTo>
                  <a:pt x="36825" y="9855"/>
                </a:lnTo>
                <a:lnTo>
                  <a:pt x="5441" y="45334"/>
                </a:lnTo>
                <a:lnTo>
                  <a:pt x="0" y="75806"/>
                </a:lnTo>
                <a:lnTo>
                  <a:pt x="261" y="81305"/>
                </a:lnTo>
                <a:lnTo>
                  <a:pt x="16475" y="120456"/>
                </a:lnTo>
                <a:lnTo>
                  <a:pt x="51912" y="143066"/>
                </a:lnTo>
                <a:lnTo>
                  <a:pt x="74544" y="146189"/>
                </a:lnTo>
                <a:lnTo>
                  <a:pt x="82748" y="146189"/>
                </a:lnTo>
                <a:lnTo>
                  <a:pt x="120162" y="132892"/>
                </a:lnTo>
                <a:lnTo>
                  <a:pt x="134255" y="120192"/>
                </a:lnTo>
                <a:lnTo>
                  <a:pt x="76411" y="120192"/>
                </a:lnTo>
                <a:lnTo>
                  <a:pt x="67160" y="119447"/>
                </a:lnTo>
                <a:lnTo>
                  <a:pt x="34190" y="94630"/>
                </a:lnTo>
                <a:lnTo>
                  <a:pt x="30056" y="77584"/>
                </a:lnTo>
                <a:lnTo>
                  <a:pt x="142603" y="77584"/>
                </a:lnTo>
                <a:lnTo>
                  <a:pt x="143010" y="76517"/>
                </a:lnTo>
                <a:lnTo>
                  <a:pt x="143187" y="75806"/>
                </a:lnTo>
                <a:lnTo>
                  <a:pt x="143378" y="74688"/>
                </a:lnTo>
                <a:lnTo>
                  <a:pt x="143835" y="71653"/>
                </a:lnTo>
                <a:lnTo>
                  <a:pt x="143949" y="68605"/>
                </a:lnTo>
                <a:lnTo>
                  <a:pt x="143609" y="61721"/>
                </a:lnTo>
                <a:lnTo>
                  <a:pt x="142906" y="57086"/>
                </a:lnTo>
                <a:lnTo>
                  <a:pt x="30856" y="57086"/>
                </a:lnTo>
                <a:lnTo>
                  <a:pt x="33063" y="49767"/>
                </a:lnTo>
                <a:lnTo>
                  <a:pt x="66373" y="23633"/>
                </a:lnTo>
                <a:lnTo>
                  <a:pt x="74264" y="23050"/>
                </a:lnTo>
                <a:lnTo>
                  <a:pt x="126520" y="23050"/>
                </a:lnTo>
                <a:lnTo>
                  <a:pt x="123909" y="20167"/>
                </a:lnTo>
                <a:lnTo>
                  <a:pt x="88674" y="1377"/>
                </a:lnTo>
                <a:lnTo>
                  <a:pt x="81820" y="344"/>
                </a:lnTo>
                <a:lnTo>
                  <a:pt x="74798" y="0"/>
                </a:lnTo>
                <a:close/>
              </a:path>
              <a:path w="144145" h="146684">
                <a:moveTo>
                  <a:pt x="119019" y="98894"/>
                </a:moveTo>
                <a:lnTo>
                  <a:pt x="81859" y="120192"/>
                </a:lnTo>
                <a:lnTo>
                  <a:pt x="134255" y="120192"/>
                </a:lnTo>
                <a:lnTo>
                  <a:pt x="136884" y="116497"/>
                </a:lnTo>
                <a:lnTo>
                  <a:pt x="137383" y="115747"/>
                </a:lnTo>
                <a:lnTo>
                  <a:pt x="119019" y="98894"/>
                </a:lnTo>
                <a:close/>
              </a:path>
              <a:path w="144145" h="146684">
                <a:moveTo>
                  <a:pt x="126520" y="23050"/>
                </a:moveTo>
                <a:lnTo>
                  <a:pt x="74264" y="23050"/>
                </a:lnTo>
                <a:lnTo>
                  <a:pt x="81661" y="23645"/>
                </a:lnTo>
                <a:lnTo>
                  <a:pt x="88571" y="25430"/>
                </a:lnTo>
                <a:lnTo>
                  <a:pt x="114866" y="57086"/>
                </a:lnTo>
                <a:lnTo>
                  <a:pt x="142906" y="57086"/>
                </a:lnTo>
                <a:lnTo>
                  <a:pt x="128264" y="24975"/>
                </a:lnTo>
                <a:lnTo>
                  <a:pt x="126520" y="23050"/>
                </a:lnTo>
                <a:close/>
              </a:path>
            </a:pathLst>
          </a:custGeom>
          <a:solidFill>
            <a:srgbClr val="191D63"/>
          </a:solidFill>
        </p:spPr>
        <p:txBody>
          <a:bodyPr wrap="square" lIns="0" tIns="0" rIns="0" bIns="0" rtlCol="0"/>
          <a:lstStyle/>
          <a:p>
            <a:endParaRPr/>
          </a:p>
        </p:txBody>
      </p:sp>
      <p:sp>
        <p:nvSpPr>
          <p:cNvPr id="25" name="bk object 25"/>
          <p:cNvSpPr/>
          <p:nvPr/>
        </p:nvSpPr>
        <p:spPr>
          <a:xfrm>
            <a:off x="5975073" y="1416857"/>
            <a:ext cx="194431" cy="146182"/>
          </a:xfrm>
          <a:prstGeom prst="rect">
            <a:avLst/>
          </a:prstGeom>
          <a:blipFill>
            <a:blip r:embed="rId3" cstate="print"/>
            <a:stretch>
              <a:fillRect/>
            </a:stretch>
          </a:blipFill>
        </p:spPr>
        <p:txBody>
          <a:bodyPr wrap="square" lIns="0" tIns="0" rIns="0" bIns="0" rtlCol="0"/>
          <a:lstStyle/>
          <a:p>
            <a:endParaRPr/>
          </a:p>
        </p:txBody>
      </p:sp>
      <p:sp>
        <p:nvSpPr>
          <p:cNvPr id="26" name="bk object 26"/>
          <p:cNvSpPr/>
          <p:nvPr/>
        </p:nvSpPr>
        <p:spPr>
          <a:xfrm>
            <a:off x="6007176" y="1360309"/>
            <a:ext cx="1072220" cy="448265"/>
          </a:xfrm>
          <a:prstGeom prst="rect">
            <a:avLst/>
          </a:prstGeom>
          <a:blipFill>
            <a:blip r:embed="rId4" cstate="print"/>
            <a:stretch>
              <a:fillRect/>
            </a:stretch>
          </a:blipFill>
        </p:spPr>
        <p:txBody>
          <a:bodyPr wrap="square" lIns="0" tIns="0" rIns="0" bIns="0" rtlCol="0"/>
          <a:lstStyle/>
          <a:p>
            <a:endParaRPr/>
          </a:p>
        </p:txBody>
      </p:sp>
      <p:sp>
        <p:nvSpPr>
          <p:cNvPr id="27" name="bk object 27"/>
          <p:cNvSpPr/>
          <p:nvPr/>
        </p:nvSpPr>
        <p:spPr>
          <a:xfrm>
            <a:off x="5267631" y="1719534"/>
            <a:ext cx="0" cy="86360"/>
          </a:xfrm>
          <a:custGeom>
            <a:avLst/>
            <a:gdLst/>
            <a:ahLst/>
            <a:cxnLst/>
            <a:rect l="l" t="t" r="r" b="b"/>
            <a:pathLst>
              <a:path h="86360">
                <a:moveTo>
                  <a:pt x="0" y="0"/>
                </a:moveTo>
                <a:lnTo>
                  <a:pt x="0" y="86360"/>
                </a:lnTo>
              </a:path>
            </a:pathLst>
          </a:custGeom>
          <a:ln w="31623">
            <a:solidFill>
              <a:srgbClr val="191D63"/>
            </a:solidFill>
          </a:ln>
        </p:spPr>
        <p:txBody>
          <a:bodyPr wrap="square" lIns="0" tIns="0" rIns="0" bIns="0" rtlCol="0"/>
          <a:lstStyle/>
          <a:p>
            <a:endParaRPr/>
          </a:p>
        </p:txBody>
      </p:sp>
      <p:sp>
        <p:nvSpPr>
          <p:cNvPr id="28" name="bk object 28"/>
          <p:cNvSpPr/>
          <p:nvPr/>
        </p:nvSpPr>
        <p:spPr>
          <a:xfrm>
            <a:off x="5251819" y="1705564"/>
            <a:ext cx="162560" cy="0"/>
          </a:xfrm>
          <a:custGeom>
            <a:avLst/>
            <a:gdLst/>
            <a:ahLst/>
            <a:cxnLst/>
            <a:rect l="l" t="t" r="r" b="b"/>
            <a:pathLst>
              <a:path w="162560">
                <a:moveTo>
                  <a:pt x="0" y="0"/>
                </a:moveTo>
                <a:lnTo>
                  <a:pt x="162001" y="0"/>
                </a:lnTo>
              </a:path>
            </a:pathLst>
          </a:custGeom>
          <a:ln w="27939">
            <a:solidFill>
              <a:srgbClr val="191D63"/>
            </a:solidFill>
          </a:ln>
        </p:spPr>
        <p:txBody>
          <a:bodyPr wrap="square" lIns="0" tIns="0" rIns="0" bIns="0" rtlCol="0"/>
          <a:lstStyle/>
          <a:p>
            <a:endParaRPr/>
          </a:p>
        </p:txBody>
      </p:sp>
      <p:sp>
        <p:nvSpPr>
          <p:cNvPr id="29" name="bk object 29"/>
          <p:cNvSpPr/>
          <p:nvPr/>
        </p:nvSpPr>
        <p:spPr>
          <a:xfrm>
            <a:off x="5251819" y="1614124"/>
            <a:ext cx="31750" cy="77470"/>
          </a:xfrm>
          <a:custGeom>
            <a:avLst/>
            <a:gdLst/>
            <a:ahLst/>
            <a:cxnLst/>
            <a:rect l="l" t="t" r="r" b="b"/>
            <a:pathLst>
              <a:path w="31750" h="77469">
                <a:moveTo>
                  <a:pt x="0" y="77470"/>
                </a:moveTo>
                <a:lnTo>
                  <a:pt x="31623" y="77470"/>
                </a:lnTo>
                <a:lnTo>
                  <a:pt x="31623" y="0"/>
                </a:lnTo>
                <a:lnTo>
                  <a:pt x="0" y="0"/>
                </a:lnTo>
                <a:lnTo>
                  <a:pt x="0" y="77470"/>
                </a:lnTo>
                <a:close/>
              </a:path>
            </a:pathLst>
          </a:custGeom>
          <a:solidFill>
            <a:srgbClr val="191D63"/>
          </a:solidFill>
        </p:spPr>
        <p:txBody>
          <a:bodyPr wrap="square" lIns="0" tIns="0" rIns="0" bIns="0" rtlCol="0"/>
          <a:lstStyle/>
          <a:p>
            <a:endParaRPr/>
          </a:p>
        </p:txBody>
      </p:sp>
      <p:sp>
        <p:nvSpPr>
          <p:cNvPr id="30" name="bk object 30"/>
          <p:cNvSpPr/>
          <p:nvPr/>
        </p:nvSpPr>
        <p:spPr>
          <a:xfrm>
            <a:off x="5398009" y="1719470"/>
            <a:ext cx="0" cy="86995"/>
          </a:xfrm>
          <a:custGeom>
            <a:avLst/>
            <a:gdLst/>
            <a:ahLst/>
            <a:cxnLst/>
            <a:rect l="l" t="t" r="r" b="b"/>
            <a:pathLst>
              <a:path h="86994">
                <a:moveTo>
                  <a:pt x="0" y="0"/>
                </a:moveTo>
                <a:lnTo>
                  <a:pt x="0" y="86423"/>
                </a:lnTo>
              </a:path>
            </a:pathLst>
          </a:custGeom>
          <a:ln w="31623">
            <a:solidFill>
              <a:srgbClr val="191D63"/>
            </a:solidFill>
          </a:ln>
        </p:spPr>
        <p:txBody>
          <a:bodyPr wrap="square" lIns="0" tIns="0" rIns="0" bIns="0" rtlCol="0"/>
          <a:lstStyle/>
          <a:p>
            <a:endParaRPr/>
          </a:p>
        </p:txBody>
      </p:sp>
      <p:sp>
        <p:nvSpPr>
          <p:cNvPr id="31" name="bk object 31"/>
          <p:cNvSpPr/>
          <p:nvPr/>
        </p:nvSpPr>
        <p:spPr>
          <a:xfrm>
            <a:off x="5382197" y="1613755"/>
            <a:ext cx="31750" cy="78740"/>
          </a:xfrm>
          <a:custGeom>
            <a:avLst/>
            <a:gdLst/>
            <a:ahLst/>
            <a:cxnLst/>
            <a:rect l="l" t="t" r="r" b="b"/>
            <a:pathLst>
              <a:path w="31750" h="78739">
                <a:moveTo>
                  <a:pt x="31622" y="0"/>
                </a:moveTo>
                <a:lnTo>
                  <a:pt x="0" y="0"/>
                </a:lnTo>
                <a:lnTo>
                  <a:pt x="0" y="78244"/>
                </a:lnTo>
                <a:lnTo>
                  <a:pt x="31622" y="78244"/>
                </a:lnTo>
                <a:lnTo>
                  <a:pt x="31622" y="0"/>
                </a:lnTo>
                <a:close/>
              </a:path>
            </a:pathLst>
          </a:custGeom>
          <a:solidFill>
            <a:srgbClr val="191D63"/>
          </a:solidFill>
        </p:spPr>
        <p:txBody>
          <a:bodyPr wrap="square" lIns="0" tIns="0" rIns="0" bIns="0" rtlCol="0"/>
          <a:lstStyle/>
          <a:p>
            <a:endParaRPr/>
          </a:p>
        </p:txBody>
      </p:sp>
      <p:sp>
        <p:nvSpPr>
          <p:cNvPr id="32" name="bk object 32"/>
          <p:cNvSpPr/>
          <p:nvPr/>
        </p:nvSpPr>
        <p:spPr>
          <a:xfrm>
            <a:off x="5432859" y="1662394"/>
            <a:ext cx="150495" cy="146685"/>
          </a:xfrm>
          <a:custGeom>
            <a:avLst/>
            <a:gdLst/>
            <a:ahLst/>
            <a:cxnLst/>
            <a:rect l="l" t="t" r="r" b="b"/>
            <a:pathLst>
              <a:path w="150495" h="146685">
                <a:moveTo>
                  <a:pt x="75704" y="0"/>
                </a:moveTo>
                <a:lnTo>
                  <a:pt x="37249" y="9766"/>
                </a:lnTo>
                <a:lnTo>
                  <a:pt x="9918" y="36410"/>
                </a:lnTo>
                <a:lnTo>
                  <a:pt x="0" y="73494"/>
                </a:lnTo>
                <a:lnTo>
                  <a:pt x="355" y="80969"/>
                </a:lnTo>
                <a:lnTo>
                  <a:pt x="16569" y="120192"/>
                </a:lnTo>
                <a:lnTo>
                  <a:pt x="52013" y="143010"/>
                </a:lnTo>
                <a:lnTo>
                  <a:pt x="74637" y="146177"/>
                </a:lnTo>
                <a:lnTo>
                  <a:pt x="84927" y="145565"/>
                </a:lnTo>
                <a:lnTo>
                  <a:pt x="121330" y="131041"/>
                </a:lnTo>
                <a:lnTo>
                  <a:pt x="134068" y="118706"/>
                </a:lnTo>
                <a:lnTo>
                  <a:pt x="75171" y="118706"/>
                </a:lnTo>
                <a:lnTo>
                  <a:pt x="65924" y="117887"/>
                </a:lnTo>
                <a:lnTo>
                  <a:pt x="33367" y="90863"/>
                </a:lnTo>
                <a:lnTo>
                  <a:pt x="30196" y="72415"/>
                </a:lnTo>
                <a:lnTo>
                  <a:pt x="30954" y="63709"/>
                </a:lnTo>
                <a:lnTo>
                  <a:pt x="57483" y="30741"/>
                </a:lnTo>
                <a:lnTo>
                  <a:pt x="75171" y="27457"/>
                </a:lnTo>
                <a:lnTo>
                  <a:pt x="135175" y="27457"/>
                </a:lnTo>
                <a:lnTo>
                  <a:pt x="129168" y="20759"/>
                </a:lnTo>
                <a:lnTo>
                  <a:pt x="95770" y="2373"/>
                </a:lnTo>
                <a:lnTo>
                  <a:pt x="85979" y="593"/>
                </a:lnTo>
                <a:lnTo>
                  <a:pt x="75704" y="0"/>
                </a:lnTo>
                <a:close/>
              </a:path>
              <a:path w="150495" h="146685">
                <a:moveTo>
                  <a:pt x="135175" y="27457"/>
                </a:moveTo>
                <a:lnTo>
                  <a:pt x="75171" y="27457"/>
                </a:lnTo>
                <a:lnTo>
                  <a:pt x="84308" y="28278"/>
                </a:lnTo>
                <a:lnTo>
                  <a:pt x="92690" y="30741"/>
                </a:lnTo>
                <a:lnTo>
                  <a:pt x="119380" y="63709"/>
                </a:lnTo>
                <a:lnTo>
                  <a:pt x="120145" y="72415"/>
                </a:lnTo>
                <a:lnTo>
                  <a:pt x="120145" y="73494"/>
                </a:lnTo>
                <a:lnTo>
                  <a:pt x="100406" y="111329"/>
                </a:lnTo>
                <a:lnTo>
                  <a:pt x="75171" y="118706"/>
                </a:lnTo>
                <a:lnTo>
                  <a:pt x="134068" y="118706"/>
                </a:lnTo>
                <a:lnTo>
                  <a:pt x="149721" y="82341"/>
                </a:lnTo>
                <a:lnTo>
                  <a:pt x="150342" y="72415"/>
                </a:lnTo>
                <a:lnTo>
                  <a:pt x="149738" y="62480"/>
                </a:lnTo>
                <a:lnTo>
                  <a:pt x="147926" y="53022"/>
                </a:lnTo>
                <a:lnTo>
                  <a:pt x="144909" y="44040"/>
                </a:lnTo>
                <a:lnTo>
                  <a:pt x="140690" y="35534"/>
                </a:lnTo>
                <a:lnTo>
                  <a:pt x="135399" y="27707"/>
                </a:lnTo>
                <a:lnTo>
                  <a:pt x="135175" y="27457"/>
                </a:lnTo>
                <a:close/>
              </a:path>
            </a:pathLst>
          </a:custGeom>
          <a:solidFill>
            <a:srgbClr val="191D63"/>
          </a:solidFill>
        </p:spPr>
        <p:txBody>
          <a:bodyPr wrap="square" lIns="0" tIns="0" rIns="0" bIns="0" rtlCol="0"/>
          <a:lstStyle/>
          <a:p>
            <a:endParaRPr/>
          </a:p>
        </p:txBody>
      </p:sp>
      <p:sp>
        <p:nvSpPr>
          <p:cNvPr id="33" name="bk object 33"/>
          <p:cNvSpPr/>
          <p:nvPr/>
        </p:nvSpPr>
        <p:spPr>
          <a:xfrm>
            <a:off x="5599621" y="1662396"/>
            <a:ext cx="227965" cy="143510"/>
          </a:xfrm>
          <a:custGeom>
            <a:avLst/>
            <a:gdLst/>
            <a:ahLst/>
            <a:cxnLst/>
            <a:rect l="l" t="t" r="r" b="b"/>
            <a:pathLst>
              <a:path w="227964" h="143510">
                <a:moveTo>
                  <a:pt x="26670" y="2666"/>
                </a:moveTo>
                <a:lnTo>
                  <a:pt x="0" y="2666"/>
                </a:lnTo>
                <a:lnTo>
                  <a:pt x="0" y="143497"/>
                </a:lnTo>
                <a:lnTo>
                  <a:pt x="30149" y="143497"/>
                </a:lnTo>
                <a:lnTo>
                  <a:pt x="30149" y="69494"/>
                </a:lnTo>
                <a:lnTo>
                  <a:pt x="30790" y="59505"/>
                </a:lnTo>
                <a:lnTo>
                  <a:pt x="58885" y="28104"/>
                </a:lnTo>
                <a:lnTo>
                  <a:pt x="66395" y="27457"/>
                </a:lnTo>
                <a:lnTo>
                  <a:pt x="121677" y="27457"/>
                </a:lnTo>
                <a:lnTo>
                  <a:pt x="121195" y="26403"/>
                </a:lnTo>
                <a:lnTo>
                  <a:pt x="28219" y="26403"/>
                </a:lnTo>
                <a:lnTo>
                  <a:pt x="26670" y="2666"/>
                </a:lnTo>
                <a:close/>
              </a:path>
              <a:path w="227964" h="143510">
                <a:moveTo>
                  <a:pt x="121677" y="27457"/>
                </a:moveTo>
                <a:lnTo>
                  <a:pt x="66395" y="27457"/>
                </a:lnTo>
                <a:lnTo>
                  <a:pt x="73191" y="28117"/>
                </a:lnTo>
                <a:lnTo>
                  <a:pt x="79349" y="30095"/>
                </a:lnTo>
                <a:lnTo>
                  <a:pt x="98866" y="69494"/>
                </a:lnTo>
                <a:lnTo>
                  <a:pt x="98882" y="143497"/>
                </a:lnTo>
                <a:lnTo>
                  <a:pt x="129032" y="143497"/>
                </a:lnTo>
                <a:lnTo>
                  <a:pt x="129032" y="69494"/>
                </a:lnTo>
                <a:lnTo>
                  <a:pt x="129672" y="59505"/>
                </a:lnTo>
                <a:lnTo>
                  <a:pt x="145845" y="32702"/>
                </a:lnTo>
                <a:lnTo>
                  <a:pt x="124079" y="32702"/>
                </a:lnTo>
                <a:lnTo>
                  <a:pt x="121677" y="27457"/>
                </a:lnTo>
                <a:close/>
              </a:path>
              <a:path w="227964" h="143510">
                <a:moveTo>
                  <a:pt x="220836" y="27457"/>
                </a:moveTo>
                <a:lnTo>
                  <a:pt x="165214" y="27457"/>
                </a:lnTo>
                <a:lnTo>
                  <a:pt x="171993" y="28117"/>
                </a:lnTo>
                <a:lnTo>
                  <a:pt x="178139" y="30095"/>
                </a:lnTo>
                <a:lnTo>
                  <a:pt x="197621" y="69494"/>
                </a:lnTo>
                <a:lnTo>
                  <a:pt x="197637" y="143497"/>
                </a:lnTo>
                <a:lnTo>
                  <a:pt x="227787" y="143497"/>
                </a:lnTo>
                <a:lnTo>
                  <a:pt x="227751" y="59505"/>
                </a:lnTo>
                <a:lnTo>
                  <a:pt x="226856" y="46497"/>
                </a:lnTo>
                <a:lnTo>
                  <a:pt x="224066" y="34597"/>
                </a:lnTo>
                <a:lnTo>
                  <a:pt x="220836" y="27457"/>
                </a:lnTo>
                <a:close/>
              </a:path>
              <a:path w="227964" h="143510">
                <a:moveTo>
                  <a:pt x="175120" y="0"/>
                </a:moveTo>
                <a:lnTo>
                  <a:pt x="138053" y="13033"/>
                </a:lnTo>
                <a:lnTo>
                  <a:pt x="124079" y="32702"/>
                </a:lnTo>
                <a:lnTo>
                  <a:pt x="145845" y="32702"/>
                </a:lnTo>
                <a:lnTo>
                  <a:pt x="150890" y="30046"/>
                </a:lnTo>
                <a:lnTo>
                  <a:pt x="157713" y="28104"/>
                </a:lnTo>
                <a:lnTo>
                  <a:pt x="165214" y="27457"/>
                </a:lnTo>
                <a:lnTo>
                  <a:pt x="220836" y="27457"/>
                </a:lnTo>
                <a:lnTo>
                  <a:pt x="219418" y="24322"/>
                </a:lnTo>
                <a:lnTo>
                  <a:pt x="212915" y="15671"/>
                </a:lnTo>
                <a:lnTo>
                  <a:pt x="204974" y="8813"/>
                </a:lnTo>
                <a:lnTo>
                  <a:pt x="196027" y="3916"/>
                </a:lnTo>
                <a:lnTo>
                  <a:pt x="186076" y="978"/>
                </a:lnTo>
                <a:lnTo>
                  <a:pt x="175120" y="0"/>
                </a:lnTo>
                <a:close/>
              </a:path>
              <a:path w="227964" h="143510">
                <a:moveTo>
                  <a:pt x="76339" y="0"/>
                </a:moveTo>
                <a:lnTo>
                  <a:pt x="36971" y="14971"/>
                </a:lnTo>
                <a:lnTo>
                  <a:pt x="28219" y="26403"/>
                </a:lnTo>
                <a:lnTo>
                  <a:pt x="121195" y="26403"/>
                </a:lnTo>
                <a:lnTo>
                  <a:pt x="91770" y="2089"/>
                </a:lnTo>
                <a:lnTo>
                  <a:pt x="76339" y="0"/>
                </a:lnTo>
                <a:close/>
              </a:path>
            </a:pathLst>
          </a:custGeom>
          <a:solidFill>
            <a:srgbClr val="191D63"/>
          </a:solidFill>
        </p:spPr>
        <p:txBody>
          <a:bodyPr wrap="square" lIns="0" tIns="0" rIns="0" bIns="0" rtlCol="0"/>
          <a:lstStyle/>
          <a:p>
            <a:endParaRPr/>
          </a:p>
        </p:txBody>
      </p:sp>
      <p:sp>
        <p:nvSpPr>
          <p:cNvPr id="34" name="bk object 34"/>
          <p:cNvSpPr/>
          <p:nvPr/>
        </p:nvSpPr>
        <p:spPr>
          <a:xfrm>
            <a:off x="5845335" y="1662385"/>
            <a:ext cx="144145" cy="146685"/>
          </a:xfrm>
          <a:custGeom>
            <a:avLst/>
            <a:gdLst/>
            <a:ahLst/>
            <a:cxnLst/>
            <a:rect l="l" t="t" r="r" b="b"/>
            <a:pathLst>
              <a:path w="144145" h="146685">
                <a:moveTo>
                  <a:pt x="74798" y="0"/>
                </a:moveTo>
                <a:lnTo>
                  <a:pt x="36825" y="9855"/>
                </a:lnTo>
                <a:lnTo>
                  <a:pt x="5441" y="45334"/>
                </a:lnTo>
                <a:lnTo>
                  <a:pt x="0" y="75806"/>
                </a:lnTo>
                <a:lnTo>
                  <a:pt x="261" y="81303"/>
                </a:lnTo>
                <a:lnTo>
                  <a:pt x="16475" y="120454"/>
                </a:lnTo>
                <a:lnTo>
                  <a:pt x="51912" y="143060"/>
                </a:lnTo>
                <a:lnTo>
                  <a:pt x="74531" y="146189"/>
                </a:lnTo>
                <a:lnTo>
                  <a:pt x="82748" y="146189"/>
                </a:lnTo>
                <a:lnTo>
                  <a:pt x="120162" y="132892"/>
                </a:lnTo>
                <a:lnTo>
                  <a:pt x="134245" y="120192"/>
                </a:lnTo>
                <a:lnTo>
                  <a:pt x="76411" y="120192"/>
                </a:lnTo>
                <a:lnTo>
                  <a:pt x="67160" y="119447"/>
                </a:lnTo>
                <a:lnTo>
                  <a:pt x="34188" y="94626"/>
                </a:lnTo>
                <a:lnTo>
                  <a:pt x="30043" y="77584"/>
                </a:lnTo>
                <a:lnTo>
                  <a:pt x="142603" y="77584"/>
                </a:lnTo>
                <a:lnTo>
                  <a:pt x="143009" y="76517"/>
                </a:lnTo>
                <a:lnTo>
                  <a:pt x="143187" y="75806"/>
                </a:lnTo>
                <a:lnTo>
                  <a:pt x="143378" y="74688"/>
                </a:lnTo>
                <a:lnTo>
                  <a:pt x="143835" y="71653"/>
                </a:lnTo>
                <a:lnTo>
                  <a:pt x="143949" y="68605"/>
                </a:lnTo>
                <a:lnTo>
                  <a:pt x="143609" y="61719"/>
                </a:lnTo>
                <a:lnTo>
                  <a:pt x="142907" y="57086"/>
                </a:lnTo>
                <a:lnTo>
                  <a:pt x="30856" y="57086"/>
                </a:lnTo>
                <a:lnTo>
                  <a:pt x="33063" y="49761"/>
                </a:lnTo>
                <a:lnTo>
                  <a:pt x="66373" y="23633"/>
                </a:lnTo>
                <a:lnTo>
                  <a:pt x="74264" y="23050"/>
                </a:lnTo>
                <a:lnTo>
                  <a:pt x="126520" y="23050"/>
                </a:lnTo>
                <a:lnTo>
                  <a:pt x="123909" y="20167"/>
                </a:lnTo>
                <a:lnTo>
                  <a:pt x="88669" y="1377"/>
                </a:lnTo>
                <a:lnTo>
                  <a:pt x="81818" y="344"/>
                </a:lnTo>
                <a:lnTo>
                  <a:pt x="74798" y="0"/>
                </a:lnTo>
                <a:close/>
              </a:path>
              <a:path w="144145" h="146685">
                <a:moveTo>
                  <a:pt x="119019" y="98894"/>
                </a:moveTo>
                <a:lnTo>
                  <a:pt x="81859" y="120192"/>
                </a:lnTo>
                <a:lnTo>
                  <a:pt x="134245" y="120192"/>
                </a:lnTo>
                <a:lnTo>
                  <a:pt x="137383" y="115747"/>
                </a:lnTo>
                <a:lnTo>
                  <a:pt x="119019" y="98894"/>
                </a:lnTo>
                <a:close/>
              </a:path>
              <a:path w="144145" h="146685">
                <a:moveTo>
                  <a:pt x="126520" y="23050"/>
                </a:moveTo>
                <a:lnTo>
                  <a:pt x="74264" y="23050"/>
                </a:lnTo>
                <a:lnTo>
                  <a:pt x="81661" y="23645"/>
                </a:lnTo>
                <a:lnTo>
                  <a:pt x="88571" y="25430"/>
                </a:lnTo>
                <a:lnTo>
                  <a:pt x="114866" y="57086"/>
                </a:lnTo>
                <a:lnTo>
                  <a:pt x="142907" y="57086"/>
                </a:lnTo>
                <a:lnTo>
                  <a:pt x="128264" y="24975"/>
                </a:lnTo>
                <a:lnTo>
                  <a:pt x="126520" y="23050"/>
                </a:lnTo>
                <a:close/>
              </a:path>
            </a:pathLst>
          </a:custGeom>
          <a:solidFill>
            <a:srgbClr val="191D63"/>
          </a:solidFill>
        </p:spPr>
        <p:txBody>
          <a:bodyPr wrap="square" lIns="0" tIns="0" rIns="0" bIns="0" rtlCol="0"/>
          <a:lstStyle/>
          <a:p>
            <a:endParaRPr/>
          </a:p>
        </p:txBody>
      </p:sp>
      <p:sp>
        <p:nvSpPr>
          <p:cNvPr id="35" name="bk object 35"/>
          <p:cNvSpPr/>
          <p:nvPr/>
        </p:nvSpPr>
        <p:spPr>
          <a:xfrm>
            <a:off x="5605350" y="729759"/>
            <a:ext cx="1010919" cy="548640"/>
          </a:xfrm>
          <a:custGeom>
            <a:avLst/>
            <a:gdLst/>
            <a:ahLst/>
            <a:cxnLst/>
            <a:rect l="l" t="t" r="r" b="b"/>
            <a:pathLst>
              <a:path w="1010920" h="548640">
                <a:moveTo>
                  <a:pt x="243268" y="0"/>
                </a:moveTo>
                <a:lnTo>
                  <a:pt x="0" y="281495"/>
                </a:lnTo>
                <a:lnTo>
                  <a:pt x="0" y="548170"/>
                </a:lnTo>
                <a:lnTo>
                  <a:pt x="72212" y="548170"/>
                </a:lnTo>
                <a:lnTo>
                  <a:pt x="72212" y="309765"/>
                </a:lnTo>
                <a:lnTo>
                  <a:pt x="243268" y="106400"/>
                </a:lnTo>
                <a:lnTo>
                  <a:pt x="335209" y="106400"/>
                </a:lnTo>
                <a:lnTo>
                  <a:pt x="243268" y="0"/>
                </a:lnTo>
                <a:close/>
              </a:path>
              <a:path w="1010920" h="548640">
                <a:moveTo>
                  <a:pt x="335209" y="106400"/>
                </a:moveTo>
                <a:lnTo>
                  <a:pt x="243268" y="106400"/>
                </a:lnTo>
                <a:lnTo>
                  <a:pt x="327215" y="206209"/>
                </a:lnTo>
                <a:lnTo>
                  <a:pt x="262140" y="281495"/>
                </a:lnTo>
                <a:lnTo>
                  <a:pt x="262140" y="548170"/>
                </a:lnTo>
                <a:lnTo>
                  <a:pt x="486524" y="548170"/>
                </a:lnTo>
                <a:lnTo>
                  <a:pt x="486524" y="475957"/>
                </a:lnTo>
                <a:lnTo>
                  <a:pt x="334365" y="475957"/>
                </a:lnTo>
                <a:lnTo>
                  <a:pt x="334365" y="309765"/>
                </a:lnTo>
                <a:lnTo>
                  <a:pt x="374332" y="262229"/>
                </a:lnTo>
                <a:lnTo>
                  <a:pt x="469874" y="262229"/>
                </a:lnTo>
                <a:lnTo>
                  <a:pt x="421462" y="206209"/>
                </a:lnTo>
                <a:lnTo>
                  <a:pt x="467329" y="151676"/>
                </a:lnTo>
                <a:lnTo>
                  <a:pt x="374332" y="151676"/>
                </a:lnTo>
                <a:lnTo>
                  <a:pt x="335209" y="106400"/>
                </a:lnTo>
                <a:close/>
              </a:path>
              <a:path w="1010920" h="548640">
                <a:moveTo>
                  <a:pt x="597359" y="106400"/>
                </a:moveTo>
                <a:lnTo>
                  <a:pt x="505409" y="106400"/>
                </a:lnTo>
                <a:lnTo>
                  <a:pt x="589356" y="206209"/>
                </a:lnTo>
                <a:lnTo>
                  <a:pt x="524294" y="281495"/>
                </a:lnTo>
                <a:lnTo>
                  <a:pt x="524294" y="548170"/>
                </a:lnTo>
                <a:lnTo>
                  <a:pt x="748677" y="548170"/>
                </a:lnTo>
                <a:lnTo>
                  <a:pt x="748677" y="475957"/>
                </a:lnTo>
                <a:lnTo>
                  <a:pt x="596506" y="475957"/>
                </a:lnTo>
                <a:lnTo>
                  <a:pt x="596506" y="309765"/>
                </a:lnTo>
                <a:lnTo>
                  <a:pt x="636485" y="262229"/>
                </a:lnTo>
                <a:lnTo>
                  <a:pt x="732028" y="262229"/>
                </a:lnTo>
                <a:lnTo>
                  <a:pt x="683615" y="206209"/>
                </a:lnTo>
                <a:lnTo>
                  <a:pt x="729482" y="151676"/>
                </a:lnTo>
                <a:lnTo>
                  <a:pt x="636485" y="151676"/>
                </a:lnTo>
                <a:lnTo>
                  <a:pt x="597359" y="106400"/>
                </a:lnTo>
                <a:close/>
              </a:path>
              <a:path w="1010920" h="548640">
                <a:moveTo>
                  <a:pt x="859514" y="106400"/>
                </a:moveTo>
                <a:lnTo>
                  <a:pt x="767562" y="106400"/>
                </a:lnTo>
                <a:lnTo>
                  <a:pt x="938618" y="309765"/>
                </a:lnTo>
                <a:lnTo>
                  <a:pt x="938618" y="548170"/>
                </a:lnTo>
                <a:lnTo>
                  <a:pt x="1010831" y="548170"/>
                </a:lnTo>
                <a:lnTo>
                  <a:pt x="1010831" y="281495"/>
                </a:lnTo>
                <a:lnTo>
                  <a:pt x="859514" y="106400"/>
                </a:lnTo>
                <a:close/>
              </a:path>
              <a:path w="1010920" h="548640">
                <a:moveTo>
                  <a:pt x="469874" y="262229"/>
                </a:moveTo>
                <a:lnTo>
                  <a:pt x="374332" y="262229"/>
                </a:lnTo>
                <a:lnTo>
                  <a:pt x="414312" y="309765"/>
                </a:lnTo>
                <a:lnTo>
                  <a:pt x="414312" y="475957"/>
                </a:lnTo>
                <a:lnTo>
                  <a:pt x="486524" y="475957"/>
                </a:lnTo>
                <a:lnTo>
                  <a:pt x="486524" y="281495"/>
                </a:lnTo>
                <a:lnTo>
                  <a:pt x="469874" y="262229"/>
                </a:lnTo>
                <a:close/>
              </a:path>
              <a:path w="1010920" h="548640">
                <a:moveTo>
                  <a:pt x="732028" y="262229"/>
                </a:moveTo>
                <a:lnTo>
                  <a:pt x="636485" y="262229"/>
                </a:lnTo>
                <a:lnTo>
                  <a:pt x="676465" y="309765"/>
                </a:lnTo>
                <a:lnTo>
                  <a:pt x="676465" y="475957"/>
                </a:lnTo>
                <a:lnTo>
                  <a:pt x="748677" y="475957"/>
                </a:lnTo>
                <a:lnTo>
                  <a:pt x="748677" y="281495"/>
                </a:lnTo>
                <a:lnTo>
                  <a:pt x="732028" y="262229"/>
                </a:lnTo>
                <a:close/>
              </a:path>
              <a:path w="1010920" h="548640">
                <a:moveTo>
                  <a:pt x="505409" y="0"/>
                </a:moveTo>
                <a:lnTo>
                  <a:pt x="374332" y="151676"/>
                </a:lnTo>
                <a:lnTo>
                  <a:pt x="467329" y="151676"/>
                </a:lnTo>
                <a:lnTo>
                  <a:pt x="505409" y="106400"/>
                </a:lnTo>
                <a:lnTo>
                  <a:pt x="597359" y="106400"/>
                </a:lnTo>
                <a:lnTo>
                  <a:pt x="505409" y="0"/>
                </a:lnTo>
                <a:close/>
              </a:path>
              <a:path w="1010920" h="548640">
                <a:moveTo>
                  <a:pt x="767562" y="0"/>
                </a:moveTo>
                <a:lnTo>
                  <a:pt x="636485" y="151676"/>
                </a:lnTo>
                <a:lnTo>
                  <a:pt x="729482" y="151676"/>
                </a:lnTo>
                <a:lnTo>
                  <a:pt x="767562" y="106400"/>
                </a:lnTo>
                <a:lnTo>
                  <a:pt x="859514" y="106400"/>
                </a:lnTo>
                <a:lnTo>
                  <a:pt x="767562" y="0"/>
                </a:lnTo>
                <a:close/>
              </a:path>
            </a:pathLst>
          </a:custGeom>
          <a:solidFill>
            <a:srgbClr val="00B5EF"/>
          </a:solidFill>
        </p:spPr>
        <p:txBody>
          <a:bodyPr wrap="square" lIns="0" tIns="0" rIns="0" bIns="0" rtlCol="0"/>
          <a:lstStyle/>
          <a:p>
            <a:endParaRPr/>
          </a:p>
        </p:txBody>
      </p:sp>
      <p:sp>
        <p:nvSpPr>
          <p:cNvPr id="36" name="bk object 36"/>
          <p:cNvSpPr/>
          <p:nvPr/>
        </p:nvSpPr>
        <p:spPr>
          <a:xfrm>
            <a:off x="5848616" y="780732"/>
            <a:ext cx="243255" cy="310769"/>
          </a:xfrm>
          <a:prstGeom prst="rect">
            <a:avLst/>
          </a:prstGeom>
          <a:blipFill>
            <a:blip r:embed="rId5" cstate="print"/>
            <a:stretch>
              <a:fillRect/>
            </a:stretch>
          </a:blipFill>
        </p:spPr>
        <p:txBody>
          <a:bodyPr wrap="square" lIns="0" tIns="0" rIns="0" bIns="0" rtlCol="0"/>
          <a:lstStyle/>
          <a:p>
            <a:endParaRPr/>
          </a:p>
        </p:txBody>
      </p:sp>
      <p:sp>
        <p:nvSpPr>
          <p:cNvPr id="37" name="bk object 37"/>
          <p:cNvSpPr/>
          <p:nvPr/>
        </p:nvSpPr>
        <p:spPr>
          <a:xfrm>
            <a:off x="6110770" y="780732"/>
            <a:ext cx="243256" cy="310768"/>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rgbClr val="F78E1E"/>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38564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55219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764058" y="3273425"/>
            <a:ext cx="8663883" cy="2087879"/>
          </a:xfrm>
          <a:prstGeom prst="rect">
            <a:avLst/>
          </a:prstGeom>
        </p:spPr>
        <p:txBody>
          <a:bodyPr wrap="square" lIns="0" tIns="0" rIns="0" bIns="0">
            <a:spAutoFit/>
          </a:bodyPr>
          <a:lstStyle>
            <a:lvl1pPr>
              <a:defRPr sz="4400" b="0" i="0">
                <a:solidFill>
                  <a:srgbClr val="F78E1E"/>
                </a:solidFill>
                <a:latin typeface="Trebuchet MS"/>
                <a:cs typeface="Trebuchet MS"/>
              </a:defRPr>
            </a:lvl1pPr>
          </a:lstStyle>
          <a:p>
            <a:endParaRPr/>
          </a:p>
        </p:txBody>
      </p:sp>
      <p:sp>
        <p:nvSpPr>
          <p:cNvPr id="3" name="Holder 3"/>
          <p:cNvSpPr>
            <a:spLocks noGrp="1"/>
          </p:cNvSpPr>
          <p:nvPr>
            <p:ph type="body" idx="1"/>
          </p:nvPr>
        </p:nvSpPr>
        <p:spPr>
          <a:xfrm>
            <a:off x="2013838" y="2403378"/>
            <a:ext cx="8164322" cy="2197100"/>
          </a:xfrm>
          <a:prstGeom prst="rect">
            <a:avLst/>
          </a:prstGeom>
        </p:spPr>
        <p:txBody>
          <a:bodyPr wrap="square" lIns="0" tIns="0" rIns="0" bIns="0">
            <a:spAutoFit/>
          </a:bodyPr>
          <a:lstStyle>
            <a:lvl1pPr>
              <a:defRPr sz="4000" b="0" i="0">
                <a:solidFill>
                  <a:srgbClr val="191D63"/>
                </a:solidFill>
                <a:latin typeface="Trebuchet MS"/>
                <a:cs typeface="Trebuchet MS"/>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3/4/2021</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9646841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letsendhomelessness.org/"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oleObject" Target="../embeddings/oleObject3.bin"/><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oleObject" Target="../embeddings/oleObject4.bin"/><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oleObject" Target="../embeddings/oleObject5.bin"/><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hudexchange.info/resources/documents/CoCProgramInterimRule_FormattedVersion.pdf" TargetMode="External"/><Relationship Id="rId7"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www.hudexchange.info/resource/2889/rapid-rehousing-esg-vs-coc/" TargetMode="External"/><Relationship Id="rId5" Type="http://schemas.openxmlformats.org/officeDocument/2006/relationships/hyperlink" Target="https://www.hudexchange.info/resources/documents/Rapid-Re-Housing-Brief.pdf" TargetMode="External"/><Relationship Id="rId4" Type="http://schemas.openxmlformats.org/officeDocument/2006/relationships/hyperlink" Target="https://www.hudexchange.info/resources/documents/Housing-First-Permanent-Supportive-Housing-Brief.pdf" TargetMode="External"/><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mailto:cbollinger@letsendhomelessness.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Csanderson@rochesterhomelesscoc.org"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4.jp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AF20EA-3E8C-4407-8AFA-00BA0720763D}"/>
              </a:ext>
            </a:extLst>
          </p:cNvPr>
          <p:cNvSpPr>
            <a:spLocks noGrp="1"/>
          </p:cNvSpPr>
          <p:nvPr>
            <p:ph type="title"/>
          </p:nvPr>
        </p:nvSpPr>
        <p:spPr>
          <a:xfrm>
            <a:off x="1764058" y="2744919"/>
            <a:ext cx="8663883" cy="2031325"/>
          </a:xfrm>
        </p:spPr>
        <p:txBody>
          <a:bodyPr/>
          <a:lstStyle/>
          <a:p>
            <a:pPr algn="ctr"/>
            <a:r>
              <a:rPr lang="en-US" b="1">
                <a:ea typeface="Tahoma" pitchFamily="34" charset="0"/>
                <a:cs typeface="Tahoma" pitchFamily="34" charset="0"/>
              </a:rPr>
              <a:t>Partners </a:t>
            </a:r>
            <a:r>
              <a:rPr lang="en-US" b="1" dirty="0">
                <a:ea typeface="Tahoma" pitchFamily="34" charset="0"/>
                <a:cs typeface="Tahoma" pitchFamily="34" charset="0"/>
              </a:rPr>
              <a:t>Ending Homelessness </a:t>
            </a:r>
            <a:br>
              <a:rPr lang="en-US" b="1" dirty="0">
                <a:ea typeface="Tahoma" pitchFamily="34" charset="0"/>
                <a:cs typeface="Tahoma" pitchFamily="34" charset="0"/>
              </a:rPr>
            </a:br>
            <a:r>
              <a:rPr lang="en-US" b="1" dirty="0">
                <a:ea typeface="Tahoma" pitchFamily="34" charset="0"/>
                <a:cs typeface="Tahoma" pitchFamily="34" charset="0"/>
              </a:rPr>
              <a:t>Local NOFA workshop for</a:t>
            </a:r>
            <a:br>
              <a:rPr lang="en-US" b="1" dirty="0">
                <a:ea typeface="Tahoma" pitchFamily="34" charset="0"/>
                <a:cs typeface="Tahoma" pitchFamily="34" charset="0"/>
              </a:rPr>
            </a:br>
            <a:r>
              <a:rPr lang="en-US" b="1" dirty="0">
                <a:ea typeface="Tahoma" pitchFamily="34" charset="0"/>
                <a:cs typeface="Tahoma" pitchFamily="34" charset="0"/>
              </a:rPr>
              <a:t>Renewal Projects  </a:t>
            </a:r>
            <a:endParaRPr lang="en-US" dirty="0">
              <a:solidFill>
                <a:schemeClr val="tx2">
                  <a:lumMod val="60000"/>
                  <a:lumOff val="4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4653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199627" y="1616148"/>
            <a:ext cx="9125128" cy="3398193"/>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285750" indent="-285750">
              <a:buFont typeface="Arial" panose="020B0604020202020204" pitchFamily="34" charset="0"/>
              <a:buChar char="•"/>
            </a:pPr>
            <a:r>
              <a:rPr lang="en-US" sz="3200" dirty="0"/>
              <a:t>Can be found on the </a:t>
            </a:r>
            <a:r>
              <a:rPr lang="en-US" sz="3200" dirty="0">
                <a:hlinkClick r:id="rId3"/>
              </a:rPr>
              <a:t>www.letsendhomelessness.org</a:t>
            </a:r>
            <a:r>
              <a:rPr lang="en-US" sz="3200" dirty="0"/>
              <a:t>  website</a:t>
            </a:r>
          </a:p>
          <a:p>
            <a:pPr marL="285750" indent="-285750">
              <a:buFont typeface="Arial" panose="020B0604020202020204" pitchFamily="34" charset="0"/>
              <a:buChar char="•"/>
            </a:pPr>
            <a:r>
              <a:rPr lang="en-US" sz="3200" dirty="0"/>
              <a:t>The </a:t>
            </a:r>
            <a:r>
              <a:rPr lang="en-US" sz="3200" dirty="0" err="1"/>
              <a:t>CoC</a:t>
            </a:r>
            <a:r>
              <a:rPr lang="en-US" sz="3200" dirty="0"/>
              <a:t> will not email out materials this year</a:t>
            </a:r>
          </a:p>
          <a:p>
            <a:pPr marL="285750" indent="-285750">
              <a:buFont typeface="Arial" panose="020B0604020202020204" pitchFamily="34" charset="0"/>
              <a:buChar char="•"/>
            </a:pPr>
            <a:r>
              <a:rPr lang="en-US" sz="3200" dirty="0"/>
              <a:t>Everything can be downloaded directly from the website</a:t>
            </a:r>
          </a:p>
          <a:p>
            <a:endParaRPr lang="en-US" dirty="0"/>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6"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nSpc>
                <a:spcPct val="100000"/>
              </a:lnSpc>
              <a:spcBef>
                <a:spcPts val="100"/>
              </a:spcBef>
            </a:pPr>
            <a:r>
              <a:rPr lang="en-US" sz="4800" dirty="0"/>
              <a:t>Application Materials </a:t>
            </a:r>
            <a:endParaRPr sz="4600" dirty="0">
              <a:latin typeface="Tahoma"/>
              <a:cs typeface="Tahoma"/>
            </a:endParaRPr>
          </a:p>
        </p:txBody>
      </p:sp>
    </p:spTree>
    <p:extLst>
      <p:ext uri="{BB962C8B-B14F-4D97-AF65-F5344CB8AC3E}">
        <p14:creationId xmlns:p14="http://schemas.microsoft.com/office/powerpoint/2010/main" val="4134914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177013"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Rubric Questions - Renewals</a:t>
            </a:r>
            <a:endParaRPr sz="4600" dirty="0">
              <a:latin typeface="Tahoma"/>
              <a:cs typeface="Tahoma"/>
            </a:endParaRPr>
          </a:p>
        </p:txBody>
      </p:sp>
      <p:sp>
        <p:nvSpPr>
          <p:cNvPr id="20" name="object 20"/>
          <p:cNvSpPr txBox="1"/>
          <p:nvPr/>
        </p:nvSpPr>
        <p:spPr>
          <a:xfrm>
            <a:off x="746620" y="1805799"/>
            <a:ext cx="10695963" cy="2010165"/>
          </a:xfrm>
          <a:prstGeom prst="rect">
            <a:avLst/>
          </a:prstGeom>
        </p:spPr>
        <p:txBody>
          <a:bodyPr vert="horz" wrap="square" lIns="0" tIns="217804" rIns="0" bIns="0" rtlCol="0">
            <a:spAutoFit/>
          </a:bodyPr>
          <a:lstStyle/>
          <a:p>
            <a:pPr marL="469900" lvl="1">
              <a:spcBef>
                <a:spcPts val="1714"/>
              </a:spcBef>
              <a:buClr>
                <a:srgbClr val="F78E1E"/>
              </a:buClr>
              <a:tabLst>
                <a:tab pos="34925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Scoring for renewal projects is heavily weighted on program performance and efficiency</a:t>
            </a:r>
            <a:endParaRPr lang="en-US" sz="2000" b="1" dirty="0">
              <a:latin typeface="Calibri" panose="020F0502020204030204" pitchFamily="34" charset="0"/>
              <a:ea typeface="Calibri" panose="020F0502020204030204" pitchFamily="34" charset="0"/>
              <a:cs typeface="Times New Roman" panose="02020603050405020304" pitchFamily="18" charset="0"/>
            </a:endParaRPr>
          </a:p>
          <a:p>
            <a:pPr marL="469900" lvl="1" algn="ctr">
              <a:spcBef>
                <a:spcPts val="1714"/>
              </a:spcBef>
              <a:buClr>
                <a:srgbClr val="F78E1E"/>
              </a:buClr>
              <a:tabLst>
                <a:tab pos="34925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PEH ran the all the projects APR from 3/1/2020 to 2/28/2021 to review for the scoring applicable questions for your project's application</a:t>
            </a:r>
          </a:p>
          <a:p>
            <a:pPr marL="469900" lvl="1">
              <a:spcBef>
                <a:spcPts val="1714"/>
              </a:spcBef>
              <a:buClr>
                <a:srgbClr val="F78E1E"/>
              </a:buClr>
              <a:tabLst>
                <a:tab pos="349250" algn="l"/>
              </a:tabLst>
            </a:pPr>
            <a:endParaRPr lang="en-US" sz="2800" dirty="0"/>
          </a:p>
        </p:txBody>
      </p:sp>
    </p:spTree>
    <p:extLst>
      <p:ext uri="{BB962C8B-B14F-4D97-AF65-F5344CB8AC3E}">
        <p14:creationId xmlns:p14="http://schemas.microsoft.com/office/powerpoint/2010/main" val="4180580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 name="Object 18">
            <a:extLst>
              <a:ext uri="{FF2B5EF4-FFF2-40B4-BE49-F238E27FC236}">
                <a16:creationId xmlns:a16="http://schemas.microsoft.com/office/drawing/2014/main" id="{D83B1EF2-EFD1-49D0-9F59-901D21D537BC}"/>
              </a:ext>
            </a:extLst>
          </p:cNvPr>
          <p:cNvGraphicFramePr>
            <a:graphicFrameLocks noChangeAspect="1"/>
          </p:cNvGraphicFramePr>
          <p:nvPr>
            <p:extLst>
              <p:ext uri="{D42A27DB-BD31-4B8C-83A1-F6EECF244321}">
                <p14:modId xmlns:p14="http://schemas.microsoft.com/office/powerpoint/2010/main" val="1673897470"/>
              </p:ext>
            </p:extLst>
          </p:nvPr>
        </p:nvGraphicFramePr>
        <p:xfrm>
          <a:off x="3330430" y="167965"/>
          <a:ext cx="5712902" cy="5432735"/>
        </p:xfrm>
        <a:graphic>
          <a:graphicData uri="http://schemas.openxmlformats.org/presentationml/2006/ole">
            <mc:AlternateContent xmlns:mc="http://schemas.openxmlformats.org/markup-compatibility/2006">
              <mc:Choice xmlns:v="urn:schemas-microsoft-com:vml" Requires="v">
                <p:oleObj name="Acrobat Document" r:id="rId6" imgW="4663440" imgH="6034898" progId="AcroExch.Document.DC">
                  <p:embed/>
                </p:oleObj>
              </mc:Choice>
              <mc:Fallback>
                <p:oleObj name="Acrobat Document" r:id="rId6" imgW="4663440" imgH="6034898" progId="AcroExch.Document.DC">
                  <p:embed/>
                  <p:pic>
                    <p:nvPicPr>
                      <p:cNvPr id="0" name=""/>
                      <p:cNvPicPr/>
                      <p:nvPr/>
                    </p:nvPicPr>
                    <p:blipFill>
                      <a:blip r:embed="rId7"/>
                      <a:stretch>
                        <a:fillRect/>
                      </a:stretch>
                    </p:blipFill>
                    <p:spPr>
                      <a:xfrm>
                        <a:off x="3330430" y="167965"/>
                        <a:ext cx="5712902" cy="5432735"/>
                      </a:xfrm>
                      <a:prstGeom prst="rect">
                        <a:avLst/>
                      </a:prstGeom>
                    </p:spPr>
                  </p:pic>
                </p:oleObj>
              </mc:Fallback>
            </mc:AlternateContent>
          </a:graphicData>
        </a:graphic>
      </p:graphicFrame>
    </p:spTree>
    <p:extLst>
      <p:ext uri="{BB962C8B-B14F-4D97-AF65-F5344CB8AC3E}">
        <p14:creationId xmlns:p14="http://schemas.microsoft.com/office/powerpoint/2010/main" val="9442361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 name="Object 18">
            <a:extLst>
              <a:ext uri="{FF2B5EF4-FFF2-40B4-BE49-F238E27FC236}">
                <a16:creationId xmlns:a16="http://schemas.microsoft.com/office/drawing/2014/main" id="{49342072-46B9-46AD-81A2-04B465F3DFE7}"/>
              </a:ext>
            </a:extLst>
          </p:cNvPr>
          <p:cNvGraphicFramePr>
            <a:graphicFrameLocks noChangeAspect="1"/>
          </p:cNvGraphicFramePr>
          <p:nvPr>
            <p:extLst>
              <p:ext uri="{D42A27DB-BD31-4B8C-83A1-F6EECF244321}">
                <p14:modId xmlns:p14="http://schemas.microsoft.com/office/powerpoint/2010/main" val="2577785139"/>
              </p:ext>
            </p:extLst>
          </p:nvPr>
        </p:nvGraphicFramePr>
        <p:xfrm>
          <a:off x="2902591" y="39400"/>
          <a:ext cx="6576969" cy="5727085"/>
        </p:xfrm>
        <a:graphic>
          <a:graphicData uri="http://schemas.openxmlformats.org/presentationml/2006/ole">
            <mc:AlternateContent xmlns:mc="http://schemas.openxmlformats.org/markup-compatibility/2006">
              <mc:Choice xmlns:v="urn:schemas-microsoft-com:vml" Requires="v">
                <p:oleObj name="Acrobat Document" r:id="rId6" imgW="4663440" imgH="6034898" progId="AcroExch.Document.DC">
                  <p:embed/>
                </p:oleObj>
              </mc:Choice>
              <mc:Fallback>
                <p:oleObj name="Acrobat Document" r:id="rId6" imgW="4663440" imgH="6034898" progId="AcroExch.Document.DC">
                  <p:embed/>
                  <p:pic>
                    <p:nvPicPr>
                      <p:cNvPr id="0" name=""/>
                      <p:cNvPicPr/>
                      <p:nvPr/>
                    </p:nvPicPr>
                    <p:blipFill>
                      <a:blip r:embed="rId7"/>
                      <a:stretch>
                        <a:fillRect/>
                      </a:stretch>
                    </p:blipFill>
                    <p:spPr>
                      <a:xfrm>
                        <a:off x="2902591" y="39400"/>
                        <a:ext cx="6576969" cy="5727085"/>
                      </a:xfrm>
                      <a:prstGeom prst="rect">
                        <a:avLst/>
                      </a:prstGeom>
                    </p:spPr>
                  </p:pic>
                </p:oleObj>
              </mc:Fallback>
            </mc:AlternateContent>
          </a:graphicData>
        </a:graphic>
      </p:graphicFrame>
    </p:spTree>
    <p:extLst>
      <p:ext uri="{BB962C8B-B14F-4D97-AF65-F5344CB8AC3E}">
        <p14:creationId xmlns:p14="http://schemas.microsoft.com/office/powerpoint/2010/main" val="419871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 name="Object 18">
            <a:extLst>
              <a:ext uri="{FF2B5EF4-FFF2-40B4-BE49-F238E27FC236}">
                <a16:creationId xmlns:a16="http://schemas.microsoft.com/office/drawing/2014/main" id="{75389E40-8132-424E-89E9-D34ECA173070}"/>
              </a:ext>
            </a:extLst>
          </p:cNvPr>
          <p:cNvGraphicFramePr>
            <a:graphicFrameLocks noChangeAspect="1"/>
          </p:cNvGraphicFramePr>
          <p:nvPr>
            <p:extLst>
              <p:ext uri="{D42A27DB-BD31-4B8C-83A1-F6EECF244321}">
                <p14:modId xmlns:p14="http://schemas.microsoft.com/office/powerpoint/2010/main" val="1482932564"/>
              </p:ext>
            </p:extLst>
          </p:nvPr>
        </p:nvGraphicFramePr>
        <p:xfrm>
          <a:off x="2936147" y="142316"/>
          <a:ext cx="6290338" cy="5624169"/>
        </p:xfrm>
        <a:graphic>
          <a:graphicData uri="http://schemas.openxmlformats.org/presentationml/2006/ole">
            <mc:AlternateContent xmlns:mc="http://schemas.openxmlformats.org/markup-compatibility/2006">
              <mc:Choice xmlns:v="urn:schemas-microsoft-com:vml" Requires="v">
                <p:oleObj name="Acrobat Document" r:id="rId6" imgW="4663440" imgH="6034898" progId="AcroExch.Document.DC">
                  <p:embed/>
                </p:oleObj>
              </mc:Choice>
              <mc:Fallback>
                <p:oleObj name="Acrobat Document" r:id="rId6" imgW="4663440" imgH="6034898" progId="AcroExch.Document.DC">
                  <p:embed/>
                  <p:pic>
                    <p:nvPicPr>
                      <p:cNvPr id="0" name=""/>
                      <p:cNvPicPr/>
                      <p:nvPr/>
                    </p:nvPicPr>
                    <p:blipFill>
                      <a:blip r:embed="rId7"/>
                      <a:stretch>
                        <a:fillRect/>
                      </a:stretch>
                    </p:blipFill>
                    <p:spPr>
                      <a:xfrm>
                        <a:off x="2936147" y="142316"/>
                        <a:ext cx="6290338" cy="5624169"/>
                      </a:xfrm>
                      <a:prstGeom prst="rect">
                        <a:avLst/>
                      </a:prstGeom>
                    </p:spPr>
                  </p:pic>
                </p:oleObj>
              </mc:Fallback>
            </mc:AlternateContent>
          </a:graphicData>
        </a:graphic>
      </p:graphicFrame>
    </p:spTree>
    <p:extLst>
      <p:ext uri="{BB962C8B-B14F-4D97-AF65-F5344CB8AC3E}">
        <p14:creationId xmlns:p14="http://schemas.microsoft.com/office/powerpoint/2010/main" val="3048311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9" name="Object 18">
            <a:extLst>
              <a:ext uri="{FF2B5EF4-FFF2-40B4-BE49-F238E27FC236}">
                <a16:creationId xmlns:a16="http://schemas.microsoft.com/office/drawing/2014/main" id="{CCB4A1C3-3AE1-4A3B-903B-06484B07123A}"/>
              </a:ext>
            </a:extLst>
          </p:cNvPr>
          <p:cNvGraphicFramePr>
            <a:graphicFrameLocks noChangeAspect="1"/>
          </p:cNvGraphicFramePr>
          <p:nvPr>
            <p:extLst>
              <p:ext uri="{D42A27DB-BD31-4B8C-83A1-F6EECF244321}">
                <p14:modId xmlns:p14="http://schemas.microsoft.com/office/powerpoint/2010/main" val="2787736874"/>
              </p:ext>
            </p:extLst>
          </p:nvPr>
        </p:nvGraphicFramePr>
        <p:xfrm>
          <a:off x="3078760" y="142317"/>
          <a:ext cx="6191075" cy="5624168"/>
        </p:xfrm>
        <a:graphic>
          <a:graphicData uri="http://schemas.openxmlformats.org/presentationml/2006/ole">
            <mc:AlternateContent xmlns:mc="http://schemas.openxmlformats.org/markup-compatibility/2006">
              <mc:Choice xmlns:v="urn:schemas-microsoft-com:vml" Requires="v">
                <p:oleObj name="Acrobat Document" r:id="rId6" imgW="4663440" imgH="6034898" progId="AcroExch.Document.DC">
                  <p:embed/>
                </p:oleObj>
              </mc:Choice>
              <mc:Fallback>
                <p:oleObj name="Acrobat Document" r:id="rId6" imgW="4663440" imgH="6034898" progId="AcroExch.Document.DC">
                  <p:embed/>
                  <p:pic>
                    <p:nvPicPr>
                      <p:cNvPr id="0" name=""/>
                      <p:cNvPicPr/>
                      <p:nvPr/>
                    </p:nvPicPr>
                    <p:blipFill>
                      <a:blip r:embed="rId7"/>
                      <a:stretch>
                        <a:fillRect/>
                      </a:stretch>
                    </p:blipFill>
                    <p:spPr>
                      <a:xfrm>
                        <a:off x="3078760" y="142317"/>
                        <a:ext cx="6191075" cy="5624168"/>
                      </a:xfrm>
                      <a:prstGeom prst="rect">
                        <a:avLst/>
                      </a:prstGeom>
                    </p:spPr>
                  </p:pic>
                </p:oleObj>
              </mc:Fallback>
            </mc:AlternateContent>
          </a:graphicData>
        </a:graphic>
      </p:graphicFrame>
    </p:spTree>
    <p:extLst>
      <p:ext uri="{BB962C8B-B14F-4D97-AF65-F5344CB8AC3E}">
        <p14:creationId xmlns:p14="http://schemas.microsoft.com/office/powerpoint/2010/main" val="3804884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20" name="Object 19">
            <a:extLst>
              <a:ext uri="{FF2B5EF4-FFF2-40B4-BE49-F238E27FC236}">
                <a16:creationId xmlns:a16="http://schemas.microsoft.com/office/drawing/2014/main" id="{A4F759F7-F484-4952-92A6-06C67D970C1E}"/>
              </a:ext>
            </a:extLst>
          </p:cNvPr>
          <p:cNvGraphicFramePr>
            <a:graphicFrameLocks noChangeAspect="1"/>
          </p:cNvGraphicFramePr>
          <p:nvPr>
            <p:extLst>
              <p:ext uri="{D42A27DB-BD31-4B8C-83A1-F6EECF244321}">
                <p14:modId xmlns:p14="http://schemas.microsoft.com/office/powerpoint/2010/main" val="3338685146"/>
              </p:ext>
            </p:extLst>
          </p:nvPr>
        </p:nvGraphicFramePr>
        <p:xfrm>
          <a:off x="3154262" y="142317"/>
          <a:ext cx="6467910" cy="5696422"/>
        </p:xfrm>
        <a:graphic>
          <a:graphicData uri="http://schemas.openxmlformats.org/presentationml/2006/ole">
            <mc:AlternateContent xmlns:mc="http://schemas.openxmlformats.org/markup-compatibility/2006">
              <mc:Choice xmlns:v="urn:schemas-microsoft-com:vml" Requires="v">
                <p:oleObj name="Acrobat Document" r:id="rId6" imgW="4663440" imgH="6034898" progId="AcroExch.Document.DC">
                  <p:embed/>
                </p:oleObj>
              </mc:Choice>
              <mc:Fallback>
                <p:oleObj name="Acrobat Document" r:id="rId6" imgW="4663440" imgH="6034898" progId="AcroExch.Document.DC">
                  <p:embed/>
                  <p:pic>
                    <p:nvPicPr>
                      <p:cNvPr id="0" name=""/>
                      <p:cNvPicPr/>
                      <p:nvPr/>
                    </p:nvPicPr>
                    <p:blipFill>
                      <a:blip r:embed="rId7"/>
                      <a:stretch>
                        <a:fillRect/>
                      </a:stretch>
                    </p:blipFill>
                    <p:spPr>
                      <a:xfrm>
                        <a:off x="3154262" y="142317"/>
                        <a:ext cx="6467910" cy="5696422"/>
                      </a:xfrm>
                      <a:prstGeom prst="rect">
                        <a:avLst/>
                      </a:prstGeom>
                    </p:spPr>
                  </p:pic>
                </p:oleObj>
              </mc:Fallback>
            </mc:AlternateContent>
          </a:graphicData>
        </a:graphic>
      </p:graphicFrame>
    </p:spTree>
    <p:extLst>
      <p:ext uri="{BB962C8B-B14F-4D97-AF65-F5344CB8AC3E}">
        <p14:creationId xmlns:p14="http://schemas.microsoft.com/office/powerpoint/2010/main" val="4246352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833119" y="1642406"/>
            <a:ext cx="10709225" cy="412192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14300" indent="0" algn="ctr">
              <a:buNone/>
            </a:pPr>
            <a:r>
              <a:rPr lang="en-US" sz="3200" b="1" dirty="0"/>
              <a:t>Budgets</a:t>
            </a:r>
            <a:endParaRPr lang="en-US" sz="2400" b="1" dirty="0"/>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Projects would not be a need to send in their budget at this time.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Projects at or above the community average will be asked to submit their 2021 budget workbook.</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We are expecting all budgets to remain the same as FY20 Budgets.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If any project wants to make changes or amendments to their budgets, PEH must be made aware in an email before COB 3/22/2021</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If projects are consolidating, they would need to do the budgets as required for consolidation. Projects also need to make PEH aware by email before COB 3/22/21.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lgn="l" defTabSz="914400" rtl="0" eaLnBrk="1" fontAlgn="auto" latinLnBrk="0" hangingPunct="1">
              <a:lnSpc>
                <a:spcPct val="100000"/>
              </a:lnSpc>
              <a:spcBef>
                <a:spcPts val="0"/>
              </a:spcBef>
              <a:spcAft>
                <a:spcPts val="0"/>
              </a:spcAft>
              <a:buClrTx/>
              <a:buSzTx/>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49960" y="722376"/>
            <a:ext cx="9458617"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Renewals- Budgets  </a:t>
            </a:r>
            <a:endParaRPr sz="4600" dirty="0">
              <a:latin typeface="Tahoma"/>
              <a:cs typeface="Tahoma"/>
            </a:endParaRPr>
          </a:p>
        </p:txBody>
      </p:sp>
    </p:spTree>
    <p:extLst>
      <p:ext uri="{BB962C8B-B14F-4D97-AF65-F5344CB8AC3E}">
        <p14:creationId xmlns:p14="http://schemas.microsoft.com/office/powerpoint/2010/main" val="1071490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520117" y="1642406"/>
            <a:ext cx="11476140" cy="412192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gn="ctr">
              <a:lnSpc>
                <a:spcPct val="107000"/>
              </a:lnSpc>
              <a:spcBef>
                <a:spcPts val="0"/>
              </a:spcBef>
              <a:spcAft>
                <a:spcPts val="800"/>
              </a:spcAft>
            </a:pP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All requests for the second review of the project's scoring sheet for scoring discrepancies must be made in an official email to Charles Bollinger within 5 working days of receiving your score.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US" sz="2000" dirty="0">
                <a:effectLst/>
                <a:latin typeface="Calibri" panose="020F0502020204030204" pitchFamily="34" charset="0"/>
                <a:ea typeface="Calibri" panose="020F0502020204030204" pitchFamily="34" charset="0"/>
                <a:cs typeface="Times New Roman" panose="02020603050405020304" pitchFamily="18" charset="0"/>
              </a:rPr>
              <a:t>PEH will review the discrepancy and give an official response to the request within 2 working days after the appeals committee meets to review the request.	</a:t>
            </a:r>
            <a:r>
              <a:rPr kumimoji="0" lang="en-US" sz="2000" b="0" i="0" u="none" strike="noStrike" kern="1200" cap="none" spc="0" normalizeH="0" baseline="0" noProof="0" dirty="0">
                <a:ln>
                  <a:noFill/>
                </a:ln>
                <a:solidFill>
                  <a:prstClr val="black"/>
                </a:solidFill>
                <a:effectLst/>
                <a:uLnTx/>
                <a:uFillTx/>
                <a:latin typeface="Calibri"/>
                <a:ea typeface="+mn-ea"/>
                <a:cs typeface="+mn-cs"/>
              </a:rPr>
              <a:t> </a:t>
            </a: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151855"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249960" y="722376"/>
            <a:ext cx="9458617"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Scoring Discrepancy   </a:t>
            </a:r>
            <a:endParaRPr sz="4600" dirty="0">
              <a:latin typeface="Tahoma"/>
              <a:cs typeface="Tahoma"/>
            </a:endParaRPr>
          </a:p>
        </p:txBody>
      </p:sp>
    </p:spTree>
    <p:extLst>
      <p:ext uri="{BB962C8B-B14F-4D97-AF65-F5344CB8AC3E}">
        <p14:creationId xmlns:p14="http://schemas.microsoft.com/office/powerpoint/2010/main" val="3233790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333849" y="1695180"/>
            <a:ext cx="9624735" cy="1601694"/>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14300"/>
            <a:r>
              <a:rPr lang="en-US" sz="1800" b="1" i="1" dirty="0">
                <a:effectLst/>
                <a:latin typeface="Calibri" panose="020F0502020204030204" pitchFamily="34" charset="0"/>
                <a:ea typeface="Calibri" panose="020F0502020204030204" pitchFamily="34" charset="0"/>
                <a:cs typeface="Times New Roman" panose="02020603050405020304" pitchFamily="18" charset="0"/>
              </a:rPr>
              <a:t>The 2021 </a:t>
            </a:r>
            <a:r>
              <a:rPr lang="en-US" sz="1800" b="1" i="1"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1800" b="1" i="1" dirty="0">
                <a:effectLst/>
                <a:latin typeface="Calibri" panose="020F0502020204030204" pitchFamily="34" charset="0"/>
                <a:ea typeface="Calibri" panose="020F0502020204030204" pitchFamily="34" charset="0"/>
                <a:cs typeface="Times New Roman" panose="02020603050405020304" pitchFamily="18" charset="0"/>
              </a:rPr>
              <a:t> Program Notice of Funding Availability (NOFA)</a:t>
            </a:r>
            <a:r>
              <a:rPr lang="en-US" sz="1800" dirty="0">
                <a:effectLst/>
                <a:latin typeface="Calibri" panose="020F0502020204030204" pitchFamily="34" charset="0"/>
                <a:ea typeface="Calibri" panose="020F0502020204030204" pitchFamily="34" charset="0"/>
                <a:cs typeface="Times New Roman" panose="02020603050405020304" pitchFamily="18" charset="0"/>
              </a:rPr>
              <a:t> has not yet been released. All Renewal and New Applicants must also comply with the rules, regulations, and guidance in any updated NOFA once it is released.</a:t>
            </a:r>
          </a:p>
          <a:p>
            <a:pPr marL="114300" indent="0">
              <a:buNone/>
            </a:pPr>
            <a:endParaRPr lang="en-US" dirty="0"/>
          </a:p>
          <a:p>
            <a:r>
              <a:rPr lang="en-US" i="1" dirty="0" err="1"/>
              <a:t>CoC</a:t>
            </a:r>
            <a:r>
              <a:rPr lang="en-US" i="1" dirty="0"/>
              <a:t> Program Interim Rule (24 CFR part 578) </a:t>
            </a:r>
            <a:r>
              <a:rPr lang="en-US" i="1" u="sng" dirty="0">
                <a:hlinkClick r:id="rId3"/>
              </a:rPr>
              <a:t>https://www.hudexchange.info/resources/documents/CoCProgramInterimRule_FormattedVersion.pdf</a:t>
            </a:r>
            <a:endParaRPr lang="en-US" i="1" u="sng" dirty="0"/>
          </a:p>
          <a:p>
            <a:r>
              <a:rPr lang="en-US" dirty="0"/>
              <a:t>Housing First Information</a:t>
            </a:r>
            <a:endParaRPr lang="en-US" u="sng" dirty="0"/>
          </a:p>
          <a:p>
            <a:r>
              <a:rPr lang="en-US" u="sng" dirty="0">
                <a:hlinkClick r:id="rId4"/>
              </a:rPr>
              <a:t>https://www.hudexchange.info/resources/documents/Housing-First-Permanent-SupportiveHousing-Brief.pdf</a:t>
            </a:r>
            <a:endParaRPr lang="en-US" u="sng" dirty="0"/>
          </a:p>
          <a:p>
            <a:r>
              <a:rPr lang="en-US" dirty="0"/>
              <a:t>Rapid Re-Housing Information</a:t>
            </a:r>
          </a:p>
          <a:p>
            <a:r>
              <a:rPr lang="en-US" u="sng" dirty="0">
                <a:hlinkClick r:id="rId5"/>
              </a:rPr>
              <a:t>https://www.hudexchange.info/resources/documents/Rapid-Re-Housing-Brief.pdf</a:t>
            </a:r>
            <a:br>
              <a:rPr lang="en-US" u="sng" dirty="0"/>
            </a:br>
            <a:r>
              <a:rPr lang="en-US" u="sng" dirty="0">
                <a:hlinkClick r:id="rId6"/>
              </a:rPr>
              <a:t>https://www.hudexchange.info/resource/2889/rapid-rehousing-esg-vs-coc/</a:t>
            </a:r>
            <a:endParaRPr lang="en-US" u="sng"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dirty="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7"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8"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9"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599515" y="722376"/>
            <a:ext cx="6570980"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HUD References</a:t>
            </a:r>
            <a:endParaRPr sz="4600" dirty="0">
              <a:latin typeface="Tahoma"/>
              <a:cs typeface="Tahoma"/>
            </a:endParaRPr>
          </a:p>
        </p:txBody>
      </p:sp>
    </p:spTree>
    <p:extLst>
      <p:ext uri="{BB962C8B-B14F-4D97-AF65-F5344CB8AC3E}">
        <p14:creationId xmlns:p14="http://schemas.microsoft.com/office/powerpoint/2010/main" val="153062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54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350466" y="1748971"/>
            <a:ext cx="5191878" cy="3720890"/>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12700" lvl="0" algn="ctr">
              <a:spcBef>
                <a:spcPts val="1620"/>
              </a:spcBef>
              <a:buClr>
                <a:srgbClr val="F78E1E"/>
              </a:buClr>
              <a:tabLst>
                <a:tab pos="349250" algn="l"/>
              </a:tabLst>
              <a:defRPr/>
            </a:pPr>
            <a:r>
              <a:rPr lang="en-US" spc="5" dirty="0">
                <a:solidFill>
                  <a:srgbClr val="191D63"/>
                </a:solidFill>
                <a:latin typeface="Trebuchet MS"/>
                <a:cs typeface="Trebuchet MS"/>
              </a:rPr>
              <a:t> </a:t>
            </a: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744729" y="396127"/>
            <a:ext cx="10023539" cy="1459374"/>
          </a:xfrm>
          <a:prstGeom prst="rect">
            <a:avLst/>
          </a:prstGeom>
        </p:spPr>
        <p:txBody>
          <a:bodyPr vert="horz" wrap="square" lIns="0" tIns="12700" rIns="0" bIns="0" rtlCol="0">
            <a:spAutoFit/>
          </a:bodyPr>
          <a:lstStyle/>
          <a:p>
            <a:pPr marL="12700">
              <a:spcBef>
                <a:spcPts val="100"/>
              </a:spcBef>
            </a:pPr>
            <a:r>
              <a:rPr lang="en-US" sz="4800" dirty="0"/>
              <a:t>Partners Ending Homelessness Staff </a:t>
            </a:r>
            <a:br>
              <a:rPr lang="en-US" sz="4800" dirty="0"/>
            </a:br>
            <a:endParaRPr sz="4600" dirty="0">
              <a:latin typeface="Tahoma"/>
              <a:cs typeface="Tahoma"/>
            </a:endParaRPr>
          </a:p>
        </p:txBody>
      </p:sp>
      <p:sp>
        <p:nvSpPr>
          <p:cNvPr id="20" name="object 20"/>
          <p:cNvSpPr txBox="1"/>
          <p:nvPr/>
        </p:nvSpPr>
        <p:spPr>
          <a:xfrm>
            <a:off x="345345" y="1497516"/>
            <a:ext cx="6005121" cy="4108175"/>
          </a:xfrm>
          <a:prstGeom prst="rect">
            <a:avLst/>
          </a:prstGeom>
        </p:spPr>
        <p:txBody>
          <a:bodyPr vert="horz" wrap="square" lIns="0" tIns="217804" rIns="0" bIns="0" rtlCol="0">
            <a:spAutoFit/>
          </a:bodyPr>
          <a:lstStyle/>
          <a:p>
            <a:pPr marL="114300" indent="0">
              <a:buNone/>
            </a:pPr>
            <a:r>
              <a:rPr lang="en-US" sz="2400" dirty="0"/>
              <a:t>Connie Sanderson </a:t>
            </a:r>
          </a:p>
          <a:p>
            <a:pPr marL="114300" indent="0">
              <a:buNone/>
            </a:pPr>
            <a:r>
              <a:rPr lang="en-US" sz="2400" dirty="0">
                <a:hlinkClick r:id="rId6"/>
              </a:rPr>
              <a:t>Csanderson@letsendhomelessness.org</a:t>
            </a:r>
            <a:r>
              <a:rPr lang="en-US" sz="2400" dirty="0"/>
              <a:t> </a:t>
            </a:r>
          </a:p>
          <a:p>
            <a:pPr marL="114300" indent="0">
              <a:buNone/>
            </a:pPr>
            <a:r>
              <a:rPr lang="en-US" sz="2400" dirty="0"/>
              <a:t>585-319-5091 ext. 103 </a:t>
            </a:r>
          </a:p>
          <a:p>
            <a:pPr marL="114300" indent="0">
              <a:buNone/>
            </a:pPr>
            <a:endParaRPr lang="en-US" sz="2400" dirty="0"/>
          </a:p>
          <a:p>
            <a:pPr marL="114300" indent="0">
              <a:buNone/>
            </a:pPr>
            <a:r>
              <a:rPr lang="en-US" sz="2400" dirty="0"/>
              <a:t>Charles Bollinger III </a:t>
            </a:r>
          </a:p>
          <a:p>
            <a:pPr marL="114300" indent="0">
              <a:buNone/>
            </a:pPr>
            <a:r>
              <a:rPr lang="en-US" sz="2400" dirty="0">
                <a:hlinkClick r:id="rId7"/>
              </a:rPr>
              <a:t>cbollinger@letsendhomelessness.org</a:t>
            </a:r>
            <a:r>
              <a:rPr lang="en-US" sz="2400" dirty="0"/>
              <a:t> </a:t>
            </a:r>
          </a:p>
          <a:p>
            <a:pPr marL="114300" indent="0">
              <a:buNone/>
            </a:pPr>
            <a:r>
              <a:rPr lang="en-US" sz="2400" dirty="0"/>
              <a:t>585-319-5091 ext. 101</a:t>
            </a:r>
          </a:p>
          <a:p>
            <a:pPr marL="12700" marR="0" lvl="0" algn="ctr" defTabSz="914400" rtl="0" eaLnBrk="1" fontAlgn="auto" latinLnBrk="0" hangingPunct="1">
              <a:lnSpc>
                <a:spcPct val="100000"/>
              </a:lnSpc>
              <a:spcBef>
                <a:spcPts val="1620"/>
              </a:spcBef>
              <a:spcAft>
                <a:spcPts val="0"/>
              </a:spcAft>
              <a:buClr>
                <a:srgbClr val="F78E1E"/>
              </a:buClr>
              <a:buSzTx/>
              <a:tabLst>
                <a:tab pos="349250" algn="l"/>
              </a:tabLst>
              <a:defRPr/>
            </a:pPr>
            <a:endParaRPr kumimoji="0" lang="en-US" sz="2400" b="0" i="0" u="none" strike="noStrike" kern="1200" cap="none" spc="5" normalizeH="0" baseline="0" noProof="0" dirty="0">
              <a:ln>
                <a:noFill/>
              </a:ln>
              <a:solidFill>
                <a:srgbClr val="191D63"/>
              </a:solidFill>
              <a:effectLst/>
              <a:uLnTx/>
              <a:uFillTx/>
              <a:latin typeface="Trebuchet MS"/>
              <a:ea typeface="+mn-ea"/>
              <a:cs typeface="Trebuchet MS"/>
            </a:endParaRPr>
          </a:p>
          <a:p>
            <a:pPr marL="348615" marR="0" lvl="0" indent="-335915" algn="l" defTabSz="914400" rtl="0" eaLnBrk="1" fontAlgn="auto" latinLnBrk="0" hangingPunct="1">
              <a:lnSpc>
                <a:spcPct val="100000"/>
              </a:lnSpc>
              <a:spcBef>
                <a:spcPts val="1620"/>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2475158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140225" y="1343264"/>
            <a:ext cx="8808440" cy="1601694"/>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Projects that fall under Community Average Score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tabLst>
                <a:tab pos="4572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project's that score under the average local NOFA score will be ranked from the following factors:</a:t>
            </a: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Total Application Score</a:t>
            </a:r>
          </a:p>
          <a:p>
            <a:pPr marL="742950" marR="0" lvl="1" indent="-285750">
              <a:lnSpc>
                <a:spcPct val="107000"/>
              </a:lnSpc>
              <a:spcBef>
                <a:spcPts val="0"/>
              </a:spcBef>
              <a:spcAft>
                <a:spcPts val="800"/>
              </a:spcAft>
              <a:buFont typeface="Courier New" panose="02070309020205020404" pitchFamily="49" charset="0"/>
              <a:buChar char="o"/>
              <a:tabLst>
                <a:tab pos="914400" algn="l"/>
              </a:tabLst>
            </a:pPr>
            <a:r>
              <a:rPr lang="en-US" sz="1400" dirty="0">
                <a:effectLst/>
                <a:latin typeface="Calibri" panose="020F0502020204030204" pitchFamily="34" charset="0"/>
                <a:ea typeface="Calibri" panose="020F0502020204030204" pitchFamily="34" charset="0"/>
                <a:cs typeface="Times New Roman" panose="02020603050405020304" pitchFamily="18" charset="0"/>
              </a:rPr>
              <a:t>Presentation to the Rating and Review committee</a:t>
            </a:r>
          </a:p>
          <a:p>
            <a:pPr marL="1143000" marR="0" lvl="2" indent="-228600">
              <a:lnSpc>
                <a:spcPct val="107000"/>
              </a:lnSpc>
              <a:spcBef>
                <a:spcPts val="0"/>
              </a:spcBef>
              <a:spcAft>
                <a:spcPts val="800"/>
              </a:spcAft>
              <a:buFont typeface="Wingdings" panose="05000000000000000000" pitchFamily="2" charset="2"/>
              <a:buChar char=""/>
              <a:tabLst>
                <a:tab pos="1371600" algn="l"/>
              </a:tabLst>
            </a:pPr>
            <a:r>
              <a:rPr lang="en-US" sz="1400" i="1" dirty="0">
                <a:effectLst/>
                <a:latin typeface="Calibri" panose="020F0502020204030204" pitchFamily="34" charset="0"/>
                <a:ea typeface="Calibri" panose="020F0502020204030204" pitchFamily="34" charset="0"/>
                <a:cs typeface="Times New Roman" panose="02020603050405020304" pitchFamily="18" charset="0"/>
              </a:rPr>
              <a:t>Renewal Project could fall and be placed into Tier 2 or reallocated if the review Rating and Review committee does not meet local priorities or meet HUD requirements. Projects below the average NOFA score will have to complete </a:t>
            </a:r>
            <a:r>
              <a:rPr lang="en-US" sz="1400" dirty="0">
                <a:effectLst/>
                <a:latin typeface="Calibri" panose="020F0502020204030204" pitchFamily="34" charset="0"/>
                <a:ea typeface="Calibri" panose="020F0502020204030204" pitchFamily="34" charset="0"/>
                <a:cs typeface="Times New Roman" panose="02020603050405020304" pitchFamily="18" charset="0"/>
              </a:rPr>
              <a:t>part 2 of the renewal scoring sheet mitigating factors. ( PEH will email the project once the initial score is calculated.) </a:t>
            </a:r>
          </a:p>
          <a:p>
            <a:pPr marL="0" marR="0">
              <a:lnSpc>
                <a:spcPct val="107000"/>
              </a:lnSpc>
              <a:spcBef>
                <a:spcPts val="0"/>
              </a:spcBef>
              <a:spcAft>
                <a:spcPts val="80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These projects that fall below the average community score in the first round of scoring can not move above the projects with a community score above the average in the final ranking and review process.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85725" indent="0" algn="ctr">
              <a:buNone/>
            </a:pPr>
            <a:endParaRPr lang="en-US" sz="2000" b="1" dirty="0">
              <a:solidFill>
                <a:srgbClr val="FF0000"/>
              </a:solidFill>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149292" y="722376"/>
            <a:ext cx="8746232" cy="689932"/>
          </a:xfrm>
          <a:prstGeom prst="rect">
            <a:avLst/>
          </a:prstGeom>
        </p:spPr>
        <p:txBody>
          <a:bodyPr vert="horz" wrap="square" lIns="0" tIns="12700" rIns="0" bIns="0" rtlCol="0">
            <a:spAutoFit/>
          </a:bodyPr>
          <a:lstStyle/>
          <a:p>
            <a:pPr marL="12700">
              <a:lnSpc>
                <a:spcPct val="100000"/>
              </a:lnSpc>
              <a:spcBef>
                <a:spcPts val="100"/>
              </a:spcBef>
            </a:pPr>
            <a:r>
              <a:rPr lang="en-US" b="1" u="sng" dirty="0"/>
              <a:t>Renewal Programs  </a:t>
            </a:r>
            <a:endParaRPr sz="4600" dirty="0">
              <a:latin typeface="Tahoma"/>
              <a:cs typeface="Tahoma"/>
            </a:endParaRPr>
          </a:p>
        </p:txBody>
      </p:sp>
    </p:spTree>
    <p:extLst>
      <p:ext uri="{BB962C8B-B14F-4D97-AF65-F5344CB8AC3E}">
        <p14:creationId xmlns:p14="http://schemas.microsoft.com/office/powerpoint/2010/main" val="538404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7445"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359017" y="1695180"/>
            <a:ext cx="8808440" cy="1601694"/>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85725" indent="0" algn="ctr">
              <a:buNone/>
            </a:pPr>
            <a:r>
              <a:rPr lang="en-US" sz="3200" b="1" dirty="0"/>
              <a:t> Presentation</a:t>
            </a: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Presentation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 presentation will be required for all projects by the ranking and review committee that fall under the average NOFA score. The applicants will be given 5 days notice of this request to schedule a time for a zoom presentation.  This presentation helps the reviewers better understand the goals and outcomes of the renewal project and their plan on achieving community and HUD goals in the upcoming year. </a:t>
            </a:r>
          </a:p>
          <a:p>
            <a:pPr marL="0" marR="0">
              <a:lnSpc>
                <a:spcPct val="107000"/>
              </a:lnSpc>
              <a:spcBef>
                <a:spcPts val="0"/>
              </a:spcBef>
              <a:spcAft>
                <a:spcPts val="800"/>
              </a:spcAft>
            </a:pPr>
            <a:r>
              <a:rPr lang="en-US" b="1" i="1" dirty="0">
                <a:ea typeface="Calibri" panose="020F0502020204030204" pitchFamily="34" charset="0"/>
                <a:cs typeface="Times New Roman" panose="02020603050405020304" pitchFamily="18" charset="0"/>
              </a:rPr>
              <a:t>P</a:t>
            </a:r>
            <a:r>
              <a:rPr lang="en-US" b="1" i="1" dirty="0">
                <a:effectLst/>
                <a:ea typeface="Calibri" panose="020F0502020204030204" pitchFamily="34" charset="0"/>
                <a:cs typeface="Times New Roman" panose="02020603050405020304" pitchFamily="18" charset="0"/>
              </a:rPr>
              <a:t>resentation for </a:t>
            </a:r>
            <a:r>
              <a:rPr lang="en-US" b="1" dirty="0">
                <a:effectLst/>
                <a:ea typeface="Calibri" panose="020F0502020204030204" pitchFamily="34" charset="0"/>
                <a:cs typeface="Times New Roman" panose="02020603050405020304" pitchFamily="18" charset="0"/>
              </a:rPr>
              <a:t>project's that score under the average local NOFA score</a:t>
            </a:r>
            <a:r>
              <a:rPr lang="en-US" b="1" i="1" dirty="0">
                <a:ea typeface="Calibri" panose="020F0502020204030204" pitchFamily="34" charset="0"/>
                <a:cs typeface="Times New Roman" panose="02020603050405020304" pitchFamily="18" charset="0"/>
              </a:rPr>
              <a:t> will be schedule the week of April 19</a:t>
            </a:r>
            <a:r>
              <a:rPr lang="en-US" b="1" i="1" baseline="30000" dirty="0">
                <a:ea typeface="Calibri" panose="020F0502020204030204" pitchFamily="34" charset="0"/>
                <a:cs typeface="Times New Roman" panose="02020603050405020304" pitchFamily="18" charset="0"/>
              </a:rPr>
              <a:t>th</a:t>
            </a:r>
            <a:r>
              <a:rPr lang="en-US" b="1" i="1" dirty="0">
                <a:ea typeface="Calibri" panose="020F0502020204030204" pitchFamily="34" charset="0"/>
                <a:cs typeface="Times New Roman" panose="02020603050405020304" pitchFamily="18" charset="0"/>
              </a:rPr>
              <a:t> PEH </a:t>
            </a:r>
            <a:r>
              <a:rPr lang="en-US" b="1" i="1" dirty="0">
                <a:effectLst/>
                <a:ea typeface="Calibri" panose="020F0502020204030204" pitchFamily="34" charset="0"/>
                <a:cs typeface="Times New Roman" panose="02020603050405020304" pitchFamily="18" charset="0"/>
              </a:rPr>
              <a:t>will email the projects to set up these times. </a:t>
            </a:r>
            <a:endParaRPr lang="en-US" b="1" dirty="0">
              <a:effectLst/>
              <a:ea typeface="Calibri" panose="020F0502020204030204" pitchFamily="34" charset="0"/>
              <a:cs typeface="Times New Roman" panose="02020603050405020304" pitchFamily="18" charset="0"/>
            </a:endParaRPr>
          </a:p>
          <a:p>
            <a:pPr marL="85725" indent="0" algn="ctr">
              <a:buNone/>
            </a:pPr>
            <a:endParaRPr lang="en-US" sz="2000" b="1" dirty="0">
              <a:solidFill>
                <a:srgbClr val="FF0000"/>
              </a:solidFill>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149292" y="722376"/>
            <a:ext cx="8746232" cy="689932"/>
          </a:xfrm>
          <a:prstGeom prst="rect">
            <a:avLst/>
          </a:prstGeom>
        </p:spPr>
        <p:txBody>
          <a:bodyPr vert="horz" wrap="square" lIns="0" tIns="12700" rIns="0" bIns="0" rtlCol="0">
            <a:spAutoFit/>
          </a:bodyPr>
          <a:lstStyle/>
          <a:p>
            <a:pPr marL="12700">
              <a:lnSpc>
                <a:spcPct val="100000"/>
              </a:lnSpc>
              <a:spcBef>
                <a:spcPts val="100"/>
              </a:spcBef>
            </a:pPr>
            <a:r>
              <a:rPr lang="en-US" b="1" u="sng" dirty="0"/>
              <a:t>Renewal Programs </a:t>
            </a:r>
            <a:endParaRPr sz="4600" dirty="0">
              <a:latin typeface="Tahoma"/>
              <a:cs typeface="Tahoma"/>
            </a:endParaRPr>
          </a:p>
        </p:txBody>
      </p:sp>
    </p:spTree>
    <p:extLst>
      <p:ext uri="{BB962C8B-B14F-4D97-AF65-F5344CB8AC3E}">
        <p14:creationId xmlns:p14="http://schemas.microsoft.com/office/powerpoint/2010/main" val="1614814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16325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584775"/>
          </a:xfrm>
        </p:spPr>
        <p:txBody>
          <a:bodyPr/>
          <a:lstStyle/>
          <a:p>
            <a:pPr algn="ctr"/>
            <a:r>
              <a:rPr lang="en-US" sz="1800" b="1" u="sng" dirty="0" err="1">
                <a:latin typeface="Calibri" panose="020F0502020204030204" pitchFamily="34" charset="0"/>
                <a:ea typeface="Calibri" panose="020F0502020204030204" pitchFamily="34" charset="0"/>
                <a:cs typeface="Times New Roman" panose="02020603050405020304" pitchFamily="18" charset="0"/>
              </a:rPr>
              <a:t>P</a:t>
            </a:r>
            <a:r>
              <a:rPr lang="en-US" sz="1800" b="1" u="sng" dirty="0" err="1">
                <a:effectLst/>
                <a:latin typeface="Calibri" panose="020F0502020204030204" pitchFamily="34" charset="0"/>
                <a:ea typeface="Calibri" panose="020F0502020204030204" pitchFamily="34" charset="0"/>
                <a:cs typeface="Times New Roman" panose="02020603050405020304" pitchFamily="18" charset="0"/>
              </a:rPr>
              <a:t>reformance</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u="sng" dirty="0" err="1">
                <a:effectLst/>
                <a:latin typeface="Calibri" panose="020F0502020204030204" pitchFamily="34" charset="0"/>
                <a:ea typeface="Calibri" panose="020F0502020204030204" pitchFamily="34" charset="0"/>
                <a:cs typeface="Times New Roman" panose="02020603050405020304" pitchFamily="18" charset="0"/>
              </a:rPr>
              <a:t>Imporvement</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 Plan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000" b="1" u="sng" dirty="0"/>
          </a:p>
        </p:txBody>
      </p:sp>
      <p:sp>
        <p:nvSpPr>
          <p:cNvPr id="3" name="Content Placeholder 2"/>
          <p:cNvSpPr>
            <a:spLocks noGrp="1"/>
          </p:cNvSpPr>
          <p:nvPr>
            <p:ph idx="1"/>
          </p:nvPr>
        </p:nvSpPr>
        <p:spPr>
          <a:xfrm>
            <a:off x="687896" y="1073643"/>
            <a:ext cx="11316749" cy="4227276"/>
          </a:xfrm>
        </p:spPr>
        <p:txBody>
          <a:bodyPr>
            <a:normAutofit/>
          </a:bodyPr>
          <a:lstStyle/>
          <a:p>
            <a:pPr algn="ctr"/>
            <a:r>
              <a:rPr lang="en-US" sz="2800" b="1"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Projects that scores below a threshold score (TBA after renewal ranking is concluded) will need to work with PEH on a performance improvement plan. The performance improvement plans will start immediately. For the 2022 local NOFA,  if the project does not improve its scores and fails to move above the threshold score or is in Tier 2 again, the project will be subject to having its funding reallocated.</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1800" b="1" u="none" strike="noStrik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R="0" lvl="1" algn="l">
              <a:spcBef>
                <a:spcPts val="0"/>
              </a:spcBef>
              <a:spcAft>
                <a:spcPts val="0"/>
              </a:spcAft>
            </a:pPr>
            <a:endParaRPr lang="en-US" dirty="0">
              <a:solidFill>
                <a:schemeClr val="tx1"/>
              </a:solidFill>
              <a:effectLst/>
              <a:ea typeface="Calibri" panose="020F0502020204030204" pitchFamily="34" charset="0"/>
              <a:cs typeface="Times New Roman" panose="02020603050405020304" pitchFamily="18" charset="0"/>
            </a:endParaRPr>
          </a:p>
          <a:p>
            <a:pPr marR="0" lvl="1" algn="just">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22</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9777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163258"/>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615553"/>
          </a:xfrm>
        </p:spPr>
        <p:txBody>
          <a:bodyPr/>
          <a:lstStyle/>
          <a:p>
            <a:pPr algn="ct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2021 Renewal Project’s Timeline</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000" b="1" u="sng" dirty="0"/>
          </a:p>
        </p:txBody>
      </p:sp>
      <p:sp>
        <p:nvSpPr>
          <p:cNvPr id="3" name="Content Placeholder 2"/>
          <p:cNvSpPr>
            <a:spLocks noGrp="1"/>
          </p:cNvSpPr>
          <p:nvPr>
            <p:ph idx="1"/>
          </p:nvPr>
        </p:nvSpPr>
        <p:spPr>
          <a:xfrm>
            <a:off x="687896" y="1073643"/>
            <a:ext cx="11316749" cy="4227276"/>
          </a:xfrm>
        </p:spPr>
        <p:txBody>
          <a:bodyPr>
            <a:normAutofit/>
          </a:bodyPr>
          <a:lstStyle/>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March 5:  Release of Renewal ranking criteria materials.</a:t>
            </a:r>
          </a:p>
          <a:p>
            <a:pPr marL="742950" marR="0" lvl="1" indent="-285750">
              <a:spcBef>
                <a:spcPts val="0"/>
              </a:spcBef>
              <a:spcAft>
                <a:spcPts val="0"/>
              </a:spcAft>
              <a:buFont typeface="Courier New" panose="02070309020205020404" pitchFamily="49" charset="0"/>
              <a:buChar char="o"/>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 renewal data set has been run from 3/1/2020 to 2/28/21.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March 9:  Renewal ranking criteria Workshop. </a:t>
            </a:r>
          </a:p>
          <a:p>
            <a:pPr marL="742950" marR="0" lvl="1" indent="-285750">
              <a:spcBef>
                <a:spcPts val="0"/>
              </a:spcBef>
              <a:spcAft>
                <a:spcPts val="0"/>
              </a:spcAft>
              <a:buFont typeface="Courier New" panose="02070309020205020404" pitchFamily="49" charset="0"/>
              <a:buChar char="o"/>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2:30 pm – 3:30 pm on Zoom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March 26: </a:t>
            </a:r>
          </a:p>
          <a:p>
            <a:pPr marL="742950" marR="0" lvl="1" indent="-285750">
              <a:spcBef>
                <a:spcPts val="0"/>
              </a:spcBef>
              <a:spcAft>
                <a:spcPts val="0"/>
              </a:spcAft>
              <a:buFont typeface="Courier New" panose="02070309020205020404" pitchFamily="49" charset="0"/>
              <a:buChar char="o"/>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Projects notified of scores and request for mitigating factors for projects that score below the community ranking criteria average. </a:t>
            </a:r>
          </a:p>
          <a:p>
            <a:pPr marL="742950" marR="0" lvl="1" indent="-285750">
              <a:spcBef>
                <a:spcPts val="0"/>
              </a:spcBef>
              <a:spcAft>
                <a:spcPts val="0"/>
              </a:spcAft>
              <a:buFont typeface="Courier New" panose="02070309020205020404" pitchFamily="49" charset="0"/>
              <a:buChar char="o"/>
            </a:pPr>
            <a:r>
              <a:rPr lang="en-US"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Projects at or above the community average will be asked to submit their 2021 budget workbook.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March 31: Discrepancies with rating criteria score must be submitted to PEH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April 9: Renewal ranking criteria mitigating factors for projects is due at COB (5 pm).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Week of April 19:  Renewal project presentations</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April 28: Release of final renewal  project rankings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May 3: Request for final appeals due after renewal project rankings are released.   </a:t>
            </a:r>
          </a:p>
          <a:p>
            <a:pPr marL="0" marR="0">
              <a:spcBef>
                <a:spcPts val="0"/>
              </a:spcBef>
              <a:spcAft>
                <a:spcPts val="0"/>
              </a:spcAft>
            </a:pPr>
            <a:r>
              <a:rPr lang="en-US" sz="1200" b="1" u="none" strike="noStrike"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R="0" lvl="1" algn="l">
              <a:spcBef>
                <a:spcPts val="0"/>
              </a:spcBef>
              <a:spcAft>
                <a:spcPts val="0"/>
              </a:spcAft>
            </a:pPr>
            <a:endParaRPr lang="en-US" dirty="0">
              <a:solidFill>
                <a:schemeClr val="tx1"/>
              </a:solidFill>
              <a:effectLst/>
              <a:ea typeface="Calibri" panose="020F0502020204030204" pitchFamily="34" charset="0"/>
              <a:cs typeface="Times New Roman" panose="02020603050405020304" pitchFamily="18" charset="0"/>
            </a:endParaRPr>
          </a:p>
          <a:p>
            <a:pPr marR="0" lvl="1" algn="just">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23</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4885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C0DC377-2A2E-4714-B305-BBA17CB4EBE0}"/>
              </a:ext>
            </a:extLst>
          </p:cNvPr>
          <p:cNvSpPr/>
          <p:nvPr/>
        </p:nvSpPr>
        <p:spPr>
          <a:xfrm>
            <a:off x="2540" y="-188425"/>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itle 1"/>
          <p:cNvSpPr>
            <a:spLocks noGrp="1"/>
          </p:cNvSpPr>
          <p:nvPr>
            <p:ph type="title"/>
          </p:nvPr>
        </p:nvSpPr>
        <p:spPr>
          <a:xfrm>
            <a:off x="1436886" y="664449"/>
            <a:ext cx="8663883" cy="1061829"/>
          </a:xfrm>
        </p:spPr>
        <p:txBody>
          <a:bodyPr/>
          <a:lstStyle/>
          <a:p>
            <a:pPr marL="0" marR="0" algn="ctr">
              <a:spcBef>
                <a:spcPts val="0"/>
              </a:spcBef>
              <a:spcAft>
                <a:spcPts val="0"/>
              </a:spcAft>
            </a:pPr>
            <a:br>
              <a:rPr lang="en-US" sz="1100" dirty="0">
                <a:effectLst/>
                <a:latin typeface="Calibri" panose="020F0502020204030204" pitchFamily="34" charset="0"/>
                <a:ea typeface="Calibri" panose="020F0502020204030204" pitchFamily="34" charset="0"/>
                <a:cs typeface="Times New Roman" panose="02020603050405020304" pitchFamily="18" charset="0"/>
              </a:rPr>
            </a:br>
            <a:r>
              <a:rPr lang="en-US" sz="2000" b="1" u="sng" dirty="0">
                <a:effectLst/>
                <a:latin typeface="Calibri" panose="020F0502020204030204" pitchFamily="34" charset="0"/>
                <a:ea typeface="Calibri" panose="020F0502020204030204" pitchFamily="34" charset="0"/>
                <a:cs typeface="Times New Roman" panose="02020603050405020304" pitchFamily="18" charset="0"/>
              </a:rPr>
              <a:t>2021 New Application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2000" b="1" u="sng" dirty="0"/>
          </a:p>
        </p:txBody>
      </p:sp>
      <p:sp>
        <p:nvSpPr>
          <p:cNvPr id="3" name="Content Placeholder 2"/>
          <p:cNvSpPr>
            <a:spLocks noGrp="1"/>
          </p:cNvSpPr>
          <p:nvPr>
            <p:ph idx="1"/>
          </p:nvPr>
        </p:nvSpPr>
        <p:spPr>
          <a:xfrm>
            <a:off x="510811" y="1117359"/>
            <a:ext cx="11316749" cy="4227276"/>
          </a:xfrm>
        </p:spPr>
        <p:txBody>
          <a:bodyPr>
            <a:normAutofit fontScale="92500" lnSpcReduction="20000"/>
          </a:bodyPr>
          <a:lstStyle/>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It is expected that HUD will release their NOFA at the end of May and expect to have the HUD NOFA Consolidated Application being due in August. The new project local NOFA will follow this timeline is contingent on the HUD release. If HUD requests an earlier date, the timeline will be accelerated.</a:t>
            </a:r>
          </a:p>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800" b="1"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Tentative timeline after HUD's NOFA is released.</a:t>
            </a:r>
            <a:endPar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June 4: Release of New Project applications 5 days after the HUD NOFA is released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June 14: New Project applicant workshop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June 18: All questions regarding New Projects due to PEH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June 21: Final Q &amp; A for New Projects posted to PEH website.</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July 2: New applications due 14 business days after the applicant workshop of new applications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July 12 New application presentations.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July 19 Release of Ranking and Awards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July 22 to 27th: Request of final appeals due after new project funding is released.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August 2: Release of Final Ranking and Awards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August 6: </a:t>
            </a:r>
            <a:r>
              <a:rPr lang="en-US" sz="18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Esnaps</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upload training </a:t>
            </a:r>
          </a:p>
          <a:p>
            <a:pPr marL="342900" marR="0" lvl="0" indent="-342900">
              <a:spcBef>
                <a:spcPts val="0"/>
              </a:spcBef>
              <a:spcAft>
                <a:spcPts val="0"/>
              </a:spcAft>
              <a:buFont typeface="Symbol" panose="05050102010706020507" pitchFamily="18" charset="2"/>
              <a:buChar char=""/>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August 13</a:t>
            </a:r>
            <a:r>
              <a:rPr lang="en-US" sz="1800" b="1" baseline="30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Upload into </a:t>
            </a:r>
            <a:r>
              <a:rPr lang="en-US" sz="1800" b="1"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Esnaps</a:t>
            </a: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all ranked projects Renewal and New </a:t>
            </a:r>
          </a:p>
          <a:p>
            <a:pPr marR="0" lvl="1" algn="just">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defPPr>
              <a:defRPr lang="en-US"/>
            </a:defPPr>
            <a:lvl1pPr marL="0" algn="ctr" defTabSz="914400" rtl="0" eaLnBrk="1" latinLnBrk="0" hangingPunct="1">
              <a:defRPr sz="18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7D4329-BE14-4D69-BC5E-B6482364C620}" type="slidenum">
              <a:rPr lang="en-US" smtClean="0"/>
              <a:pPr/>
              <a:t>24</a:t>
            </a:fld>
            <a:endParaRPr lang="en-US" dirty="0"/>
          </a:p>
        </p:txBody>
      </p:sp>
      <p:sp>
        <p:nvSpPr>
          <p:cNvPr id="7" name="Rectangle 6">
            <a:extLst>
              <a:ext uri="{FF2B5EF4-FFF2-40B4-BE49-F238E27FC236}">
                <a16:creationId xmlns:a16="http://schemas.microsoft.com/office/drawing/2014/main" id="{E0D29548-1E52-4590-8586-B0947ADE489A}"/>
              </a:ext>
            </a:extLst>
          </p:cNvPr>
          <p:cNvSpPr/>
          <p:nvPr/>
        </p:nvSpPr>
        <p:spPr>
          <a:xfrm>
            <a:off x="550387" y="6008885"/>
            <a:ext cx="3109826" cy="369332"/>
          </a:xfrm>
          <a:prstGeom prst="rect">
            <a:avLst/>
          </a:prstGeom>
        </p:spPr>
        <p:txBody>
          <a:bodyPr wrap="none">
            <a:spAutoFit/>
          </a:bodyPr>
          <a:lstStyle/>
          <a:p>
            <a:pPr marL="12700" lvl="0">
              <a:spcBef>
                <a:spcPts val="100"/>
              </a:spcBef>
              <a:defRPr/>
            </a:pPr>
            <a:r>
              <a:rPr lang="en-US" b="1" spc="-5" dirty="0">
                <a:solidFill>
                  <a:srgbClr val="F78E1E"/>
                </a:solidFill>
                <a:latin typeface="Tahoma"/>
                <a:cs typeface="Tahoma"/>
              </a:rPr>
              <a:t>letsendhomelessness.org</a:t>
            </a:r>
            <a:endParaRPr lang="en-US" dirty="0">
              <a:solidFill>
                <a:prstClr val="black"/>
              </a:solidFill>
              <a:latin typeface="Tahoma"/>
              <a:cs typeface="Tahoma"/>
            </a:endParaRPr>
          </a:p>
        </p:txBody>
      </p:sp>
      <p:sp>
        <p:nvSpPr>
          <p:cNvPr id="8" name="object 7">
            <a:extLst>
              <a:ext uri="{FF2B5EF4-FFF2-40B4-BE49-F238E27FC236}">
                <a16:creationId xmlns:a16="http://schemas.microsoft.com/office/drawing/2014/main" id="{D0F360E0-C965-4554-8447-2851BF249AD3}"/>
              </a:ext>
            </a:extLst>
          </p:cNvPr>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8">
            <a:extLst>
              <a:ext uri="{FF2B5EF4-FFF2-40B4-BE49-F238E27FC236}">
                <a16:creationId xmlns:a16="http://schemas.microsoft.com/office/drawing/2014/main" id="{B7502FB3-DB90-42F9-9C36-F64A9726FD9E}"/>
              </a:ext>
            </a:extLst>
          </p:cNvPr>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9">
            <a:extLst>
              <a:ext uri="{FF2B5EF4-FFF2-40B4-BE49-F238E27FC236}">
                <a16:creationId xmlns:a16="http://schemas.microsoft.com/office/drawing/2014/main" id="{5593861F-FBC5-492F-8CAA-8B3EDBE75D7C}"/>
              </a:ext>
            </a:extLst>
          </p:cNvPr>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0">
            <a:extLst>
              <a:ext uri="{FF2B5EF4-FFF2-40B4-BE49-F238E27FC236}">
                <a16:creationId xmlns:a16="http://schemas.microsoft.com/office/drawing/2014/main" id="{2D83A9DB-4EB0-46B6-913C-81A07674E8D2}"/>
              </a:ext>
            </a:extLst>
          </p:cNvPr>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1">
            <a:extLst>
              <a:ext uri="{FF2B5EF4-FFF2-40B4-BE49-F238E27FC236}">
                <a16:creationId xmlns:a16="http://schemas.microsoft.com/office/drawing/2014/main" id="{8DA97B07-B7DF-4CB5-8C17-065A002FD6FB}"/>
              </a:ext>
            </a:extLst>
          </p:cNvPr>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2">
            <a:extLst>
              <a:ext uri="{FF2B5EF4-FFF2-40B4-BE49-F238E27FC236}">
                <a16:creationId xmlns:a16="http://schemas.microsoft.com/office/drawing/2014/main" id="{59A85DA3-F248-44B8-80E6-551FFD4973BB}"/>
              </a:ext>
            </a:extLst>
          </p:cNvPr>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3">
            <a:extLst>
              <a:ext uri="{FF2B5EF4-FFF2-40B4-BE49-F238E27FC236}">
                <a16:creationId xmlns:a16="http://schemas.microsoft.com/office/drawing/2014/main" id="{F6694CAD-57D5-43FB-A843-25FDE04E4648}"/>
              </a:ext>
            </a:extLst>
          </p:cNvPr>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4">
            <a:extLst>
              <a:ext uri="{FF2B5EF4-FFF2-40B4-BE49-F238E27FC236}">
                <a16:creationId xmlns:a16="http://schemas.microsoft.com/office/drawing/2014/main" id="{6524AD93-E1CA-404C-AF7B-6371DA3FA6B5}"/>
              </a:ext>
            </a:extLst>
          </p:cNvPr>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5">
            <a:extLst>
              <a:ext uri="{FF2B5EF4-FFF2-40B4-BE49-F238E27FC236}">
                <a16:creationId xmlns:a16="http://schemas.microsoft.com/office/drawing/2014/main" id="{AC49FC98-FA81-4F3E-8F33-18935A39ACC0}"/>
              </a:ext>
            </a:extLst>
          </p:cNvPr>
          <p:cNvSpPr/>
          <p:nvPr/>
        </p:nvSpPr>
        <p:spPr>
          <a:xfrm>
            <a:off x="10573151" y="6177991"/>
            <a:ext cx="1297576" cy="318268"/>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6">
            <a:extLst>
              <a:ext uri="{FF2B5EF4-FFF2-40B4-BE49-F238E27FC236}">
                <a16:creationId xmlns:a16="http://schemas.microsoft.com/office/drawing/2014/main" id="{98929EB0-6C7D-4746-8A49-78E40BCEBF2B}"/>
              </a:ext>
            </a:extLst>
          </p:cNvPr>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7">
            <a:extLst>
              <a:ext uri="{FF2B5EF4-FFF2-40B4-BE49-F238E27FC236}">
                <a16:creationId xmlns:a16="http://schemas.microsoft.com/office/drawing/2014/main" id="{6CC22597-8432-4325-9415-15946621A749}"/>
              </a:ext>
            </a:extLst>
          </p:cNvPr>
          <p:cNvSpPr/>
          <p:nvPr/>
        </p:nvSpPr>
        <p:spPr>
          <a:xfrm>
            <a:off x="10996879" y="5766485"/>
            <a:ext cx="172707" cy="220659"/>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8">
            <a:extLst>
              <a:ext uri="{FF2B5EF4-FFF2-40B4-BE49-F238E27FC236}">
                <a16:creationId xmlns:a16="http://schemas.microsoft.com/office/drawing/2014/main" id="{F3913FF7-419D-4C10-9EE3-CD9A54685143}"/>
              </a:ext>
            </a:extLst>
          </p:cNvPr>
          <p:cNvSpPr/>
          <p:nvPr/>
        </p:nvSpPr>
        <p:spPr>
          <a:xfrm>
            <a:off x="11182998" y="5766485"/>
            <a:ext cx="172719"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6602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942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2674551" y="460279"/>
            <a:ext cx="6570980" cy="1213153"/>
          </a:xfrm>
          <a:prstGeom prst="rect">
            <a:avLst/>
          </a:prstGeom>
        </p:spPr>
        <p:txBody>
          <a:bodyPr vert="horz" wrap="square" lIns="0" tIns="12700" rIns="0" bIns="0" rtlCol="0">
            <a:spAutoFit/>
          </a:bodyPr>
          <a:lstStyle/>
          <a:p>
            <a:pPr marL="12700" algn="ctr">
              <a:lnSpc>
                <a:spcPct val="100000"/>
              </a:lnSpc>
              <a:spcBef>
                <a:spcPts val="100"/>
              </a:spcBef>
            </a:pPr>
            <a:r>
              <a:rPr lang="en-US" sz="4600" b="1" spc="-130" dirty="0">
                <a:solidFill>
                  <a:srgbClr val="00B5EF"/>
                </a:solidFill>
                <a:latin typeface="Tahoma"/>
                <a:cs typeface="Tahoma"/>
              </a:rPr>
              <a:t>	Questions</a:t>
            </a:r>
            <a:r>
              <a:rPr lang="en-US" sz="3200" b="1" spc="-130" dirty="0">
                <a:solidFill>
                  <a:schemeClr val="tx1"/>
                </a:solidFill>
                <a:latin typeface="Tahoma"/>
                <a:cs typeface="Tahoma"/>
              </a:rPr>
              <a:t> </a:t>
            </a:r>
            <a:br>
              <a:rPr lang="en-US" sz="3200" b="1" spc="-130" dirty="0">
                <a:solidFill>
                  <a:schemeClr val="tx1"/>
                </a:solidFill>
                <a:latin typeface="Tahoma"/>
                <a:cs typeface="Tahoma"/>
              </a:rPr>
            </a:br>
            <a:r>
              <a:rPr lang="en-US" sz="3200" b="1" spc="-130" dirty="0">
                <a:solidFill>
                  <a:schemeClr val="tx1"/>
                </a:solidFill>
                <a:latin typeface="Tahoma"/>
                <a:cs typeface="Tahoma"/>
              </a:rPr>
              <a:t> </a:t>
            </a:r>
            <a:endParaRPr sz="3200" dirty="0">
              <a:solidFill>
                <a:schemeClr val="tx1"/>
              </a:solidFill>
              <a:latin typeface="Tahoma"/>
              <a:cs typeface="Tahoma"/>
            </a:endParaRPr>
          </a:p>
        </p:txBody>
      </p:sp>
      <p:pic>
        <p:nvPicPr>
          <p:cNvPr id="21" name="Picture 20">
            <a:extLst>
              <a:ext uri="{FF2B5EF4-FFF2-40B4-BE49-F238E27FC236}">
                <a16:creationId xmlns:a16="http://schemas.microsoft.com/office/drawing/2014/main" id="{18E9DBE1-F844-4A84-AF33-C763AB47198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13277" y="1266727"/>
            <a:ext cx="3565321" cy="4177727"/>
          </a:xfrm>
          <a:prstGeom prst="rect">
            <a:avLst/>
          </a:prstGeom>
        </p:spPr>
      </p:pic>
    </p:spTree>
    <p:extLst>
      <p:ext uri="{BB962C8B-B14F-4D97-AF65-F5344CB8AC3E}">
        <p14:creationId xmlns:p14="http://schemas.microsoft.com/office/powerpoint/2010/main" val="236187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7112" y="33377"/>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2414" y="427646"/>
            <a:ext cx="6570980" cy="751488"/>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 </a:t>
            </a:r>
            <a:r>
              <a:rPr lang="en-US" sz="4800" b="1" dirty="0"/>
              <a:t>Introduction</a:t>
            </a:r>
            <a:endParaRPr sz="4600" dirty="0">
              <a:latin typeface="Tahoma"/>
              <a:cs typeface="Tahoma"/>
            </a:endParaRPr>
          </a:p>
        </p:txBody>
      </p:sp>
      <p:sp>
        <p:nvSpPr>
          <p:cNvPr id="20" name="object 20"/>
          <p:cNvSpPr txBox="1"/>
          <p:nvPr/>
        </p:nvSpPr>
        <p:spPr>
          <a:xfrm>
            <a:off x="1022414" y="1382681"/>
            <a:ext cx="9061893" cy="3092512"/>
          </a:xfrm>
          <a:prstGeom prst="rect">
            <a:avLst/>
          </a:prstGeom>
        </p:spPr>
        <p:txBody>
          <a:bodyPr vert="horz" wrap="square" lIns="0" tIns="217804" rIns="0" bIns="0" rtlCol="0">
            <a:spAutoFit/>
          </a:bodyPr>
          <a:lstStyle/>
          <a:p>
            <a:pPr marL="12700">
              <a:spcBef>
                <a:spcPts val="1620"/>
              </a:spcBef>
              <a:buClr>
                <a:srgbClr val="F78E1E"/>
              </a:buClr>
              <a:tabLst>
                <a:tab pos="349250" algn="l"/>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algn="ctr">
              <a:spcBef>
                <a:spcPts val="1620"/>
              </a:spcBef>
              <a:buClr>
                <a:srgbClr val="F78E1E"/>
              </a:buClr>
              <a:tabLst>
                <a:tab pos="349250" algn="l"/>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Partners Ending Homelessness (PEH) is the local Continuum of Care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representing the City of Rochester, County of Monroe, and Towns of Greece and Irondequoit (NY-500). PEH will submit a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Program Consolidated Application for funding to the U.S. Department of Housing and Urban Development (HUD) in the upcoming FY 2020 Continuum of Care Homeless Assistance Program Competition. This presentation describes the local application submission and review process. </a:t>
            </a:r>
          </a:p>
          <a:p>
            <a:pPr marL="12700" marR="0" lvl="0" algn="l" defTabSz="914400" rtl="0" eaLnBrk="1" fontAlgn="auto" latinLnBrk="0" hangingPunct="1">
              <a:lnSpc>
                <a:spcPct val="100000"/>
              </a:lnSpc>
              <a:spcBef>
                <a:spcPts val="1620"/>
              </a:spcBef>
              <a:spcAft>
                <a:spcPts val="0"/>
              </a:spcAft>
              <a:buClr>
                <a:srgbClr val="F78E1E"/>
              </a:buClr>
              <a:buSzTx/>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3"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704675" y="631188"/>
            <a:ext cx="11166051" cy="751488"/>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 </a:t>
            </a:r>
            <a:r>
              <a:rPr lang="en-US" sz="4800" b="1" dirty="0"/>
              <a:t>Renewal Ranking Criteria Introduction</a:t>
            </a:r>
            <a:endParaRPr sz="4600" dirty="0">
              <a:latin typeface="Tahoma"/>
              <a:cs typeface="Tahoma"/>
            </a:endParaRPr>
          </a:p>
        </p:txBody>
      </p:sp>
      <p:sp>
        <p:nvSpPr>
          <p:cNvPr id="20" name="object 20"/>
          <p:cNvSpPr txBox="1"/>
          <p:nvPr/>
        </p:nvSpPr>
        <p:spPr>
          <a:xfrm>
            <a:off x="1022414" y="1382681"/>
            <a:ext cx="10160584" cy="2975301"/>
          </a:xfrm>
          <a:prstGeom prst="rect">
            <a:avLst/>
          </a:prstGeom>
        </p:spPr>
        <p:txBody>
          <a:bodyPr vert="horz" wrap="square" lIns="0" tIns="217804" rIns="0" bIns="0" rtlCol="0">
            <a:spAutoFit/>
          </a:bodyPr>
          <a:lstStyle/>
          <a:p>
            <a:pPr marL="0" marR="0" algn="ctr">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PEH will be ranking HUD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1800" b="1" dirty="0">
                <a:effectLst/>
                <a:latin typeface="Calibri" panose="020F0502020204030204" pitchFamily="34" charset="0"/>
                <a:ea typeface="Calibri" panose="020F0502020204030204" pitchFamily="34" charset="0"/>
                <a:cs typeface="Times New Roman" panose="02020603050405020304" pitchFamily="18" charset="0"/>
              </a:rPr>
              <a:t>-funded projects for Permanent Supportive Housing, Rapid Re-housing, Transitional Housing, and TH-RRH projects. </a:t>
            </a:r>
          </a:p>
          <a:p>
            <a:pPr marL="0" marR="0" algn="ctr">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Planning Grant, Coordinated Entry, and HMIS funded projects are non-competitive.  </a:t>
            </a:r>
          </a:p>
          <a:p>
            <a:pPr marL="12700" marR="0" lvl="0" defTabSz="914400" rtl="0" eaLnBrk="1" fontAlgn="auto" latinLnBrk="0" hangingPunct="1">
              <a:lnSpc>
                <a:spcPct val="100000"/>
              </a:lnSpc>
              <a:spcBef>
                <a:spcPts val="1714"/>
              </a:spcBef>
              <a:spcAft>
                <a:spcPts val="0"/>
              </a:spcAft>
              <a:buClr>
                <a:srgbClr val="F78E1E"/>
              </a:buClr>
              <a:buSzTx/>
              <a:tabLst>
                <a:tab pos="349250" algn="l"/>
              </a:tabLst>
              <a:defRPr/>
            </a:pPr>
            <a:endParaRPr kumimoji="0" lang="en-US" sz="1600" b="0" i="0" u="none" strike="noStrike" kern="1200" cap="none" spc="0" normalizeH="0" baseline="0" noProof="0" dirty="0">
              <a:ln>
                <a:noFill/>
              </a:ln>
              <a:solidFill>
                <a:prstClr val="black"/>
              </a:solidFill>
              <a:effectLst/>
              <a:highlight>
                <a:srgbClr val="FFFF00"/>
              </a:highlight>
              <a:uLnTx/>
              <a:uFillTx/>
              <a:latin typeface="Trebuchet MS"/>
              <a:ea typeface="+mn-ea"/>
              <a:cs typeface="Trebuchet MS"/>
            </a:endParaRPr>
          </a:p>
        </p:txBody>
      </p:sp>
    </p:spTree>
    <p:extLst>
      <p:ext uri="{BB962C8B-B14F-4D97-AF65-F5344CB8AC3E}">
        <p14:creationId xmlns:p14="http://schemas.microsoft.com/office/powerpoint/2010/main" val="1888586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4000" y="791748"/>
            <a:ext cx="8573006" cy="720710"/>
          </a:xfrm>
          <a:prstGeom prst="rect">
            <a:avLst/>
          </a:prstGeom>
        </p:spPr>
        <p:txBody>
          <a:bodyPr vert="horz" wrap="square" lIns="0" tIns="12700" rIns="0" bIns="0" rtlCol="0">
            <a:spAutoFit/>
          </a:bodyPr>
          <a:lstStyle/>
          <a:p>
            <a:pPr marL="12700">
              <a:lnSpc>
                <a:spcPct val="100000"/>
              </a:lnSpc>
              <a:spcBef>
                <a:spcPts val="100"/>
              </a:spcBef>
            </a:pPr>
            <a:r>
              <a:rPr lang="en-US" sz="4600" b="1" spc="-130" dirty="0">
                <a:solidFill>
                  <a:srgbClr val="00B5EF"/>
                </a:solidFill>
                <a:latin typeface="Tahoma"/>
                <a:cs typeface="Tahoma"/>
              </a:rPr>
              <a:t> </a:t>
            </a:r>
            <a:r>
              <a:rPr lang="en-US" sz="4400" b="1" dirty="0"/>
              <a:t>Ranking Criteria</a:t>
            </a:r>
            <a:endParaRPr sz="4600" dirty="0">
              <a:latin typeface="Tahoma"/>
              <a:cs typeface="Tahoma"/>
            </a:endParaRPr>
          </a:p>
        </p:txBody>
      </p:sp>
      <p:sp>
        <p:nvSpPr>
          <p:cNvPr id="20" name="object 20"/>
          <p:cNvSpPr txBox="1"/>
          <p:nvPr/>
        </p:nvSpPr>
        <p:spPr>
          <a:xfrm>
            <a:off x="1131471" y="1543236"/>
            <a:ext cx="9061893" cy="2346154"/>
          </a:xfrm>
          <a:prstGeom prst="rect">
            <a:avLst/>
          </a:prstGeom>
        </p:spPr>
        <p:txBody>
          <a:bodyPr vert="horz" wrap="square" lIns="0" tIns="217804" rIns="0" bIns="0" rtlCol="0">
            <a:spAutoFit/>
          </a:bodyPr>
          <a:lstStyle/>
          <a:p>
            <a:pPr marL="12700" algn="ctr">
              <a:spcBef>
                <a:spcPts val="1714"/>
              </a:spcBef>
              <a:buClr>
                <a:srgbClr val="F78E1E"/>
              </a:buClr>
              <a:tabLst>
                <a:tab pos="349250" algn="l"/>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Local Application Review Committee is the entity that will review, score, and rank projects. It consists of individuals without conflicts of interest who either sit on the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Board or are representatives of the community at large. Members of the Application Review Committee are not employees, owners, stakeholders, directors, officers, funders, board members of, or independent contractors to, any organization that submits or will benefit from a local Application that is being reviewed, scored, and ranked.</a:t>
            </a:r>
          </a:p>
          <a:p>
            <a:pPr marL="12700" marR="0" lvl="0" defTabSz="914400" rtl="0" eaLnBrk="1" fontAlgn="auto" latinLnBrk="0" hangingPunct="1">
              <a:lnSpc>
                <a:spcPct val="100000"/>
              </a:lnSpc>
              <a:spcBef>
                <a:spcPts val="1714"/>
              </a:spcBef>
              <a:spcAft>
                <a:spcPts val="0"/>
              </a:spcAft>
              <a:buClr>
                <a:srgbClr val="F78E1E"/>
              </a:buClr>
              <a:buSzTx/>
              <a:tabLst>
                <a:tab pos="349250" algn="l"/>
              </a:tabLst>
              <a:defRPr/>
            </a:pPr>
            <a:endParaRPr kumimoji="0" lang="en-US" sz="1600" b="0" i="0" u="none" strike="noStrike" kern="1200" cap="none" spc="0" normalizeH="0" baseline="0" noProof="0" dirty="0">
              <a:ln>
                <a:noFill/>
              </a:ln>
              <a:solidFill>
                <a:prstClr val="black"/>
              </a:solidFill>
              <a:effectLst/>
              <a:highlight>
                <a:srgbClr val="FFFF00"/>
              </a:highlight>
              <a:uLnTx/>
              <a:uFillTx/>
              <a:latin typeface="Trebuchet MS"/>
              <a:ea typeface="+mn-ea"/>
              <a:cs typeface="Trebuchet MS"/>
            </a:endParaRPr>
          </a:p>
        </p:txBody>
      </p:sp>
    </p:spTree>
    <p:extLst>
      <p:ext uri="{BB962C8B-B14F-4D97-AF65-F5344CB8AC3E}">
        <p14:creationId xmlns:p14="http://schemas.microsoft.com/office/powerpoint/2010/main" val="248764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35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object 5"/>
          <p:cNvSpPr/>
          <p:nvPr/>
        </p:nvSpPr>
        <p:spPr>
          <a:xfrm>
            <a:off x="6212598" y="722376"/>
            <a:ext cx="3809365" cy="4291965"/>
          </a:xfrm>
          <a:custGeom>
            <a:avLst/>
            <a:gdLst/>
            <a:ahLst/>
            <a:cxnLst/>
            <a:rect l="l" t="t" r="r" b="b"/>
            <a:pathLst>
              <a:path w="3809365" h="4291965">
                <a:moveTo>
                  <a:pt x="1904619" y="0"/>
                </a:moveTo>
                <a:lnTo>
                  <a:pt x="0" y="2203932"/>
                </a:lnTo>
                <a:lnTo>
                  <a:pt x="0" y="4291761"/>
                </a:lnTo>
                <a:lnTo>
                  <a:pt x="1756778" y="4291761"/>
                </a:lnTo>
                <a:lnTo>
                  <a:pt x="1756778" y="3726408"/>
                </a:lnTo>
                <a:lnTo>
                  <a:pt x="565391" y="3726408"/>
                </a:lnTo>
                <a:lnTo>
                  <a:pt x="565391" y="2425204"/>
                </a:lnTo>
                <a:lnTo>
                  <a:pt x="1904619" y="833031"/>
                </a:lnTo>
                <a:lnTo>
                  <a:pt x="2624512" y="833031"/>
                </a:lnTo>
                <a:lnTo>
                  <a:pt x="1904619" y="0"/>
                </a:lnTo>
                <a:close/>
              </a:path>
              <a:path w="3809365" h="4291965">
                <a:moveTo>
                  <a:pt x="2624512" y="833031"/>
                </a:moveTo>
                <a:lnTo>
                  <a:pt x="1904619" y="833031"/>
                </a:lnTo>
                <a:lnTo>
                  <a:pt x="3243846" y="2425204"/>
                </a:lnTo>
                <a:lnTo>
                  <a:pt x="3243846" y="4291761"/>
                </a:lnTo>
                <a:lnTo>
                  <a:pt x="3809225" y="4291761"/>
                </a:lnTo>
                <a:lnTo>
                  <a:pt x="3809225" y="2203932"/>
                </a:lnTo>
                <a:lnTo>
                  <a:pt x="2624512" y="833031"/>
                </a:lnTo>
                <a:close/>
              </a:path>
              <a:path w="3809365" h="4291965">
                <a:moveTo>
                  <a:pt x="1409738" y="1802345"/>
                </a:moveTo>
                <a:lnTo>
                  <a:pt x="1038631" y="2243556"/>
                </a:lnTo>
                <a:lnTo>
                  <a:pt x="1191387" y="2425204"/>
                </a:lnTo>
                <a:lnTo>
                  <a:pt x="1191387" y="3726408"/>
                </a:lnTo>
                <a:lnTo>
                  <a:pt x="1756778" y="3726408"/>
                </a:lnTo>
                <a:lnTo>
                  <a:pt x="1756778" y="2203932"/>
                </a:lnTo>
                <a:lnTo>
                  <a:pt x="1409738" y="1802345"/>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948499" y="250267"/>
            <a:ext cx="7356602" cy="1059264"/>
          </a:xfrm>
          <a:prstGeom prst="rect">
            <a:avLst/>
          </a:prstGeom>
        </p:spPr>
        <p:txBody>
          <a:bodyPr vert="horz" wrap="square" lIns="0" tIns="12700" rIns="0" bIns="0" rtlCol="0">
            <a:spAutoFit/>
          </a:bodyPr>
          <a:lstStyle/>
          <a:p>
            <a:pPr marL="12700">
              <a:lnSpc>
                <a:spcPct val="100000"/>
              </a:lnSpc>
              <a:spcBef>
                <a:spcPts val="100"/>
              </a:spcBef>
            </a:pPr>
            <a:r>
              <a:rPr lang="en-US" sz="4800" b="1" dirty="0"/>
              <a:t>Ranking Criteria Review </a:t>
            </a:r>
            <a:br>
              <a:rPr lang="en-US" sz="4800" b="1" dirty="0"/>
            </a:br>
            <a:r>
              <a:rPr lang="en-US" sz="2000" b="1" dirty="0"/>
              <a:t>(Continued )</a:t>
            </a:r>
            <a:endParaRPr sz="4600" dirty="0">
              <a:latin typeface="Tahoma"/>
              <a:cs typeface="Tahoma"/>
            </a:endParaRPr>
          </a:p>
        </p:txBody>
      </p:sp>
      <p:sp>
        <p:nvSpPr>
          <p:cNvPr id="20" name="object 20"/>
          <p:cNvSpPr txBox="1"/>
          <p:nvPr/>
        </p:nvSpPr>
        <p:spPr>
          <a:xfrm>
            <a:off x="833119" y="1399918"/>
            <a:ext cx="10240536" cy="4919936"/>
          </a:xfrm>
          <a:prstGeom prst="rect">
            <a:avLst/>
          </a:prstGeom>
        </p:spPr>
        <p:txBody>
          <a:bodyPr vert="horz" wrap="square" lIns="0" tIns="217804" rIns="0" bIns="0" rtlCol="0">
            <a:spAutoFit/>
          </a:bodyPr>
          <a:lstStyle/>
          <a:p>
            <a:pPr marR="0" lvl="0">
              <a:lnSpc>
                <a:spcPct val="107000"/>
              </a:lnSpc>
              <a:spcBef>
                <a:spcPts val="0"/>
              </a:spcBef>
              <a:spcAft>
                <a:spcPts val="800"/>
              </a:spcAft>
              <a:tabLst>
                <a:tab pos="457200" algn="l"/>
              </a:tabLst>
            </a:pPr>
            <a:r>
              <a:rPr lang="en-US" sz="1800" dirty="0">
                <a:solidFill>
                  <a:srgbClr val="000000"/>
                </a:solidFill>
                <a:effectLst/>
                <a:latin typeface="Calibri" panose="020F0502020204030204" pitchFamily="34" charset="0"/>
                <a:ea typeface="Calibri" panose="020F0502020204030204" pitchFamily="34" charset="0"/>
              </a:rPr>
              <a:t>The Local Application Review Committee will evaluate the local ranking scoring sheet based on the attached scoring Rubric and, if needed, other mitigating factors submitted in the second round of the review</a:t>
            </a:r>
          </a:p>
          <a:p>
            <a:pPr marR="0" lvl="0">
              <a:lnSpc>
                <a:spcPct val="107000"/>
              </a:lnSpc>
              <a:spcBef>
                <a:spcPts val="0"/>
              </a:spcBef>
              <a:spcAft>
                <a:spcPts val="800"/>
              </a:spcAft>
              <a:tabLst>
                <a:tab pos="457200" algn="l"/>
              </a:tabLs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process shall be transparent and impartial</a:t>
            </a:r>
          </a:p>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process includes an Appeal Process</a:t>
            </a:r>
          </a:p>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Renewal projects will be scored using the 2021 scoring sheet </a:t>
            </a:r>
          </a:p>
          <a:p>
            <a:pPr marL="342900" marR="0" lvl="0" indent="-342900">
              <a:lnSpc>
                <a:spcPct val="107000"/>
              </a:lnSpc>
              <a:spcBef>
                <a:spcPts val="0"/>
              </a:spcBef>
              <a:spcAft>
                <a:spcPts val="800"/>
              </a:spcAft>
              <a:buFont typeface="+mj-lt"/>
              <a:buAutoNum type="arabicPeriod"/>
              <a:tabLst>
                <a:tab pos="457200" algn="l"/>
              </a:tabLs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Renewals will be reviewed, scored, and ranked together by the score, with  #1 being the project with the highest score. </a:t>
            </a:r>
          </a:p>
          <a:p>
            <a:pPr marL="342900" marR="0" lvl="0" indent="-342900">
              <a:lnSpc>
                <a:spcPct val="107000"/>
              </a:lnSpc>
              <a:spcBef>
                <a:spcPts val="0"/>
              </a:spcBef>
              <a:spcAft>
                <a:spcPts val="800"/>
              </a:spcAft>
              <a:buFont typeface="+mj-lt"/>
              <a:buAutoNum type="arabicPeriod"/>
              <a:tabLst>
                <a:tab pos="457200" algn="l"/>
              </a:tabLs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2020 no New Projects were awarded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Projects that have not completed a full year of operation will not have funds reallocated due to surplus HUD funds.)  </a:t>
            </a:r>
          </a:p>
          <a:p>
            <a:pPr marL="114300" lvl="0"/>
            <a:r>
              <a:rPr lang="en-US" b="1" u="sng" dirty="0"/>
              <a:t> </a:t>
            </a:r>
          </a:p>
          <a:p>
            <a:pPr marL="348615" marR="0" lvl="0" indent="-335915" algn="l" defTabSz="914400" rtl="0" eaLnBrk="1" fontAlgn="auto" latinLnBrk="0" hangingPunct="1">
              <a:lnSpc>
                <a:spcPct val="100000"/>
              </a:lnSpc>
              <a:spcBef>
                <a:spcPts val="1714"/>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4160149" y="722376"/>
            <a:ext cx="2768600" cy="4291965"/>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7046209" cy="966931"/>
          </a:xfrm>
          <a:prstGeom prst="rect">
            <a:avLst/>
          </a:prstGeom>
        </p:spPr>
        <p:txBody>
          <a:bodyPr vert="horz" wrap="square" lIns="0" tIns="12700" rIns="0" bIns="0" rtlCol="0">
            <a:spAutoFit/>
          </a:bodyPr>
          <a:lstStyle/>
          <a:p>
            <a:pPr marL="12700">
              <a:lnSpc>
                <a:spcPct val="100000"/>
              </a:lnSpc>
              <a:spcBef>
                <a:spcPts val="100"/>
              </a:spcBef>
            </a:pPr>
            <a:r>
              <a:rPr lang="en-US" sz="4400" b="1" dirty="0"/>
              <a:t>Ranking Criteria Review </a:t>
            </a:r>
            <a:br>
              <a:rPr lang="en-US" sz="4400" b="1" dirty="0"/>
            </a:br>
            <a:r>
              <a:rPr lang="en-US" sz="1800" b="1" dirty="0"/>
              <a:t>(Continued )</a:t>
            </a:r>
            <a:endParaRPr sz="4600" dirty="0">
              <a:latin typeface="Tahoma"/>
              <a:cs typeface="Tahoma"/>
            </a:endParaRPr>
          </a:p>
        </p:txBody>
      </p:sp>
      <p:sp>
        <p:nvSpPr>
          <p:cNvPr id="20" name="object 20"/>
          <p:cNvSpPr txBox="1"/>
          <p:nvPr/>
        </p:nvSpPr>
        <p:spPr>
          <a:xfrm>
            <a:off x="985769" y="1851012"/>
            <a:ext cx="10160583" cy="3574696"/>
          </a:xfrm>
          <a:prstGeom prst="rect">
            <a:avLst/>
          </a:prstGeom>
        </p:spPr>
        <p:txBody>
          <a:bodyPr vert="horz" wrap="square" lIns="0" tIns="217804" rIns="0" bIns="0" rtlCol="0">
            <a:spAutoFit/>
          </a:bodyPr>
          <a:lstStyle/>
          <a:p>
            <a:pPr marL="342900" marR="0" lvl="0" indent="-342900">
              <a:spcBef>
                <a:spcPts val="0"/>
              </a:spcBef>
              <a:spcAft>
                <a:spcPts val="0"/>
              </a:spcAft>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The project's that score above the average local NOFA score in Tier 1 funding will not be reviewed </a:t>
            </a:r>
          </a:p>
          <a:p>
            <a:pPr marL="342900" marR="0" lvl="0" indent="-342900">
              <a:spcBef>
                <a:spcPts val="0"/>
              </a:spcBef>
              <a:spcAft>
                <a:spcPts val="0"/>
              </a:spcAft>
              <a:buFont typeface="Symbol" panose="05050102010706020507" pitchFamily="18" charset="2"/>
              <a:buChar char=""/>
            </a:pPr>
            <a:r>
              <a:rPr lang="en-US" b="1" dirty="0">
                <a:effectLst/>
                <a:latin typeface="Calibri" panose="020F0502020204030204" pitchFamily="34" charset="0"/>
                <a:ea typeface="Calibri" panose="020F0502020204030204" pitchFamily="34" charset="0"/>
                <a:cs typeface="Times New Roman" panose="02020603050405020304" pitchFamily="18" charset="0"/>
              </a:rPr>
              <a:t>The project's that score under the average local NOFA score will be ranked from the following factors:</a:t>
            </a:r>
          </a:p>
          <a:p>
            <a:pPr marL="742950" marR="0" lvl="1" indent="-285750">
              <a:spcBef>
                <a:spcPts val="0"/>
              </a:spcBef>
              <a:spcAft>
                <a:spcPts val="0"/>
              </a:spcAft>
              <a:buFont typeface="Courier New" panose="02070309020205020404" pitchFamily="49" charset="0"/>
              <a:buChar char="o"/>
            </a:pPr>
            <a:r>
              <a:rPr lang="en-US" b="1" dirty="0">
                <a:effectLst/>
                <a:latin typeface="Calibri" panose="020F0502020204030204" pitchFamily="34" charset="0"/>
                <a:ea typeface="Calibri" panose="020F0502020204030204" pitchFamily="34" charset="0"/>
                <a:cs typeface="Times New Roman" panose="02020603050405020304" pitchFamily="18" charset="0"/>
              </a:rPr>
              <a:t>Total Project's Score</a:t>
            </a:r>
          </a:p>
          <a:p>
            <a:pPr marL="742950" marR="0" lvl="1" indent="-285750">
              <a:spcBef>
                <a:spcPts val="0"/>
              </a:spcBef>
              <a:spcAft>
                <a:spcPts val="0"/>
              </a:spcAft>
              <a:buFont typeface="Courier New" panose="02070309020205020404" pitchFamily="49" charset="0"/>
              <a:buChar char="o"/>
            </a:pPr>
            <a:r>
              <a:rPr lang="en-US" b="1" dirty="0">
                <a:effectLst/>
                <a:latin typeface="Calibri" panose="020F0502020204030204" pitchFamily="34" charset="0"/>
                <a:ea typeface="Calibri" panose="020F0502020204030204" pitchFamily="34" charset="0"/>
                <a:cs typeface="Times New Roman" panose="02020603050405020304" pitchFamily="18" charset="0"/>
              </a:rPr>
              <a:t>Presentation to the Rating and Review committee</a:t>
            </a:r>
          </a:p>
          <a:p>
            <a:pPr marL="1200150" lvl="2" indent="-285750">
              <a:buFont typeface="Courier New" panose="02070309020205020404" pitchFamily="49" charset="0"/>
              <a:buChar char="o"/>
            </a:pPr>
            <a:r>
              <a:rPr lang="en-US" dirty="0">
                <a:effectLst/>
                <a:latin typeface="Calibri" panose="020F0502020204030204" pitchFamily="34" charset="0"/>
                <a:ea typeface="Calibri" panose="020F0502020204030204" pitchFamily="34" charset="0"/>
              </a:rPr>
              <a:t>Renewal Project could fall and be placed into Tier 2 or reallocated if the review by Rating and Review Committee determines that the project does not meet local priorities or HUD requirements. Projects which fall below the average NOFA score will have to complete part 2 of the renewal application's mitigating factors. (PEH will email the project once the initial score is calculated.)</a:t>
            </a:r>
          </a:p>
          <a:p>
            <a:pPr marR="0" lvl="2">
              <a:spcBef>
                <a:spcPts val="0"/>
              </a:spcBef>
              <a:spcAft>
                <a:spcPts val="0"/>
              </a:spcAft>
            </a:pPr>
            <a:endParaRPr lang="en-US"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effectLst/>
                <a:latin typeface="Calibri" panose="020F0502020204030204" pitchFamily="34" charset="0"/>
                <a:ea typeface="Calibri" panose="020F0502020204030204" pitchFamily="34" charset="0"/>
              </a:rPr>
              <a:t>Tier one funding is 94% of ARD ($12,079,426)</a:t>
            </a:r>
            <a:r>
              <a:rPr lang="en-US" b="1" dirty="0">
                <a:effectLst/>
                <a:latin typeface="Calibri" panose="020F0502020204030204" pitchFamily="34" charset="0"/>
                <a:ea typeface="Calibri" panose="020F0502020204030204" pitchFamily="34" charset="0"/>
                <a:cs typeface="Times New Roman" panose="02020603050405020304" pitchFamily="18" charset="0"/>
              </a:rPr>
              <a:t>. </a:t>
            </a:r>
          </a:p>
          <a:p>
            <a:pPr marL="285750" lvl="0" indent="-285750">
              <a:buFont typeface="Wingdings" panose="05000000000000000000" pitchFamily="2" charset="2"/>
              <a:buChar char="§"/>
            </a:pPr>
            <a:endParaRPr lang="en-US" sz="2000" dirty="0"/>
          </a:p>
        </p:txBody>
      </p:sp>
      <p:sp>
        <p:nvSpPr>
          <p:cNvPr id="21" name="object 21"/>
          <p:cNvSpPr txBox="1"/>
          <p:nvPr/>
        </p:nvSpPr>
        <p:spPr>
          <a:xfrm>
            <a:off x="6231077" y="2102591"/>
            <a:ext cx="4360545" cy="743151"/>
          </a:xfrm>
          <a:prstGeom prst="rect">
            <a:avLst/>
          </a:prstGeom>
        </p:spPr>
        <p:txBody>
          <a:bodyPr vert="horz" wrap="square" lIns="0" tIns="217804" rIns="0" bIns="0" rtlCol="0">
            <a:spAutoFit/>
          </a:bodyPr>
          <a:lstStyle/>
          <a:p>
            <a:pPr marL="348615" marR="0" lvl="0" indent="-335915" algn="l" defTabSz="914400" rtl="0" eaLnBrk="1" fontAlgn="auto" latinLnBrk="0" hangingPunct="1">
              <a:lnSpc>
                <a:spcPct val="100000"/>
              </a:lnSpc>
              <a:spcBef>
                <a:spcPts val="1714"/>
              </a:spcBef>
              <a:spcAft>
                <a:spcPts val="0"/>
              </a:spcAft>
              <a:buClr>
                <a:srgbClr val="F78E1E"/>
              </a:buClr>
              <a:buSzTx/>
              <a:buFont typeface="Arial"/>
              <a:buChar char="•"/>
              <a:tabLst>
                <a:tab pos="349250" algn="l"/>
              </a:tabLst>
              <a:defRPr/>
            </a:pPr>
            <a:endParaRPr kumimoji="0" sz="3400" b="0" i="0" u="none" strike="noStrike" kern="1200" cap="none" spc="0" normalizeH="0" baseline="0" noProof="0" dirty="0">
              <a:ln>
                <a:noFill/>
              </a:ln>
              <a:solidFill>
                <a:prstClr val="black"/>
              </a:solidFill>
              <a:effectLst/>
              <a:uLnTx/>
              <a:uFillTx/>
              <a:latin typeface="Trebuchet MS"/>
              <a:ea typeface="+mn-ea"/>
              <a:cs typeface="Trebuchet MS"/>
            </a:endParaRPr>
          </a:p>
        </p:txBody>
      </p:sp>
    </p:spTree>
    <p:extLst>
      <p:ext uri="{BB962C8B-B14F-4D97-AF65-F5344CB8AC3E}">
        <p14:creationId xmlns:p14="http://schemas.microsoft.com/office/powerpoint/2010/main" val="445705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620785" y="1687713"/>
            <a:ext cx="10337800" cy="3912987"/>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HUD encourages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CoCs</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use the reallocation process. The HUD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1800" dirty="0">
                <a:effectLst/>
                <a:latin typeface="Calibri" panose="020F0502020204030204" pitchFamily="34" charset="0"/>
                <a:ea typeface="Calibri" panose="020F0502020204030204" pitchFamily="34" charset="0"/>
                <a:cs typeface="Times New Roman" panose="02020603050405020304" pitchFamily="18" charset="0"/>
              </a:rPr>
              <a:t> Program Competition, HUD allows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CoCs</a:t>
            </a:r>
            <a:r>
              <a:rPr lang="en-US" sz="1800" dirty="0">
                <a:effectLst/>
                <a:latin typeface="Calibri" panose="020F0502020204030204" pitchFamily="34" charset="0"/>
                <a:ea typeface="Calibri" panose="020F0502020204030204" pitchFamily="34" charset="0"/>
                <a:cs typeface="Times New Roman" panose="02020603050405020304" pitchFamily="18" charset="0"/>
              </a:rPr>
              <a:t> to use the reallocation process to create the following new types of projects: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Permanent supportive housing project that will primarily serve chronically homeless individuals and families, including unaccompanied youth</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Rapid rehousing projects for homeless individuals and families, including unaccompanied youth, coming directly from the streets or emergency shelter, or person fleeing domestic violence situations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joint component project, which will combine TH and TH-RRH into a single project to serve individuals and families experiencing homelessness</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Dedicated HMIS projects and Coordinated Entry</a:t>
            </a:r>
          </a:p>
          <a:p>
            <a:pPr marL="0" marR="0">
              <a:lnSpc>
                <a:spcPct val="107000"/>
              </a:lnSpc>
              <a:spcBef>
                <a:spcPts val="0"/>
              </a:spcBef>
              <a:spcAft>
                <a:spcPts val="80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CoC's</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choose to eliminate or reduce renewal projects to create new projects (s). When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1800" dirty="0">
                <a:effectLst/>
                <a:latin typeface="Calibri" panose="020F0502020204030204" pitchFamily="34" charset="0"/>
                <a:ea typeface="Calibri" panose="020F0502020204030204" pitchFamily="34" charset="0"/>
                <a:cs typeface="Times New Roman" panose="02020603050405020304" pitchFamily="18" charset="0"/>
              </a:rPr>
              <a:t> chooses to reallocate project(s), the Annual Renewal Demand for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1800" dirty="0">
                <a:effectLst/>
                <a:latin typeface="Calibri" panose="020F0502020204030204" pitchFamily="34" charset="0"/>
                <a:ea typeface="Calibri" panose="020F0502020204030204" pitchFamily="34" charset="0"/>
                <a:cs typeface="Times New Roman" panose="02020603050405020304" pitchFamily="18" charset="0"/>
              </a:rPr>
              <a:t> does not change</a:t>
            </a:r>
          </a:p>
          <a:p>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Reallocation</a:t>
            </a:r>
            <a:endParaRPr sz="4600" dirty="0">
              <a:latin typeface="Tahoma"/>
              <a:cs typeface="Taho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89460" cy="5600700"/>
          </a:xfrm>
          <a:custGeom>
            <a:avLst/>
            <a:gdLst/>
            <a:ahLst/>
            <a:cxnLst/>
            <a:rect l="l" t="t" r="r" b="b"/>
            <a:pathLst>
              <a:path w="12189460" h="5600700">
                <a:moveTo>
                  <a:pt x="0" y="5600700"/>
                </a:moveTo>
                <a:lnTo>
                  <a:pt x="12188952" y="5600700"/>
                </a:lnTo>
                <a:lnTo>
                  <a:pt x="12188952" y="0"/>
                </a:lnTo>
                <a:lnTo>
                  <a:pt x="0" y="0"/>
                </a:lnTo>
                <a:lnTo>
                  <a:pt x="0" y="5600700"/>
                </a:lnTo>
                <a:close/>
              </a:path>
            </a:pathLst>
          </a:custGeom>
          <a:solidFill>
            <a:srgbClr val="00B5EF">
              <a:alpha val="9999"/>
            </a:srgbClr>
          </a:solidFill>
        </p:spPr>
        <p:txBody>
          <a:bodyPr wrap="square" lIns="0" tIns="0" rIns="0" bIns="0" rtlCol="0"/>
          <a:lstStyle/>
          <a:p>
            <a:endParaRPr lang="en-US" b="1" dirty="0"/>
          </a:p>
          <a:p>
            <a:endParaRPr lang="en-US" b="1" dirty="0"/>
          </a:p>
          <a:p>
            <a:endParaRPr lang="en-US" b="1" dirty="0"/>
          </a:p>
          <a:p>
            <a:endParaRPr lang="en-US" b="1" dirty="0"/>
          </a:p>
          <a:p>
            <a:endParaRPr lang="en-US" b="1" dirty="0"/>
          </a:p>
          <a:p>
            <a:endParaRPr lang="en-US" b="1" dirty="0"/>
          </a:p>
          <a:p>
            <a:endParaRPr lang="en-US" b="1" dirty="0"/>
          </a:p>
          <a:p>
            <a:r>
              <a:rPr lang="en-US" b="1" dirty="0"/>
              <a:t>	</a:t>
            </a:r>
            <a:endParaRPr lang="en-US" dirty="0"/>
          </a:p>
        </p:txBody>
      </p:sp>
      <p:sp>
        <p:nvSpPr>
          <p:cNvPr id="3" name="object 3"/>
          <p:cNvSpPr/>
          <p:nvPr/>
        </p:nvSpPr>
        <p:spPr>
          <a:xfrm>
            <a:off x="2107692" y="722376"/>
            <a:ext cx="2768600" cy="4291965"/>
          </a:xfrm>
          <a:custGeom>
            <a:avLst/>
            <a:gdLst/>
            <a:ahLst/>
            <a:cxnLst/>
            <a:rect l="l" t="t" r="r" b="b"/>
            <a:pathLst>
              <a:path w="2768600" h="4291965">
                <a:moveTo>
                  <a:pt x="1904606" y="0"/>
                </a:moveTo>
                <a:lnTo>
                  <a:pt x="0" y="2203932"/>
                </a:lnTo>
                <a:lnTo>
                  <a:pt x="0" y="4291761"/>
                </a:lnTo>
                <a:lnTo>
                  <a:pt x="565378" y="4291761"/>
                </a:lnTo>
                <a:lnTo>
                  <a:pt x="565378" y="2425204"/>
                </a:lnTo>
                <a:lnTo>
                  <a:pt x="1904606" y="833031"/>
                </a:lnTo>
                <a:lnTo>
                  <a:pt x="2624468" y="833031"/>
                </a:lnTo>
                <a:lnTo>
                  <a:pt x="1904606" y="0"/>
                </a:lnTo>
                <a:close/>
              </a:path>
              <a:path w="2768600" h="4291965">
                <a:moveTo>
                  <a:pt x="2624468" y="833031"/>
                </a:moveTo>
                <a:lnTo>
                  <a:pt x="1904606" y="833031"/>
                </a:lnTo>
                <a:lnTo>
                  <a:pt x="2401303" y="1423492"/>
                </a:lnTo>
                <a:lnTo>
                  <a:pt x="2768028" y="999159"/>
                </a:lnTo>
                <a:lnTo>
                  <a:pt x="2624468" y="833031"/>
                </a:lnTo>
                <a:close/>
              </a:path>
            </a:pathLst>
          </a:custGeom>
          <a:solidFill>
            <a:srgbClr val="FFFFFF">
              <a:alpha val="5499"/>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object 4"/>
          <p:cNvSpPr/>
          <p:nvPr/>
        </p:nvSpPr>
        <p:spPr>
          <a:xfrm>
            <a:off x="1278399" y="1687713"/>
            <a:ext cx="8962465" cy="3326628"/>
          </a:xfrm>
          <a:custGeom>
            <a:avLst/>
            <a:gdLst/>
            <a:ahLst/>
            <a:cxnLst/>
            <a:rect l="l" t="t" r="r" b="b"/>
            <a:pathLst>
              <a:path w="2768600" h="4291965">
                <a:moveTo>
                  <a:pt x="1904606" y="0"/>
                </a:moveTo>
                <a:lnTo>
                  <a:pt x="0" y="2203932"/>
                </a:lnTo>
                <a:lnTo>
                  <a:pt x="0" y="4291761"/>
                </a:lnTo>
                <a:lnTo>
                  <a:pt x="1756790" y="4291761"/>
                </a:lnTo>
                <a:lnTo>
                  <a:pt x="1756790" y="3726408"/>
                </a:lnTo>
                <a:lnTo>
                  <a:pt x="565378" y="3726408"/>
                </a:lnTo>
                <a:lnTo>
                  <a:pt x="565378" y="2425204"/>
                </a:lnTo>
                <a:lnTo>
                  <a:pt x="1904606" y="833031"/>
                </a:lnTo>
                <a:lnTo>
                  <a:pt x="2624511" y="833031"/>
                </a:lnTo>
                <a:lnTo>
                  <a:pt x="1904606" y="0"/>
                </a:lnTo>
                <a:close/>
              </a:path>
              <a:path w="2768600" h="4291965">
                <a:moveTo>
                  <a:pt x="1409725" y="1802345"/>
                </a:moveTo>
                <a:lnTo>
                  <a:pt x="1038593" y="2243556"/>
                </a:lnTo>
                <a:lnTo>
                  <a:pt x="1191387" y="2425204"/>
                </a:lnTo>
                <a:lnTo>
                  <a:pt x="1191387" y="3726408"/>
                </a:lnTo>
                <a:lnTo>
                  <a:pt x="1756790" y="3726408"/>
                </a:lnTo>
                <a:lnTo>
                  <a:pt x="1756790" y="2203932"/>
                </a:lnTo>
                <a:lnTo>
                  <a:pt x="1409725" y="1802345"/>
                </a:lnTo>
                <a:close/>
              </a:path>
              <a:path w="2768600" h="4291965">
                <a:moveTo>
                  <a:pt x="2624511" y="833031"/>
                </a:moveTo>
                <a:lnTo>
                  <a:pt x="1904606" y="833031"/>
                </a:lnTo>
                <a:lnTo>
                  <a:pt x="2401316" y="1423543"/>
                </a:lnTo>
                <a:lnTo>
                  <a:pt x="2768079" y="999159"/>
                </a:lnTo>
                <a:lnTo>
                  <a:pt x="2624511" y="833031"/>
                </a:lnTo>
                <a:close/>
              </a:path>
            </a:pathLst>
          </a:custGeom>
          <a:solidFill>
            <a:srgbClr val="FFFFFF">
              <a:alpha val="5499"/>
            </a:srgbClr>
          </a:solidFill>
        </p:spPr>
        <p:txBody>
          <a:bodyPr wrap="square" lIns="0" tIns="0" rIns="0" bIns="0" rtlCol="0"/>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CoC</a:t>
            </a:r>
            <a:r>
              <a:rPr lang="en-US" sz="1800" dirty="0">
                <a:effectLst/>
                <a:latin typeface="Calibri" panose="020F0502020204030204" pitchFamily="34" charset="0"/>
                <a:ea typeface="Calibri" panose="020F0502020204030204" pitchFamily="34" charset="0"/>
                <a:cs typeface="Times New Roman" panose="02020603050405020304" pitchFamily="18" charset="0"/>
              </a:rPr>
              <a:t> may choose to reallocate funds, eliminate or reduce funding from projects based 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Project performance; outcome measures and/or utilization</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Deficiencies in the ongoing operation of the project</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Project underspends their HUD funding</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Project voluntarily decides not to renew</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Project requests to be reallocated to create a new project that meets a community need</a:t>
            </a:r>
          </a:p>
        </p:txBody>
      </p:sp>
      <p:sp>
        <p:nvSpPr>
          <p:cNvPr id="6" name="object 6"/>
          <p:cNvSpPr txBox="1"/>
          <p:nvPr/>
        </p:nvSpPr>
        <p:spPr>
          <a:xfrm>
            <a:off x="833119" y="6098001"/>
            <a:ext cx="2926715" cy="29972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1800" b="1" i="0" u="none" strike="noStrike" kern="1200" cap="none" spc="-5" normalizeH="0" baseline="0" noProof="0" dirty="0">
                <a:ln>
                  <a:noFill/>
                </a:ln>
                <a:solidFill>
                  <a:srgbClr val="F78E1E"/>
                </a:solidFill>
                <a:effectLst/>
                <a:uLnTx/>
                <a:uFillTx/>
                <a:latin typeface="Tahoma"/>
                <a:ea typeface="+mn-ea"/>
                <a:cs typeface="Tahoma"/>
              </a:rPr>
              <a:t>letsendhomelessness.org</a:t>
            </a:r>
            <a:endParaRPr kumimoji="0" sz="1800" b="0" i="0" u="none" strike="noStrike" kern="1200" cap="none" spc="0" normalizeH="0" baseline="0" noProof="0">
              <a:ln>
                <a:noFill/>
              </a:ln>
              <a:solidFill>
                <a:prstClr val="black"/>
              </a:solidFill>
              <a:effectLst/>
              <a:uLnTx/>
              <a:uFillTx/>
              <a:latin typeface="Tahoma"/>
              <a:ea typeface="+mn-ea"/>
              <a:cs typeface="Tahoma"/>
            </a:endParaRPr>
          </a:p>
        </p:txBody>
      </p:sp>
      <p:sp>
        <p:nvSpPr>
          <p:cNvPr id="7" name="object 7"/>
          <p:cNvSpPr/>
          <p:nvPr/>
        </p:nvSpPr>
        <p:spPr>
          <a:xfrm>
            <a:off x="10495266" y="6183599"/>
            <a:ext cx="106680" cy="136525"/>
          </a:xfrm>
          <a:custGeom>
            <a:avLst/>
            <a:gdLst/>
            <a:ahLst/>
            <a:cxnLst/>
            <a:rect l="l" t="t" r="r" b="b"/>
            <a:pathLst>
              <a:path w="106679" h="136525">
                <a:moveTo>
                  <a:pt x="57137" y="0"/>
                </a:moveTo>
                <a:lnTo>
                  <a:pt x="0" y="0"/>
                </a:lnTo>
                <a:lnTo>
                  <a:pt x="0" y="136436"/>
                </a:lnTo>
                <a:lnTo>
                  <a:pt x="22453" y="136436"/>
                </a:lnTo>
                <a:lnTo>
                  <a:pt x="22453" y="89623"/>
                </a:lnTo>
                <a:lnTo>
                  <a:pt x="56362" y="89623"/>
                </a:lnTo>
                <a:lnTo>
                  <a:pt x="92354" y="76936"/>
                </a:lnTo>
                <a:lnTo>
                  <a:pt x="97522" y="71170"/>
                </a:lnTo>
                <a:lnTo>
                  <a:pt x="22453" y="71170"/>
                </a:lnTo>
                <a:lnTo>
                  <a:pt x="22453" y="19126"/>
                </a:lnTo>
                <a:lnTo>
                  <a:pt x="98641" y="19126"/>
                </a:lnTo>
                <a:lnTo>
                  <a:pt x="92748" y="12471"/>
                </a:lnTo>
                <a:lnTo>
                  <a:pt x="85449" y="7018"/>
                </a:lnTo>
                <a:lnTo>
                  <a:pt x="77081" y="3121"/>
                </a:lnTo>
                <a:lnTo>
                  <a:pt x="67643" y="780"/>
                </a:lnTo>
                <a:lnTo>
                  <a:pt x="57137" y="0"/>
                </a:lnTo>
                <a:close/>
              </a:path>
              <a:path w="106679" h="136525">
                <a:moveTo>
                  <a:pt x="98641" y="19126"/>
                </a:moveTo>
                <a:lnTo>
                  <a:pt x="63423" y="19126"/>
                </a:lnTo>
                <a:lnTo>
                  <a:pt x="70421" y="21589"/>
                </a:lnTo>
                <a:lnTo>
                  <a:pt x="81127" y="31419"/>
                </a:lnTo>
                <a:lnTo>
                  <a:pt x="83820" y="37680"/>
                </a:lnTo>
                <a:lnTo>
                  <a:pt x="83820" y="52781"/>
                </a:lnTo>
                <a:lnTo>
                  <a:pt x="81127" y="58966"/>
                </a:lnTo>
                <a:lnTo>
                  <a:pt x="70421" y="68732"/>
                </a:lnTo>
                <a:lnTo>
                  <a:pt x="63423" y="71170"/>
                </a:lnTo>
                <a:lnTo>
                  <a:pt x="97522" y="71170"/>
                </a:lnTo>
                <a:lnTo>
                  <a:pt x="98440" y="70147"/>
                </a:lnTo>
                <a:lnTo>
                  <a:pt x="102790" y="62501"/>
                </a:lnTo>
                <a:lnTo>
                  <a:pt x="105402" y="53996"/>
                </a:lnTo>
                <a:lnTo>
                  <a:pt x="106273" y="44627"/>
                </a:lnTo>
                <a:lnTo>
                  <a:pt x="105428" y="35231"/>
                </a:lnTo>
                <a:lnTo>
                  <a:pt x="102892" y="26739"/>
                </a:lnTo>
                <a:lnTo>
                  <a:pt x="98641" y="19126"/>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object 8"/>
          <p:cNvSpPr/>
          <p:nvPr/>
        </p:nvSpPr>
        <p:spPr>
          <a:xfrm>
            <a:off x="10605344" y="6218138"/>
            <a:ext cx="90170" cy="104139"/>
          </a:xfrm>
          <a:custGeom>
            <a:avLst/>
            <a:gdLst/>
            <a:ahLst/>
            <a:cxnLst/>
            <a:rect l="l" t="t" r="r" b="b"/>
            <a:pathLst>
              <a:path w="90170" h="104139">
                <a:moveTo>
                  <a:pt x="39382" y="41859"/>
                </a:moveTo>
                <a:lnTo>
                  <a:pt x="3594" y="56756"/>
                </a:lnTo>
                <a:lnTo>
                  <a:pt x="0" y="63957"/>
                </a:lnTo>
                <a:lnTo>
                  <a:pt x="0" y="80860"/>
                </a:lnTo>
                <a:lnTo>
                  <a:pt x="38811" y="103797"/>
                </a:lnTo>
                <a:lnTo>
                  <a:pt x="48719" y="102994"/>
                </a:lnTo>
                <a:lnTo>
                  <a:pt x="57413" y="100588"/>
                </a:lnTo>
                <a:lnTo>
                  <a:pt x="64893" y="96580"/>
                </a:lnTo>
                <a:lnTo>
                  <a:pt x="71158" y="90970"/>
                </a:lnTo>
                <a:lnTo>
                  <a:pt x="89611" y="90970"/>
                </a:lnTo>
                <a:lnTo>
                  <a:pt x="89611" y="87439"/>
                </a:lnTo>
                <a:lnTo>
                  <a:pt x="37515" y="87439"/>
                </a:lnTo>
                <a:lnTo>
                  <a:pt x="31864" y="85940"/>
                </a:lnTo>
                <a:lnTo>
                  <a:pt x="23494" y="79971"/>
                </a:lnTo>
                <a:lnTo>
                  <a:pt x="21412" y="76212"/>
                </a:lnTo>
                <a:lnTo>
                  <a:pt x="21412" y="67157"/>
                </a:lnTo>
                <a:lnTo>
                  <a:pt x="23494" y="63372"/>
                </a:lnTo>
                <a:lnTo>
                  <a:pt x="31864" y="57276"/>
                </a:lnTo>
                <a:lnTo>
                  <a:pt x="37515" y="55752"/>
                </a:lnTo>
                <a:lnTo>
                  <a:pt x="89611" y="55752"/>
                </a:lnTo>
                <a:lnTo>
                  <a:pt x="89611" y="50990"/>
                </a:lnTo>
                <a:lnTo>
                  <a:pt x="68211" y="50990"/>
                </a:lnTo>
                <a:lnTo>
                  <a:pt x="62201" y="46997"/>
                </a:lnTo>
                <a:lnTo>
                  <a:pt x="55392" y="44143"/>
                </a:lnTo>
                <a:lnTo>
                  <a:pt x="47785" y="42430"/>
                </a:lnTo>
                <a:lnTo>
                  <a:pt x="39382" y="41859"/>
                </a:lnTo>
                <a:close/>
              </a:path>
              <a:path w="90170" h="104139">
                <a:moveTo>
                  <a:pt x="89611" y="90970"/>
                </a:moveTo>
                <a:lnTo>
                  <a:pt x="71158" y="90970"/>
                </a:lnTo>
                <a:lnTo>
                  <a:pt x="73063" y="101892"/>
                </a:lnTo>
                <a:lnTo>
                  <a:pt x="89611" y="101892"/>
                </a:lnTo>
                <a:lnTo>
                  <a:pt x="89611" y="90970"/>
                </a:lnTo>
                <a:close/>
              </a:path>
              <a:path w="90170" h="104139">
                <a:moveTo>
                  <a:pt x="89611" y="55752"/>
                </a:moveTo>
                <a:lnTo>
                  <a:pt x="52222" y="55752"/>
                </a:lnTo>
                <a:lnTo>
                  <a:pt x="58216" y="57276"/>
                </a:lnTo>
                <a:lnTo>
                  <a:pt x="66979" y="63372"/>
                </a:lnTo>
                <a:lnTo>
                  <a:pt x="69164" y="67157"/>
                </a:lnTo>
                <a:lnTo>
                  <a:pt x="69164" y="76212"/>
                </a:lnTo>
                <a:lnTo>
                  <a:pt x="66979" y="79971"/>
                </a:lnTo>
                <a:lnTo>
                  <a:pt x="58216" y="85940"/>
                </a:lnTo>
                <a:lnTo>
                  <a:pt x="52222" y="87439"/>
                </a:lnTo>
                <a:lnTo>
                  <a:pt x="89611" y="87439"/>
                </a:lnTo>
                <a:lnTo>
                  <a:pt x="89611" y="55752"/>
                </a:lnTo>
                <a:close/>
              </a:path>
              <a:path w="90170" h="104139">
                <a:moveTo>
                  <a:pt x="82515" y="17602"/>
                </a:moveTo>
                <a:lnTo>
                  <a:pt x="49847" y="17602"/>
                </a:lnTo>
                <a:lnTo>
                  <a:pt x="56235" y="19938"/>
                </a:lnTo>
                <a:lnTo>
                  <a:pt x="65811" y="29286"/>
                </a:lnTo>
                <a:lnTo>
                  <a:pt x="68211" y="35991"/>
                </a:lnTo>
                <a:lnTo>
                  <a:pt x="68211" y="50990"/>
                </a:lnTo>
                <a:lnTo>
                  <a:pt x="89611" y="50990"/>
                </a:lnTo>
                <a:lnTo>
                  <a:pt x="89545" y="44095"/>
                </a:lnTo>
                <a:lnTo>
                  <a:pt x="88884" y="34904"/>
                </a:lnTo>
                <a:lnTo>
                  <a:pt x="86702" y="26003"/>
                </a:lnTo>
                <a:lnTo>
                  <a:pt x="83063" y="18301"/>
                </a:lnTo>
                <a:lnTo>
                  <a:pt x="82515" y="17602"/>
                </a:lnTo>
                <a:close/>
              </a:path>
              <a:path w="90170" h="104139">
                <a:moveTo>
                  <a:pt x="45567" y="0"/>
                </a:moveTo>
                <a:lnTo>
                  <a:pt x="40754" y="0"/>
                </a:lnTo>
                <a:lnTo>
                  <a:pt x="36055" y="482"/>
                </a:lnTo>
                <a:lnTo>
                  <a:pt x="5905" y="12826"/>
                </a:lnTo>
                <a:lnTo>
                  <a:pt x="15036" y="26746"/>
                </a:lnTo>
                <a:lnTo>
                  <a:pt x="16941" y="25145"/>
                </a:lnTo>
                <a:lnTo>
                  <a:pt x="18097" y="24371"/>
                </a:lnTo>
                <a:lnTo>
                  <a:pt x="38684" y="17602"/>
                </a:lnTo>
                <a:lnTo>
                  <a:pt x="82515" y="17602"/>
                </a:lnTo>
                <a:lnTo>
                  <a:pt x="77965" y="11798"/>
                </a:lnTo>
                <a:lnTo>
                  <a:pt x="71569" y="6638"/>
                </a:lnTo>
                <a:lnTo>
                  <a:pt x="64038" y="2951"/>
                </a:lnTo>
                <a:lnTo>
                  <a:pt x="55371" y="737"/>
                </a:lnTo>
                <a:lnTo>
                  <a:pt x="45567"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0708578"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07" y="21907"/>
                </a:lnTo>
                <a:lnTo>
                  <a:pt x="18935" y="1905"/>
                </a:lnTo>
                <a:close/>
              </a:path>
              <a:path w="59690" h="102235">
                <a:moveTo>
                  <a:pt x="59550" y="0"/>
                </a:moveTo>
                <a:lnTo>
                  <a:pt x="50292" y="0"/>
                </a:lnTo>
                <a:lnTo>
                  <a:pt x="42329" y="1866"/>
                </a:lnTo>
                <a:lnTo>
                  <a:pt x="29019" y="9283"/>
                </a:lnTo>
                <a:lnTo>
                  <a:pt x="23901" y="14719"/>
                </a:lnTo>
                <a:lnTo>
                  <a:pt x="20307"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object 10"/>
          <p:cNvSpPr/>
          <p:nvPr/>
        </p:nvSpPr>
        <p:spPr>
          <a:xfrm>
            <a:off x="10776980" y="6195304"/>
            <a:ext cx="76200" cy="127000"/>
          </a:xfrm>
          <a:custGeom>
            <a:avLst/>
            <a:gdLst/>
            <a:ahLst/>
            <a:cxnLst/>
            <a:rect l="l" t="t" r="r" b="b"/>
            <a:pathLst>
              <a:path w="76200" h="127000">
                <a:moveTo>
                  <a:pt x="40906" y="41960"/>
                </a:moveTo>
                <a:lnTo>
                  <a:pt x="19507" y="41960"/>
                </a:lnTo>
                <a:lnTo>
                  <a:pt x="19525" y="105219"/>
                </a:lnTo>
                <a:lnTo>
                  <a:pt x="22313" y="112991"/>
                </a:lnTo>
                <a:lnTo>
                  <a:pt x="33528" y="123901"/>
                </a:lnTo>
                <a:lnTo>
                  <a:pt x="41262" y="126631"/>
                </a:lnTo>
                <a:lnTo>
                  <a:pt x="55651" y="126631"/>
                </a:lnTo>
                <a:lnTo>
                  <a:pt x="76009" y="122173"/>
                </a:lnTo>
                <a:lnTo>
                  <a:pt x="73654" y="107124"/>
                </a:lnTo>
                <a:lnTo>
                  <a:pt x="51181" y="107124"/>
                </a:lnTo>
                <a:lnTo>
                  <a:pt x="47485" y="105702"/>
                </a:lnTo>
                <a:lnTo>
                  <a:pt x="42227" y="99987"/>
                </a:lnTo>
                <a:lnTo>
                  <a:pt x="40906" y="95732"/>
                </a:lnTo>
                <a:lnTo>
                  <a:pt x="40906" y="41960"/>
                </a:lnTo>
                <a:close/>
              </a:path>
              <a:path w="76200" h="127000">
                <a:moveTo>
                  <a:pt x="73253" y="104559"/>
                </a:moveTo>
                <a:lnTo>
                  <a:pt x="58597" y="107124"/>
                </a:lnTo>
                <a:lnTo>
                  <a:pt x="73654" y="107124"/>
                </a:lnTo>
                <a:lnTo>
                  <a:pt x="73253" y="104559"/>
                </a:lnTo>
                <a:close/>
              </a:path>
              <a:path w="76200" h="127000">
                <a:moveTo>
                  <a:pt x="76009" y="24739"/>
                </a:moveTo>
                <a:lnTo>
                  <a:pt x="0" y="24739"/>
                </a:lnTo>
                <a:lnTo>
                  <a:pt x="0" y="41960"/>
                </a:lnTo>
                <a:lnTo>
                  <a:pt x="76009" y="41960"/>
                </a:lnTo>
                <a:lnTo>
                  <a:pt x="76009" y="24739"/>
                </a:lnTo>
                <a:close/>
              </a:path>
              <a:path w="76200" h="127000">
                <a:moveTo>
                  <a:pt x="40906" y="0"/>
                </a:moveTo>
                <a:lnTo>
                  <a:pt x="19507" y="0"/>
                </a:lnTo>
                <a:lnTo>
                  <a:pt x="19507" y="24739"/>
                </a:lnTo>
                <a:lnTo>
                  <a:pt x="40906" y="24739"/>
                </a:lnTo>
                <a:lnTo>
                  <a:pt x="40906"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object 11"/>
          <p:cNvSpPr/>
          <p:nvPr/>
        </p:nvSpPr>
        <p:spPr>
          <a:xfrm>
            <a:off x="10864605" y="6218139"/>
            <a:ext cx="93980" cy="102235"/>
          </a:xfrm>
          <a:custGeom>
            <a:avLst/>
            <a:gdLst/>
            <a:ahLst/>
            <a:cxnLst/>
            <a:rect l="l" t="t" r="r" b="b"/>
            <a:pathLst>
              <a:path w="93979" h="102235">
                <a:moveTo>
                  <a:pt x="18935" y="1905"/>
                </a:moveTo>
                <a:lnTo>
                  <a:pt x="0" y="1905"/>
                </a:lnTo>
                <a:lnTo>
                  <a:pt x="0" y="101892"/>
                </a:lnTo>
                <a:lnTo>
                  <a:pt x="21399" y="101892"/>
                </a:lnTo>
                <a:lnTo>
                  <a:pt x="21399" y="51930"/>
                </a:lnTo>
                <a:lnTo>
                  <a:pt x="21861" y="44215"/>
                </a:lnTo>
                <a:lnTo>
                  <a:pt x="40144" y="19507"/>
                </a:lnTo>
                <a:lnTo>
                  <a:pt x="88299" y="19507"/>
                </a:lnTo>
                <a:lnTo>
                  <a:pt x="88124" y="19126"/>
                </a:lnTo>
                <a:lnTo>
                  <a:pt x="20218" y="19126"/>
                </a:lnTo>
                <a:lnTo>
                  <a:pt x="18935" y="1905"/>
                </a:lnTo>
                <a:close/>
              </a:path>
              <a:path w="93979" h="102235">
                <a:moveTo>
                  <a:pt x="88299" y="19507"/>
                </a:moveTo>
                <a:lnTo>
                  <a:pt x="55143" y="19507"/>
                </a:lnTo>
                <a:lnTo>
                  <a:pt x="60909" y="22034"/>
                </a:lnTo>
                <a:lnTo>
                  <a:pt x="69875" y="32143"/>
                </a:lnTo>
                <a:lnTo>
                  <a:pt x="72110" y="39751"/>
                </a:lnTo>
                <a:lnTo>
                  <a:pt x="72110" y="101892"/>
                </a:lnTo>
                <a:lnTo>
                  <a:pt x="93510" y="101892"/>
                </a:lnTo>
                <a:lnTo>
                  <a:pt x="93510" y="43294"/>
                </a:lnTo>
                <a:lnTo>
                  <a:pt x="92833" y="33552"/>
                </a:lnTo>
                <a:lnTo>
                  <a:pt x="90801" y="24977"/>
                </a:lnTo>
                <a:lnTo>
                  <a:pt x="88299" y="19507"/>
                </a:lnTo>
                <a:close/>
              </a:path>
              <a:path w="93979" h="102235">
                <a:moveTo>
                  <a:pt x="55143" y="0"/>
                </a:moveTo>
                <a:lnTo>
                  <a:pt x="47599" y="0"/>
                </a:lnTo>
                <a:lnTo>
                  <a:pt x="40779" y="1638"/>
                </a:lnTo>
                <a:lnTo>
                  <a:pt x="28587" y="8166"/>
                </a:lnTo>
                <a:lnTo>
                  <a:pt x="23761" y="12915"/>
                </a:lnTo>
                <a:lnTo>
                  <a:pt x="20218" y="19126"/>
                </a:lnTo>
                <a:lnTo>
                  <a:pt x="88124" y="19126"/>
                </a:lnTo>
                <a:lnTo>
                  <a:pt x="55143"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object 12"/>
          <p:cNvSpPr/>
          <p:nvPr/>
        </p:nvSpPr>
        <p:spPr>
          <a:xfrm>
            <a:off x="10970785" y="6218144"/>
            <a:ext cx="102870" cy="104139"/>
          </a:xfrm>
          <a:custGeom>
            <a:avLst/>
            <a:gdLst/>
            <a:ahLst/>
            <a:cxnLst/>
            <a:rect l="l" t="t" r="r" b="b"/>
            <a:pathLst>
              <a:path w="102870" h="104139">
                <a:moveTo>
                  <a:pt x="59893" y="0"/>
                </a:moveTo>
                <a:lnTo>
                  <a:pt x="53174" y="0"/>
                </a:lnTo>
                <a:lnTo>
                  <a:pt x="45959" y="436"/>
                </a:lnTo>
                <a:lnTo>
                  <a:pt x="10808" y="20319"/>
                </a:lnTo>
                <a:lnTo>
                  <a:pt x="0" y="59588"/>
                </a:lnTo>
                <a:lnTo>
                  <a:pt x="1346" y="66357"/>
                </a:lnTo>
                <a:lnTo>
                  <a:pt x="25349" y="97218"/>
                </a:lnTo>
                <a:lnTo>
                  <a:pt x="45504" y="103797"/>
                </a:lnTo>
                <a:lnTo>
                  <a:pt x="58813" y="103797"/>
                </a:lnTo>
                <a:lnTo>
                  <a:pt x="93611" y="87198"/>
                </a:lnTo>
                <a:lnTo>
                  <a:pt x="95379" y="85331"/>
                </a:lnTo>
                <a:lnTo>
                  <a:pt x="45186" y="85331"/>
                </a:lnTo>
                <a:lnTo>
                  <a:pt x="37553" y="82511"/>
                </a:lnTo>
                <a:lnTo>
                  <a:pt x="25311" y="71221"/>
                </a:lnTo>
                <a:lnTo>
                  <a:pt x="21971" y="63957"/>
                </a:lnTo>
                <a:lnTo>
                  <a:pt x="21399" y="55079"/>
                </a:lnTo>
                <a:lnTo>
                  <a:pt x="101307" y="55079"/>
                </a:lnTo>
                <a:lnTo>
                  <a:pt x="101600" y="54317"/>
                </a:lnTo>
                <a:lnTo>
                  <a:pt x="101727" y="53809"/>
                </a:lnTo>
                <a:lnTo>
                  <a:pt x="102184" y="50863"/>
                </a:lnTo>
                <a:lnTo>
                  <a:pt x="102260" y="42113"/>
                </a:lnTo>
                <a:lnTo>
                  <a:pt x="101937" y="40525"/>
                </a:lnTo>
                <a:lnTo>
                  <a:pt x="21971" y="40525"/>
                </a:lnTo>
                <a:lnTo>
                  <a:pt x="23558" y="33235"/>
                </a:lnTo>
                <a:lnTo>
                  <a:pt x="27152" y="27381"/>
                </a:lnTo>
                <a:lnTo>
                  <a:pt x="38379" y="18567"/>
                </a:lnTo>
                <a:lnTo>
                  <a:pt x="45059" y="16357"/>
                </a:lnTo>
                <a:lnTo>
                  <a:pt x="90081" y="16357"/>
                </a:lnTo>
                <a:lnTo>
                  <a:pt x="83693" y="9969"/>
                </a:lnTo>
                <a:lnTo>
                  <a:pt x="78486" y="6502"/>
                </a:lnTo>
                <a:lnTo>
                  <a:pt x="66306" y="1308"/>
                </a:lnTo>
                <a:lnTo>
                  <a:pt x="59893" y="0"/>
                </a:lnTo>
                <a:close/>
              </a:path>
              <a:path w="102870" h="104139">
                <a:moveTo>
                  <a:pt x="84569" y="70205"/>
                </a:moveTo>
                <a:lnTo>
                  <a:pt x="58191" y="85331"/>
                </a:lnTo>
                <a:lnTo>
                  <a:pt x="95379" y="85331"/>
                </a:lnTo>
                <a:lnTo>
                  <a:pt x="96685" y="83515"/>
                </a:lnTo>
                <a:lnTo>
                  <a:pt x="97599" y="82168"/>
                </a:lnTo>
                <a:lnTo>
                  <a:pt x="84569" y="70205"/>
                </a:lnTo>
                <a:close/>
              </a:path>
              <a:path w="102870" h="104139">
                <a:moveTo>
                  <a:pt x="90081" y="16357"/>
                </a:moveTo>
                <a:lnTo>
                  <a:pt x="60020" y="16357"/>
                </a:lnTo>
                <a:lnTo>
                  <a:pt x="66332" y="18618"/>
                </a:lnTo>
                <a:lnTo>
                  <a:pt x="77114" y="27622"/>
                </a:lnTo>
                <a:lnTo>
                  <a:pt x="80416" y="33426"/>
                </a:lnTo>
                <a:lnTo>
                  <a:pt x="81622" y="40525"/>
                </a:lnTo>
                <a:lnTo>
                  <a:pt x="101937" y="40525"/>
                </a:lnTo>
                <a:lnTo>
                  <a:pt x="100977" y="35813"/>
                </a:lnTo>
                <a:lnTo>
                  <a:pt x="95846" y="23825"/>
                </a:lnTo>
                <a:lnTo>
                  <a:pt x="92379" y="18656"/>
                </a:lnTo>
                <a:lnTo>
                  <a:pt x="90081"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object 13"/>
          <p:cNvSpPr/>
          <p:nvPr/>
        </p:nvSpPr>
        <p:spPr>
          <a:xfrm>
            <a:off x="11086662" y="6218139"/>
            <a:ext cx="59690" cy="102235"/>
          </a:xfrm>
          <a:custGeom>
            <a:avLst/>
            <a:gdLst/>
            <a:ahLst/>
            <a:cxnLst/>
            <a:rect l="l" t="t" r="r" b="b"/>
            <a:pathLst>
              <a:path w="59690" h="102235">
                <a:moveTo>
                  <a:pt x="18935" y="1905"/>
                </a:moveTo>
                <a:lnTo>
                  <a:pt x="0" y="1905"/>
                </a:lnTo>
                <a:lnTo>
                  <a:pt x="0" y="101892"/>
                </a:lnTo>
                <a:lnTo>
                  <a:pt x="21399" y="101892"/>
                </a:lnTo>
                <a:lnTo>
                  <a:pt x="21399" y="58572"/>
                </a:lnTo>
                <a:lnTo>
                  <a:pt x="21947" y="49585"/>
                </a:lnTo>
                <a:lnTo>
                  <a:pt x="44801" y="21907"/>
                </a:lnTo>
                <a:lnTo>
                  <a:pt x="20320" y="21907"/>
                </a:lnTo>
                <a:lnTo>
                  <a:pt x="18935" y="1905"/>
                </a:lnTo>
                <a:close/>
              </a:path>
              <a:path w="59690" h="102235">
                <a:moveTo>
                  <a:pt x="59550" y="0"/>
                </a:moveTo>
                <a:lnTo>
                  <a:pt x="50292" y="0"/>
                </a:lnTo>
                <a:lnTo>
                  <a:pt x="42329" y="1866"/>
                </a:lnTo>
                <a:lnTo>
                  <a:pt x="29019" y="9283"/>
                </a:lnTo>
                <a:lnTo>
                  <a:pt x="23901" y="14719"/>
                </a:lnTo>
                <a:lnTo>
                  <a:pt x="20320" y="21907"/>
                </a:lnTo>
                <a:lnTo>
                  <a:pt x="44801" y="21907"/>
                </a:lnTo>
                <a:lnTo>
                  <a:pt x="47350" y="21234"/>
                </a:lnTo>
                <a:lnTo>
                  <a:pt x="54889" y="20650"/>
                </a:lnTo>
                <a:lnTo>
                  <a:pt x="59169" y="20650"/>
                </a:lnTo>
                <a:lnTo>
                  <a:pt x="59550" y="0"/>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11147315" y="6218149"/>
            <a:ext cx="77470" cy="104139"/>
          </a:xfrm>
          <a:custGeom>
            <a:avLst/>
            <a:gdLst/>
            <a:ahLst/>
            <a:cxnLst/>
            <a:rect l="l" t="t" r="r" b="b"/>
            <a:pathLst>
              <a:path w="77470" h="104139">
                <a:moveTo>
                  <a:pt x="9321" y="76199"/>
                </a:moveTo>
                <a:lnTo>
                  <a:pt x="0" y="90182"/>
                </a:lnTo>
                <a:lnTo>
                  <a:pt x="1612" y="91605"/>
                </a:lnTo>
                <a:lnTo>
                  <a:pt x="2755" y="92506"/>
                </a:lnTo>
                <a:lnTo>
                  <a:pt x="34518" y="103784"/>
                </a:lnTo>
                <a:lnTo>
                  <a:pt x="39103" y="103784"/>
                </a:lnTo>
                <a:lnTo>
                  <a:pt x="74934" y="87426"/>
                </a:lnTo>
                <a:lnTo>
                  <a:pt x="36106" y="87426"/>
                </a:lnTo>
                <a:lnTo>
                  <a:pt x="32880" y="87007"/>
                </a:lnTo>
                <a:lnTo>
                  <a:pt x="11480" y="77939"/>
                </a:lnTo>
                <a:lnTo>
                  <a:pt x="9321" y="76199"/>
                </a:lnTo>
                <a:close/>
              </a:path>
              <a:path w="77470" h="104139">
                <a:moveTo>
                  <a:pt x="44932" y="0"/>
                </a:moveTo>
                <a:lnTo>
                  <a:pt x="41008" y="0"/>
                </a:lnTo>
                <a:lnTo>
                  <a:pt x="32871" y="519"/>
                </a:lnTo>
                <a:lnTo>
                  <a:pt x="4229" y="35102"/>
                </a:lnTo>
                <a:lnTo>
                  <a:pt x="6705" y="40944"/>
                </a:lnTo>
                <a:lnTo>
                  <a:pt x="16637" y="51028"/>
                </a:lnTo>
                <a:lnTo>
                  <a:pt x="23622" y="54851"/>
                </a:lnTo>
                <a:lnTo>
                  <a:pt x="42075" y="60185"/>
                </a:lnTo>
                <a:lnTo>
                  <a:pt x="48387" y="62915"/>
                </a:lnTo>
                <a:lnTo>
                  <a:pt x="54762" y="68364"/>
                </a:lnTo>
                <a:lnTo>
                  <a:pt x="56362" y="71602"/>
                </a:lnTo>
                <a:lnTo>
                  <a:pt x="56329" y="78828"/>
                </a:lnTo>
                <a:lnTo>
                  <a:pt x="54851" y="81635"/>
                </a:lnTo>
                <a:lnTo>
                  <a:pt x="48780" y="86271"/>
                </a:lnTo>
                <a:lnTo>
                  <a:pt x="44602" y="87426"/>
                </a:lnTo>
                <a:lnTo>
                  <a:pt x="74934" y="87426"/>
                </a:lnTo>
                <a:lnTo>
                  <a:pt x="77393" y="82130"/>
                </a:lnTo>
                <a:lnTo>
                  <a:pt x="77393" y="66205"/>
                </a:lnTo>
                <a:lnTo>
                  <a:pt x="46215" y="42608"/>
                </a:lnTo>
                <a:lnTo>
                  <a:pt x="38315" y="40462"/>
                </a:lnTo>
                <a:lnTo>
                  <a:pt x="32905" y="38112"/>
                </a:lnTo>
                <a:lnTo>
                  <a:pt x="27089" y="33045"/>
                </a:lnTo>
                <a:lnTo>
                  <a:pt x="25641" y="30149"/>
                </a:lnTo>
                <a:lnTo>
                  <a:pt x="25641" y="24129"/>
                </a:lnTo>
                <a:lnTo>
                  <a:pt x="27012" y="21666"/>
                </a:lnTo>
                <a:lnTo>
                  <a:pt x="32512" y="17411"/>
                </a:lnTo>
                <a:lnTo>
                  <a:pt x="36449" y="16357"/>
                </a:lnTo>
                <a:lnTo>
                  <a:pt x="72898" y="16357"/>
                </a:lnTo>
                <a:lnTo>
                  <a:pt x="76060" y="11696"/>
                </a:lnTo>
                <a:lnTo>
                  <a:pt x="48831" y="393"/>
                </a:lnTo>
                <a:lnTo>
                  <a:pt x="44932" y="0"/>
                </a:lnTo>
                <a:close/>
              </a:path>
              <a:path w="77470" h="104139">
                <a:moveTo>
                  <a:pt x="72898" y="16357"/>
                </a:moveTo>
                <a:lnTo>
                  <a:pt x="44297" y="16357"/>
                </a:lnTo>
                <a:lnTo>
                  <a:pt x="47028" y="16713"/>
                </a:lnTo>
                <a:lnTo>
                  <a:pt x="52539" y="18110"/>
                </a:lnTo>
                <a:lnTo>
                  <a:pt x="66446" y="25869"/>
                </a:lnTo>
                <a:lnTo>
                  <a:pt x="72898" y="16357"/>
                </a:lnTo>
                <a:close/>
              </a:path>
            </a:pathLst>
          </a:custGeom>
          <a:solidFill>
            <a:srgbClr val="191D63"/>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object 15"/>
          <p:cNvSpPr/>
          <p:nvPr/>
        </p:nvSpPr>
        <p:spPr>
          <a:xfrm>
            <a:off x="10573151" y="6177991"/>
            <a:ext cx="1297576" cy="318268"/>
          </a:xfrm>
          <a:prstGeom prst="rect">
            <a:avLst/>
          </a:prstGeom>
          <a:blipFill>
            <a:blip r:embed="rId3"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p:nvPr/>
        </p:nvSpPr>
        <p:spPr>
          <a:xfrm>
            <a:off x="10824159" y="5730297"/>
            <a:ext cx="718185" cy="389255"/>
          </a:xfrm>
          <a:custGeom>
            <a:avLst/>
            <a:gdLst/>
            <a:ahLst/>
            <a:cxnLst/>
            <a:rect l="l" t="t" r="r" b="b"/>
            <a:pathLst>
              <a:path w="718184" h="389254">
                <a:moveTo>
                  <a:pt x="172719" y="0"/>
                </a:moveTo>
                <a:lnTo>
                  <a:pt x="0" y="199872"/>
                </a:lnTo>
                <a:lnTo>
                  <a:pt x="0" y="389204"/>
                </a:lnTo>
                <a:lnTo>
                  <a:pt x="51269" y="389204"/>
                </a:lnTo>
                <a:lnTo>
                  <a:pt x="51269" y="219938"/>
                </a:lnTo>
                <a:lnTo>
                  <a:pt x="172719" y="75539"/>
                </a:lnTo>
                <a:lnTo>
                  <a:pt x="237997" y="75539"/>
                </a:lnTo>
                <a:lnTo>
                  <a:pt x="172719" y="0"/>
                </a:lnTo>
                <a:close/>
              </a:path>
              <a:path w="718184" h="389254">
                <a:moveTo>
                  <a:pt x="237997" y="75539"/>
                </a:moveTo>
                <a:lnTo>
                  <a:pt x="172719" y="75539"/>
                </a:lnTo>
                <a:lnTo>
                  <a:pt x="232321" y="146405"/>
                </a:lnTo>
                <a:lnTo>
                  <a:pt x="186118" y="199872"/>
                </a:lnTo>
                <a:lnTo>
                  <a:pt x="186118" y="389204"/>
                </a:lnTo>
                <a:lnTo>
                  <a:pt x="345439" y="389204"/>
                </a:lnTo>
                <a:lnTo>
                  <a:pt x="345439" y="337934"/>
                </a:lnTo>
                <a:lnTo>
                  <a:pt x="237401" y="337934"/>
                </a:lnTo>
                <a:lnTo>
                  <a:pt x="237401" y="219938"/>
                </a:lnTo>
                <a:lnTo>
                  <a:pt x="265785" y="186182"/>
                </a:lnTo>
                <a:lnTo>
                  <a:pt x="333609" y="186182"/>
                </a:lnTo>
                <a:lnTo>
                  <a:pt x="299237" y="146405"/>
                </a:lnTo>
                <a:lnTo>
                  <a:pt x="331793" y="107696"/>
                </a:lnTo>
                <a:lnTo>
                  <a:pt x="265785" y="107696"/>
                </a:lnTo>
                <a:lnTo>
                  <a:pt x="237997" y="75539"/>
                </a:lnTo>
                <a:close/>
              </a:path>
              <a:path w="718184" h="389254">
                <a:moveTo>
                  <a:pt x="424116" y="75539"/>
                </a:moveTo>
                <a:lnTo>
                  <a:pt x="358838" y="75539"/>
                </a:lnTo>
                <a:lnTo>
                  <a:pt x="418452" y="146405"/>
                </a:lnTo>
                <a:lnTo>
                  <a:pt x="372249" y="199872"/>
                </a:lnTo>
                <a:lnTo>
                  <a:pt x="372249" y="389204"/>
                </a:lnTo>
                <a:lnTo>
                  <a:pt x="531558" y="389204"/>
                </a:lnTo>
                <a:lnTo>
                  <a:pt x="531558" y="337934"/>
                </a:lnTo>
                <a:lnTo>
                  <a:pt x="423519" y="337934"/>
                </a:lnTo>
                <a:lnTo>
                  <a:pt x="423519" y="219938"/>
                </a:lnTo>
                <a:lnTo>
                  <a:pt x="451904" y="186182"/>
                </a:lnTo>
                <a:lnTo>
                  <a:pt x="519731" y="186182"/>
                </a:lnTo>
                <a:lnTo>
                  <a:pt x="485368" y="146405"/>
                </a:lnTo>
                <a:lnTo>
                  <a:pt x="517924" y="107696"/>
                </a:lnTo>
                <a:lnTo>
                  <a:pt x="451904" y="107696"/>
                </a:lnTo>
                <a:lnTo>
                  <a:pt x="424116" y="75539"/>
                </a:lnTo>
                <a:close/>
              </a:path>
              <a:path w="718184" h="389254">
                <a:moveTo>
                  <a:pt x="610247" y="75539"/>
                </a:moveTo>
                <a:lnTo>
                  <a:pt x="544969" y="75539"/>
                </a:lnTo>
                <a:lnTo>
                  <a:pt x="666419" y="219938"/>
                </a:lnTo>
                <a:lnTo>
                  <a:pt x="666419" y="389204"/>
                </a:lnTo>
                <a:lnTo>
                  <a:pt x="717689" y="389204"/>
                </a:lnTo>
                <a:lnTo>
                  <a:pt x="717689" y="199872"/>
                </a:lnTo>
                <a:lnTo>
                  <a:pt x="610247" y="75539"/>
                </a:lnTo>
                <a:close/>
              </a:path>
              <a:path w="718184" h="389254">
                <a:moveTo>
                  <a:pt x="333609" y="186182"/>
                </a:moveTo>
                <a:lnTo>
                  <a:pt x="265785" y="186182"/>
                </a:lnTo>
                <a:lnTo>
                  <a:pt x="294170" y="219938"/>
                </a:lnTo>
                <a:lnTo>
                  <a:pt x="294170" y="337934"/>
                </a:lnTo>
                <a:lnTo>
                  <a:pt x="345439" y="337934"/>
                </a:lnTo>
                <a:lnTo>
                  <a:pt x="345439" y="199872"/>
                </a:lnTo>
                <a:lnTo>
                  <a:pt x="333609" y="186182"/>
                </a:lnTo>
                <a:close/>
              </a:path>
              <a:path w="718184" h="389254">
                <a:moveTo>
                  <a:pt x="519731" y="186182"/>
                </a:moveTo>
                <a:lnTo>
                  <a:pt x="451904" y="186182"/>
                </a:lnTo>
                <a:lnTo>
                  <a:pt x="480288" y="219938"/>
                </a:lnTo>
                <a:lnTo>
                  <a:pt x="480288" y="337934"/>
                </a:lnTo>
                <a:lnTo>
                  <a:pt x="531558" y="337934"/>
                </a:lnTo>
                <a:lnTo>
                  <a:pt x="531558" y="199872"/>
                </a:lnTo>
                <a:lnTo>
                  <a:pt x="519731" y="186182"/>
                </a:lnTo>
                <a:close/>
              </a:path>
              <a:path w="718184" h="389254">
                <a:moveTo>
                  <a:pt x="358838" y="0"/>
                </a:moveTo>
                <a:lnTo>
                  <a:pt x="265785" y="107696"/>
                </a:lnTo>
                <a:lnTo>
                  <a:pt x="331793" y="107696"/>
                </a:lnTo>
                <a:lnTo>
                  <a:pt x="358838" y="75539"/>
                </a:lnTo>
                <a:lnTo>
                  <a:pt x="424116" y="75539"/>
                </a:lnTo>
                <a:lnTo>
                  <a:pt x="358838" y="0"/>
                </a:lnTo>
                <a:close/>
              </a:path>
              <a:path w="718184" h="389254">
                <a:moveTo>
                  <a:pt x="544969" y="0"/>
                </a:moveTo>
                <a:lnTo>
                  <a:pt x="451904" y="107696"/>
                </a:lnTo>
                <a:lnTo>
                  <a:pt x="517924" y="107696"/>
                </a:lnTo>
                <a:lnTo>
                  <a:pt x="544969" y="75539"/>
                </a:lnTo>
                <a:lnTo>
                  <a:pt x="610247" y="75539"/>
                </a:lnTo>
                <a:lnTo>
                  <a:pt x="544969" y="0"/>
                </a:lnTo>
                <a:close/>
              </a:path>
            </a:pathLst>
          </a:custGeom>
          <a:solidFill>
            <a:srgbClr val="00B5E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object 17"/>
          <p:cNvSpPr/>
          <p:nvPr/>
        </p:nvSpPr>
        <p:spPr>
          <a:xfrm>
            <a:off x="10996879" y="5766485"/>
            <a:ext cx="172707" cy="220659"/>
          </a:xfrm>
          <a:prstGeom prst="rect">
            <a:avLst/>
          </a:prstGeom>
          <a:blipFill>
            <a:blip r:embed="rId4"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object 18"/>
          <p:cNvSpPr/>
          <p:nvPr/>
        </p:nvSpPr>
        <p:spPr>
          <a:xfrm>
            <a:off x="11182998" y="5766485"/>
            <a:ext cx="172719" cy="220659"/>
          </a:xfrm>
          <a:prstGeom prst="rect">
            <a:avLst/>
          </a:prstGeom>
          <a:blipFill>
            <a:blip r:embed="rId5"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txBox="1">
            <a:spLocks noGrp="1"/>
          </p:cNvSpPr>
          <p:nvPr>
            <p:ph type="title"/>
          </p:nvPr>
        </p:nvSpPr>
        <p:spPr>
          <a:xfrm>
            <a:off x="1023999" y="791748"/>
            <a:ext cx="9471267" cy="751488"/>
          </a:xfrm>
          <a:prstGeom prst="rect">
            <a:avLst/>
          </a:prstGeom>
        </p:spPr>
        <p:txBody>
          <a:bodyPr vert="horz" wrap="square" lIns="0" tIns="12700" rIns="0" bIns="0" rtlCol="0">
            <a:spAutoFit/>
          </a:bodyPr>
          <a:lstStyle/>
          <a:p>
            <a:pPr marL="12700">
              <a:lnSpc>
                <a:spcPct val="100000"/>
              </a:lnSpc>
              <a:spcBef>
                <a:spcPts val="100"/>
              </a:spcBef>
            </a:pPr>
            <a:r>
              <a:rPr lang="en-US" sz="4800" b="1" u="sng" dirty="0"/>
              <a:t>Reasons for Reallocation</a:t>
            </a:r>
            <a:endParaRPr sz="4600" dirty="0">
              <a:latin typeface="Tahoma"/>
              <a:cs typeface="Tahoma"/>
            </a:endParaRPr>
          </a:p>
        </p:txBody>
      </p:sp>
    </p:spTree>
    <p:extLst>
      <p:ext uri="{BB962C8B-B14F-4D97-AF65-F5344CB8AC3E}">
        <p14:creationId xmlns:p14="http://schemas.microsoft.com/office/powerpoint/2010/main" val="276144939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9155</TotalTime>
  <Words>1853</Words>
  <Application>Microsoft Office PowerPoint</Application>
  <PresentationFormat>Widescreen</PresentationFormat>
  <Paragraphs>211</Paragraphs>
  <Slides>25</Slides>
  <Notes>22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Arial</vt:lpstr>
      <vt:lpstr>Calibri</vt:lpstr>
      <vt:lpstr>Courier New</vt:lpstr>
      <vt:lpstr>Symbol</vt:lpstr>
      <vt:lpstr>Tahoma</vt:lpstr>
      <vt:lpstr>Times New Roman</vt:lpstr>
      <vt:lpstr>Trebuchet MS</vt:lpstr>
      <vt:lpstr>Wingdings</vt:lpstr>
      <vt:lpstr>1_Office Theme</vt:lpstr>
      <vt:lpstr>Acrobat Document</vt:lpstr>
      <vt:lpstr>Partners Ending Homelessness  Local NOFA workshop for Renewal Projects  </vt:lpstr>
      <vt:lpstr>Partners Ending Homelessness Staff  </vt:lpstr>
      <vt:lpstr> Introduction</vt:lpstr>
      <vt:lpstr> Renewal Ranking Criteria Introduction</vt:lpstr>
      <vt:lpstr> Ranking Criteria</vt:lpstr>
      <vt:lpstr>Ranking Criteria Review  (Continued )</vt:lpstr>
      <vt:lpstr>Ranking Criteria Review  (Continued )</vt:lpstr>
      <vt:lpstr>Reallocation</vt:lpstr>
      <vt:lpstr>Reasons for Reallocation</vt:lpstr>
      <vt:lpstr>Application Materials </vt:lpstr>
      <vt:lpstr>Rubric Questions - Renewals</vt:lpstr>
      <vt:lpstr>PowerPoint Presentation</vt:lpstr>
      <vt:lpstr>PowerPoint Presentation</vt:lpstr>
      <vt:lpstr>PowerPoint Presentation</vt:lpstr>
      <vt:lpstr>PowerPoint Presentation</vt:lpstr>
      <vt:lpstr>PowerPoint Presentation</vt:lpstr>
      <vt:lpstr>Renewals- Budgets  </vt:lpstr>
      <vt:lpstr>Scoring Discrepancy   </vt:lpstr>
      <vt:lpstr>HUD References</vt:lpstr>
      <vt:lpstr>Renewal Programs  </vt:lpstr>
      <vt:lpstr>Renewal Programs </vt:lpstr>
      <vt:lpstr>Preformance Imporvement Plan  </vt:lpstr>
      <vt:lpstr>2021 Renewal Project’s Timeline </vt:lpstr>
      <vt:lpstr> 2021 New Application   </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Partner’s meeting  November 21st</dc:title>
  <dc:creator>Charles Bollinger</dc:creator>
  <cp:lastModifiedBy>cbollinger@letsendhomelessness.org</cp:lastModifiedBy>
  <cp:revision>95</cp:revision>
  <cp:lastPrinted>2020-02-25T17:27:43Z</cp:lastPrinted>
  <dcterms:created xsi:type="dcterms:W3CDTF">2019-10-22T18:20:15Z</dcterms:created>
  <dcterms:modified xsi:type="dcterms:W3CDTF">2021-03-04T19:07:57Z</dcterms:modified>
</cp:coreProperties>
</file>