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9" r:id="rId3"/>
    <p:sldId id="274" r:id="rId4"/>
    <p:sldId id="266" r:id="rId5"/>
    <p:sldId id="260" r:id="rId6"/>
    <p:sldId id="312" r:id="rId7"/>
    <p:sldId id="377" r:id="rId8"/>
    <p:sldId id="262" r:id="rId9"/>
    <p:sldId id="267" r:id="rId10"/>
    <p:sldId id="268" r:id="rId11"/>
    <p:sldId id="277" r:id="rId12"/>
    <p:sldId id="378" r:id="rId13"/>
    <p:sldId id="365" r:id="rId14"/>
    <p:sldId id="366" r:id="rId15"/>
    <p:sldId id="367" r:id="rId16"/>
    <p:sldId id="368" r:id="rId17"/>
    <p:sldId id="373" r:id="rId18"/>
    <p:sldId id="374" r:id="rId19"/>
    <p:sldId id="375" r:id="rId20"/>
    <p:sldId id="303" r:id="rId21"/>
    <p:sldId id="282" r:id="rId22"/>
    <p:sldId id="363" r:id="rId23"/>
    <p:sldId id="379" r:id="rId24"/>
    <p:sldId id="370" r:id="rId25"/>
    <p:sldId id="372" r:id="rId26"/>
    <p:sldId id="306" r:id="rId27"/>
    <p:sldId id="371" r:id="rId28"/>
    <p:sldId id="380" r:id="rId29"/>
    <p:sldId id="273" r:id="rId3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82" d="100"/>
          <a:sy n="82" d="100"/>
        </p:scale>
        <p:origin x="67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A31C699-A84C-4A97-A2B3-420900761E2C}" type="datetimeFigureOut">
              <a:rPr lang="en-US" smtClean="0"/>
              <a:t>6/7/2022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7DE133F-057A-47A7-BE55-EB87661F03C4}" type="slidenum">
              <a:rPr lang="en-US" smtClean="0"/>
              <a:t>‹#›</a:t>
            </a:fld>
            <a:endParaRPr lang="en-US"/>
          </a:p>
        </p:txBody>
      </p:sp>
    </p:spTree>
    <p:extLst>
      <p:ext uri="{BB962C8B-B14F-4D97-AF65-F5344CB8AC3E}">
        <p14:creationId xmlns:p14="http://schemas.microsoft.com/office/powerpoint/2010/main" val="27142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a:t>
            </a:fld>
            <a:endParaRPr lang="en-US"/>
          </a:p>
        </p:txBody>
      </p:sp>
    </p:spTree>
    <p:extLst>
      <p:ext uri="{BB962C8B-B14F-4D97-AF65-F5344CB8AC3E}">
        <p14:creationId xmlns:p14="http://schemas.microsoft.com/office/powerpoint/2010/main" val="239760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10</a:t>
            </a:fld>
            <a:endParaRPr lang="en-US"/>
          </a:p>
        </p:txBody>
      </p:sp>
    </p:spTree>
    <p:extLst>
      <p:ext uri="{BB962C8B-B14F-4D97-AF65-F5344CB8AC3E}">
        <p14:creationId xmlns:p14="http://schemas.microsoft.com/office/powerpoint/2010/main" val="24059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11</a:t>
            </a:fld>
            <a:endParaRPr lang="en-US"/>
          </a:p>
        </p:txBody>
      </p:sp>
    </p:spTree>
    <p:extLst>
      <p:ext uri="{BB962C8B-B14F-4D97-AF65-F5344CB8AC3E}">
        <p14:creationId xmlns:p14="http://schemas.microsoft.com/office/powerpoint/2010/main" val="13879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12</a:t>
            </a:fld>
            <a:endParaRPr lang="en-US"/>
          </a:p>
        </p:txBody>
      </p:sp>
    </p:spTree>
    <p:extLst>
      <p:ext uri="{BB962C8B-B14F-4D97-AF65-F5344CB8AC3E}">
        <p14:creationId xmlns:p14="http://schemas.microsoft.com/office/powerpoint/2010/main" val="340222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13</a:t>
            </a:fld>
            <a:endParaRPr lang="en-US"/>
          </a:p>
        </p:txBody>
      </p:sp>
    </p:spTree>
    <p:extLst>
      <p:ext uri="{BB962C8B-B14F-4D97-AF65-F5344CB8AC3E}">
        <p14:creationId xmlns:p14="http://schemas.microsoft.com/office/powerpoint/2010/main" val="149474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14</a:t>
            </a:fld>
            <a:endParaRPr lang="en-US"/>
          </a:p>
        </p:txBody>
      </p:sp>
    </p:spTree>
    <p:extLst>
      <p:ext uri="{BB962C8B-B14F-4D97-AF65-F5344CB8AC3E}">
        <p14:creationId xmlns:p14="http://schemas.microsoft.com/office/powerpoint/2010/main" val="295363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15</a:t>
            </a:fld>
            <a:endParaRPr lang="en-US"/>
          </a:p>
        </p:txBody>
      </p:sp>
    </p:spTree>
    <p:extLst>
      <p:ext uri="{BB962C8B-B14F-4D97-AF65-F5344CB8AC3E}">
        <p14:creationId xmlns:p14="http://schemas.microsoft.com/office/powerpoint/2010/main" val="302151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16</a:t>
            </a:fld>
            <a:endParaRPr lang="en-US"/>
          </a:p>
        </p:txBody>
      </p:sp>
    </p:spTree>
    <p:extLst>
      <p:ext uri="{BB962C8B-B14F-4D97-AF65-F5344CB8AC3E}">
        <p14:creationId xmlns:p14="http://schemas.microsoft.com/office/powerpoint/2010/main" val="1977453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17</a:t>
            </a:fld>
            <a:endParaRPr lang="en-US"/>
          </a:p>
        </p:txBody>
      </p:sp>
    </p:spTree>
    <p:extLst>
      <p:ext uri="{BB962C8B-B14F-4D97-AF65-F5344CB8AC3E}">
        <p14:creationId xmlns:p14="http://schemas.microsoft.com/office/powerpoint/2010/main" val="351997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18</a:t>
            </a:fld>
            <a:endParaRPr lang="en-US"/>
          </a:p>
        </p:txBody>
      </p:sp>
    </p:spTree>
    <p:extLst>
      <p:ext uri="{BB962C8B-B14F-4D97-AF65-F5344CB8AC3E}">
        <p14:creationId xmlns:p14="http://schemas.microsoft.com/office/powerpoint/2010/main" val="2139366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19</a:t>
            </a:fld>
            <a:endParaRPr lang="en-US"/>
          </a:p>
        </p:txBody>
      </p:sp>
    </p:spTree>
    <p:extLst>
      <p:ext uri="{BB962C8B-B14F-4D97-AF65-F5344CB8AC3E}">
        <p14:creationId xmlns:p14="http://schemas.microsoft.com/office/powerpoint/2010/main" val="289767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2</a:t>
            </a:fld>
            <a:endParaRPr lang="en-US"/>
          </a:p>
        </p:txBody>
      </p:sp>
    </p:spTree>
    <p:extLst>
      <p:ext uri="{BB962C8B-B14F-4D97-AF65-F5344CB8AC3E}">
        <p14:creationId xmlns:p14="http://schemas.microsoft.com/office/powerpoint/2010/main" val="363860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20</a:t>
            </a:fld>
            <a:endParaRPr lang="en-US"/>
          </a:p>
        </p:txBody>
      </p:sp>
    </p:spTree>
    <p:extLst>
      <p:ext uri="{BB962C8B-B14F-4D97-AF65-F5344CB8AC3E}">
        <p14:creationId xmlns:p14="http://schemas.microsoft.com/office/powerpoint/2010/main" val="1230412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21</a:t>
            </a:fld>
            <a:endParaRPr lang="en-US"/>
          </a:p>
        </p:txBody>
      </p:sp>
    </p:spTree>
    <p:extLst>
      <p:ext uri="{BB962C8B-B14F-4D97-AF65-F5344CB8AC3E}">
        <p14:creationId xmlns:p14="http://schemas.microsoft.com/office/powerpoint/2010/main" val="62102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22</a:t>
            </a:fld>
            <a:endParaRPr lang="en-US"/>
          </a:p>
        </p:txBody>
      </p:sp>
    </p:spTree>
    <p:extLst>
      <p:ext uri="{BB962C8B-B14F-4D97-AF65-F5344CB8AC3E}">
        <p14:creationId xmlns:p14="http://schemas.microsoft.com/office/powerpoint/2010/main" val="2456679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23</a:t>
            </a:fld>
            <a:endParaRPr lang="en-US"/>
          </a:p>
        </p:txBody>
      </p:sp>
    </p:spTree>
    <p:extLst>
      <p:ext uri="{BB962C8B-B14F-4D97-AF65-F5344CB8AC3E}">
        <p14:creationId xmlns:p14="http://schemas.microsoft.com/office/powerpoint/2010/main" val="4010320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24</a:t>
            </a:fld>
            <a:endParaRPr lang="en-US"/>
          </a:p>
        </p:txBody>
      </p:sp>
    </p:spTree>
    <p:extLst>
      <p:ext uri="{BB962C8B-B14F-4D97-AF65-F5344CB8AC3E}">
        <p14:creationId xmlns:p14="http://schemas.microsoft.com/office/powerpoint/2010/main" val="3916816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29</a:t>
            </a:fld>
            <a:endParaRPr lang="en-US"/>
          </a:p>
        </p:txBody>
      </p:sp>
    </p:spTree>
    <p:extLst>
      <p:ext uri="{BB962C8B-B14F-4D97-AF65-F5344CB8AC3E}">
        <p14:creationId xmlns:p14="http://schemas.microsoft.com/office/powerpoint/2010/main" val="423539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3</a:t>
            </a:fld>
            <a:endParaRPr lang="en-US"/>
          </a:p>
        </p:txBody>
      </p:sp>
    </p:spTree>
    <p:extLst>
      <p:ext uri="{BB962C8B-B14F-4D97-AF65-F5344CB8AC3E}">
        <p14:creationId xmlns:p14="http://schemas.microsoft.com/office/powerpoint/2010/main" val="329838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p:txBody>
      </p:sp>
      <p:sp>
        <p:nvSpPr>
          <p:cNvPr id="4" name="Slide Number Placeholder 3"/>
          <p:cNvSpPr>
            <a:spLocks noGrp="1"/>
          </p:cNvSpPr>
          <p:nvPr>
            <p:ph type="sldNum" sz="quarter" idx="5"/>
          </p:nvPr>
        </p:nvSpPr>
        <p:spPr/>
        <p:txBody>
          <a:bodyPr/>
          <a:lstStyle/>
          <a:p>
            <a:fld id="{27DE133F-057A-47A7-BE55-EB87661F03C4}" type="slidenum">
              <a:rPr lang="en-US" smtClean="0"/>
              <a:t>4</a:t>
            </a:fld>
            <a:endParaRPr lang="en-US"/>
          </a:p>
        </p:txBody>
      </p:sp>
    </p:spTree>
    <p:extLst>
      <p:ext uri="{BB962C8B-B14F-4D97-AF65-F5344CB8AC3E}">
        <p14:creationId xmlns:p14="http://schemas.microsoft.com/office/powerpoint/2010/main" val="360491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5</a:t>
            </a:fld>
            <a:endParaRPr lang="en-US"/>
          </a:p>
        </p:txBody>
      </p:sp>
    </p:spTree>
    <p:extLst>
      <p:ext uri="{BB962C8B-B14F-4D97-AF65-F5344CB8AC3E}">
        <p14:creationId xmlns:p14="http://schemas.microsoft.com/office/powerpoint/2010/main" val="155636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 </a:t>
            </a:r>
          </a:p>
        </p:txBody>
      </p:sp>
      <p:sp>
        <p:nvSpPr>
          <p:cNvPr id="4" name="Slide Number Placeholder 3"/>
          <p:cNvSpPr>
            <a:spLocks noGrp="1"/>
          </p:cNvSpPr>
          <p:nvPr>
            <p:ph type="sldNum" sz="quarter" idx="5"/>
          </p:nvPr>
        </p:nvSpPr>
        <p:spPr/>
        <p:txBody>
          <a:bodyPr/>
          <a:lstStyle/>
          <a:p>
            <a:fld id="{27DE133F-057A-47A7-BE55-EB87661F03C4}" type="slidenum">
              <a:rPr lang="en-US" smtClean="0"/>
              <a:t>6</a:t>
            </a:fld>
            <a:endParaRPr lang="en-US"/>
          </a:p>
        </p:txBody>
      </p:sp>
    </p:spTree>
    <p:extLst>
      <p:ext uri="{BB962C8B-B14F-4D97-AF65-F5344CB8AC3E}">
        <p14:creationId xmlns:p14="http://schemas.microsoft.com/office/powerpoint/2010/main" val="427451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 </a:t>
            </a:r>
          </a:p>
        </p:txBody>
      </p:sp>
      <p:sp>
        <p:nvSpPr>
          <p:cNvPr id="4" name="Slide Number Placeholder 3"/>
          <p:cNvSpPr>
            <a:spLocks noGrp="1"/>
          </p:cNvSpPr>
          <p:nvPr>
            <p:ph type="sldNum" sz="quarter" idx="5"/>
          </p:nvPr>
        </p:nvSpPr>
        <p:spPr/>
        <p:txBody>
          <a:bodyPr/>
          <a:lstStyle/>
          <a:p>
            <a:fld id="{27DE133F-057A-47A7-BE55-EB87661F03C4}" type="slidenum">
              <a:rPr lang="en-US" smtClean="0"/>
              <a:t>7</a:t>
            </a:fld>
            <a:endParaRPr lang="en-US"/>
          </a:p>
        </p:txBody>
      </p:sp>
    </p:spTree>
    <p:extLst>
      <p:ext uri="{BB962C8B-B14F-4D97-AF65-F5344CB8AC3E}">
        <p14:creationId xmlns:p14="http://schemas.microsoft.com/office/powerpoint/2010/main" val="298892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830263"/>
            <a:ext cx="6464300" cy="3636962"/>
          </a:xfrm>
        </p:spPr>
      </p:sp>
      <p:sp>
        <p:nvSpPr>
          <p:cNvPr id="3" name="Notes Placeholder 2"/>
          <p:cNvSpPr>
            <a:spLocks noGrp="1"/>
          </p:cNvSpPr>
          <p:nvPr>
            <p:ph type="body" idx="1"/>
          </p:nvPr>
        </p:nvSpPr>
        <p:spPr>
          <a:xfrm>
            <a:off x="334943" y="5367666"/>
            <a:ext cx="6252277" cy="3636705"/>
          </a:xfrm>
        </p:spPr>
        <p:txBody>
          <a:bodyPr/>
          <a:lstStyle/>
          <a:p>
            <a:r>
              <a:rPr lang="en-US" dirty="0"/>
              <a:t>Shayna </a:t>
            </a:r>
          </a:p>
        </p:txBody>
      </p:sp>
      <p:sp>
        <p:nvSpPr>
          <p:cNvPr id="4" name="Slide Number Placeholder 3"/>
          <p:cNvSpPr>
            <a:spLocks noGrp="1"/>
          </p:cNvSpPr>
          <p:nvPr>
            <p:ph type="sldNum" sz="quarter" idx="5"/>
          </p:nvPr>
        </p:nvSpPr>
        <p:spPr/>
        <p:txBody>
          <a:bodyPr/>
          <a:lstStyle/>
          <a:p>
            <a:fld id="{27DE133F-057A-47A7-BE55-EB87661F03C4}" type="slidenum">
              <a:rPr lang="en-US" smtClean="0"/>
              <a:t>8</a:t>
            </a:fld>
            <a:endParaRPr lang="en-US"/>
          </a:p>
        </p:txBody>
      </p:sp>
    </p:spTree>
    <p:extLst>
      <p:ext uri="{BB962C8B-B14F-4D97-AF65-F5344CB8AC3E}">
        <p14:creationId xmlns:p14="http://schemas.microsoft.com/office/powerpoint/2010/main" val="73936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9</a:t>
            </a:fld>
            <a:endParaRPr lang="en-US"/>
          </a:p>
        </p:txBody>
      </p:sp>
    </p:spTree>
    <p:extLst>
      <p:ext uri="{BB962C8B-B14F-4D97-AF65-F5344CB8AC3E}">
        <p14:creationId xmlns:p14="http://schemas.microsoft.com/office/powerpoint/2010/main" val="296198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6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95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481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28900"/>
            <a:ext cx="12189460" cy="4229100"/>
          </a:xfrm>
          <a:custGeom>
            <a:avLst/>
            <a:gdLst/>
            <a:ahLst/>
            <a:cxnLst/>
            <a:rect l="l" t="t" r="r" b="b"/>
            <a:pathLst>
              <a:path w="12189460" h="4229100">
                <a:moveTo>
                  <a:pt x="0" y="4229100"/>
                </a:moveTo>
                <a:lnTo>
                  <a:pt x="12188952" y="4229100"/>
                </a:lnTo>
                <a:lnTo>
                  <a:pt x="12188952" y="0"/>
                </a:lnTo>
                <a:lnTo>
                  <a:pt x="0" y="0"/>
                </a:lnTo>
                <a:lnTo>
                  <a:pt x="0" y="4229100"/>
                </a:lnTo>
                <a:close/>
              </a:path>
            </a:pathLst>
          </a:custGeom>
          <a:solidFill>
            <a:srgbClr val="00B5EF">
              <a:alpha val="9999"/>
            </a:srgbClr>
          </a:solidFill>
        </p:spPr>
        <p:txBody>
          <a:bodyPr wrap="square" lIns="0" tIns="0" rIns="0" bIns="0" rtlCol="0"/>
          <a:lstStyle/>
          <a:p>
            <a:endParaRPr/>
          </a:p>
        </p:txBody>
      </p:sp>
      <p:sp>
        <p:nvSpPr>
          <p:cNvPr id="17" name="bk object 17"/>
          <p:cNvSpPr/>
          <p:nvPr/>
        </p:nvSpPr>
        <p:spPr>
          <a:xfrm>
            <a:off x="0" y="3629025"/>
            <a:ext cx="3901440" cy="3228975"/>
          </a:xfrm>
          <a:custGeom>
            <a:avLst/>
            <a:gdLst/>
            <a:ahLst/>
            <a:cxnLst/>
            <a:rect l="l" t="t" r="r" b="b"/>
            <a:pathLst>
              <a:path w="3901440" h="3228975">
                <a:moveTo>
                  <a:pt x="2348234" y="0"/>
                </a:moveTo>
                <a:lnTo>
                  <a:pt x="0" y="2717271"/>
                </a:lnTo>
                <a:lnTo>
                  <a:pt x="0" y="3228974"/>
                </a:lnTo>
                <a:lnTo>
                  <a:pt x="892671" y="3228974"/>
                </a:lnTo>
                <a:lnTo>
                  <a:pt x="2348233" y="1498497"/>
                </a:lnTo>
                <a:lnTo>
                  <a:pt x="3643158" y="1498497"/>
                </a:lnTo>
                <a:lnTo>
                  <a:pt x="2348234" y="0"/>
                </a:lnTo>
                <a:close/>
              </a:path>
              <a:path w="3901440" h="3228975">
                <a:moveTo>
                  <a:pt x="3643158" y="1498497"/>
                </a:moveTo>
                <a:lnTo>
                  <a:pt x="2348233" y="1498497"/>
                </a:lnTo>
                <a:lnTo>
                  <a:pt x="3241704" y="2560623"/>
                </a:lnTo>
                <a:lnTo>
                  <a:pt x="3901392" y="1797328"/>
                </a:lnTo>
                <a:lnTo>
                  <a:pt x="3643158" y="1498497"/>
                </a:lnTo>
                <a:close/>
              </a:path>
            </a:pathLst>
          </a:custGeom>
          <a:solidFill>
            <a:srgbClr val="FFFFFF">
              <a:alpha val="5499"/>
            </a:srgbClr>
          </a:solidFill>
        </p:spPr>
        <p:txBody>
          <a:bodyPr wrap="square" lIns="0" tIns="0" rIns="0" bIns="0" rtlCol="0"/>
          <a:lstStyle/>
          <a:p>
            <a:endParaRPr/>
          </a:p>
        </p:txBody>
      </p:sp>
      <p:sp>
        <p:nvSpPr>
          <p:cNvPr id="18" name="bk object 18"/>
          <p:cNvSpPr/>
          <p:nvPr/>
        </p:nvSpPr>
        <p:spPr>
          <a:xfrm>
            <a:off x="3249833" y="3629025"/>
            <a:ext cx="4344035" cy="3228975"/>
          </a:xfrm>
          <a:custGeom>
            <a:avLst/>
            <a:gdLst/>
            <a:ahLst/>
            <a:cxnLst/>
            <a:rect l="l" t="t" r="r" b="b"/>
            <a:pathLst>
              <a:path w="4344034" h="3228975">
                <a:moveTo>
                  <a:pt x="2790442" y="0"/>
                </a:moveTo>
                <a:lnTo>
                  <a:pt x="0" y="3228974"/>
                </a:lnTo>
                <a:lnTo>
                  <a:pt x="1334878" y="3228974"/>
                </a:lnTo>
                <a:lnTo>
                  <a:pt x="2790441" y="1498497"/>
                </a:lnTo>
                <a:lnTo>
                  <a:pt x="4085429" y="1498497"/>
                </a:lnTo>
                <a:lnTo>
                  <a:pt x="2790442" y="0"/>
                </a:lnTo>
                <a:close/>
              </a:path>
              <a:path w="4344034" h="3228975">
                <a:moveTo>
                  <a:pt x="4085429" y="1498497"/>
                </a:moveTo>
                <a:lnTo>
                  <a:pt x="2790441" y="1498497"/>
                </a:lnTo>
                <a:lnTo>
                  <a:pt x="3683937" y="2560725"/>
                </a:lnTo>
                <a:lnTo>
                  <a:pt x="4343676" y="1797328"/>
                </a:lnTo>
                <a:lnTo>
                  <a:pt x="4085429" y="1498497"/>
                </a:lnTo>
                <a:close/>
              </a:path>
            </a:pathLst>
          </a:custGeom>
          <a:solidFill>
            <a:srgbClr val="FFFFFF">
              <a:alpha val="5499"/>
            </a:srgbClr>
          </a:solidFill>
        </p:spPr>
        <p:txBody>
          <a:bodyPr wrap="square" lIns="0" tIns="0" rIns="0" bIns="0" rtlCol="0"/>
          <a:lstStyle/>
          <a:p>
            <a:endParaRPr/>
          </a:p>
        </p:txBody>
      </p:sp>
      <p:sp>
        <p:nvSpPr>
          <p:cNvPr id="19" name="bk object 19"/>
          <p:cNvSpPr/>
          <p:nvPr/>
        </p:nvSpPr>
        <p:spPr>
          <a:xfrm>
            <a:off x="6941863" y="3629025"/>
            <a:ext cx="5247640" cy="3228975"/>
          </a:xfrm>
          <a:custGeom>
            <a:avLst/>
            <a:gdLst/>
            <a:ahLst/>
            <a:cxnLst/>
            <a:rect l="l" t="t" r="r" b="b"/>
            <a:pathLst>
              <a:path w="5247640" h="3228975">
                <a:moveTo>
                  <a:pt x="2790463" y="0"/>
                </a:moveTo>
                <a:lnTo>
                  <a:pt x="0" y="3228974"/>
                </a:lnTo>
                <a:lnTo>
                  <a:pt x="1334899" y="3228974"/>
                </a:lnTo>
                <a:lnTo>
                  <a:pt x="2790462" y="1498497"/>
                </a:lnTo>
                <a:lnTo>
                  <a:pt x="4085445" y="1498497"/>
                </a:lnTo>
                <a:lnTo>
                  <a:pt x="2790463" y="0"/>
                </a:lnTo>
                <a:close/>
              </a:path>
              <a:path w="5247640" h="3228975">
                <a:moveTo>
                  <a:pt x="4085445" y="1498497"/>
                </a:moveTo>
                <a:lnTo>
                  <a:pt x="2790462" y="1498497"/>
                </a:lnTo>
                <a:lnTo>
                  <a:pt x="4246024" y="3228974"/>
                </a:lnTo>
                <a:lnTo>
                  <a:pt x="5247088" y="3228974"/>
                </a:lnTo>
                <a:lnTo>
                  <a:pt x="5247088" y="2842699"/>
                </a:lnTo>
                <a:lnTo>
                  <a:pt x="4085445" y="1498497"/>
                </a:lnTo>
                <a:close/>
              </a:path>
            </a:pathLst>
          </a:custGeom>
          <a:solidFill>
            <a:srgbClr val="FFFFFF">
              <a:alpha val="5499"/>
            </a:srgbClr>
          </a:solidFill>
        </p:spPr>
        <p:txBody>
          <a:bodyPr wrap="square" lIns="0" tIns="0" rIns="0" bIns="0" rtlCol="0"/>
          <a:lstStyle/>
          <a:p>
            <a:endParaRPr/>
          </a:p>
        </p:txBody>
      </p:sp>
      <p:sp>
        <p:nvSpPr>
          <p:cNvPr id="20" name="bk object 20"/>
          <p:cNvSpPr/>
          <p:nvPr/>
        </p:nvSpPr>
        <p:spPr>
          <a:xfrm>
            <a:off x="5142122" y="1368221"/>
            <a:ext cx="281256" cy="194825"/>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5442561" y="1416857"/>
            <a:ext cx="84455" cy="143510"/>
          </a:xfrm>
          <a:custGeom>
            <a:avLst/>
            <a:gdLst/>
            <a:ahLst/>
            <a:cxnLst/>
            <a:rect l="l" t="t" r="r" b="b"/>
            <a:pathLst>
              <a:path w="84454" h="143509">
                <a:moveTo>
                  <a:pt x="26670" y="2679"/>
                </a:moveTo>
                <a:lnTo>
                  <a:pt x="0" y="2679"/>
                </a:lnTo>
                <a:lnTo>
                  <a:pt x="0" y="143510"/>
                </a:lnTo>
                <a:lnTo>
                  <a:pt x="30149" y="143510"/>
                </a:lnTo>
                <a:lnTo>
                  <a:pt x="30149" y="82486"/>
                </a:lnTo>
                <a:lnTo>
                  <a:pt x="30919" y="69835"/>
                </a:lnTo>
                <a:lnTo>
                  <a:pt x="57346" y="32378"/>
                </a:lnTo>
                <a:lnTo>
                  <a:pt x="63134" y="30848"/>
                </a:lnTo>
                <a:lnTo>
                  <a:pt x="28613" y="30848"/>
                </a:lnTo>
                <a:lnTo>
                  <a:pt x="26670" y="2679"/>
                </a:lnTo>
                <a:close/>
              </a:path>
              <a:path w="84454" h="143509">
                <a:moveTo>
                  <a:pt x="83870" y="0"/>
                </a:moveTo>
                <a:lnTo>
                  <a:pt x="43622" y="12217"/>
                </a:lnTo>
                <a:lnTo>
                  <a:pt x="28613" y="30848"/>
                </a:lnTo>
                <a:lnTo>
                  <a:pt x="63134" y="30848"/>
                </a:lnTo>
                <a:lnTo>
                  <a:pt x="66695" y="29906"/>
                </a:lnTo>
                <a:lnTo>
                  <a:pt x="77317" y="29083"/>
                </a:lnTo>
                <a:lnTo>
                  <a:pt x="83337" y="29083"/>
                </a:lnTo>
                <a:lnTo>
                  <a:pt x="83870" y="0"/>
                </a:lnTo>
                <a:close/>
              </a:path>
            </a:pathLst>
          </a:custGeom>
          <a:solidFill>
            <a:srgbClr val="191D63"/>
          </a:solidFill>
        </p:spPr>
        <p:txBody>
          <a:bodyPr wrap="square" lIns="0" tIns="0" rIns="0" bIns="0" rtlCol="0"/>
          <a:lstStyle/>
          <a:p>
            <a:endParaRPr/>
          </a:p>
        </p:txBody>
      </p:sp>
      <p:sp>
        <p:nvSpPr>
          <p:cNvPr id="22" name="bk object 22"/>
          <p:cNvSpPr/>
          <p:nvPr/>
        </p:nvSpPr>
        <p:spPr>
          <a:xfrm>
            <a:off x="5538900" y="1384701"/>
            <a:ext cx="107314" cy="178435"/>
          </a:xfrm>
          <a:custGeom>
            <a:avLst/>
            <a:gdLst/>
            <a:ahLst/>
            <a:cxnLst/>
            <a:rect l="l" t="t" r="r" b="b"/>
            <a:pathLst>
              <a:path w="107314" h="178434">
                <a:moveTo>
                  <a:pt x="57619" y="59093"/>
                </a:moveTo>
                <a:lnTo>
                  <a:pt x="27470" y="59093"/>
                </a:lnTo>
                <a:lnTo>
                  <a:pt x="27549" y="134823"/>
                </a:lnTo>
                <a:lnTo>
                  <a:pt x="45815" y="171868"/>
                </a:lnTo>
                <a:lnTo>
                  <a:pt x="71958" y="178346"/>
                </a:lnTo>
                <a:lnTo>
                  <a:pt x="78384" y="178346"/>
                </a:lnTo>
                <a:lnTo>
                  <a:pt x="107061" y="172072"/>
                </a:lnTo>
                <a:lnTo>
                  <a:pt x="103741" y="150876"/>
                </a:lnTo>
                <a:lnTo>
                  <a:pt x="72085" y="150876"/>
                </a:lnTo>
                <a:lnTo>
                  <a:pt x="66890" y="148869"/>
                </a:lnTo>
                <a:lnTo>
                  <a:pt x="59461" y="140817"/>
                </a:lnTo>
                <a:lnTo>
                  <a:pt x="57619" y="134823"/>
                </a:lnTo>
                <a:lnTo>
                  <a:pt x="57619" y="59093"/>
                </a:lnTo>
                <a:close/>
              </a:path>
              <a:path w="107314" h="178434">
                <a:moveTo>
                  <a:pt x="103174" y="147256"/>
                </a:moveTo>
                <a:lnTo>
                  <a:pt x="82537" y="150876"/>
                </a:lnTo>
                <a:lnTo>
                  <a:pt x="103741" y="150876"/>
                </a:lnTo>
                <a:lnTo>
                  <a:pt x="103174" y="147256"/>
                </a:lnTo>
                <a:close/>
              </a:path>
              <a:path w="107314" h="178434">
                <a:moveTo>
                  <a:pt x="107061" y="34836"/>
                </a:moveTo>
                <a:lnTo>
                  <a:pt x="0" y="34836"/>
                </a:lnTo>
                <a:lnTo>
                  <a:pt x="0" y="59093"/>
                </a:lnTo>
                <a:lnTo>
                  <a:pt x="107061" y="59093"/>
                </a:lnTo>
                <a:lnTo>
                  <a:pt x="107061" y="34836"/>
                </a:lnTo>
                <a:close/>
              </a:path>
              <a:path w="107314" h="178434">
                <a:moveTo>
                  <a:pt x="57619" y="0"/>
                </a:moveTo>
                <a:lnTo>
                  <a:pt x="27470" y="0"/>
                </a:lnTo>
                <a:lnTo>
                  <a:pt x="27470" y="34836"/>
                </a:lnTo>
                <a:lnTo>
                  <a:pt x="57619" y="34836"/>
                </a:lnTo>
                <a:lnTo>
                  <a:pt x="57619" y="0"/>
                </a:lnTo>
                <a:close/>
              </a:path>
            </a:pathLst>
          </a:custGeom>
          <a:solidFill>
            <a:srgbClr val="191D63"/>
          </a:solidFill>
        </p:spPr>
        <p:txBody>
          <a:bodyPr wrap="square" lIns="0" tIns="0" rIns="0" bIns="0" rtlCol="0"/>
          <a:lstStyle/>
          <a:p>
            <a:endParaRPr/>
          </a:p>
        </p:txBody>
      </p:sp>
      <p:sp>
        <p:nvSpPr>
          <p:cNvPr id="23" name="bk object 23"/>
          <p:cNvSpPr/>
          <p:nvPr/>
        </p:nvSpPr>
        <p:spPr>
          <a:xfrm>
            <a:off x="5662316" y="1416857"/>
            <a:ext cx="132080" cy="143510"/>
          </a:xfrm>
          <a:custGeom>
            <a:avLst/>
            <a:gdLst/>
            <a:ahLst/>
            <a:cxnLst/>
            <a:rect l="l" t="t" r="r" b="b"/>
            <a:pathLst>
              <a:path w="132079" h="143509">
                <a:moveTo>
                  <a:pt x="26670" y="2679"/>
                </a:moveTo>
                <a:lnTo>
                  <a:pt x="0" y="2679"/>
                </a:lnTo>
                <a:lnTo>
                  <a:pt x="0" y="143510"/>
                </a:lnTo>
                <a:lnTo>
                  <a:pt x="30149" y="143510"/>
                </a:lnTo>
                <a:lnTo>
                  <a:pt x="30149" y="73139"/>
                </a:lnTo>
                <a:lnTo>
                  <a:pt x="30799" y="62271"/>
                </a:lnTo>
                <a:lnTo>
                  <a:pt x="52551" y="30276"/>
                </a:lnTo>
                <a:lnTo>
                  <a:pt x="67741" y="27470"/>
                </a:lnTo>
                <a:lnTo>
                  <a:pt x="124360" y="27470"/>
                </a:lnTo>
                <a:lnTo>
                  <a:pt x="124121" y="26949"/>
                </a:lnTo>
                <a:lnTo>
                  <a:pt x="28473" y="26949"/>
                </a:lnTo>
                <a:lnTo>
                  <a:pt x="26670" y="2679"/>
                </a:lnTo>
                <a:close/>
              </a:path>
              <a:path w="132079" h="143509">
                <a:moveTo>
                  <a:pt x="124360" y="27470"/>
                </a:moveTo>
                <a:lnTo>
                  <a:pt x="67741" y="27470"/>
                </a:lnTo>
                <a:lnTo>
                  <a:pt x="74850" y="28138"/>
                </a:lnTo>
                <a:lnTo>
                  <a:pt x="81278" y="30143"/>
                </a:lnTo>
                <a:lnTo>
                  <a:pt x="101561" y="70319"/>
                </a:lnTo>
                <a:lnTo>
                  <a:pt x="101561" y="143510"/>
                </a:lnTo>
                <a:lnTo>
                  <a:pt x="131711" y="143510"/>
                </a:lnTo>
                <a:lnTo>
                  <a:pt x="131661" y="60249"/>
                </a:lnTo>
                <a:lnTo>
                  <a:pt x="130756" y="47256"/>
                </a:lnTo>
                <a:lnTo>
                  <a:pt x="127890" y="35180"/>
                </a:lnTo>
                <a:lnTo>
                  <a:pt x="124360" y="27470"/>
                </a:lnTo>
                <a:close/>
              </a:path>
              <a:path w="132079" h="143509">
                <a:moveTo>
                  <a:pt x="77673" y="0"/>
                </a:moveTo>
                <a:lnTo>
                  <a:pt x="37320" y="15367"/>
                </a:lnTo>
                <a:lnTo>
                  <a:pt x="28473" y="26949"/>
                </a:lnTo>
                <a:lnTo>
                  <a:pt x="124121" y="26949"/>
                </a:lnTo>
                <a:lnTo>
                  <a:pt x="88896" y="997"/>
                </a:lnTo>
                <a:lnTo>
                  <a:pt x="77673" y="0"/>
                </a:lnTo>
                <a:close/>
              </a:path>
            </a:pathLst>
          </a:custGeom>
          <a:solidFill>
            <a:srgbClr val="191D63"/>
          </a:solidFill>
        </p:spPr>
        <p:txBody>
          <a:bodyPr wrap="square" lIns="0" tIns="0" rIns="0" bIns="0" rtlCol="0"/>
          <a:lstStyle/>
          <a:p>
            <a:endParaRPr/>
          </a:p>
        </p:txBody>
      </p:sp>
      <p:sp>
        <p:nvSpPr>
          <p:cNvPr id="24" name="bk object 24"/>
          <p:cNvSpPr/>
          <p:nvPr/>
        </p:nvSpPr>
        <p:spPr>
          <a:xfrm>
            <a:off x="5811956" y="1416855"/>
            <a:ext cx="144145" cy="146685"/>
          </a:xfrm>
          <a:custGeom>
            <a:avLst/>
            <a:gdLst/>
            <a:ahLst/>
            <a:cxnLst/>
            <a:rect l="l" t="t" r="r" b="b"/>
            <a:pathLst>
              <a:path w="144145" h="146684">
                <a:moveTo>
                  <a:pt x="74798" y="0"/>
                </a:moveTo>
                <a:lnTo>
                  <a:pt x="36825" y="9855"/>
                </a:lnTo>
                <a:lnTo>
                  <a:pt x="5441" y="45334"/>
                </a:lnTo>
                <a:lnTo>
                  <a:pt x="0" y="75806"/>
                </a:lnTo>
                <a:lnTo>
                  <a:pt x="261" y="81305"/>
                </a:lnTo>
                <a:lnTo>
                  <a:pt x="16475" y="120456"/>
                </a:lnTo>
                <a:lnTo>
                  <a:pt x="51912" y="143066"/>
                </a:lnTo>
                <a:lnTo>
                  <a:pt x="74544" y="146189"/>
                </a:lnTo>
                <a:lnTo>
                  <a:pt x="82748" y="146189"/>
                </a:lnTo>
                <a:lnTo>
                  <a:pt x="120162" y="132892"/>
                </a:lnTo>
                <a:lnTo>
                  <a:pt x="134255" y="120192"/>
                </a:lnTo>
                <a:lnTo>
                  <a:pt x="76411" y="120192"/>
                </a:lnTo>
                <a:lnTo>
                  <a:pt x="67160" y="119447"/>
                </a:lnTo>
                <a:lnTo>
                  <a:pt x="34190" y="94630"/>
                </a:lnTo>
                <a:lnTo>
                  <a:pt x="30056" y="77584"/>
                </a:lnTo>
                <a:lnTo>
                  <a:pt x="142603" y="77584"/>
                </a:lnTo>
                <a:lnTo>
                  <a:pt x="143010" y="76517"/>
                </a:lnTo>
                <a:lnTo>
                  <a:pt x="143187" y="75806"/>
                </a:lnTo>
                <a:lnTo>
                  <a:pt x="143378" y="74688"/>
                </a:lnTo>
                <a:lnTo>
                  <a:pt x="143835" y="71653"/>
                </a:lnTo>
                <a:lnTo>
                  <a:pt x="143949" y="68605"/>
                </a:lnTo>
                <a:lnTo>
                  <a:pt x="143609" y="61721"/>
                </a:lnTo>
                <a:lnTo>
                  <a:pt x="142906" y="57086"/>
                </a:lnTo>
                <a:lnTo>
                  <a:pt x="30856" y="57086"/>
                </a:lnTo>
                <a:lnTo>
                  <a:pt x="33063" y="49767"/>
                </a:lnTo>
                <a:lnTo>
                  <a:pt x="66373" y="23633"/>
                </a:lnTo>
                <a:lnTo>
                  <a:pt x="74264" y="23050"/>
                </a:lnTo>
                <a:lnTo>
                  <a:pt x="126520" y="23050"/>
                </a:lnTo>
                <a:lnTo>
                  <a:pt x="123909" y="20167"/>
                </a:lnTo>
                <a:lnTo>
                  <a:pt x="88674" y="1377"/>
                </a:lnTo>
                <a:lnTo>
                  <a:pt x="81820" y="344"/>
                </a:lnTo>
                <a:lnTo>
                  <a:pt x="74798" y="0"/>
                </a:lnTo>
                <a:close/>
              </a:path>
              <a:path w="144145" h="146684">
                <a:moveTo>
                  <a:pt x="119019" y="98894"/>
                </a:moveTo>
                <a:lnTo>
                  <a:pt x="81859" y="120192"/>
                </a:lnTo>
                <a:lnTo>
                  <a:pt x="134255" y="120192"/>
                </a:lnTo>
                <a:lnTo>
                  <a:pt x="136884" y="116497"/>
                </a:lnTo>
                <a:lnTo>
                  <a:pt x="137383" y="115747"/>
                </a:lnTo>
                <a:lnTo>
                  <a:pt x="119019" y="98894"/>
                </a:lnTo>
                <a:close/>
              </a:path>
              <a:path w="144145" h="146684">
                <a:moveTo>
                  <a:pt x="126520" y="23050"/>
                </a:moveTo>
                <a:lnTo>
                  <a:pt x="74264" y="23050"/>
                </a:lnTo>
                <a:lnTo>
                  <a:pt x="81661" y="23645"/>
                </a:lnTo>
                <a:lnTo>
                  <a:pt x="88571" y="25430"/>
                </a:lnTo>
                <a:lnTo>
                  <a:pt x="114866" y="57086"/>
                </a:lnTo>
                <a:lnTo>
                  <a:pt x="142906" y="57086"/>
                </a:lnTo>
                <a:lnTo>
                  <a:pt x="128264" y="24975"/>
                </a:lnTo>
                <a:lnTo>
                  <a:pt x="126520" y="23050"/>
                </a:lnTo>
                <a:close/>
              </a:path>
            </a:pathLst>
          </a:custGeom>
          <a:solidFill>
            <a:srgbClr val="191D63"/>
          </a:solidFill>
        </p:spPr>
        <p:txBody>
          <a:bodyPr wrap="square" lIns="0" tIns="0" rIns="0" bIns="0" rtlCol="0"/>
          <a:lstStyle/>
          <a:p>
            <a:endParaRPr/>
          </a:p>
        </p:txBody>
      </p:sp>
      <p:sp>
        <p:nvSpPr>
          <p:cNvPr id="25" name="bk object 25"/>
          <p:cNvSpPr/>
          <p:nvPr/>
        </p:nvSpPr>
        <p:spPr>
          <a:xfrm>
            <a:off x="5975073" y="1416857"/>
            <a:ext cx="194431" cy="146182"/>
          </a:xfrm>
          <a:prstGeom prst="rect">
            <a:avLst/>
          </a:prstGeom>
          <a:blipFill>
            <a:blip r:embed="rId3" cstate="print"/>
            <a:stretch>
              <a:fillRect/>
            </a:stretch>
          </a:blipFill>
        </p:spPr>
        <p:txBody>
          <a:bodyPr wrap="square" lIns="0" tIns="0" rIns="0" bIns="0" rtlCol="0"/>
          <a:lstStyle/>
          <a:p>
            <a:endParaRPr/>
          </a:p>
        </p:txBody>
      </p:sp>
      <p:sp>
        <p:nvSpPr>
          <p:cNvPr id="26" name="bk object 26"/>
          <p:cNvSpPr/>
          <p:nvPr/>
        </p:nvSpPr>
        <p:spPr>
          <a:xfrm>
            <a:off x="6007176" y="1360309"/>
            <a:ext cx="1072220" cy="448265"/>
          </a:xfrm>
          <a:prstGeom prst="rect">
            <a:avLst/>
          </a:prstGeom>
          <a:blipFill>
            <a:blip r:embed="rId4" cstate="print"/>
            <a:stretch>
              <a:fillRect/>
            </a:stretch>
          </a:blipFill>
        </p:spPr>
        <p:txBody>
          <a:bodyPr wrap="square" lIns="0" tIns="0" rIns="0" bIns="0" rtlCol="0"/>
          <a:lstStyle/>
          <a:p>
            <a:endParaRPr/>
          </a:p>
        </p:txBody>
      </p:sp>
      <p:sp>
        <p:nvSpPr>
          <p:cNvPr id="27" name="bk object 27"/>
          <p:cNvSpPr/>
          <p:nvPr/>
        </p:nvSpPr>
        <p:spPr>
          <a:xfrm>
            <a:off x="5267631" y="1719534"/>
            <a:ext cx="0" cy="86360"/>
          </a:xfrm>
          <a:custGeom>
            <a:avLst/>
            <a:gdLst/>
            <a:ahLst/>
            <a:cxnLst/>
            <a:rect l="l" t="t" r="r" b="b"/>
            <a:pathLst>
              <a:path h="86360">
                <a:moveTo>
                  <a:pt x="0" y="0"/>
                </a:moveTo>
                <a:lnTo>
                  <a:pt x="0" y="86360"/>
                </a:lnTo>
              </a:path>
            </a:pathLst>
          </a:custGeom>
          <a:ln w="31623">
            <a:solidFill>
              <a:srgbClr val="191D63"/>
            </a:solidFill>
          </a:ln>
        </p:spPr>
        <p:txBody>
          <a:bodyPr wrap="square" lIns="0" tIns="0" rIns="0" bIns="0" rtlCol="0"/>
          <a:lstStyle/>
          <a:p>
            <a:endParaRPr/>
          </a:p>
        </p:txBody>
      </p:sp>
      <p:sp>
        <p:nvSpPr>
          <p:cNvPr id="28" name="bk object 28"/>
          <p:cNvSpPr/>
          <p:nvPr/>
        </p:nvSpPr>
        <p:spPr>
          <a:xfrm>
            <a:off x="5251819" y="1705564"/>
            <a:ext cx="162560" cy="0"/>
          </a:xfrm>
          <a:custGeom>
            <a:avLst/>
            <a:gdLst/>
            <a:ahLst/>
            <a:cxnLst/>
            <a:rect l="l" t="t" r="r" b="b"/>
            <a:pathLst>
              <a:path w="162560">
                <a:moveTo>
                  <a:pt x="0" y="0"/>
                </a:moveTo>
                <a:lnTo>
                  <a:pt x="162001" y="0"/>
                </a:lnTo>
              </a:path>
            </a:pathLst>
          </a:custGeom>
          <a:ln w="27939">
            <a:solidFill>
              <a:srgbClr val="191D63"/>
            </a:solidFill>
          </a:ln>
        </p:spPr>
        <p:txBody>
          <a:bodyPr wrap="square" lIns="0" tIns="0" rIns="0" bIns="0" rtlCol="0"/>
          <a:lstStyle/>
          <a:p>
            <a:endParaRPr/>
          </a:p>
        </p:txBody>
      </p:sp>
      <p:sp>
        <p:nvSpPr>
          <p:cNvPr id="29" name="bk object 29"/>
          <p:cNvSpPr/>
          <p:nvPr/>
        </p:nvSpPr>
        <p:spPr>
          <a:xfrm>
            <a:off x="5251819" y="1614124"/>
            <a:ext cx="31750" cy="77470"/>
          </a:xfrm>
          <a:custGeom>
            <a:avLst/>
            <a:gdLst/>
            <a:ahLst/>
            <a:cxnLst/>
            <a:rect l="l" t="t" r="r" b="b"/>
            <a:pathLst>
              <a:path w="31750" h="77469">
                <a:moveTo>
                  <a:pt x="0" y="77470"/>
                </a:moveTo>
                <a:lnTo>
                  <a:pt x="31623" y="77470"/>
                </a:lnTo>
                <a:lnTo>
                  <a:pt x="31623" y="0"/>
                </a:lnTo>
                <a:lnTo>
                  <a:pt x="0" y="0"/>
                </a:lnTo>
                <a:lnTo>
                  <a:pt x="0" y="77470"/>
                </a:lnTo>
                <a:close/>
              </a:path>
            </a:pathLst>
          </a:custGeom>
          <a:solidFill>
            <a:srgbClr val="191D63"/>
          </a:solidFill>
        </p:spPr>
        <p:txBody>
          <a:bodyPr wrap="square" lIns="0" tIns="0" rIns="0" bIns="0" rtlCol="0"/>
          <a:lstStyle/>
          <a:p>
            <a:endParaRPr/>
          </a:p>
        </p:txBody>
      </p:sp>
      <p:sp>
        <p:nvSpPr>
          <p:cNvPr id="30" name="bk object 30"/>
          <p:cNvSpPr/>
          <p:nvPr/>
        </p:nvSpPr>
        <p:spPr>
          <a:xfrm>
            <a:off x="5398009" y="1719470"/>
            <a:ext cx="0" cy="86995"/>
          </a:xfrm>
          <a:custGeom>
            <a:avLst/>
            <a:gdLst/>
            <a:ahLst/>
            <a:cxnLst/>
            <a:rect l="l" t="t" r="r" b="b"/>
            <a:pathLst>
              <a:path h="86994">
                <a:moveTo>
                  <a:pt x="0" y="0"/>
                </a:moveTo>
                <a:lnTo>
                  <a:pt x="0" y="86423"/>
                </a:lnTo>
              </a:path>
            </a:pathLst>
          </a:custGeom>
          <a:ln w="31623">
            <a:solidFill>
              <a:srgbClr val="191D63"/>
            </a:solidFill>
          </a:ln>
        </p:spPr>
        <p:txBody>
          <a:bodyPr wrap="square" lIns="0" tIns="0" rIns="0" bIns="0" rtlCol="0"/>
          <a:lstStyle/>
          <a:p>
            <a:endParaRPr/>
          </a:p>
        </p:txBody>
      </p:sp>
      <p:sp>
        <p:nvSpPr>
          <p:cNvPr id="31" name="bk object 31"/>
          <p:cNvSpPr/>
          <p:nvPr/>
        </p:nvSpPr>
        <p:spPr>
          <a:xfrm>
            <a:off x="5382197" y="1613755"/>
            <a:ext cx="31750" cy="78740"/>
          </a:xfrm>
          <a:custGeom>
            <a:avLst/>
            <a:gdLst/>
            <a:ahLst/>
            <a:cxnLst/>
            <a:rect l="l" t="t" r="r" b="b"/>
            <a:pathLst>
              <a:path w="31750" h="78739">
                <a:moveTo>
                  <a:pt x="31622" y="0"/>
                </a:moveTo>
                <a:lnTo>
                  <a:pt x="0" y="0"/>
                </a:lnTo>
                <a:lnTo>
                  <a:pt x="0" y="78244"/>
                </a:lnTo>
                <a:lnTo>
                  <a:pt x="31622" y="78244"/>
                </a:lnTo>
                <a:lnTo>
                  <a:pt x="31622" y="0"/>
                </a:lnTo>
                <a:close/>
              </a:path>
            </a:pathLst>
          </a:custGeom>
          <a:solidFill>
            <a:srgbClr val="191D63"/>
          </a:solidFill>
        </p:spPr>
        <p:txBody>
          <a:bodyPr wrap="square" lIns="0" tIns="0" rIns="0" bIns="0" rtlCol="0"/>
          <a:lstStyle/>
          <a:p>
            <a:endParaRPr/>
          </a:p>
        </p:txBody>
      </p:sp>
      <p:sp>
        <p:nvSpPr>
          <p:cNvPr id="32" name="bk object 32"/>
          <p:cNvSpPr/>
          <p:nvPr/>
        </p:nvSpPr>
        <p:spPr>
          <a:xfrm>
            <a:off x="5432859" y="1662394"/>
            <a:ext cx="150495" cy="146685"/>
          </a:xfrm>
          <a:custGeom>
            <a:avLst/>
            <a:gdLst/>
            <a:ahLst/>
            <a:cxnLst/>
            <a:rect l="l" t="t" r="r" b="b"/>
            <a:pathLst>
              <a:path w="150495" h="146685">
                <a:moveTo>
                  <a:pt x="75704" y="0"/>
                </a:moveTo>
                <a:lnTo>
                  <a:pt x="37249" y="9766"/>
                </a:lnTo>
                <a:lnTo>
                  <a:pt x="9918" y="36410"/>
                </a:lnTo>
                <a:lnTo>
                  <a:pt x="0" y="73494"/>
                </a:lnTo>
                <a:lnTo>
                  <a:pt x="355" y="80969"/>
                </a:lnTo>
                <a:lnTo>
                  <a:pt x="16569" y="120192"/>
                </a:lnTo>
                <a:lnTo>
                  <a:pt x="52013" y="143010"/>
                </a:lnTo>
                <a:lnTo>
                  <a:pt x="74637" y="146177"/>
                </a:lnTo>
                <a:lnTo>
                  <a:pt x="84927" y="145565"/>
                </a:lnTo>
                <a:lnTo>
                  <a:pt x="121330" y="131041"/>
                </a:lnTo>
                <a:lnTo>
                  <a:pt x="134068" y="118706"/>
                </a:lnTo>
                <a:lnTo>
                  <a:pt x="75171" y="118706"/>
                </a:lnTo>
                <a:lnTo>
                  <a:pt x="65924" y="117887"/>
                </a:lnTo>
                <a:lnTo>
                  <a:pt x="33367" y="90863"/>
                </a:lnTo>
                <a:lnTo>
                  <a:pt x="30196" y="72415"/>
                </a:lnTo>
                <a:lnTo>
                  <a:pt x="30954" y="63709"/>
                </a:lnTo>
                <a:lnTo>
                  <a:pt x="57483" y="30741"/>
                </a:lnTo>
                <a:lnTo>
                  <a:pt x="75171" y="27457"/>
                </a:lnTo>
                <a:lnTo>
                  <a:pt x="135175" y="27457"/>
                </a:lnTo>
                <a:lnTo>
                  <a:pt x="129168" y="20759"/>
                </a:lnTo>
                <a:lnTo>
                  <a:pt x="95770" y="2373"/>
                </a:lnTo>
                <a:lnTo>
                  <a:pt x="85979" y="593"/>
                </a:lnTo>
                <a:lnTo>
                  <a:pt x="75704" y="0"/>
                </a:lnTo>
                <a:close/>
              </a:path>
              <a:path w="150495" h="146685">
                <a:moveTo>
                  <a:pt x="135175" y="27457"/>
                </a:moveTo>
                <a:lnTo>
                  <a:pt x="75171" y="27457"/>
                </a:lnTo>
                <a:lnTo>
                  <a:pt x="84308" y="28278"/>
                </a:lnTo>
                <a:lnTo>
                  <a:pt x="92690" y="30741"/>
                </a:lnTo>
                <a:lnTo>
                  <a:pt x="119380" y="63709"/>
                </a:lnTo>
                <a:lnTo>
                  <a:pt x="120145" y="72415"/>
                </a:lnTo>
                <a:lnTo>
                  <a:pt x="120145" y="73494"/>
                </a:lnTo>
                <a:lnTo>
                  <a:pt x="100406" y="111329"/>
                </a:lnTo>
                <a:lnTo>
                  <a:pt x="75171" y="118706"/>
                </a:lnTo>
                <a:lnTo>
                  <a:pt x="134068" y="118706"/>
                </a:lnTo>
                <a:lnTo>
                  <a:pt x="149721" y="82341"/>
                </a:lnTo>
                <a:lnTo>
                  <a:pt x="150342" y="72415"/>
                </a:lnTo>
                <a:lnTo>
                  <a:pt x="149738" y="62480"/>
                </a:lnTo>
                <a:lnTo>
                  <a:pt x="147926" y="53022"/>
                </a:lnTo>
                <a:lnTo>
                  <a:pt x="144909" y="44040"/>
                </a:lnTo>
                <a:lnTo>
                  <a:pt x="140690" y="35534"/>
                </a:lnTo>
                <a:lnTo>
                  <a:pt x="135399" y="27707"/>
                </a:lnTo>
                <a:lnTo>
                  <a:pt x="135175" y="27457"/>
                </a:lnTo>
                <a:close/>
              </a:path>
            </a:pathLst>
          </a:custGeom>
          <a:solidFill>
            <a:srgbClr val="191D63"/>
          </a:solidFill>
        </p:spPr>
        <p:txBody>
          <a:bodyPr wrap="square" lIns="0" tIns="0" rIns="0" bIns="0" rtlCol="0"/>
          <a:lstStyle/>
          <a:p>
            <a:endParaRPr/>
          </a:p>
        </p:txBody>
      </p:sp>
      <p:sp>
        <p:nvSpPr>
          <p:cNvPr id="33" name="bk object 33"/>
          <p:cNvSpPr/>
          <p:nvPr/>
        </p:nvSpPr>
        <p:spPr>
          <a:xfrm>
            <a:off x="5599621" y="1662396"/>
            <a:ext cx="227965" cy="143510"/>
          </a:xfrm>
          <a:custGeom>
            <a:avLst/>
            <a:gdLst/>
            <a:ahLst/>
            <a:cxnLst/>
            <a:rect l="l" t="t" r="r" b="b"/>
            <a:pathLst>
              <a:path w="227964" h="143510">
                <a:moveTo>
                  <a:pt x="26670" y="2666"/>
                </a:moveTo>
                <a:lnTo>
                  <a:pt x="0" y="2666"/>
                </a:lnTo>
                <a:lnTo>
                  <a:pt x="0" y="143497"/>
                </a:lnTo>
                <a:lnTo>
                  <a:pt x="30149" y="143497"/>
                </a:lnTo>
                <a:lnTo>
                  <a:pt x="30149" y="69494"/>
                </a:lnTo>
                <a:lnTo>
                  <a:pt x="30790" y="59505"/>
                </a:lnTo>
                <a:lnTo>
                  <a:pt x="58885" y="28104"/>
                </a:lnTo>
                <a:lnTo>
                  <a:pt x="66395" y="27457"/>
                </a:lnTo>
                <a:lnTo>
                  <a:pt x="121677" y="27457"/>
                </a:lnTo>
                <a:lnTo>
                  <a:pt x="121195" y="26403"/>
                </a:lnTo>
                <a:lnTo>
                  <a:pt x="28219" y="26403"/>
                </a:lnTo>
                <a:lnTo>
                  <a:pt x="26670" y="2666"/>
                </a:lnTo>
                <a:close/>
              </a:path>
              <a:path w="227964" h="143510">
                <a:moveTo>
                  <a:pt x="121677" y="27457"/>
                </a:moveTo>
                <a:lnTo>
                  <a:pt x="66395" y="27457"/>
                </a:lnTo>
                <a:lnTo>
                  <a:pt x="73191" y="28117"/>
                </a:lnTo>
                <a:lnTo>
                  <a:pt x="79349" y="30095"/>
                </a:lnTo>
                <a:lnTo>
                  <a:pt x="98866" y="69494"/>
                </a:lnTo>
                <a:lnTo>
                  <a:pt x="98882" y="143497"/>
                </a:lnTo>
                <a:lnTo>
                  <a:pt x="129032" y="143497"/>
                </a:lnTo>
                <a:lnTo>
                  <a:pt x="129032" y="69494"/>
                </a:lnTo>
                <a:lnTo>
                  <a:pt x="129672" y="59505"/>
                </a:lnTo>
                <a:lnTo>
                  <a:pt x="145845" y="32702"/>
                </a:lnTo>
                <a:lnTo>
                  <a:pt x="124079" y="32702"/>
                </a:lnTo>
                <a:lnTo>
                  <a:pt x="121677" y="27457"/>
                </a:lnTo>
                <a:close/>
              </a:path>
              <a:path w="227964" h="143510">
                <a:moveTo>
                  <a:pt x="220836" y="27457"/>
                </a:moveTo>
                <a:lnTo>
                  <a:pt x="165214" y="27457"/>
                </a:lnTo>
                <a:lnTo>
                  <a:pt x="171993" y="28117"/>
                </a:lnTo>
                <a:lnTo>
                  <a:pt x="178139" y="30095"/>
                </a:lnTo>
                <a:lnTo>
                  <a:pt x="197621" y="69494"/>
                </a:lnTo>
                <a:lnTo>
                  <a:pt x="197637" y="143497"/>
                </a:lnTo>
                <a:lnTo>
                  <a:pt x="227787" y="143497"/>
                </a:lnTo>
                <a:lnTo>
                  <a:pt x="227751" y="59505"/>
                </a:lnTo>
                <a:lnTo>
                  <a:pt x="226856" y="46497"/>
                </a:lnTo>
                <a:lnTo>
                  <a:pt x="224066" y="34597"/>
                </a:lnTo>
                <a:lnTo>
                  <a:pt x="220836" y="27457"/>
                </a:lnTo>
                <a:close/>
              </a:path>
              <a:path w="227964" h="143510">
                <a:moveTo>
                  <a:pt x="175120" y="0"/>
                </a:moveTo>
                <a:lnTo>
                  <a:pt x="138053" y="13033"/>
                </a:lnTo>
                <a:lnTo>
                  <a:pt x="124079" y="32702"/>
                </a:lnTo>
                <a:lnTo>
                  <a:pt x="145845" y="32702"/>
                </a:lnTo>
                <a:lnTo>
                  <a:pt x="150890" y="30046"/>
                </a:lnTo>
                <a:lnTo>
                  <a:pt x="157713" y="28104"/>
                </a:lnTo>
                <a:lnTo>
                  <a:pt x="165214" y="27457"/>
                </a:lnTo>
                <a:lnTo>
                  <a:pt x="220836" y="27457"/>
                </a:lnTo>
                <a:lnTo>
                  <a:pt x="219418" y="24322"/>
                </a:lnTo>
                <a:lnTo>
                  <a:pt x="212915" y="15671"/>
                </a:lnTo>
                <a:lnTo>
                  <a:pt x="204974" y="8813"/>
                </a:lnTo>
                <a:lnTo>
                  <a:pt x="196027" y="3916"/>
                </a:lnTo>
                <a:lnTo>
                  <a:pt x="186076" y="978"/>
                </a:lnTo>
                <a:lnTo>
                  <a:pt x="175120" y="0"/>
                </a:lnTo>
                <a:close/>
              </a:path>
              <a:path w="227964" h="143510">
                <a:moveTo>
                  <a:pt x="76339" y="0"/>
                </a:moveTo>
                <a:lnTo>
                  <a:pt x="36971" y="14971"/>
                </a:lnTo>
                <a:lnTo>
                  <a:pt x="28219" y="26403"/>
                </a:lnTo>
                <a:lnTo>
                  <a:pt x="121195" y="26403"/>
                </a:lnTo>
                <a:lnTo>
                  <a:pt x="91770" y="2089"/>
                </a:lnTo>
                <a:lnTo>
                  <a:pt x="76339" y="0"/>
                </a:lnTo>
                <a:close/>
              </a:path>
            </a:pathLst>
          </a:custGeom>
          <a:solidFill>
            <a:srgbClr val="191D63"/>
          </a:solidFill>
        </p:spPr>
        <p:txBody>
          <a:bodyPr wrap="square" lIns="0" tIns="0" rIns="0" bIns="0" rtlCol="0"/>
          <a:lstStyle/>
          <a:p>
            <a:endParaRPr/>
          </a:p>
        </p:txBody>
      </p:sp>
      <p:sp>
        <p:nvSpPr>
          <p:cNvPr id="34" name="bk object 34"/>
          <p:cNvSpPr/>
          <p:nvPr/>
        </p:nvSpPr>
        <p:spPr>
          <a:xfrm>
            <a:off x="5845335" y="1662385"/>
            <a:ext cx="144145" cy="146685"/>
          </a:xfrm>
          <a:custGeom>
            <a:avLst/>
            <a:gdLst/>
            <a:ahLst/>
            <a:cxnLst/>
            <a:rect l="l" t="t" r="r" b="b"/>
            <a:pathLst>
              <a:path w="144145" h="146685">
                <a:moveTo>
                  <a:pt x="74798" y="0"/>
                </a:moveTo>
                <a:lnTo>
                  <a:pt x="36825" y="9855"/>
                </a:lnTo>
                <a:lnTo>
                  <a:pt x="5441" y="45334"/>
                </a:lnTo>
                <a:lnTo>
                  <a:pt x="0" y="75806"/>
                </a:lnTo>
                <a:lnTo>
                  <a:pt x="261" y="81303"/>
                </a:lnTo>
                <a:lnTo>
                  <a:pt x="16475" y="120454"/>
                </a:lnTo>
                <a:lnTo>
                  <a:pt x="51912" y="143060"/>
                </a:lnTo>
                <a:lnTo>
                  <a:pt x="74531" y="146189"/>
                </a:lnTo>
                <a:lnTo>
                  <a:pt x="82748" y="146189"/>
                </a:lnTo>
                <a:lnTo>
                  <a:pt x="120162" y="132892"/>
                </a:lnTo>
                <a:lnTo>
                  <a:pt x="134245" y="120192"/>
                </a:lnTo>
                <a:lnTo>
                  <a:pt x="76411" y="120192"/>
                </a:lnTo>
                <a:lnTo>
                  <a:pt x="67160" y="119447"/>
                </a:lnTo>
                <a:lnTo>
                  <a:pt x="34188" y="94626"/>
                </a:lnTo>
                <a:lnTo>
                  <a:pt x="30043" y="77584"/>
                </a:lnTo>
                <a:lnTo>
                  <a:pt x="142603" y="77584"/>
                </a:lnTo>
                <a:lnTo>
                  <a:pt x="143009" y="76517"/>
                </a:lnTo>
                <a:lnTo>
                  <a:pt x="143187" y="75806"/>
                </a:lnTo>
                <a:lnTo>
                  <a:pt x="143378" y="74688"/>
                </a:lnTo>
                <a:lnTo>
                  <a:pt x="143835" y="71653"/>
                </a:lnTo>
                <a:lnTo>
                  <a:pt x="143949" y="68605"/>
                </a:lnTo>
                <a:lnTo>
                  <a:pt x="143609" y="61719"/>
                </a:lnTo>
                <a:lnTo>
                  <a:pt x="142907" y="57086"/>
                </a:lnTo>
                <a:lnTo>
                  <a:pt x="30856" y="57086"/>
                </a:lnTo>
                <a:lnTo>
                  <a:pt x="33063" y="49761"/>
                </a:lnTo>
                <a:lnTo>
                  <a:pt x="66373" y="23633"/>
                </a:lnTo>
                <a:lnTo>
                  <a:pt x="74264" y="23050"/>
                </a:lnTo>
                <a:lnTo>
                  <a:pt x="126520" y="23050"/>
                </a:lnTo>
                <a:lnTo>
                  <a:pt x="123909" y="20167"/>
                </a:lnTo>
                <a:lnTo>
                  <a:pt x="88669" y="1377"/>
                </a:lnTo>
                <a:lnTo>
                  <a:pt x="81818" y="344"/>
                </a:lnTo>
                <a:lnTo>
                  <a:pt x="74798" y="0"/>
                </a:lnTo>
                <a:close/>
              </a:path>
              <a:path w="144145" h="146685">
                <a:moveTo>
                  <a:pt x="119019" y="98894"/>
                </a:moveTo>
                <a:lnTo>
                  <a:pt x="81859" y="120192"/>
                </a:lnTo>
                <a:lnTo>
                  <a:pt x="134245" y="120192"/>
                </a:lnTo>
                <a:lnTo>
                  <a:pt x="137383" y="115747"/>
                </a:lnTo>
                <a:lnTo>
                  <a:pt x="119019" y="98894"/>
                </a:lnTo>
                <a:close/>
              </a:path>
              <a:path w="144145" h="146685">
                <a:moveTo>
                  <a:pt x="126520" y="23050"/>
                </a:moveTo>
                <a:lnTo>
                  <a:pt x="74264" y="23050"/>
                </a:lnTo>
                <a:lnTo>
                  <a:pt x="81661" y="23645"/>
                </a:lnTo>
                <a:lnTo>
                  <a:pt x="88571" y="25430"/>
                </a:lnTo>
                <a:lnTo>
                  <a:pt x="114866" y="57086"/>
                </a:lnTo>
                <a:lnTo>
                  <a:pt x="142907" y="57086"/>
                </a:lnTo>
                <a:lnTo>
                  <a:pt x="128264" y="24975"/>
                </a:lnTo>
                <a:lnTo>
                  <a:pt x="126520" y="23050"/>
                </a:lnTo>
                <a:close/>
              </a:path>
            </a:pathLst>
          </a:custGeom>
          <a:solidFill>
            <a:srgbClr val="191D63"/>
          </a:solidFill>
        </p:spPr>
        <p:txBody>
          <a:bodyPr wrap="square" lIns="0" tIns="0" rIns="0" bIns="0" rtlCol="0"/>
          <a:lstStyle/>
          <a:p>
            <a:endParaRPr/>
          </a:p>
        </p:txBody>
      </p:sp>
      <p:sp>
        <p:nvSpPr>
          <p:cNvPr id="35" name="bk object 35"/>
          <p:cNvSpPr/>
          <p:nvPr/>
        </p:nvSpPr>
        <p:spPr>
          <a:xfrm>
            <a:off x="5605350" y="729759"/>
            <a:ext cx="1010919" cy="548640"/>
          </a:xfrm>
          <a:custGeom>
            <a:avLst/>
            <a:gdLst/>
            <a:ahLst/>
            <a:cxnLst/>
            <a:rect l="l" t="t" r="r" b="b"/>
            <a:pathLst>
              <a:path w="1010920" h="548640">
                <a:moveTo>
                  <a:pt x="243268" y="0"/>
                </a:moveTo>
                <a:lnTo>
                  <a:pt x="0" y="281495"/>
                </a:lnTo>
                <a:lnTo>
                  <a:pt x="0" y="548170"/>
                </a:lnTo>
                <a:lnTo>
                  <a:pt x="72212" y="548170"/>
                </a:lnTo>
                <a:lnTo>
                  <a:pt x="72212" y="309765"/>
                </a:lnTo>
                <a:lnTo>
                  <a:pt x="243268" y="106400"/>
                </a:lnTo>
                <a:lnTo>
                  <a:pt x="335209" y="106400"/>
                </a:lnTo>
                <a:lnTo>
                  <a:pt x="243268" y="0"/>
                </a:lnTo>
                <a:close/>
              </a:path>
              <a:path w="1010920" h="548640">
                <a:moveTo>
                  <a:pt x="335209" y="106400"/>
                </a:moveTo>
                <a:lnTo>
                  <a:pt x="243268" y="106400"/>
                </a:lnTo>
                <a:lnTo>
                  <a:pt x="327215" y="206209"/>
                </a:lnTo>
                <a:lnTo>
                  <a:pt x="262140" y="281495"/>
                </a:lnTo>
                <a:lnTo>
                  <a:pt x="262140" y="548170"/>
                </a:lnTo>
                <a:lnTo>
                  <a:pt x="486524" y="548170"/>
                </a:lnTo>
                <a:lnTo>
                  <a:pt x="486524" y="475957"/>
                </a:lnTo>
                <a:lnTo>
                  <a:pt x="334365" y="475957"/>
                </a:lnTo>
                <a:lnTo>
                  <a:pt x="334365" y="309765"/>
                </a:lnTo>
                <a:lnTo>
                  <a:pt x="374332" y="262229"/>
                </a:lnTo>
                <a:lnTo>
                  <a:pt x="469874" y="262229"/>
                </a:lnTo>
                <a:lnTo>
                  <a:pt x="421462" y="206209"/>
                </a:lnTo>
                <a:lnTo>
                  <a:pt x="467329" y="151676"/>
                </a:lnTo>
                <a:lnTo>
                  <a:pt x="374332" y="151676"/>
                </a:lnTo>
                <a:lnTo>
                  <a:pt x="335209" y="106400"/>
                </a:lnTo>
                <a:close/>
              </a:path>
              <a:path w="1010920" h="548640">
                <a:moveTo>
                  <a:pt x="597359" y="106400"/>
                </a:moveTo>
                <a:lnTo>
                  <a:pt x="505409" y="106400"/>
                </a:lnTo>
                <a:lnTo>
                  <a:pt x="589356" y="206209"/>
                </a:lnTo>
                <a:lnTo>
                  <a:pt x="524294" y="281495"/>
                </a:lnTo>
                <a:lnTo>
                  <a:pt x="524294" y="548170"/>
                </a:lnTo>
                <a:lnTo>
                  <a:pt x="748677" y="548170"/>
                </a:lnTo>
                <a:lnTo>
                  <a:pt x="748677" y="475957"/>
                </a:lnTo>
                <a:lnTo>
                  <a:pt x="596506" y="475957"/>
                </a:lnTo>
                <a:lnTo>
                  <a:pt x="596506" y="309765"/>
                </a:lnTo>
                <a:lnTo>
                  <a:pt x="636485" y="262229"/>
                </a:lnTo>
                <a:lnTo>
                  <a:pt x="732028" y="262229"/>
                </a:lnTo>
                <a:lnTo>
                  <a:pt x="683615" y="206209"/>
                </a:lnTo>
                <a:lnTo>
                  <a:pt x="729482" y="151676"/>
                </a:lnTo>
                <a:lnTo>
                  <a:pt x="636485" y="151676"/>
                </a:lnTo>
                <a:lnTo>
                  <a:pt x="597359" y="106400"/>
                </a:lnTo>
                <a:close/>
              </a:path>
              <a:path w="1010920" h="548640">
                <a:moveTo>
                  <a:pt x="859514" y="106400"/>
                </a:moveTo>
                <a:lnTo>
                  <a:pt x="767562" y="106400"/>
                </a:lnTo>
                <a:lnTo>
                  <a:pt x="938618" y="309765"/>
                </a:lnTo>
                <a:lnTo>
                  <a:pt x="938618" y="548170"/>
                </a:lnTo>
                <a:lnTo>
                  <a:pt x="1010831" y="548170"/>
                </a:lnTo>
                <a:lnTo>
                  <a:pt x="1010831" y="281495"/>
                </a:lnTo>
                <a:lnTo>
                  <a:pt x="859514" y="106400"/>
                </a:lnTo>
                <a:close/>
              </a:path>
              <a:path w="1010920" h="548640">
                <a:moveTo>
                  <a:pt x="469874" y="262229"/>
                </a:moveTo>
                <a:lnTo>
                  <a:pt x="374332" y="262229"/>
                </a:lnTo>
                <a:lnTo>
                  <a:pt x="414312" y="309765"/>
                </a:lnTo>
                <a:lnTo>
                  <a:pt x="414312" y="475957"/>
                </a:lnTo>
                <a:lnTo>
                  <a:pt x="486524" y="475957"/>
                </a:lnTo>
                <a:lnTo>
                  <a:pt x="486524" y="281495"/>
                </a:lnTo>
                <a:lnTo>
                  <a:pt x="469874" y="262229"/>
                </a:lnTo>
                <a:close/>
              </a:path>
              <a:path w="1010920" h="548640">
                <a:moveTo>
                  <a:pt x="732028" y="262229"/>
                </a:moveTo>
                <a:lnTo>
                  <a:pt x="636485" y="262229"/>
                </a:lnTo>
                <a:lnTo>
                  <a:pt x="676465" y="309765"/>
                </a:lnTo>
                <a:lnTo>
                  <a:pt x="676465" y="475957"/>
                </a:lnTo>
                <a:lnTo>
                  <a:pt x="748677" y="475957"/>
                </a:lnTo>
                <a:lnTo>
                  <a:pt x="748677" y="281495"/>
                </a:lnTo>
                <a:lnTo>
                  <a:pt x="732028" y="262229"/>
                </a:lnTo>
                <a:close/>
              </a:path>
              <a:path w="1010920" h="548640">
                <a:moveTo>
                  <a:pt x="505409" y="0"/>
                </a:moveTo>
                <a:lnTo>
                  <a:pt x="374332" y="151676"/>
                </a:lnTo>
                <a:lnTo>
                  <a:pt x="467329" y="151676"/>
                </a:lnTo>
                <a:lnTo>
                  <a:pt x="505409" y="106400"/>
                </a:lnTo>
                <a:lnTo>
                  <a:pt x="597359" y="106400"/>
                </a:lnTo>
                <a:lnTo>
                  <a:pt x="505409" y="0"/>
                </a:lnTo>
                <a:close/>
              </a:path>
              <a:path w="1010920" h="548640">
                <a:moveTo>
                  <a:pt x="767562" y="0"/>
                </a:moveTo>
                <a:lnTo>
                  <a:pt x="636485" y="151676"/>
                </a:lnTo>
                <a:lnTo>
                  <a:pt x="729482" y="151676"/>
                </a:lnTo>
                <a:lnTo>
                  <a:pt x="767562" y="106400"/>
                </a:lnTo>
                <a:lnTo>
                  <a:pt x="859514" y="106400"/>
                </a:lnTo>
                <a:lnTo>
                  <a:pt x="767562" y="0"/>
                </a:lnTo>
                <a:close/>
              </a:path>
            </a:pathLst>
          </a:custGeom>
          <a:solidFill>
            <a:srgbClr val="00B5EF"/>
          </a:solidFill>
        </p:spPr>
        <p:txBody>
          <a:bodyPr wrap="square" lIns="0" tIns="0" rIns="0" bIns="0" rtlCol="0"/>
          <a:lstStyle/>
          <a:p>
            <a:endParaRPr/>
          </a:p>
        </p:txBody>
      </p:sp>
      <p:sp>
        <p:nvSpPr>
          <p:cNvPr id="36" name="bk object 36"/>
          <p:cNvSpPr/>
          <p:nvPr/>
        </p:nvSpPr>
        <p:spPr>
          <a:xfrm>
            <a:off x="5848616" y="780732"/>
            <a:ext cx="243255" cy="310769"/>
          </a:xfrm>
          <a:prstGeom prst="rect">
            <a:avLst/>
          </a:prstGeom>
          <a:blipFill>
            <a:blip r:embed="rId5" cstate="print"/>
            <a:stretch>
              <a:fillRect/>
            </a:stretch>
          </a:blipFill>
        </p:spPr>
        <p:txBody>
          <a:bodyPr wrap="square" lIns="0" tIns="0" rIns="0" bIns="0" rtlCol="0"/>
          <a:lstStyle/>
          <a:p>
            <a:endParaRPr/>
          </a:p>
        </p:txBody>
      </p:sp>
      <p:sp>
        <p:nvSpPr>
          <p:cNvPr id="37" name="bk object 37"/>
          <p:cNvSpPr/>
          <p:nvPr/>
        </p:nvSpPr>
        <p:spPr>
          <a:xfrm>
            <a:off x="6110770" y="780732"/>
            <a:ext cx="243256" cy="310768"/>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85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5219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64058" y="3273425"/>
            <a:ext cx="8663883" cy="2087879"/>
          </a:xfrm>
          <a:prstGeom prst="rect">
            <a:avLst/>
          </a:prstGeom>
        </p:spPr>
        <p:txBody>
          <a:bodyPr wrap="square" lIns="0" tIns="0" rIns="0" bIns="0">
            <a:spAutoFit/>
          </a:bodyPr>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a:xfrm>
            <a:off x="2013838" y="2403378"/>
            <a:ext cx="8164322" cy="2197100"/>
          </a:xfrm>
          <a:prstGeom prst="rect">
            <a:avLst/>
          </a:prstGeom>
        </p:spPr>
        <p:txBody>
          <a:bodyPr wrap="square" lIns="0" tIns="0" rIns="0" bIns="0">
            <a:spAutoFit/>
          </a:bodyPr>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6/7/2022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468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letsendhomelessness.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oleObject" Target="../embeddings/oleObject6.bin"/><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package" Target="../embeddings/Microsoft_Excel_Worksheet.xlsx"/><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hudexchange.info/resources/documents/CoCProgramInterimRule_FormattedVersion.pdf" TargetMode="External"/><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hudexchange.info/resource/2889/rapid-rehousing-esg-vs-coc/" TargetMode="External"/><Relationship Id="rId5" Type="http://schemas.openxmlformats.org/officeDocument/2006/relationships/hyperlink" Target="https://www.hudexchange.info/resources/documents/Rapid-Re-Housing-Brief.pdf" TargetMode="External"/><Relationship Id="rId4" Type="http://schemas.openxmlformats.org/officeDocument/2006/relationships/hyperlink" Target="https://www.hudexchange.info/resources/documents/Housing-First-Permanent-Supportive-Housing-Brief.pdf" TargetMode="Externa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F20EA-3E8C-4407-8AFA-00BA0720763D}"/>
              </a:ext>
            </a:extLst>
          </p:cNvPr>
          <p:cNvSpPr>
            <a:spLocks noGrp="1"/>
          </p:cNvSpPr>
          <p:nvPr>
            <p:ph type="title"/>
          </p:nvPr>
        </p:nvSpPr>
        <p:spPr>
          <a:xfrm>
            <a:off x="1764058" y="2744919"/>
            <a:ext cx="8663883" cy="2031325"/>
          </a:xfrm>
        </p:spPr>
        <p:txBody>
          <a:bodyPr/>
          <a:lstStyle/>
          <a:p>
            <a:pPr algn="ctr"/>
            <a:r>
              <a:rPr lang="en-US" b="1" dirty="0">
                <a:ea typeface="Tahoma" pitchFamily="34" charset="0"/>
                <a:cs typeface="Tahoma" pitchFamily="34" charset="0"/>
              </a:rPr>
              <a:t>Partners Ending Homelessness </a:t>
            </a:r>
            <a:br>
              <a:rPr lang="en-US" b="1" dirty="0">
                <a:ea typeface="Tahoma" pitchFamily="34" charset="0"/>
                <a:cs typeface="Tahoma" pitchFamily="34" charset="0"/>
              </a:rPr>
            </a:br>
            <a:r>
              <a:rPr lang="en-US" b="1" dirty="0">
                <a:ea typeface="Tahoma" pitchFamily="34" charset="0"/>
                <a:cs typeface="Tahoma" pitchFamily="34" charset="0"/>
              </a:rPr>
              <a:t>Local NOFO Workshop for</a:t>
            </a:r>
            <a:br>
              <a:rPr lang="en-US" b="1" dirty="0">
                <a:ea typeface="Tahoma" pitchFamily="34" charset="0"/>
                <a:cs typeface="Tahoma" pitchFamily="34" charset="0"/>
              </a:rPr>
            </a:br>
            <a:r>
              <a:rPr lang="en-US" b="1" dirty="0">
                <a:ea typeface="Tahoma" pitchFamily="34" charset="0"/>
                <a:cs typeface="Tahoma" pitchFamily="34" charset="0"/>
              </a:rPr>
              <a:t>Renewal Projects  </a:t>
            </a:r>
            <a:endParaRPr lang="en-US" dirty="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53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199627" y="1616148"/>
            <a:ext cx="9125128" cy="3398193"/>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285750" indent="-285750">
              <a:buFont typeface="Arial" panose="020B0604020202020204" pitchFamily="34" charset="0"/>
              <a:buChar char="•"/>
            </a:pPr>
            <a:r>
              <a:rPr lang="en-US" sz="3200" dirty="0"/>
              <a:t>Can be found on the PEH website </a:t>
            </a:r>
            <a:r>
              <a:rPr lang="en-US" sz="3200" dirty="0">
                <a:hlinkClick r:id="rId3"/>
              </a:rPr>
              <a:t>www.letsendhomelessness.org</a:t>
            </a:r>
            <a:r>
              <a:rPr lang="en-US" sz="3200" dirty="0"/>
              <a:t>  </a:t>
            </a:r>
          </a:p>
          <a:p>
            <a:endParaRPr lang="en-US" sz="3200" dirty="0"/>
          </a:p>
          <a:p>
            <a:pPr marL="285750" indent="-285750">
              <a:buFont typeface="Arial" panose="020B0604020202020204" pitchFamily="34" charset="0"/>
              <a:buChar char="•"/>
            </a:pPr>
            <a:r>
              <a:rPr lang="en-US" sz="3200" dirty="0"/>
              <a:t>All necessary documents can be downloaded directly from the website</a:t>
            </a:r>
          </a:p>
          <a:p>
            <a:endParaRPr lang="en-US" dirty="0"/>
          </a:p>
        </p:txBody>
      </p:sp>
      <p:sp>
        <p:nvSpPr>
          <p:cNvPr id="5" name="object 5"/>
          <p:cNvSpPr/>
          <p:nvPr/>
        </p:nvSpPr>
        <p:spPr>
          <a:xfrm>
            <a:off x="6274943"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dirty="0"/>
              <a:t>Application Materials </a:t>
            </a:r>
            <a:endParaRPr sz="4600" dirty="0">
              <a:latin typeface="Tahoma"/>
              <a:cs typeface="Tahoma"/>
            </a:endParaRPr>
          </a:p>
        </p:txBody>
      </p:sp>
    </p:spTree>
    <p:extLst>
      <p:ext uri="{BB962C8B-B14F-4D97-AF65-F5344CB8AC3E}">
        <p14:creationId xmlns:p14="http://schemas.microsoft.com/office/powerpoint/2010/main" val="413491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177013"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Rating Criteria - Renewals</a:t>
            </a:r>
            <a:endParaRPr sz="4600" dirty="0">
              <a:latin typeface="Tahoma"/>
              <a:cs typeface="Tahoma"/>
            </a:endParaRPr>
          </a:p>
        </p:txBody>
      </p:sp>
      <p:sp>
        <p:nvSpPr>
          <p:cNvPr id="20" name="object 20"/>
          <p:cNvSpPr txBox="1"/>
          <p:nvPr/>
        </p:nvSpPr>
        <p:spPr>
          <a:xfrm>
            <a:off x="746620" y="1805799"/>
            <a:ext cx="10695963" cy="3638816"/>
          </a:xfrm>
          <a:prstGeom prst="rect">
            <a:avLst/>
          </a:prstGeom>
        </p:spPr>
        <p:txBody>
          <a:bodyPr vert="horz" wrap="square" lIns="0" tIns="217804" rIns="0" bIns="0" rtlCol="0">
            <a:spAutoFit/>
          </a:bodyPr>
          <a:lstStyle/>
          <a:p>
            <a:pPr marL="469900" lvl="1">
              <a:spcBef>
                <a:spcPts val="1714"/>
              </a:spcBef>
              <a:buClr>
                <a:srgbClr val="F78E1E"/>
              </a:buClr>
              <a:tabLst>
                <a:tab pos="349250" algn="l"/>
              </a:tabLs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Scoring for renewal projects is heavily weighted on program performance and efficiency</a:t>
            </a:r>
            <a:r>
              <a:rPr lang="en-US" sz="3600" b="1" dirty="0">
                <a:latin typeface="Calibri" panose="020F0502020204030204" pitchFamily="34" charset="0"/>
                <a:ea typeface="Calibri" panose="020F0502020204030204" pitchFamily="34" charset="0"/>
                <a:cs typeface="Times New Roman" panose="02020603050405020304" pitchFamily="18" charset="0"/>
              </a:rPr>
              <a:t>.  Renewal project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APRs for the time period 4/1/2021 to </a:t>
            </a:r>
            <a:r>
              <a:rPr lang="en-US" sz="3600" b="1" dirty="0">
                <a:latin typeface="Calibri" panose="020F0502020204030204" pitchFamily="34" charset="0"/>
                <a:ea typeface="Calibri" panose="020F0502020204030204" pitchFamily="34" charset="0"/>
                <a:cs typeface="Times New Roman" panose="02020603050405020304" pitchFamily="18" charset="0"/>
              </a:rPr>
              <a:t>3</a:t>
            </a:r>
            <a:r>
              <a:rPr lang="en-US" sz="3600" b="1" dirty="0">
                <a:effectLst/>
                <a:latin typeface="Calibri" panose="020F0502020204030204" pitchFamily="34" charset="0"/>
                <a:ea typeface="Calibri" panose="020F0502020204030204" pitchFamily="34" charset="0"/>
                <a:cs typeface="Times New Roman" panose="02020603050405020304" pitchFamily="18" charset="0"/>
              </a:rPr>
              <a:t>/31/2022 were used to score renewal project applications</a:t>
            </a:r>
          </a:p>
          <a:p>
            <a:pPr marL="469900" lvl="1">
              <a:spcBef>
                <a:spcPts val="1714"/>
              </a:spcBef>
              <a:buClr>
                <a:srgbClr val="F78E1E"/>
              </a:buClr>
              <a:tabLst>
                <a:tab pos="349250" algn="l"/>
              </a:tabLst>
            </a:pPr>
            <a:endParaRPr lang="en-US" sz="2800" dirty="0"/>
          </a:p>
        </p:txBody>
      </p:sp>
    </p:spTree>
    <p:extLst>
      <p:ext uri="{BB962C8B-B14F-4D97-AF65-F5344CB8AC3E}">
        <p14:creationId xmlns:p14="http://schemas.microsoft.com/office/powerpoint/2010/main" val="418058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177013"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Changes for 2022</a:t>
            </a:r>
            <a:endParaRPr sz="4600" dirty="0">
              <a:latin typeface="Tahoma"/>
              <a:cs typeface="Tahoma"/>
            </a:endParaRPr>
          </a:p>
        </p:txBody>
      </p:sp>
      <p:sp>
        <p:nvSpPr>
          <p:cNvPr id="20" name="object 20"/>
          <p:cNvSpPr txBox="1"/>
          <p:nvPr/>
        </p:nvSpPr>
        <p:spPr>
          <a:xfrm>
            <a:off x="746620" y="1805799"/>
            <a:ext cx="10695963" cy="4326183"/>
          </a:xfrm>
          <a:prstGeom prst="rect">
            <a:avLst/>
          </a:prstGeom>
        </p:spPr>
        <p:txBody>
          <a:bodyPr vert="horz" wrap="square" lIns="0" tIns="217804" rIns="0" bIns="0" rtlCol="0">
            <a:spAutoFit/>
          </a:bodyPr>
          <a:lstStyle/>
          <a:p>
            <a:pPr marL="469900" lvl="1">
              <a:spcBef>
                <a:spcPts val="1714"/>
              </a:spcBef>
              <a:buClr>
                <a:srgbClr val="F78E1E"/>
              </a:buClr>
              <a:tabLst>
                <a:tab pos="349250" algn="l"/>
              </a:tabLst>
            </a:pPr>
            <a:r>
              <a:rPr lang="en-US" sz="2400" b="1" dirty="0">
                <a:latin typeface="Calibri" panose="020F0502020204030204" pitchFamily="34" charset="0"/>
                <a:ea typeface="Calibri" panose="020F0502020204030204" pitchFamily="34" charset="0"/>
                <a:cs typeface="Times New Roman" panose="02020603050405020304" pitchFamily="18" charset="0"/>
              </a:rPr>
              <a:t>New Questions:</a:t>
            </a:r>
          </a:p>
          <a:p>
            <a:pPr marL="469900" lvl="1">
              <a:spcBef>
                <a:spcPts val="1714"/>
              </a:spcBef>
              <a:buClr>
                <a:srgbClr val="F78E1E"/>
              </a:buClr>
              <a:tabLst>
                <a:tab pos="349250" algn="l"/>
              </a:tabLst>
            </a:pPr>
            <a:r>
              <a:rPr lang="en-US" sz="2400" b="1" dirty="0">
                <a:latin typeface="Calibri" panose="020F0502020204030204" pitchFamily="34" charset="0"/>
                <a:ea typeface="Calibri" panose="020F0502020204030204" pitchFamily="34" charset="0"/>
                <a:cs typeface="Times New Roman" panose="02020603050405020304" pitchFamily="18" charset="0"/>
              </a:rPr>
              <a:t>A.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Sub-populations:  </a:t>
            </a:r>
            <a:r>
              <a:rPr lang="en-US" sz="2400" b="1" dirty="0">
                <a:latin typeface="Calibri" panose="020F0502020204030204" pitchFamily="34" charset="0"/>
                <a:ea typeface="Calibri" panose="020F0502020204030204" pitchFamily="34" charset="0"/>
                <a:cs typeface="Times New Roman" panose="02020603050405020304" pitchFamily="18" charset="0"/>
              </a:rPr>
              <a:t>To gain maximum points the total percentage of persons served who are part of one of the sub-populations must be greater than 75%.</a:t>
            </a:r>
          </a:p>
          <a:p>
            <a:pPr marL="469900" lvl="1">
              <a:spcBef>
                <a:spcPts val="1714"/>
              </a:spcBef>
              <a:buClr>
                <a:srgbClr val="F78E1E"/>
              </a:buClr>
              <a:tabLst>
                <a:tab pos="34925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Additional Project Questions 1 and 2:  These questions are unscored for this year.  </a:t>
            </a:r>
          </a:p>
          <a:p>
            <a:pPr marL="927100" lvl="1" indent="-457200">
              <a:spcBef>
                <a:spcPts val="1714"/>
              </a:spcBef>
              <a:buClr>
                <a:srgbClr val="F78E1E"/>
              </a:buClr>
              <a:buAutoNum type="arabicPeriod"/>
              <a:tabLst>
                <a:tab pos="349250" algn="l"/>
              </a:tabLst>
            </a:pPr>
            <a:r>
              <a:rPr lang="en-US" sz="2400" b="1" dirty="0">
                <a:latin typeface="Calibri" panose="020F0502020204030204" pitchFamily="34" charset="0"/>
                <a:ea typeface="Calibri" panose="020F0502020204030204" pitchFamily="34" charset="0"/>
                <a:cs typeface="Times New Roman" panose="02020603050405020304" pitchFamily="18" charset="0"/>
              </a:rPr>
              <a:t>H</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ow are projects are addressing diversity, equity and inclusion</a:t>
            </a:r>
          </a:p>
          <a:p>
            <a:pPr marL="927100" lvl="1" indent="-457200">
              <a:spcBef>
                <a:spcPts val="1714"/>
              </a:spcBef>
              <a:buClr>
                <a:srgbClr val="F78E1E"/>
              </a:buClr>
              <a:buAutoNum type="arabicPeriod"/>
              <a:tabLst>
                <a:tab pos="349250" algn="l"/>
              </a:tabLst>
            </a:pPr>
            <a:r>
              <a:rPr lang="en-US" sz="2400" b="1" dirty="0">
                <a:latin typeface="Calibri" panose="020F0502020204030204" pitchFamily="34" charset="0"/>
                <a:ea typeface="Calibri" panose="020F0502020204030204" pitchFamily="34" charset="0"/>
                <a:cs typeface="Times New Roman" panose="02020603050405020304" pitchFamily="18" charset="0"/>
              </a:rPr>
              <a:t>How are projects involving persons with lived experience in their programs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469900" lvl="1">
              <a:spcBef>
                <a:spcPts val="1714"/>
              </a:spcBef>
              <a:buClr>
                <a:srgbClr val="F78E1E"/>
              </a:buClr>
              <a:tabLst>
                <a:tab pos="349250" algn="l"/>
              </a:tabLst>
            </a:pPr>
            <a:endParaRPr lang="en-US" sz="2800" dirty="0"/>
          </a:p>
        </p:txBody>
      </p:sp>
    </p:spTree>
    <p:extLst>
      <p:ext uri="{BB962C8B-B14F-4D97-AF65-F5344CB8AC3E}">
        <p14:creationId xmlns:p14="http://schemas.microsoft.com/office/powerpoint/2010/main" val="389064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AEEE2710-345A-4D52-2728-DDFB33DB86EE}"/>
              </a:ext>
            </a:extLst>
          </p:cNvPr>
          <p:cNvGraphicFramePr>
            <a:graphicFrameLocks noChangeAspect="1"/>
          </p:cNvGraphicFramePr>
          <p:nvPr>
            <p:extLst>
              <p:ext uri="{D42A27DB-BD31-4B8C-83A1-F6EECF244321}">
                <p14:modId xmlns:p14="http://schemas.microsoft.com/office/powerpoint/2010/main" val="945697305"/>
              </p:ext>
            </p:extLst>
          </p:nvPr>
        </p:nvGraphicFramePr>
        <p:xfrm>
          <a:off x="3538096" y="83877"/>
          <a:ext cx="4664075" cy="5764831"/>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bat.Document.DC">
                  <p:embed/>
                </p:oleObj>
              </mc:Choice>
              <mc:Fallback>
                <p:oleObj name="Acrobat Document" r:id="rId6" imgW="4663440" imgH="6034898" progId="Acrobat.Document.DC">
                  <p:embed/>
                  <p:pic>
                    <p:nvPicPr>
                      <p:cNvPr id="0" name=""/>
                      <p:cNvPicPr/>
                      <p:nvPr/>
                    </p:nvPicPr>
                    <p:blipFill>
                      <a:blip r:embed="rId7"/>
                      <a:stretch>
                        <a:fillRect/>
                      </a:stretch>
                    </p:blipFill>
                    <p:spPr>
                      <a:xfrm>
                        <a:off x="3538096" y="83877"/>
                        <a:ext cx="4664075" cy="5764831"/>
                      </a:xfrm>
                      <a:prstGeom prst="rect">
                        <a:avLst/>
                      </a:prstGeom>
                    </p:spPr>
                  </p:pic>
                </p:oleObj>
              </mc:Fallback>
            </mc:AlternateContent>
          </a:graphicData>
        </a:graphic>
      </p:graphicFrame>
    </p:spTree>
    <p:extLst>
      <p:ext uri="{BB962C8B-B14F-4D97-AF65-F5344CB8AC3E}">
        <p14:creationId xmlns:p14="http://schemas.microsoft.com/office/powerpoint/2010/main" val="94423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8009013A-2654-3CD3-B19B-D877EB35A598}"/>
              </a:ext>
            </a:extLst>
          </p:cNvPr>
          <p:cNvGraphicFramePr>
            <a:graphicFrameLocks noChangeAspect="1"/>
          </p:cNvGraphicFramePr>
          <p:nvPr>
            <p:extLst>
              <p:ext uri="{D42A27DB-BD31-4B8C-83A1-F6EECF244321}">
                <p14:modId xmlns:p14="http://schemas.microsoft.com/office/powerpoint/2010/main" val="32965718"/>
              </p:ext>
            </p:extLst>
          </p:nvPr>
        </p:nvGraphicFramePr>
        <p:xfrm>
          <a:off x="3491992" y="232913"/>
          <a:ext cx="4664075" cy="5432586"/>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bat.Document.DC">
                  <p:embed/>
                </p:oleObj>
              </mc:Choice>
              <mc:Fallback>
                <p:oleObj name="Acrobat Document" r:id="rId6" imgW="4663440" imgH="6034898" progId="Acrobat.Document.DC">
                  <p:embed/>
                  <p:pic>
                    <p:nvPicPr>
                      <p:cNvPr id="0" name=""/>
                      <p:cNvPicPr/>
                      <p:nvPr/>
                    </p:nvPicPr>
                    <p:blipFill>
                      <a:blip r:embed="rId7"/>
                      <a:stretch>
                        <a:fillRect/>
                      </a:stretch>
                    </p:blipFill>
                    <p:spPr>
                      <a:xfrm>
                        <a:off x="3491992" y="232913"/>
                        <a:ext cx="4664075" cy="5432586"/>
                      </a:xfrm>
                      <a:prstGeom prst="rect">
                        <a:avLst/>
                      </a:prstGeom>
                    </p:spPr>
                  </p:pic>
                </p:oleObj>
              </mc:Fallback>
            </mc:AlternateContent>
          </a:graphicData>
        </a:graphic>
      </p:graphicFrame>
    </p:spTree>
    <p:extLst>
      <p:ext uri="{BB962C8B-B14F-4D97-AF65-F5344CB8AC3E}">
        <p14:creationId xmlns:p14="http://schemas.microsoft.com/office/powerpoint/2010/main" val="419871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A6EB356F-A2A5-6ABB-6214-2D7FED0223F1}"/>
              </a:ext>
            </a:extLst>
          </p:cNvPr>
          <p:cNvGraphicFramePr>
            <a:graphicFrameLocks noChangeAspect="1"/>
          </p:cNvGraphicFramePr>
          <p:nvPr>
            <p:extLst>
              <p:ext uri="{D42A27DB-BD31-4B8C-83A1-F6EECF244321}">
                <p14:modId xmlns:p14="http://schemas.microsoft.com/office/powerpoint/2010/main" val="3132965277"/>
              </p:ext>
            </p:extLst>
          </p:nvPr>
        </p:nvGraphicFramePr>
        <p:xfrm>
          <a:off x="3491992" y="61901"/>
          <a:ext cx="4664075" cy="5787450"/>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bat.Document.DC">
                  <p:embed/>
                </p:oleObj>
              </mc:Choice>
              <mc:Fallback>
                <p:oleObj name="Acrobat Document" r:id="rId6" imgW="4663440" imgH="6034898" progId="Acrobat.Document.DC">
                  <p:embed/>
                  <p:pic>
                    <p:nvPicPr>
                      <p:cNvPr id="0" name=""/>
                      <p:cNvPicPr/>
                      <p:nvPr/>
                    </p:nvPicPr>
                    <p:blipFill>
                      <a:blip r:embed="rId7"/>
                      <a:stretch>
                        <a:fillRect/>
                      </a:stretch>
                    </p:blipFill>
                    <p:spPr>
                      <a:xfrm>
                        <a:off x="3491992" y="61901"/>
                        <a:ext cx="4664075" cy="5787450"/>
                      </a:xfrm>
                      <a:prstGeom prst="rect">
                        <a:avLst/>
                      </a:prstGeom>
                    </p:spPr>
                  </p:pic>
                </p:oleObj>
              </mc:Fallback>
            </mc:AlternateContent>
          </a:graphicData>
        </a:graphic>
      </p:graphicFrame>
    </p:spTree>
    <p:extLst>
      <p:ext uri="{BB962C8B-B14F-4D97-AF65-F5344CB8AC3E}">
        <p14:creationId xmlns:p14="http://schemas.microsoft.com/office/powerpoint/2010/main" val="304831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8F0265F7-4622-8CDD-1DB3-4C472E622C54}"/>
              </a:ext>
            </a:extLst>
          </p:cNvPr>
          <p:cNvGraphicFramePr>
            <a:graphicFrameLocks noChangeAspect="1"/>
          </p:cNvGraphicFramePr>
          <p:nvPr>
            <p:extLst>
              <p:ext uri="{D42A27DB-BD31-4B8C-83A1-F6EECF244321}">
                <p14:modId xmlns:p14="http://schemas.microsoft.com/office/powerpoint/2010/main" val="266482854"/>
              </p:ext>
            </p:extLst>
          </p:nvPr>
        </p:nvGraphicFramePr>
        <p:xfrm>
          <a:off x="3379986" y="218018"/>
          <a:ext cx="4664075" cy="5512279"/>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bat.Document.DC">
                  <p:embed/>
                </p:oleObj>
              </mc:Choice>
              <mc:Fallback>
                <p:oleObj name="Acrobat Document" r:id="rId6" imgW="4663440" imgH="6034898" progId="Acrobat.Document.DC">
                  <p:embed/>
                  <p:pic>
                    <p:nvPicPr>
                      <p:cNvPr id="0" name=""/>
                      <p:cNvPicPr/>
                      <p:nvPr/>
                    </p:nvPicPr>
                    <p:blipFill>
                      <a:blip r:embed="rId7"/>
                      <a:stretch>
                        <a:fillRect/>
                      </a:stretch>
                    </p:blipFill>
                    <p:spPr>
                      <a:xfrm>
                        <a:off x="3379986" y="218018"/>
                        <a:ext cx="4664075" cy="5512279"/>
                      </a:xfrm>
                      <a:prstGeom prst="rect">
                        <a:avLst/>
                      </a:prstGeom>
                    </p:spPr>
                  </p:pic>
                </p:oleObj>
              </mc:Fallback>
            </mc:AlternateContent>
          </a:graphicData>
        </a:graphic>
      </p:graphicFrame>
    </p:spTree>
    <p:extLst>
      <p:ext uri="{BB962C8B-B14F-4D97-AF65-F5344CB8AC3E}">
        <p14:creationId xmlns:p14="http://schemas.microsoft.com/office/powerpoint/2010/main" val="380488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E6D43294-3080-DDF1-C26C-7C20D1EBEFDE}"/>
              </a:ext>
            </a:extLst>
          </p:cNvPr>
          <p:cNvGraphicFramePr>
            <a:graphicFrameLocks noChangeAspect="1"/>
          </p:cNvGraphicFramePr>
          <p:nvPr>
            <p:extLst>
              <p:ext uri="{D42A27DB-BD31-4B8C-83A1-F6EECF244321}">
                <p14:modId xmlns:p14="http://schemas.microsoft.com/office/powerpoint/2010/main" val="997408961"/>
              </p:ext>
            </p:extLst>
          </p:nvPr>
        </p:nvGraphicFramePr>
        <p:xfrm>
          <a:off x="3386915" y="135122"/>
          <a:ext cx="4664075" cy="5789802"/>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bat.Document.DC">
                  <p:embed/>
                </p:oleObj>
              </mc:Choice>
              <mc:Fallback>
                <p:oleObj name="Acrobat Document" r:id="rId6" imgW="4663440" imgH="6034898" progId="Acrobat.Document.DC">
                  <p:embed/>
                  <p:pic>
                    <p:nvPicPr>
                      <p:cNvPr id="0" name=""/>
                      <p:cNvPicPr/>
                      <p:nvPr/>
                    </p:nvPicPr>
                    <p:blipFill>
                      <a:blip r:embed="rId7"/>
                      <a:stretch>
                        <a:fillRect/>
                      </a:stretch>
                    </p:blipFill>
                    <p:spPr>
                      <a:xfrm>
                        <a:off x="3386915" y="135122"/>
                        <a:ext cx="4664075" cy="5789802"/>
                      </a:xfrm>
                      <a:prstGeom prst="rect">
                        <a:avLst/>
                      </a:prstGeom>
                    </p:spPr>
                  </p:pic>
                </p:oleObj>
              </mc:Fallback>
            </mc:AlternateContent>
          </a:graphicData>
        </a:graphic>
      </p:graphicFrame>
    </p:spTree>
    <p:extLst>
      <p:ext uri="{BB962C8B-B14F-4D97-AF65-F5344CB8AC3E}">
        <p14:creationId xmlns:p14="http://schemas.microsoft.com/office/powerpoint/2010/main" val="246479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8CFC2EBF-BD97-E890-C553-8F0E1F597AB7}"/>
              </a:ext>
            </a:extLst>
          </p:cNvPr>
          <p:cNvGraphicFramePr>
            <a:graphicFrameLocks noChangeAspect="1"/>
          </p:cNvGraphicFramePr>
          <p:nvPr>
            <p:extLst>
              <p:ext uri="{D42A27DB-BD31-4B8C-83A1-F6EECF244321}">
                <p14:modId xmlns:p14="http://schemas.microsoft.com/office/powerpoint/2010/main" val="430720228"/>
              </p:ext>
            </p:extLst>
          </p:nvPr>
        </p:nvGraphicFramePr>
        <p:xfrm>
          <a:off x="3453205" y="97140"/>
          <a:ext cx="4664075" cy="5216731"/>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bat.Document.DC">
                  <p:embed/>
                </p:oleObj>
              </mc:Choice>
              <mc:Fallback>
                <p:oleObj name="Acrobat Document" r:id="rId6" imgW="4663440" imgH="6034898" progId="Acrobat.Document.DC">
                  <p:embed/>
                  <p:pic>
                    <p:nvPicPr>
                      <p:cNvPr id="0" name=""/>
                      <p:cNvPicPr/>
                      <p:nvPr/>
                    </p:nvPicPr>
                    <p:blipFill>
                      <a:blip r:embed="rId7"/>
                      <a:stretch>
                        <a:fillRect/>
                      </a:stretch>
                    </p:blipFill>
                    <p:spPr>
                      <a:xfrm>
                        <a:off x="3453205" y="97140"/>
                        <a:ext cx="4664075" cy="5216731"/>
                      </a:xfrm>
                      <a:prstGeom prst="rect">
                        <a:avLst/>
                      </a:prstGeom>
                    </p:spPr>
                  </p:pic>
                </p:oleObj>
              </mc:Fallback>
            </mc:AlternateContent>
          </a:graphicData>
        </a:graphic>
      </p:graphicFrame>
    </p:spTree>
    <p:extLst>
      <p:ext uri="{BB962C8B-B14F-4D97-AF65-F5344CB8AC3E}">
        <p14:creationId xmlns:p14="http://schemas.microsoft.com/office/powerpoint/2010/main" val="3832763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A3EB4F90-C0E9-F77D-330C-76D19760D6B2}"/>
              </a:ext>
            </a:extLst>
          </p:cNvPr>
          <p:cNvGraphicFramePr>
            <a:graphicFrameLocks noChangeAspect="1"/>
          </p:cNvGraphicFramePr>
          <p:nvPr>
            <p:extLst>
              <p:ext uri="{D42A27DB-BD31-4B8C-83A1-F6EECF244321}">
                <p14:modId xmlns:p14="http://schemas.microsoft.com/office/powerpoint/2010/main" val="3082680104"/>
              </p:ext>
            </p:extLst>
          </p:nvPr>
        </p:nvGraphicFramePr>
        <p:xfrm>
          <a:off x="3692525" y="238125"/>
          <a:ext cx="4806950" cy="5222396"/>
        </p:xfrm>
        <a:graphic>
          <a:graphicData uri="http://schemas.openxmlformats.org/presentationml/2006/ole">
            <mc:AlternateContent xmlns:mc="http://schemas.openxmlformats.org/markup-compatibility/2006">
              <mc:Choice xmlns:v="urn:schemas-microsoft-com:vml" Requires="v">
                <p:oleObj name="Worksheet" r:id="rId6" imgW="5760720" imgH="7650543" progId="Excel.Sheet.12">
                  <p:embed/>
                </p:oleObj>
              </mc:Choice>
              <mc:Fallback>
                <p:oleObj name="Worksheet" r:id="rId6" imgW="5760720" imgH="7650543" progId="Excel.Sheet.12">
                  <p:embed/>
                  <p:pic>
                    <p:nvPicPr>
                      <p:cNvPr id="0" name=""/>
                      <p:cNvPicPr/>
                      <p:nvPr/>
                    </p:nvPicPr>
                    <p:blipFill>
                      <a:blip r:embed="rId7"/>
                      <a:stretch>
                        <a:fillRect/>
                      </a:stretch>
                    </p:blipFill>
                    <p:spPr>
                      <a:xfrm>
                        <a:off x="3692525" y="238125"/>
                        <a:ext cx="4806950" cy="5222396"/>
                      </a:xfrm>
                      <a:prstGeom prst="rect">
                        <a:avLst/>
                      </a:prstGeom>
                    </p:spPr>
                  </p:pic>
                </p:oleObj>
              </mc:Fallback>
            </mc:AlternateContent>
          </a:graphicData>
        </a:graphic>
      </p:graphicFrame>
    </p:spTree>
    <p:extLst>
      <p:ext uri="{BB962C8B-B14F-4D97-AF65-F5344CB8AC3E}">
        <p14:creationId xmlns:p14="http://schemas.microsoft.com/office/powerpoint/2010/main" val="332070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12" y="3337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427646"/>
            <a:ext cx="9579532" cy="751488"/>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a:t>
            </a:r>
            <a:r>
              <a:rPr lang="en-US" sz="4800" b="1" dirty="0"/>
              <a:t>Introduction</a:t>
            </a:r>
            <a:endParaRPr sz="4600" dirty="0">
              <a:latin typeface="Tahoma"/>
              <a:cs typeface="Tahoma"/>
            </a:endParaRPr>
          </a:p>
        </p:txBody>
      </p:sp>
      <p:sp>
        <p:nvSpPr>
          <p:cNvPr id="20" name="object 20"/>
          <p:cNvSpPr txBox="1"/>
          <p:nvPr/>
        </p:nvSpPr>
        <p:spPr>
          <a:xfrm>
            <a:off x="1022414" y="1382681"/>
            <a:ext cx="9061893" cy="4385174"/>
          </a:xfrm>
          <a:prstGeom prst="rect">
            <a:avLst/>
          </a:prstGeom>
        </p:spPr>
        <p:txBody>
          <a:bodyPr vert="horz" wrap="square" lIns="0" tIns="217804" rIns="0" bIns="0" rtlCol="0">
            <a:spAutoFit/>
          </a:bodyPr>
          <a:lstStyle/>
          <a:p>
            <a:pPr marL="12700">
              <a:spcBef>
                <a:spcPts val="1620"/>
              </a:spcBef>
              <a:buClr>
                <a:srgbClr val="F78E1E"/>
              </a:buClr>
              <a:tabLst>
                <a:tab pos="349250" algn="l"/>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algn="ctr">
              <a:spcBef>
                <a:spcPts val="1620"/>
              </a:spcBef>
              <a:buClr>
                <a:srgbClr val="F78E1E"/>
              </a:buClr>
              <a:tabLst>
                <a:tab pos="349250" algn="l"/>
              </a:tabLst>
              <a:defRP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Partners Ending Homelessness (PEH) is the local Continuum of Care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representing the City of Rochester, County of Monroe, and Towns of Greece and Irondequoit (NY-500). PEH will submit a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Program Consolidated Application for funding to the U.S. Department of Housing and Urban Development (HUD) in the upcoming FY 2022 Continuum of Care Homeless Assistance Program Competition. This presentation describes the local application submission and review process. </a:t>
            </a:r>
          </a:p>
          <a:p>
            <a:pPr marL="12700" marR="0" lvl="0" algn="l" defTabSz="914400" rtl="0" eaLnBrk="1" fontAlgn="auto" latinLnBrk="0" hangingPunct="1">
              <a:lnSpc>
                <a:spcPct val="100000"/>
              </a:lnSpc>
              <a:spcBef>
                <a:spcPts val="1620"/>
              </a:spcBef>
              <a:spcAft>
                <a:spcPts val="0"/>
              </a:spcAft>
              <a:buClr>
                <a:srgbClr val="F78E1E"/>
              </a:buClr>
              <a:buSzTx/>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642406"/>
            <a:ext cx="10709225" cy="412192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4572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Projects at or above the community average will be asked to submit their 2022 budget workbook when notified of their ranking</a:t>
            </a:r>
          </a:p>
          <a:p>
            <a:pPr marL="4572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Projects </a:t>
            </a:r>
            <a:r>
              <a:rPr lang="en-US" sz="2400" dirty="0">
                <a:latin typeface="Calibri" panose="020F0502020204030204" pitchFamily="34" charset="0"/>
                <a:ea typeface="Calibri" panose="020F0502020204030204" pitchFamily="34" charset="0"/>
                <a:cs typeface="Times New Roman" panose="02020603050405020304" pitchFamily="18" charset="0"/>
              </a:rPr>
              <a:t>below the community average score will be asked to submit their 2022 budget workbook after presentations are made to the Application Review Committee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any project wants to make changes or amendments to their budgets, PEH must be made aware in an email before COB 6/30/2022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projects are considering consolidation, they will need to complete individual project budgets and a consolidated project budget.  Projects also need to make PEH aware of any intention to consolidate projects by email before COB 6/16/22.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Renewal Project Budgets  </a:t>
            </a:r>
            <a:endParaRPr sz="4600" dirty="0">
              <a:latin typeface="Tahoma"/>
              <a:cs typeface="Tahoma"/>
            </a:endParaRPr>
          </a:p>
        </p:txBody>
      </p:sp>
    </p:spTree>
    <p:extLst>
      <p:ext uri="{BB962C8B-B14F-4D97-AF65-F5344CB8AC3E}">
        <p14:creationId xmlns:p14="http://schemas.microsoft.com/office/powerpoint/2010/main" val="107149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333849" y="1695180"/>
            <a:ext cx="9624735"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 2022 CoC Program Notice of Funding Availability (NOFO)</a:t>
            </a:r>
            <a:r>
              <a:rPr lang="en-US" sz="1800" dirty="0">
                <a:effectLst/>
                <a:latin typeface="Calibri" panose="020F0502020204030204" pitchFamily="34" charset="0"/>
                <a:ea typeface="Calibri" panose="020F0502020204030204" pitchFamily="34" charset="0"/>
                <a:cs typeface="Times New Roman" panose="02020603050405020304" pitchFamily="18" charset="0"/>
              </a:rPr>
              <a:t> has not yet been released. All Renewal and New Applicants must also comply with the rules, regulations, and guidance in </a:t>
            </a:r>
            <a:r>
              <a:rPr lang="en-US" dirty="0">
                <a:latin typeface="Calibri" panose="020F0502020204030204" pitchFamily="34" charset="0"/>
                <a:ea typeface="Calibri" panose="020F0502020204030204" pitchFamily="34" charset="0"/>
                <a:cs typeface="Times New Roman" panose="02020603050405020304" pitchFamily="18" charset="0"/>
              </a:rPr>
              <a:t>the HUD FY2022 CoC Program </a:t>
            </a:r>
            <a:r>
              <a:rPr lang="en-US" sz="1800" dirty="0">
                <a:effectLst/>
                <a:latin typeface="Calibri" panose="020F0502020204030204" pitchFamily="34" charset="0"/>
                <a:ea typeface="Calibri" panose="020F0502020204030204" pitchFamily="34" charset="0"/>
                <a:cs typeface="Times New Roman" panose="02020603050405020304" pitchFamily="18" charset="0"/>
              </a:rPr>
              <a:t>NOFO once it is released</a:t>
            </a:r>
          </a:p>
          <a:p>
            <a:pPr marL="114300" indent="0">
              <a:buNone/>
            </a:pPr>
            <a:endParaRPr lang="en-US" dirty="0"/>
          </a:p>
          <a:p>
            <a:r>
              <a:rPr lang="en-US" i="1" dirty="0" err="1"/>
              <a:t>CoC</a:t>
            </a:r>
            <a:r>
              <a:rPr lang="en-US" i="1" dirty="0"/>
              <a:t> Program Interim Rule (24 CFR part 578) </a:t>
            </a:r>
            <a:r>
              <a:rPr lang="en-US" i="1" u="sng" dirty="0">
                <a:hlinkClick r:id="rId3"/>
              </a:rPr>
              <a:t>https://www.hudexchange.info/resources/documents/CoCProgramInterimRule_FormattedVersion.pdf</a:t>
            </a:r>
            <a:endParaRPr lang="en-US" i="1" u="sng" dirty="0"/>
          </a:p>
          <a:p>
            <a:r>
              <a:rPr lang="en-US" dirty="0"/>
              <a:t>Housing First Information</a:t>
            </a:r>
            <a:endParaRPr lang="en-US" u="sng" dirty="0"/>
          </a:p>
          <a:p>
            <a:r>
              <a:rPr lang="en-US" u="sng" dirty="0">
                <a:hlinkClick r:id="rId4"/>
              </a:rPr>
              <a:t>https://www.hudexchange.info/resources/documents/Housing-First-Permanent-SupportiveHousing-Brief.pdf</a:t>
            </a:r>
            <a:endParaRPr lang="en-US" u="sng" dirty="0"/>
          </a:p>
          <a:p>
            <a:r>
              <a:rPr lang="en-US" dirty="0"/>
              <a:t>Rapid Re-Housing Information</a:t>
            </a:r>
          </a:p>
          <a:p>
            <a:r>
              <a:rPr lang="en-US" u="sng" dirty="0">
                <a:hlinkClick r:id="rId5"/>
              </a:rPr>
              <a:t>https://www.hudexchange.info/resources/documents/Rapid-Re-Housing-Brief.pdf</a:t>
            </a:r>
            <a:br>
              <a:rPr lang="en-US" u="sng" dirty="0"/>
            </a:br>
            <a:r>
              <a:rPr lang="en-US" u="sng" dirty="0">
                <a:hlinkClick r:id="rId6"/>
              </a:rPr>
              <a:t>https://www.hudexchange.info/resource/2889/rapid-rehousing-esg-vs-coc/</a:t>
            </a:r>
            <a:endParaRPr lang="en-US" u="sng"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0141" y="7985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5" y="722376"/>
            <a:ext cx="6570980"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HUD References</a:t>
            </a:r>
            <a:endParaRPr sz="4600" dirty="0">
              <a:latin typeface="Tahoma"/>
              <a:cs typeface="Tahoma"/>
            </a:endParaRPr>
          </a:p>
        </p:txBody>
      </p:sp>
    </p:spTree>
    <p:extLst>
      <p:ext uri="{BB962C8B-B14F-4D97-AF65-F5344CB8AC3E}">
        <p14:creationId xmlns:p14="http://schemas.microsoft.com/office/powerpoint/2010/main" val="1530620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675" y="-19050"/>
            <a:ext cx="1226820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343264"/>
            <a:ext cx="9115546" cy="3990736"/>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Projects that fall below the Average Community Score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Projects that score under the average community score will be ranked from the following factors:</a:t>
            </a: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Total Application Score</a:t>
            </a: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Presentation to the Application Review </a:t>
            </a:r>
            <a:r>
              <a:rPr lang="en-US" sz="2800" dirty="0">
                <a:latin typeface="Calibri" panose="020F0502020204030204" pitchFamily="34" charset="0"/>
                <a:ea typeface="Calibri" panose="020F0502020204030204" pitchFamily="34" charset="0"/>
                <a:cs typeface="Times New Roman" panose="02020603050405020304" pitchFamily="18" charset="0"/>
              </a:rPr>
              <a:t>C</a:t>
            </a:r>
            <a:r>
              <a:rPr lang="en-US" sz="2800" dirty="0">
                <a:effectLst/>
                <a:latin typeface="Calibri" panose="020F0502020204030204" pitchFamily="34" charset="0"/>
                <a:ea typeface="Calibri" panose="020F0502020204030204" pitchFamily="34" charset="0"/>
                <a:cs typeface="Times New Roman" panose="02020603050405020304" pitchFamily="18" charset="0"/>
              </a:rPr>
              <a:t>ommittee</a:t>
            </a: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2800" i="1" dirty="0">
                <a:latin typeface="Calibri" panose="020F0502020204030204" pitchFamily="34" charset="0"/>
                <a:ea typeface="Calibri" panose="020F0502020204030204" pitchFamily="34" charset="0"/>
                <a:cs typeface="Times New Roman" panose="02020603050405020304" pitchFamily="18" charset="0"/>
              </a:rPr>
              <a:t>Up to 5 points may be added or subtracted from the Rating Criteria Score based on the Mitigating Factors presented to the Application Review Committee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57300" y="722376"/>
            <a:ext cx="8638224" cy="689932"/>
          </a:xfrm>
          <a:prstGeom prst="rect">
            <a:avLst/>
          </a:prstGeom>
        </p:spPr>
        <p:txBody>
          <a:bodyPr vert="horz" wrap="square" lIns="0" tIns="12700" rIns="0" bIns="0" rtlCol="0">
            <a:spAutoFit/>
          </a:bodyPr>
          <a:lstStyle/>
          <a:p>
            <a:pPr marL="12700" algn="ctr">
              <a:lnSpc>
                <a:spcPct val="100000"/>
              </a:lnSpc>
              <a:spcBef>
                <a:spcPts val="100"/>
              </a:spcBef>
            </a:pPr>
            <a:r>
              <a:rPr lang="en-US" b="1" dirty="0"/>
              <a:t>Renewal Projects</a:t>
            </a:r>
            <a:endParaRPr sz="4600" dirty="0">
              <a:latin typeface="Tahoma"/>
              <a:cs typeface="Tahoma"/>
            </a:endParaRPr>
          </a:p>
        </p:txBody>
      </p:sp>
    </p:spTree>
    <p:extLst>
      <p:ext uri="{BB962C8B-B14F-4D97-AF65-F5344CB8AC3E}">
        <p14:creationId xmlns:p14="http://schemas.microsoft.com/office/powerpoint/2010/main" val="538404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675" y="-19050"/>
            <a:ext cx="1226820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343264"/>
            <a:ext cx="9115546" cy="3990736"/>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800"/>
              </a:spcAft>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P</a:t>
            </a:r>
            <a:r>
              <a:rPr lang="en-US" sz="2800" b="1" dirty="0">
                <a:effectLst/>
                <a:latin typeface="Calibri" panose="020F0502020204030204" pitchFamily="34" charset="0"/>
                <a:ea typeface="Calibri" panose="020F0502020204030204" pitchFamily="34" charset="0"/>
                <a:cs typeface="Times New Roman" panose="02020603050405020304" pitchFamily="18" charset="0"/>
              </a:rPr>
              <a:t>rojects that fall below the average community score in the first round of scoring can not move above any project that scored at or above the community average score.   </a:t>
            </a:r>
          </a:p>
          <a:p>
            <a:pPr marL="457200" marR="0" indent="-457200">
              <a:lnSpc>
                <a:spcPct val="107000"/>
              </a:lnSpc>
              <a:spcBef>
                <a:spcPts val="0"/>
              </a:spcBef>
              <a:spcAft>
                <a:spcPts val="800"/>
              </a:spcAft>
              <a:buFont typeface="Arial" panose="020B0604020202020204" pitchFamily="34" charset="0"/>
              <a:buChar char="•"/>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Scoring below the average community score does </a:t>
            </a:r>
            <a:r>
              <a:rPr lang="en-US" sz="2800" b="1" u="sng" dirty="0">
                <a:latin typeface="Calibri" panose="020F0502020204030204" pitchFamily="34" charset="0"/>
                <a:ea typeface="Calibri" panose="020F0502020204030204" pitchFamily="34" charset="0"/>
                <a:cs typeface="Times New Roman" panose="02020603050405020304" pitchFamily="18" charset="0"/>
              </a:rPr>
              <a:t>not mean the project is in Tier II.  Tiers will not be determined until HUD releases the FY2022 CoC Program NOFO.</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57300" y="722376"/>
            <a:ext cx="8638224" cy="689932"/>
          </a:xfrm>
          <a:prstGeom prst="rect">
            <a:avLst/>
          </a:prstGeom>
        </p:spPr>
        <p:txBody>
          <a:bodyPr vert="horz" wrap="square" lIns="0" tIns="12700" rIns="0" bIns="0" rtlCol="0">
            <a:spAutoFit/>
          </a:bodyPr>
          <a:lstStyle/>
          <a:p>
            <a:pPr marL="12700" algn="ctr">
              <a:lnSpc>
                <a:spcPct val="100000"/>
              </a:lnSpc>
              <a:spcBef>
                <a:spcPts val="100"/>
              </a:spcBef>
            </a:pPr>
            <a:r>
              <a:rPr lang="en-US" b="1" dirty="0"/>
              <a:t>Renewal Projects</a:t>
            </a:r>
            <a:endParaRPr sz="4600" dirty="0">
              <a:latin typeface="Tahoma"/>
              <a:cs typeface="Tahoma"/>
            </a:endParaRPr>
          </a:p>
        </p:txBody>
      </p:sp>
    </p:spTree>
    <p:extLst>
      <p:ext uri="{BB962C8B-B14F-4D97-AF65-F5344CB8AC3E}">
        <p14:creationId xmlns:p14="http://schemas.microsoft.com/office/powerpoint/2010/main" val="273453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359017" y="1695180"/>
            <a:ext cx="8808440" cy="321972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 presentation to the Application Review Committee will be required for all projects that score under the average community score. The presentation is intended to help the reviewers better understand the renewal project and the plans to improve performance over the upcoming year. </a:t>
            </a:r>
          </a:p>
          <a:p>
            <a:pPr marL="0" marR="0">
              <a:lnSpc>
                <a:spcPct val="107000"/>
              </a:lnSpc>
              <a:spcBef>
                <a:spcPts val="0"/>
              </a:spcBef>
              <a:spcAft>
                <a:spcPts val="800"/>
              </a:spcAft>
            </a:pPr>
            <a:r>
              <a:rPr lang="en-US" sz="2800" i="1" dirty="0">
                <a:ea typeface="Calibri" panose="020F0502020204030204" pitchFamily="34" charset="0"/>
                <a:cs typeface="Times New Roman" panose="02020603050405020304" pitchFamily="18" charset="0"/>
              </a:rPr>
              <a:t>P</a:t>
            </a:r>
            <a:r>
              <a:rPr lang="en-US" sz="2800" i="1" dirty="0">
                <a:effectLst/>
                <a:ea typeface="Calibri" panose="020F0502020204030204" pitchFamily="34" charset="0"/>
                <a:cs typeface="Times New Roman" panose="02020603050405020304" pitchFamily="18" charset="0"/>
              </a:rPr>
              <a:t>resentations </a:t>
            </a:r>
            <a:r>
              <a:rPr lang="en-US" sz="2800" i="1" dirty="0">
                <a:ea typeface="Calibri" panose="020F0502020204030204" pitchFamily="34" charset="0"/>
                <a:cs typeface="Times New Roman" panose="02020603050405020304" pitchFamily="18" charset="0"/>
              </a:rPr>
              <a:t>will be scheduled for the week of June 20</a:t>
            </a:r>
            <a:r>
              <a:rPr lang="en-US" sz="2800" i="1" baseline="30000" dirty="0">
                <a:ea typeface="Calibri" panose="020F0502020204030204" pitchFamily="34" charset="0"/>
                <a:cs typeface="Times New Roman" panose="02020603050405020304" pitchFamily="18" charset="0"/>
              </a:rPr>
              <a:t>th. </a:t>
            </a:r>
            <a:r>
              <a:rPr lang="en-US" sz="2800" i="1" dirty="0">
                <a:ea typeface="Calibri" panose="020F0502020204030204" pitchFamily="34" charset="0"/>
                <a:cs typeface="Times New Roman" panose="02020603050405020304" pitchFamily="18" charset="0"/>
              </a:rPr>
              <a:t>PEH </a:t>
            </a:r>
            <a:r>
              <a:rPr lang="en-US" sz="2800" i="1" dirty="0">
                <a:effectLst/>
                <a:ea typeface="Calibri" panose="020F0502020204030204" pitchFamily="34" charset="0"/>
                <a:cs typeface="Times New Roman" panose="02020603050405020304" pitchFamily="18" charset="0"/>
              </a:rPr>
              <a:t>will email the projects to set up these times. </a:t>
            </a:r>
            <a:endParaRPr lang="en-US" sz="2800" dirty="0">
              <a:effectLst/>
              <a:ea typeface="Calibri" panose="020F0502020204030204" pitchFamily="34" charset="0"/>
              <a:cs typeface="Times New Roman" panose="02020603050405020304" pitchFamily="18" charset="0"/>
            </a:endParaRPr>
          </a:p>
          <a:p>
            <a:pPr marL="85725" indent="0" algn="ctr">
              <a:buNone/>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149292" y="722376"/>
            <a:ext cx="8746232" cy="689932"/>
          </a:xfrm>
          <a:prstGeom prst="rect">
            <a:avLst/>
          </a:prstGeom>
        </p:spPr>
        <p:txBody>
          <a:bodyPr vert="horz" wrap="square" lIns="0" tIns="12700" rIns="0" bIns="0" rtlCol="0">
            <a:spAutoFit/>
          </a:bodyPr>
          <a:lstStyle/>
          <a:p>
            <a:pPr marL="12700" algn="ctr">
              <a:lnSpc>
                <a:spcPct val="100000"/>
              </a:lnSpc>
              <a:spcBef>
                <a:spcPts val="100"/>
              </a:spcBef>
            </a:pPr>
            <a:r>
              <a:rPr lang="en-US" b="1" dirty="0"/>
              <a:t>Renewal Project Presentations</a:t>
            </a:r>
            <a:endParaRPr sz="4600" dirty="0">
              <a:latin typeface="Tahoma"/>
              <a:cs typeface="Tahoma"/>
            </a:endParaRPr>
          </a:p>
        </p:txBody>
      </p:sp>
    </p:spTree>
    <p:extLst>
      <p:ext uri="{BB962C8B-B14F-4D97-AF65-F5344CB8AC3E}">
        <p14:creationId xmlns:p14="http://schemas.microsoft.com/office/powerpoint/2010/main" val="1614814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984885"/>
          </a:xfrm>
        </p:spPr>
        <p:txBody>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Per</a:t>
            </a:r>
            <a:r>
              <a:rPr lang="en-US" sz="3200" b="1" dirty="0">
                <a:effectLst/>
                <a:latin typeface="Calibri" panose="020F0502020204030204" pitchFamily="34" charset="0"/>
                <a:ea typeface="Calibri" panose="020F0502020204030204" pitchFamily="34" charset="0"/>
                <a:cs typeface="Times New Roman" panose="02020603050405020304" pitchFamily="18" charset="0"/>
              </a:rPr>
              <a:t>formance Improvement Plan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3" name="Content Placeholder 2"/>
          <p:cNvSpPr>
            <a:spLocks noGrp="1"/>
          </p:cNvSpPr>
          <p:nvPr>
            <p:ph idx="1"/>
          </p:nvPr>
        </p:nvSpPr>
        <p:spPr>
          <a:xfrm>
            <a:off x="687896" y="1420558"/>
            <a:ext cx="11316749" cy="4016883"/>
          </a:xfrm>
        </p:spPr>
        <p:txBody>
          <a:bodyPr>
            <a:normAutofit/>
          </a:bodyPr>
          <a:lstStyle/>
          <a:p>
            <a:pPr algn="l"/>
            <a:r>
              <a:rPr lang="en-US"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that score below a threshold score (TBD after renewal project ranking is concluded) will need to work with PEH on a performance improvement plan. The performance improvement plan will start immediately. </a:t>
            </a:r>
          </a:p>
          <a:p>
            <a:pPr algn="l"/>
            <a:endParaRPr lang="en-US" sz="28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the FY2023 local application process, if the project does not improve its scores and fails to move above the threshold score the project will be subject to having its funding reallocated.</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gn="l">
              <a:spcBef>
                <a:spcPts val="0"/>
              </a:spcBef>
              <a:spcAft>
                <a:spcPts val="0"/>
              </a:spcAft>
            </a:pPr>
            <a:endParaRPr lang="en-US" dirty="0">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25</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77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615553"/>
          </a:xfrm>
        </p:spPr>
        <p:txBody>
          <a:bodyPr/>
          <a:lstStyle/>
          <a:p>
            <a:pPr algn="ct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2022 Renewal Project’s Timeline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u="sng" dirty="0"/>
          </a:p>
        </p:txBody>
      </p:sp>
      <p:sp>
        <p:nvSpPr>
          <p:cNvPr id="3" name="Content Placeholder 2"/>
          <p:cNvSpPr>
            <a:spLocks noGrp="1"/>
          </p:cNvSpPr>
          <p:nvPr>
            <p:ph idx="1"/>
          </p:nvPr>
        </p:nvSpPr>
        <p:spPr>
          <a:xfrm>
            <a:off x="687896" y="1073643"/>
            <a:ext cx="11316749" cy="4227276"/>
          </a:xfrm>
        </p:spPr>
        <p:txBody>
          <a:bodyPr>
            <a:normAutofit fontScale="92500" lnSpcReduction="10000"/>
          </a:bodyPr>
          <a:lstStyle/>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31: Release of Renewal Projec</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t 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anking </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riteria materials.</a:t>
            </a:r>
          </a:p>
          <a:p>
            <a:pPr marL="0" marR="0" indent="45720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HMIS data used for review and ranking is for the period 4/1/2021 to 3/31/22.</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7: Renewal Ranking </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riteria Workshop.</a:t>
            </a:r>
          </a:p>
          <a:p>
            <a:pPr marL="45720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 pm – 2:00 pm on Zoom</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13:</a:t>
            </a:r>
          </a:p>
          <a:p>
            <a:pPr marL="0" marR="0" indent="45720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Projects notified of scores and request mitigating factors for projects that score</a:t>
            </a:r>
          </a:p>
          <a:p>
            <a:pPr marL="0" marR="0" indent="45720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below the community ranking criteria average.</a:t>
            </a:r>
          </a:p>
          <a:p>
            <a:pPr marL="45720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Projects at or above the community average will be asked to submit their 2022 budget workbook.</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16: Discrepancies with rating criteria score must be submitted to PEH  </a:t>
            </a:r>
          </a:p>
          <a:p>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16: Section F of the Renewal ranking criteria sheet 2022 due at COB (5 pm)   </a:t>
            </a:r>
          </a:p>
          <a:p>
            <a:pPr marL="0" marR="0">
              <a:lnSpc>
                <a:spcPct val="107000"/>
              </a:lnSpc>
              <a:spcBef>
                <a:spcPts val="0"/>
              </a:spcBef>
              <a:spcAft>
                <a:spcPts val="0"/>
              </a:spcAft>
            </a:pPr>
            <a:r>
              <a:rPr lang="en-US" sz="1800" dirty="0">
                <a:solidFill>
                  <a:schemeClr val="tx1"/>
                </a:solidFill>
                <a:effectLst/>
                <a:latin typeface="CIDFont+F1"/>
                <a:ea typeface="Calibri" panose="020F0502020204030204" pitchFamily="34" charset="0"/>
                <a:cs typeface="CIDFont+F1"/>
              </a:rPr>
              <a:t>June 16: Renewal ranking criteria mitigating factors for projects are due at COB (5 pm).</a:t>
            </a:r>
            <a:endParaRPr lang="en-US"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chemeClr val="tx1"/>
                </a:solidFill>
                <a:effectLst/>
                <a:latin typeface="CIDFont+F1"/>
                <a:ea typeface="Calibri" panose="020F0502020204030204" pitchFamily="34" charset="0"/>
                <a:cs typeface="CIDFont+F1"/>
              </a:rPr>
              <a:t>Week of June 20: Renewal project presentations</a:t>
            </a:r>
            <a:endParaRPr lang="en-US"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chemeClr val="tx1"/>
                </a:solidFill>
                <a:effectLst/>
                <a:latin typeface="CIDFont+F4"/>
                <a:ea typeface="Calibri" panose="020F0502020204030204" pitchFamily="34" charset="0"/>
                <a:cs typeface="CIDFont+F4"/>
              </a:rPr>
              <a:t> </a:t>
            </a:r>
            <a:r>
              <a:rPr lang="en-US" sz="1800" dirty="0">
                <a:solidFill>
                  <a:schemeClr val="tx1"/>
                </a:solidFill>
                <a:effectLst/>
                <a:latin typeface="CIDFont+F1"/>
                <a:ea typeface="Calibri" panose="020F0502020204030204" pitchFamily="34" charset="0"/>
                <a:cs typeface="CIDFont+F1"/>
              </a:rPr>
              <a:t>June 30: Notification of scores sent to presenting renewal projects </a:t>
            </a:r>
            <a:endParaRPr lang="en-US"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1" algn="l">
              <a:spcBef>
                <a:spcPts val="0"/>
              </a:spcBef>
              <a:spcAft>
                <a:spcPts val="0"/>
              </a:spcAft>
            </a:pPr>
            <a:endParaRPr lang="en-US" dirty="0">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26</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885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88425"/>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1061829"/>
          </a:xfrm>
        </p:spPr>
        <p:txBody>
          <a:bodyPr/>
          <a:lstStyle/>
          <a:p>
            <a:pPr marL="0" marR="0" algn="ctr">
              <a:spcBef>
                <a:spcPts val="0"/>
              </a:spcBef>
              <a:spcAft>
                <a:spcPts val="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2022 New Applications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u="sng" dirty="0"/>
          </a:p>
        </p:txBody>
      </p:sp>
      <p:sp>
        <p:nvSpPr>
          <p:cNvPr id="3" name="Content Placeholder 2"/>
          <p:cNvSpPr>
            <a:spLocks noGrp="1"/>
          </p:cNvSpPr>
          <p:nvPr>
            <p:ph idx="1"/>
          </p:nvPr>
        </p:nvSpPr>
        <p:spPr>
          <a:xfrm>
            <a:off x="510811" y="1117358"/>
            <a:ext cx="11316749" cy="4312229"/>
          </a:xfrm>
        </p:spPr>
        <p:txBody>
          <a:bodyPr>
            <a:normAutofit fontScale="92500" lnSpcReduction="2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l"/>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expected that HUD will release the FY2022 CoC Program NOFO at the end of </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July</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that the CoC Consolidated wil</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l be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due in </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September</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local process for New Project Applications is contingent on the HUD release. It will be adjusted </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as needed.</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Tentative timeline after HUD's NOFA is released.</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Release of New Project Applications five days after the HUD NOFA is released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New Project applicant workshop</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All questions regarding New Projects due to PEH</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Final Q &amp; A for New Projects posted to PEH website.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New applications due 14 business days after the applicant workshop on new applications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New application presentations.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4"/>
                <a:ea typeface="Calibri" panose="020F0502020204030204" pitchFamily="34" charset="0"/>
                <a:cs typeface="CIDFont+F4"/>
              </a:rPr>
              <a:t> </a:t>
            </a:r>
            <a:r>
              <a:rPr lang="en-US" sz="1800" dirty="0">
                <a:solidFill>
                  <a:srgbClr val="000000"/>
                </a:solidFill>
                <a:effectLst/>
                <a:latin typeface="CIDFont+F1"/>
                <a:ea typeface="Calibri" panose="020F0502020204030204" pitchFamily="34" charset="0"/>
                <a:cs typeface="CIDFont+F1"/>
              </a:rPr>
              <a:t>TBA: Release of Ranking and Awards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Request of final appeals due after new project funding is released.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Release of Final Ranking and Awards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a:t>
            </a:r>
            <a:r>
              <a:rPr lang="en-US" sz="1800" dirty="0" err="1">
                <a:solidFill>
                  <a:srgbClr val="000000"/>
                </a:solidFill>
                <a:effectLst/>
                <a:latin typeface="CIDFont+F1"/>
                <a:ea typeface="Calibri" panose="020F0502020204030204" pitchFamily="34" charset="0"/>
                <a:cs typeface="CIDFont+F1"/>
              </a:rPr>
              <a:t>Esnaps</a:t>
            </a:r>
            <a:r>
              <a:rPr lang="en-US" sz="1800" dirty="0">
                <a:solidFill>
                  <a:srgbClr val="000000"/>
                </a:solidFill>
                <a:effectLst/>
                <a:latin typeface="CIDFont+F1"/>
                <a:ea typeface="Calibri" panose="020F0502020204030204" pitchFamily="34" charset="0"/>
                <a:cs typeface="CIDFont+F1"/>
              </a:rPr>
              <a:t> upload training</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IDFont+F1"/>
                <a:ea typeface="Calibri" panose="020F0502020204030204" pitchFamily="34" charset="0"/>
                <a:cs typeface="CIDFont+F1"/>
              </a:rPr>
              <a:t>TBA: Upload into </a:t>
            </a:r>
            <a:r>
              <a:rPr lang="en-US" sz="1800" dirty="0" err="1">
                <a:solidFill>
                  <a:srgbClr val="000000"/>
                </a:solidFill>
                <a:effectLst/>
                <a:latin typeface="CIDFont+F1"/>
                <a:ea typeface="Calibri" panose="020F0502020204030204" pitchFamily="34" charset="0"/>
                <a:cs typeface="CIDFont+F1"/>
              </a:rPr>
              <a:t>Esnaps</a:t>
            </a:r>
            <a:r>
              <a:rPr lang="en-US" sz="1800" dirty="0">
                <a:solidFill>
                  <a:srgbClr val="000000"/>
                </a:solidFill>
                <a:effectLst/>
                <a:latin typeface="CIDFont+F1"/>
                <a:ea typeface="Calibri" panose="020F0502020204030204" pitchFamily="34" charset="0"/>
                <a:cs typeface="CIDFont+F1"/>
              </a:rPr>
              <a:t> for all ranked projects Renewal and New</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27</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602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984885"/>
          </a:xfrm>
        </p:spPr>
        <p:txBody>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New Project Applications for FY2022</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sp>
        <p:nvSpPr>
          <p:cNvPr id="3" name="Content Placeholder 2"/>
          <p:cNvSpPr>
            <a:spLocks noGrp="1"/>
          </p:cNvSpPr>
          <p:nvPr>
            <p:ph idx="1"/>
          </p:nvPr>
        </p:nvSpPr>
        <p:spPr>
          <a:xfrm>
            <a:off x="687896" y="1420558"/>
            <a:ext cx="11316749" cy="4016883"/>
          </a:xfrm>
        </p:spPr>
        <p:txBody>
          <a:bodyPr>
            <a:normAutofit fontScale="70000" lnSpcReduction="20000"/>
          </a:bodyPr>
          <a:lstStyle/>
          <a:p>
            <a:pPr marL="457200" indent="-457200" algn="l">
              <a:buFont typeface="Arial" panose="020B0604020202020204" pitchFamily="34" charset="0"/>
              <a:buChar char="•"/>
            </a:pPr>
            <a:r>
              <a:rPr lang="en-US" sz="41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anticipated for the FY2022 NOFO that HUD will include bonus points for new project applications that create new permanent housing in partnership with health care providers</a:t>
            </a:r>
          </a:p>
          <a:p>
            <a:pPr algn="l"/>
            <a:endParaRPr lang="en-US" sz="41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US" sz="41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were no new projects proposed that met the requirements last year reducing our total score by 10 points</a:t>
            </a:r>
          </a:p>
          <a:p>
            <a:pPr algn="l"/>
            <a:endParaRPr lang="en-US" sz="41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41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can PEH assist providers in forming the partnerships that are needed that would allow such project(s) to be submitted?</a:t>
            </a:r>
          </a:p>
          <a:p>
            <a:pPr marL="457200" indent="-457200" algn="l">
              <a:buFont typeface="Arial" panose="020B0604020202020204" pitchFamily="34" charset="0"/>
              <a:buChar char="•"/>
            </a:pPr>
            <a:endParaRPr lang="en-US"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800" b="1"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gn="l">
              <a:spcBef>
                <a:spcPts val="0"/>
              </a:spcBef>
              <a:spcAft>
                <a:spcPts val="0"/>
              </a:spcAft>
            </a:pPr>
            <a:endParaRPr lang="en-US" dirty="0">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28</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271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674551" y="460279"/>
            <a:ext cx="6570980" cy="1213153"/>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Questions</a:t>
            </a:r>
            <a:r>
              <a:rPr lang="en-US" sz="3200" b="1" spc="-130" dirty="0">
                <a:solidFill>
                  <a:schemeClr val="tx1"/>
                </a:solidFill>
                <a:latin typeface="Tahoma"/>
                <a:cs typeface="Tahoma"/>
              </a:rPr>
              <a:t> </a:t>
            </a:r>
            <a:br>
              <a:rPr lang="en-US" sz="3200" b="1" spc="-130" dirty="0">
                <a:solidFill>
                  <a:schemeClr val="tx1"/>
                </a:solidFill>
                <a:latin typeface="Tahoma"/>
                <a:cs typeface="Tahoma"/>
              </a:rPr>
            </a:br>
            <a:r>
              <a:rPr lang="en-US" sz="3200" b="1" spc="-130" dirty="0">
                <a:solidFill>
                  <a:schemeClr val="tx1"/>
                </a:solidFill>
                <a:latin typeface="Tahoma"/>
                <a:cs typeface="Tahoma"/>
              </a:rPr>
              <a:t> </a:t>
            </a:r>
            <a:endParaRPr sz="3200" dirty="0">
              <a:solidFill>
                <a:schemeClr val="tx1"/>
              </a:solidFill>
              <a:latin typeface="Tahoma"/>
              <a:cs typeface="Tahoma"/>
            </a:endParaRPr>
          </a:p>
        </p:txBody>
      </p:sp>
      <p:pic>
        <p:nvPicPr>
          <p:cNvPr id="21" name="Picture 20">
            <a:extLst>
              <a:ext uri="{FF2B5EF4-FFF2-40B4-BE49-F238E27FC236}">
                <a16:creationId xmlns:a16="http://schemas.microsoft.com/office/drawing/2014/main" id="{18E9DBE1-F844-4A84-AF33-C763AB471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3277" y="1266727"/>
            <a:ext cx="3565321" cy="4177727"/>
          </a:xfrm>
          <a:prstGeom prst="rect">
            <a:avLst/>
          </a:prstGeom>
        </p:spPr>
      </p:pic>
    </p:spTree>
    <p:extLst>
      <p:ext uri="{BB962C8B-B14F-4D97-AF65-F5344CB8AC3E}">
        <p14:creationId xmlns:p14="http://schemas.microsoft.com/office/powerpoint/2010/main" val="236187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3"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704675" y="631188"/>
            <a:ext cx="11166051" cy="751488"/>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800" b="1" dirty="0"/>
              <a:t>Renewal Ranking Criteria Introduction</a:t>
            </a:r>
            <a:endParaRPr sz="4600" dirty="0">
              <a:latin typeface="Tahoma"/>
              <a:cs typeface="Tahoma"/>
            </a:endParaRPr>
          </a:p>
        </p:txBody>
      </p:sp>
      <p:sp>
        <p:nvSpPr>
          <p:cNvPr id="20" name="object 20"/>
          <p:cNvSpPr txBox="1"/>
          <p:nvPr/>
        </p:nvSpPr>
        <p:spPr>
          <a:xfrm>
            <a:off x="1022414" y="1382681"/>
            <a:ext cx="10160584" cy="3864518"/>
          </a:xfrm>
          <a:prstGeom prst="rect">
            <a:avLst/>
          </a:prstGeom>
        </p:spPr>
        <p:txBody>
          <a:bodyPr vert="horz" wrap="square" lIns="0" tIns="217804" rIns="0" bIns="0" rtlCol="0">
            <a:spAutoFit/>
          </a:bodyPr>
          <a:lstStyle/>
          <a:p>
            <a:pPr marL="0" marR="0" algn="ctr">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PEH will be ranking renewal projects for Permanent Supportive Housing, Rapid Re-housing, Transitional Housing, and TH-RRH projects. </a:t>
            </a:r>
          </a:p>
          <a:p>
            <a:pPr marL="0" marR="0" algn="ctr">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Planning Grant, Coordinated Entry, and HMIS funded projects are non-competitive.  </a:t>
            </a:r>
          </a:p>
          <a:p>
            <a:pPr marL="12700" marR="0" lvl="0" defTabSz="914400" rtl="0" eaLnBrk="1" fontAlgn="auto" latinLnBrk="0" hangingPunct="1">
              <a:lnSpc>
                <a:spcPct val="100000"/>
              </a:lnSpc>
              <a:spcBef>
                <a:spcPts val="1714"/>
              </a:spcBef>
              <a:spcAft>
                <a:spcPts val="0"/>
              </a:spcAft>
              <a:buClr>
                <a:srgbClr val="F78E1E"/>
              </a:buClr>
              <a:buSzTx/>
              <a:tabLst>
                <a:tab pos="349250" algn="l"/>
              </a:tabLst>
              <a:defRPr/>
            </a:pPr>
            <a:endParaRPr kumimoji="0" lang="en-US" sz="1600" b="0" i="0" u="none" strike="noStrike" kern="1200" cap="none" spc="0" normalizeH="0" baseline="0" noProof="0" dirty="0">
              <a:ln>
                <a:noFill/>
              </a:ln>
              <a:solidFill>
                <a:prstClr val="black"/>
              </a:solidFill>
              <a:effectLst/>
              <a:highlight>
                <a:srgbClr val="FFFF00"/>
              </a:highlight>
              <a:uLnTx/>
              <a:uFillTx/>
              <a:latin typeface="Trebuchet MS"/>
              <a:ea typeface="+mn-ea"/>
              <a:cs typeface="Trebuchet MS"/>
            </a:endParaRPr>
          </a:p>
        </p:txBody>
      </p:sp>
    </p:spTree>
    <p:extLst>
      <p:ext uri="{BB962C8B-B14F-4D97-AF65-F5344CB8AC3E}">
        <p14:creationId xmlns:p14="http://schemas.microsoft.com/office/powerpoint/2010/main" val="188858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4000" y="791748"/>
            <a:ext cx="10062662" cy="720710"/>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a:t>
            </a:r>
            <a:r>
              <a:rPr lang="en-US" sz="4400" b="1" dirty="0"/>
              <a:t>Ranking Criteria</a:t>
            </a:r>
            <a:endParaRPr sz="4600" dirty="0">
              <a:latin typeface="Tahoma"/>
              <a:cs typeface="Tahoma"/>
            </a:endParaRPr>
          </a:p>
        </p:txBody>
      </p:sp>
      <p:sp>
        <p:nvSpPr>
          <p:cNvPr id="20" name="object 20"/>
          <p:cNvSpPr txBox="1"/>
          <p:nvPr/>
        </p:nvSpPr>
        <p:spPr>
          <a:xfrm>
            <a:off x="1131471" y="1543236"/>
            <a:ext cx="9061893" cy="3638816"/>
          </a:xfrm>
          <a:prstGeom prst="rect">
            <a:avLst/>
          </a:prstGeom>
        </p:spPr>
        <p:txBody>
          <a:bodyPr vert="horz" wrap="square" lIns="0" tIns="217804" rIns="0" bIns="0" rtlCol="0">
            <a:spAutoFit/>
          </a:bodyPr>
          <a:lstStyle/>
          <a:p>
            <a:pPr marL="12700" algn="ctr">
              <a:spcBef>
                <a:spcPts val="1714"/>
              </a:spcBef>
              <a:buClr>
                <a:srgbClr val="F78E1E"/>
              </a:buClr>
              <a:tabLst>
                <a:tab pos="349250" algn="l"/>
              </a:tabLst>
              <a:defRP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Local Application Review Committee is the entity that will review, score, and rank projects. It consists of individuals without conflicts of interest who either sit on the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Board or are representatives of the community at large. Members of the Application Review Committee are not employees, owners, stakeholders, directors, officers, funders, board members of, or independent contractors to, any organization that submits or will benefit from a local Application that is being reviewed, scored, and ranked.</a:t>
            </a:r>
          </a:p>
          <a:p>
            <a:pPr marL="12700" marR="0" lvl="0" defTabSz="914400" rtl="0" eaLnBrk="1" fontAlgn="auto" latinLnBrk="0" hangingPunct="1">
              <a:lnSpc>
                <a:spcPct val="100000"/>
              </a:lnSpc>
              <a:spcBef>
                <a:spcPts val="1714"/>
              </a:spcBef>
              <a:spcAft>
                <a:spcPts val="0"/>
              </a:spcAft>
              <a:buClr>
                <a:srgbClr val="F78E1E"/>
              </a:buClr>
              <a:buSzTx/>
              <a:tabLst>
                <a:tab pos="349250" algn="l"/>
              </a:tabLst>
              <a:defRPr/>
            </a:pPr>
            <a:endParaRPr kumimoji="0" lang="en-US" sz="1600" b="0" i="0" u="none" strike="noStrike" kern="1200" cap="none" spc="0" normalizeH="0" baseline="0" noProof="0" dirty="0">
              <a:ln>
                <a:noFill/>
              </a:ln>
              <a:solidFill>
                <a:prstClr val="black"/>
              </a:solidFill>
              <a:effectLst/>
              <a:highlight>
                <a:srgbClr val="FFFF00"/>
              </a:highlight>
              <a:uLnTx/>
              <a:uFillTx/>
              <a:latin typeface="Trebuchet MS"/>
              <a:ea typeface="+mn-ea"/>
              <a:cs typeface="Trebuchet MS"/>
            </a:endParaRPr>
          </a:p>
        </p:txBody>
      </p:sp>
    </p:spTree>
    <p:extLst>
      <p:ext uri="{BB962C8B-B14F-4D97-AF65-F5344CB8AC3E}">
        <p14:creationId xmlns:p14="http://schemas.microsoft.com/office/powerpoint/2010/main" val="24876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48499" y="250267"/>
            <a:ext cx="9214676" cy="1459374"/>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Ranking Process</a:t>
            </a:r>
            <a:br>
              <a:rPr lang="en-US" sz="4800" b="1" dirty="0"/>
            </a:br>
            <a:endParaRPr sz="4600" dirty="0">
              <a:latin typeface="Tahoma"/>
              <a:cs typeface="Tahoma"/>
            </a:endParaRPr>
          </a:p>
        </p:txBody>
      </p:sp>
      <p:sp>
        <p:nvSpPr>
          <p:cNvPr id="20" name="object 20"/>
          <p:cNvSpPr txBox="1"/>
          <p:nvPr/>
        </p:nvSpPr>
        <p:spPr>
          <a:xfrm>
            <a:off x="833119" y="1399918"/>
            <a:ext cx="10240536" cy="4224617"/>
          </a:xfrm>
          <a:prstGeom prst="rect">
            <a:avLst/>
          </a:prstGeom>
        </p:spPr>
        <p:txBody>
          <a:bodyPr vert="horz" wrap="square" lIns="0" tIns="217804" rIns="0" bIns="0" rtlCol="0">
            <a:spAutoFit/>
          </a:bodyPr>
          <a:lstStyle/>
          <a:p>
            <a:pPr marR="0" lvl="0">
              <a:lnSpc>
                <a:spcPct val="107000"/>
              </a:lnSpc>
              <a:spcBef>
                <a:spcPts val="0"/>
              </a:spcBef>
              <a:spcAft>
                <a:spcPts val="800"/>
              </a:spcAft>
              <a:tabLst>
                <a:tab pos="4572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process shall be transparent and impartial</a:t>
            </a: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process includes an Appeal Process</a:t>
            </a: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Renewal projects will be scored using the Renewal Ranking Criteri</a:t>
            </a:r>
            <a:r>
              <a:rPr lang="en-US" b="1" dirty="0">
                <a:latin typeface="Calibri" panose="020F0502020204030204" pitchFamily="34" charset="0"/>
                <a:ea typeface="Calibri" panose="020F0502020204030204" pitchFamily="34" charset="0"/>
                <a:cs typeface="Times New Roman" panose="02020603050405020304" pitchFamily="18" charset="0"/>
              </a:rPr>
              <a:t>a sheet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Renewals will be reviewed, scored, and ranked by score; the project with the highest score will be ranked #1. </a:t>
            </a: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Projects that have not completed a full year of operation will be ranked </a:t>
            </a:r>
            <a:r>
              <a:rPr lang="en-US" b="1" dirty="0">
                <a:latin typeface="Calibri" panose="020F0502020204030204" pitchFamily="34" charset="0"/>
                <a:ea typeface="Calibri" panose="020F0502020204030204" pitchFamily="34" charset="0"/>
                <a:cs typeface="Times New Roman" panose="02020603050405020304" pitchFamily="18" charset="0"/>
              </a:rPr>
              <a:t>at the bottom of Tier 1 that ensures they will be moved forward to HUD for submission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114300" lvl="0"/>
            <a:r>
              <a:rPr lang="en-US" b="1" u="sng" dirty="0"/>
              <a:t> </a:t>
            </a:r>
          </a:p>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10062663" cy="966931"/>
          </a:xfrm>
          <a:prstGeom prst="rect">
            <a:avLst/>
          </a:prstGeom>
        </p:spPr>
        <p:txBody>
          <a:bodyPr vert="horz" wrap="square" lIns="0" tIns="12700" rIns="0" bIns="0" rtlCol="0">
            <a:spAutoFit/>
          </a:bodyPr>
          <a:lstStyle/>
          <a:p>
            <a:pPr marL="12700" algn="ctr">
              <a:lnSpc>
                <a:spcPct val="100000"/>
              </a:lnSpc>
              <a:spcBef>
                <a:spcPts val="100"/>
              </a:spcBef>
            </a:pPr>
            <a:r>
              <a:rPr lang="en-US" sz="4400" b="1" dirty="0"/>
              <a:t>Ranking Criteria Review </a:t>
            </a:r>
            <a:br>
              <a:rPr lang="en-US" sz="4400" b="1" dirty="0"/>
            </a:br>
            <a:r>
              <a:rPr lang="en-US" sz="1800" b="1" dirty="0"/>
              <a:t>(Continued )</a:t>
            </a:r>
            <a:endParaRPr sz="4600" dirty="0">
              <a:latin typeface="Tahoma"/>
              <a:cs typeface="Tahoma"/>
            </a:endParaRPr>
          </a:p>
        </p:txBody>
      </p:sp>
      <p:sp>
        <p:nvSpPr>
          <p:cNvPr id="20" name="object 20"/>
          <p:cNvSpPr txBox="1"/>
          <p:nvPr/>
        </p:nvSpPr>
        <p:spPr>
          <a:xfrm>
            <a:off x="985769" y="1851012"/>
            <a:ext cx="10160583" cy="3820917"/>
          </a:xfrm>
          <a:prstGeom prst="rect">
            <a:avLst/>
          </a:prstGeom>
        </p:spPr>
        <p:txBody>
          <a:bodyPr vert="horz" wrap="square" lIns="0" tIns="217804" rIns="0" bIns="0" rtlCol="0">
            <a:spAutoFit/>
          </a:bodyPr>
          <a:lstStyle/>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Projects that score above the average community score will be ranked by score in Tier 1</a:t>
            </a: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Projects that score under the average community score will be scheduled to make a presentation to the Application Review Committee</a:t>
            </a:r>
          </a:p>
          <a:p>
            <a:pPr marL="742950" marR="0" lvl="1" indent="-285750">
              <a:spcBef>
                <a:spcPts val="0"/>
              </a:spcBef>
              <a:spcAft>
                <a:spcPts val="0"/>
              </a:spcAft>
              <a:buFont typeface="Courier New" panose="02070309020205020404" pitchFamily="49" charset="0"/>
              <a:buChar char="o"/>
            </a:pPr>
            <a:r>
              <a:rPr lang="en-US" sz="2800" b="1" dirty="0">
                <a:latin typeface="Calibri" panose="020F0502020204030204" pitchFamily="34" charset="0"/>
                <a:ea typeface="Calibri" panose="020F0502020204030204" pitchFamily="34" charset="0"/>
                <a:cs typeface="Times New Roman" panose="02020603050405020304" pitchFamily="18" charset="0"/>
              </a:rPr>
              <a:t>Projects must complete Part 2 of Ranking Criteria – </a:t>
            </a:r>
            <a:r>
              <a:rPr lang="en-US" sz="2800" b="1" u="sng" dirty="0">
                <a:latin typeface="Calibri" panose="020F0502020204030204" pitchFamily="34" charset="0"/>
                <a:ea typeface="Calibri" panose="020F0502020204030204" pitchFamily="34" charset="0"/>
                <a:cs typeface="Times New Roman" panose="02020603050405020304" pitchFamily="18" charset="0"/>
              </a:rPr>
              <a:t>Mitigating Factors</a:t>
            </a:r>
            <a:endParaRPr lang="en-US" sz="2800" u="sng" dirty="0">
              <a:effectLst/>
              <a:latin typeface="Calibri" panose="020F0502020204030204" pitchFamily="34" charset="0"/>
              <a:ea typeface="Calibri" panose="020F0502020204030204" pitchFamily="34" charset="0"/>
            </a:endParaRPr>
          </a:p>
          <a:p>
            <a:pPr marR="0" lvl="2">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
            </a:pPr>
            <a:endParaRPr lang="en-US" sz="2000" dirty="0"/>
          </a:p>
        </p:txBody>
      </p:sp>
      <p:sp>
        <p:nvSpPr>
          <p:cNvPr id="21" name="object 21"/>
          <p:cNvSpPr txBox="1"/>
          <p:nvPr/>
        </p:nvSpPr>
        <p:spPr>
          <a:xfrm>
            <a:off x="6231077" y="2102591"/>
            <a:ext cx="4360545" cy="743151"/>
          </a:xfrm>
          <a:prstGeom prst="rect">
            <a:avLst/>
          </a:prstGeom>
        </p:spPr>
        <p:txBody>
          <a:bodyPr vert="horz" wrap="square" lIns="0" tIns="217804" rIns="0" bIns="0" rtlCol="0">
            <a:spAutoFit/>
          </a:bodyPr>
          <a:lstStyle/>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44570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438275" y="1978981"/>
            <a:ext cx="9163671" cy="3035360"/>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Each year HUD determines the percentage of the Annual Renewal Demand that will be included in Tier 1.  Projects ranked in Tier 1 are assured of being moved forward for submission to HUD. </a:t>
            </a:r>
            <a:br>
              <a:rPr lang="en-US" sz="2800" dirty="0">
                <a:solidFill>
                  <a:schemeClr val="tx1"/>
                </a:solidFill>
              </a:rPr>
            </a:br>
            <a:br>
              <a:rPr lang="en-US" sz="2800" dirty="0">
                <a:solidFill>
                  <a:schemeClr val="tx1"/>
                </a:solidFill>
              </a:rPr>
            </a:br>
            <a:r>
              <a:rPr lang="en-US" sz="2800" dirty="0">
                <a:solidFill>
                  <a:schemeClr val="tx1"/>
                </a:solidFill>
              </a:rPr>
              <a:t>The percentage has ranged from 94% to 100% of ARD in Tier 1</a:t>
            </a:r>
            <a:br>
              <a:rPr lang="en-US" sz="1800" dirty="0">
                <a:solidFill>
                  <a:schemeClr val="tx1"/>
                </a:solidFill>
              </a:rPr>
            </a:b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10062663" cy="689932"/>
          </a:xfrm>
          <a:prstGeom prst="rect">
            <a:avLst/>
          </a:prstGeom>
        </p:spPr>
        <p:txBody>
          <a:bodyPr vert="horz" wrap="square" lIns="0" tIns="12700" rIns="0" bIns="0" rtlCol="0">
            <a:spAutoFit/>
          </a:bodyPr>
          <a:lstStyle/>
          <a:p>
            <a:pPr marL="12700" algn="ctr">
              <a:lnSpc>
                <a:spcPct val="100000"/>
              </a:lnSpc>
              <a:spcBef>
                <a:spcPts val="100"/>
              </a:spcBef>
            </a:pPr>
            <a:r>
              <a:rPr lang="en-US" sz="4400" b="1" dirty="0"/>
              <a:t>Tier Funding</a:t>
            </a:r>
            <a:endParaRPr sz="4600" dirty="0">
              <a:latin typeface="Tahoma"/>
              <a:cs typeface="Tahoma"/>
            </a:endParaRPr>
          </a:p>
        </p:txBody>
      </p:sp>
      <p:sp>
        <p:nvSpPr>
          <p:cNvPr id="20" name="object 20"/>
          <p:cNvSpPr txBox="1"/>
          <p:nvPr/>
        </p:nvSpPr>
        <p:spPr>
          <a:xfrm>
            <a:off x="985769" y="1851012"/>
            <a:ext cx="10160583" cy="804706"/>
          </a:xfrm>
          <a:prstGeom prst="rect">
            <a:avLst/>
          </a:prstGeom>
        </p:spPr>
        <p:txBody>
          <a:bodyPr vert="horz" wrap="square" lIns="0" tIns="217804" rIns="0" bIns="0" rtlCol="0">
            <a:spAutoFit/>
          </a:bodyPr>
          <a:lstStyle/>
          <a:p>
            <a:pPr marL="1200150" marR="0" lvl="2" indent="-285750">
              <a:spcBef>
                <a:spcPts val="0"/>
              </a:spcBef>
              <a:spcAft>
                <a:spcPts val="0"/>
              </a:spcAft>
              <a:buFont typeface="Arial" panose="020B0604020202020204" pitchFamily="34" charset="0"/>
              <a:buChar char="•"/>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
            </a:pPr>
            <a:endParaRPr lang="en-US" sz="2000" dirty="0"/>
          </a:p>
        </p:txBody>
      </p:sp>
      <p:sp>
        <p:nvSpPr>
          <p:cNvPr id="21" name="object 21"/>
          <p:cNvSpPr txBox="1"/>
          <p:nvPr/>
        </p:nvSpPr>
        <p:spPr>
          <a:xfrm>
            <a:off x="6231077" y="2102591"/>
            <a:ext cx="4360545" cy="743151"/>
          </a:xfrm>
          <a:prstGeom prst="rect">
            <a:avLst/>
          </a:prstGeom>
        </p:spPr>
        <p:txBody>
          <a:bodyPr vert="horz" wrap="square" lIns="0" tIns="217804" rIns="0" bIns="0" rtlCol="0">
            <a:spAutoFit/>
          </a:bodyPr>
          <a:lstStyle/>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128887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20785" y="1687713"/>
            <a:ext cx="10337800" cy="391298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HUD encourages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use the reallocation process. The HUD CoC Program Competition</a:t>
            </a:r>
            <a:r>
              <a:rPr lang="en-US" dirty="0">
                <a:latin typeface="Calibri" panose="020F0502020204030204" pitchFamily="34" charset="0"/>
                <a:ea typeface="Calibri" panose="020F0502020204030204" pitchFamily="34" charset="0"/>
                <a:cs typeface="Times New Roman" panose="02020603050405020304" pitchFamily="18" charset="0"/>
              </a:rPr>
              <a:t> allows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CoCs to use the reallocation process to create the following new types of projects: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Permanent supportive housing project that will primarily serve chronically homeless individuals and families, including unaccompanied youth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Rapid rehousing projects for homeless individuals and families, including unaccompanied youth, coming directly from the streets or emergency shelter, or person fleeing domestic violence situations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joint component project, which will combine TH and TH-RRH into a single project to serve individuals and families experiencing homelessness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Dedicated HMIS projects and Coordinated Entry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CoC's may choose to eliminate or reduce renewal projects to create new projects(s). When a CoC chooses to reallocate project(s), the Annual Renewal Demand for the CoC does not change.</a:t>
            </a:r>
          </a:p>
          <a:p>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Reallocation</a:t>
            </a:r>
            <a:endParaRPr sz="4600" dirty="0">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78399" y="1687713"/>
            <a:ext cx="8962465" cy="332662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2400" dirty="0">
                <a:effectLst/>
                <a:latin typeface="Calibri" panose="020F0502020204030204" pitchFamily="34" charset="0"/>
                <a:ea typeface="Calibri" panose="020F0502020204030204" pitchFamily="34" charset="0"/>
                <a:cs typeface="Times New Roman" panose="02020603050405020304" pitchFamily="18" charset="0"/>
              </a:rPr>
              <a:t> may choose to reallocate funds, eliminate or reduce funding from projects based 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performance; outcome measures and/or utilization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Deficiencies in the ongoing operation of the project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underspends their HUD funding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voluntarily decides not to renew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Renewal Project applicant requests the reallocation to create a new project that meets a community need</a:t>
            </a: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t>Reasons for Reallocation</a:t>
            </a:r>
            <a:endParaRPr sz="4600" dirty="0">
              <a:latin typeface="Tahoma"/>
              <a:cs typeface="Tahoma"/>
            </a:endParaRPr>
          </a:p>
        </p:txBody>
      </p:sp>
    </p:spTree>
    <p:extLst>
      <p:ext uri="{BB962C8B-B14F-4D97-AF65-F5344CB8AC3E}">
        <p14:creationId xmlns:p14="http://schemas.microsoft.com/office/powerpoint/2010/main" val="27614493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9348</TotalTime>
  <Words>1806</Words>
  <Application>Microsoft Office PowerPoint</Application>
  <PresentationFormat>Widescreen</PresentationFormat>
  <Paragraphs>220</Paragraphs>
  <Slides>29</Slides>
  <Notes>25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43" baseType="lpstr">
      <vt:lpstr>Arial</vt:lpstr>
      <vt:lpstr>Calibri</vt:lpstr>
      <vt:lpstr>Cambria</vt:lpstr>
      <vt:lpstr>CIDFont+F1</vt:lpstr>
      <vt:lpstr>CIDFont+F4</vt:lpstr>
      <vt:lpstr>Courier New</vt:lpstr>
      <vt:lpstr>Symbol</vt:lpstr>
      <vt:lpstr>Tahoma</vt:lpstr>
      <vt:lpstr>Times New Roman</vt:lpstr>
      <vt:lpstr>Trebuchet MS</vt:lpstr>
      <vt:lpstr>Wingdings</vt:lpstr>
      <vt:lpstr>1_Office Theme</vt:lpstr>
      <vt:lpstr>Acrobat Document</vt:lpstr>
      <vt:lpstr>Worksheet</vt:lpstr>
      <vt:lpstr>Partners Ending Homelessness  Local NOFO Workshop for Renewal Projects  </vt:lpstr>
      <vt:lpstr> Introduction</vt:lpstr>
      <vt:lpstr> Renewal Ranking Criteria Introduction</vt:lpstr>
      <vt:lpstr> Ranking Criteria</vt:lpstr>
      <vt:lpstr>Ranking Process </vt:lpstr>
      <vt:lpstr>Ranking Criteria Review  (Continued )</vt:lpstr>
      <vt:lpstr>Tier Funding</vt:lpstr>
      <vt:lpstr>Reallocation</vt:lpstr>
      <vt:lpstr>Reasons for Reallocation</vt:lpstr>
      <vt:lpstr>Application Materials </vt:lpstr>
      <vt:lpstr>Rating Criteria - Renewals</vt:lpstr>
      <vt:lpstr>Changes for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Renewal Project Budgets  </vt:lpstr>
      <vt:lpstr>HUD References</vt:lpstr>
      <vt:lpstr>Renewal Projects</vt:lpstr>
      <vt:lpstr>Renewal Projects</vt:lpstr>
      <vt:lpstr>Renewal Project Presentations</vt:lpstr>
      <vt:lpstr>Performance Improvement Plan  </vt:lpstr>
      <vt:lpstr>2022 Renewal Project’s Timeline </vt:lpstr>
      <vt:lpstr> 2022 New Applications  </vt:lpstr>
      <vt:lpstr>New Project Applications for FY2022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Partner’s meeting  November 21st</dc:title>
  <dc:creator>Charles Bollinger</dc:creator>
  <cp:lastModifiedBy>Charles Bollinger</cp:lastModifiedBy>
  <cp:revision>99</cp:revision>
  <cp:lastPrinted>2020-02-25T17:27:43Z</cp:lastPrinted>
  <dcterms:created xsi:type="dcterms:W3CDTF">2019-10-22T18:20:15Z</dcterms:created>
  <dcterms:modified xsi:type="dcterms:W3CDTF">2022-06-07T15:54:41Z</dcterms:modified>
</cp:coreProperties>
</file>