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387" r:id="rId2"/>
    <p:sldId id="388" r:id="rId3"/>
    <p:sldId id="389" r:id="rId4"/>
    <p:sldId id="390" r:id="rId5"/>
    <p:sldId id="393" r:id="rId6"/>
    <p:sldId id="410" r:id="rId7"/>
    <p:sldId id="411" r:id="rId8"/>
    <p:sldId id="412" r:id="rId9"/>
    <p:sldId id="413" r:id="rId10"/>
    <p:sldId id="307" r:id="rId11"/>
    <p:sldId id="309" r:id="rId12"/>
    <p:sldId id="311" r:id="rId13"/>
    <p:sldId id="349" r:id="rId14"/>
    <p:sldId id="356" r:id="rId15"/>
    <p:sldId id="357" r:id="rId16"/>
    <p:sldId id="358" r:id="rId17"/>
    <p:sldId id="359" r:id="rId18"/>
    <p:sldId id="362" r:id="rId19"/>
    <p:sldId id="374" r:id="rId20"/>
    <p:sldId id="363" r:id="rId21"/>
    <p:sldId id="377" r:id="rId22"/>
    <p:sldId id="364" r:id="rId23"/>
    <p:sldId id="414" r:id="rId24"/>
    <p:sldId id="365" r:id="rId25"/>
    <p:sldId id="415" r:id="rId26"/>
    <p:sldId id="383" r:id="rId27"/>
    <p:sldId id="385" r:id="rId28"/>
    <p:sldId id="366" r:id="rId29"/>
    <p:sldId id="283" r:id="rId30"/>
    <p:sldId id="321" r:id="rId31"/>
    <p:sldId id="418" r:id="rId32"/>
    <p:sldId id="419" r:id="rId33"/>
    <p:sldId id="420" r:id="rId34"/>
    <p:sldId id="417" r:id="rId35"/>
    <p:sldId id="379" r:id="rId36"/>
    <p:sldId id="380" r:id="rId37"/>
    <p:sldId id="381" r:id="rId38"/>
    <p:sldId id="350" r:id="rId39"/>
    <p:sldId id="320" r:id="rId40"/>
    <p:sldId id="315" r:id="rId41"/>
    <p:sldId id="371" r:id="rId42"/>
    <p:sldId id="340" r:id="rId43"/>
    <p:sldId id="341" r:id="rId44"/>
    <p:sldId id="344" r:id="rId45"/>
    <p:sldId id="368" r:id="rId46"/>
    <p:sldId id="325" r:id="rId47"/>
    <p:sldId id="326" r:id="rId48"/>
    <p:sldId id="327" r:id="rId49"/>
    <p:sldId id="394" r:id="rId50"/>
    <p:sldId id="406" r:id="rId51"/>
    <p:sldId id="395" r:id="rId52"/>
    <p:sldId id="408" r:id="rId53"/>
    <p:sldId id="421" r:id="rId54"/>
    <p:sldId id="424" r:id="rId55"/>
    <p:sldId id="425" r:id="rId56"/>
    <p:sldId id="426" r:id="rId57"/>
    <p:sldId id="427" r:id="rId58"/>
    <p:sldId id="428" r:id="rId59"/>
    <p:sldId id="409" r:id="rId60"/>
    <p:sldId id="398" r:id="rId61"/>
    <p:sldId id="407" r:id="rId62"/>
    <p:sldId id="396" r:id="rId63"/>
    <p:sldId id="397" r:id="rId64"/>
    <p:sldId id="422" r:id="rId65"/>
    <p:sldId id="401" r:id="rId66"/>
    <p:sldId id="423" r:id="rId67"/>
    <p:sldId id="402" r:id="rId68"/>
    <p:sldId id="399" r:id="rId69"/>
    <p:sldId id="403" r:id="rId70"/>
    <p:sldId id="404" r:id="rId71"/>
    <p:sldId id="405" r:id="rId72"/>
    <p:sldId id="400" r:id="rId7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12" d="100"/>
          <a:sy n="112" d="100"/>
        </p:scale>
        <p:origin x="492"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A31C699-A84C-4A97-A2B3-420900761E2C}" type="datetimeFigureOut">
              <a:rPr lang="en-US" smtClean="0"/>
              <a:t>8/12/2022</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7DE133F-057A-47A7-BE55-EB87661F03C4}" type="slidenum">
              <a:rPr lang="en-US" smtClean="0"/>
              <a:t>‹#›</a:t>
            </a:fld>
            <a:endParaRPr lang="en-US" dirty="0"/>
          </a:p>
        </p:txBody>
      </p:sp>
    </p:spTree>
    <p:extLst>
      <p:ext uri="{BB962C8B-B14F-4D97-AF65-F5344CB8AC3E}">
        <p14:creationId xmlns:p14="http://schemas.microsoft.com/office/powerpoint/2010/main" val="271425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a:t>
            </a:fld>
            <a:endParaRPr lang="en-US" dirty="0"/>
          </a:p>
        </p:txBody>
      </p:sp>
    </p:spTree>
    <p:extLst>
      <p:ext uri="{BB962C8B-B14F-4D97-AF65-F5344CB8AC3E}">
        <p14:creationId xmlns:p14="http://schemas.microsoft.com/office/powerpoint/2010/main" val="1192109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10</a:t>
            </a:fld>
            <a:endParaRPr lang="en-US" dirty="0"/>
          </a:p>
        </p:txBody>
      </p:sp>
    </p:spTree>
    <p:extLst>
      <p:ext uri="{BB962C8B-B14F-4D97-AF65-F5344CB8AC3E}">
        <p14:creationId xmlns:p14="http://schemas.microsoft.com/office/powerpoint/2010/main" val="1249655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Charles </a:t>
            </a:r>
          </a:p>
        </p:txBody>
      </p:sp>
      <p:sp>
        <p:nvSpPr>
          <p:cNvPr id="4" name="Slide Number Placeholder 3"/>
          <p:cNvSpPr>
            <a:spLocks noGrp="1"/>
          </p:cNvSpPr>
          <p:nvPr>
            <p:ph type="sldNum" sz="quarter" idx="5"/>
          </p:nvPr>
        </p:nvSpPr>
        <p:spPr/>
        <p:txBody>
          <a:bodyPr/>
          <a:lstStyle/>
          <a:p>
            <a:fld id="{27DE133F-057A-47A7-BE55-EB87661F03C4}" type="slidenum">
              <a:rPr lang="en-US" smtClean="0"/>
              <a:t>11</a:t>
            </a:fld>
            <a:endParaRPr lang="en-US" dirty="0"/>
          </a:p>
        </p:txBody>
      </p:sp>
    </p:spTree>
    <p:extLst>
      <p:ext uri="{BB962C8B-B14F-4D97-AF65-F5344CB8AC3E}">
        <p14:creationId xmlns:p14="http://schemas.microsoft.com/office/powerpoint/2010/main" val="1739079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12</a:t>
            </a:fld>
            <a:endParaRPr lang="en-US" dirty="0"/>
          </a:p>
        </p:txBody>
      </p:sp>
    </p:spTree>
    <p:extLst>
      <p:ext uri="{BB962C8B-B14F-4D97-AF65-F5344CB8AC3E}">
        <p14:creationId xmlns:p14="http://schemas.microsoft.com/office/powerpoint/2010/main" val="2958318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13</a:t>
            </a:fld>
            <a:endParaRPr lang="en-US" dirty="0"/>
          </a:p>
        </p:txBody>
      </p:sp>
    </p:spTree>
    <p:extLst>
      <p:ext uri="{BB962C8B-B14F-4D97-AF65-F5344CB8AC3E}">
        <p14:creationId xmlns:p14="http://schemas.microsoft.com/office/powerpoint/2010/main" val="1086386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14</a:t>
            </a:fld>
            <a:endParaRPr lang="en-US" dirty="0"/>
          </a:p>
        </p:txBody>
      </p:sp>
    </p:spTree>
    <p:extLst>
      <p:ext uri="{BB962C8B-B14F-4D97-AF65-F5344CB8AC3E}">
        <p14:creationId xmlns:p14="http://schemas.microsoft.com/office/powerpoint/2010/main" val="3185142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15</a:t>
            </a:fld>
            <a:endParaRPr lang="en-US" dirty="0"/>
          </a:p>
        </p:txBody>
      </p:sp>
    </p:spTree>
    <p:extLst>
      <p:ext uri="{BB962C8B-B14F-4D97-AF65-F5344CB8AC3E}">
        <p14:creationId xmlns:p14="http://schemas.microsoft.com/office/powerpoint/2010/main" val="159291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16</a:t>
            </a:fld>
            <a:endParaRPr lang="en-US" dirty="0"/>
          </a:p>
        </p:txBody>
      </p:sp>
    </p:spTree>
    <p:extLst>
      <p:ext uri="{BB962C8B-B14F-4D97-AF65-F5344CB8AC3E}">
        <p14:creationId xmlns:p14="http://schemas.microsoft.com/office/powerpoint/2010/main" val="367902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17</a:t>
            </a:fld>
            <a:endParaRPr lang="en-US" dirty="0"/>
          </a:p>
        </p:txBody>
      </p:sp>
    </p:spTree>
    <p:extLst>
      <p:ext uri="{BB962C8B-B14F-4D97-AF65-F5344CB8AC3E}">
        <p14:creationId xmlns:p14="http://schemas.microsoft.com/office/powerpoint/2010/main" val="2985014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18</a:t>
            </a:fld>
            <a:endParaRPr lang="en-US" dirty="0"/>
          </a:p>
        </p:txBody>
      </p:sp>
    </p:spTree>
    <p:extLst>
      <p:ext uri="{BB962C8B-B14F-4D97-AF65-F5344CB8AC3E}">
        <p14:creationId xmlns:p14="http://schemas.microsoft.com/office/powerpoint/2010/main" val="2241030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19</a:t>
            </a:fld>
            <a:endParaRPr lang="en-US" dirty="0"/>
          </a:p>
        </p:txBody>
      </p:sp>
    </p:spTree>
    <p:extLst>
      <p:ext uri="{BB962C8B-B14F-4D97-AF65-F5344CB8AC3E}">
        <p14:creationId xmlns:p14="http://schemas.microsoft.com/office/powerpoint/2010/main" val="55206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a:t>
            </a:fld>
            <a:endParaRPr lang="en-US" dirty="0"/>
          </a:p>
        </p:txBody>
      </p:sp>
    </p:spTree>
    <p:extLst>
      <p:ext uri="{BB962C8B-B14F-4D97-AF65-F5344CB8AC3E}">
        <p14:creationId xmlns:p14="http://schemas.microsoft.com/office/powerpoint/2010/main" val="4087856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20</a:t>
            </a:fld>
            <a:endParaRPr lang="en-US" dirty="0"/>
          </a:p>
        </p:txBody>
      </p:sp>
    </p:spTree>
    <p:extLst>
      <p:ext uri="{BB962C8B-B14F-4D97-AF65-F5344CB8AC3E}">
        <p14:creationId xmlns:p14="http://schemas.microsoft.com/office/powerpoint/2010/main" val="2199535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21</a:t>
            </a:fld>
            <a:endParaRPr lang="en-US" dirty="0"/>
          </a:p>
        </p:txBody>
      </p:sp>
    </p:spTree>
    <p:extLst>
      <p:ext uri="{BB962C8B-B14F-4D97-AF65-F5344CB8AC3E}">
        <p14:creationId xmlns:p14="http://schemas.microsoft.com/office/powerpoint/2010/main" val="21619505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22</a:t>
            </a:fld>
            <a:endParaRPr lang="en-US" dirty="0"/>
          </a:p>
        </p:txBody>
      </p:sp>
    </p:spTree>
    <p:extLst>
      <p:ext uri="{BB962C8B-B14F-4D97-AF65-F5344CB8AC3E}">
        <p14:creationId xmlns:p14="http://schemas.microsoft.com/office/powerpoint/2010/main" val="2199024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23</a:t>
            </a:fld>
            <a:endParaRPr lang="en-US" dirty="0"/>
          </a:p>
        </p:txBody>
      </p:sp>
    </p:spTree>
    <p:extLst>
      <p:ext uri="{BB962C8B-B14F-4D97-AF65-F5344CB8AC3E}">
        <p14:creationId xmlns:p14="http://schemas.microsoft.com/office/powerpoint/2010/main" val="2214013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24</a:t>
            </a:fld>
            <a:endParaRPr lang="en-US" dirty="0"/>
          </a:p>
        </p:txBody>
      </p:sp>
    </p:spTree>
    <p:extLst>
      <p:ext uri="{BB962C8B-B14F-4D97-AF65-F5344CB8AC3E}">
        <p14:creationId xmlns:p14="http://schemas.microsoft.com/office/powerpoint/2010/main" val="3229946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25</a:t>
            </a:fld>
            <a:endParaRPr lang="en-US" dirty="0"/>
          </a:p>
        </p:txBody>
      </p:sp>
    </p:spTree>
    <p:extLst>
      <p:ext uri="{BB962C8B-B14F-4D97-AF65-F5344CB8AC3E}">
        <p14:creationId xmlns:p14="http://schemas.microsoft.com/office/powerpoint/2010/main" val="28587698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26</a:t>
            </a:fld>
            <a:endParaRPr lang="en-US" dirty="0"/>
          </a:p>
        </p:txBody>
      </p:sp>
    </p:spTree>
    <p:extLst>
      <p:ext uri="{BB962C8B-B14F-4D97-AF65-F5344CB8AC3E}">
        <p14:creationId xmlns:p14="http://schemas.microsoft.com/office/powerpoint/2010/main" val="36851683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27</a:t>
            </a:fld>
            <a:endParaRPr lang="en-US" dirty="0"/>
          </a:p>
        </p:txBody>
      </p:sp>
    </p:spTree>
    <p:extLst>
      <p:ext uri="{BB962C8B-B14F-4D97-AF65-F5344CB8AC3E}">
        <p14:creationId xmlns:p14="http://schemas.microsoft.com/office/powerpoint/2010/main" val="35366862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28</a:t>
            </a:fld>
            <a:endParaRPr lang="en-US" dirty="0"/>
          </a:p>
        </p:txBody>
      </p:sp>
    </p:spTree>
    <p:extLst>
      <p:ext uri="{BB962C8B-B14F-4D97-AF65-F5344CB8AC3E}">
        <p14:creationId xmlns:p14="http://schemas.microsoft.com/office/powerpoint/2010/main" val="39436747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29</a:t>
            </a:fld>
            <a:endParaRPr lang="en-US" dirty="0"/>
          </a:p>
        </p:txBody>
      </p:sp>
    </p:spTree>
    <p:extLst>
      <p:ext uri="{BB962C8B-B14F-4D97-AF65-F5344CB8AC3E}">
        <p14:creationId xmlns:p14="http://schemas.microsoft.com/office/powerpoint/2010/main" val="884191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a:t>
            </a:fld>
            <a:endParaRPr lang="en-US" dirty="0"/>
          </a:p>
        </p:txBody>
      </p:sp>
    </p:spTree>
    <p:extLst>
      <p:ext uri="{BB962C8B-B14F-4D97-AF65-F5344CB8AC3E}">
        <p14:creationId xmlns:p14="http://schemas.microsoft.com/office/powerpoint/2010/main" val="2689552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30</a:t>
            </a:fld>
            <a:endParaRPr lang="en-US" dirty="0"/>
          </a:p>
        </p:txBody>
      </p:sp>
    </p:spTree>
    <p:extLst>
      <p:ext uri="{BB962C8B-B14F-4D97-AF65-F5344CB8AC3E}">
        <p14:creationId xmlns:p14="http://schemas.microsoft.com/office/powerpoint/2010/main" val="40685317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31</a:t>
            </a:fld>
            <a:endParaRPr lang="en-US" dirty="0"/>
          </a:p>
        </p:txBody>
      </p:sp>
    </p:spTree>
    <p:extLst>
      <p:ext uri="{BB962C8B-B14F-4D97-AF65-F5344CB8AC3E}">
        <p14:creationId xmlns:p14="http://schemas.microsoft.com/office/powerpoint/2010/main" val="38651355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32</a:t>
            </a:fld>
            <a:endParaRPr lang="en-US" dirty="0"/>
          </a:p>
        </p:txBody>
      </p:sp>
    </p:spTree>
    <p:extLst>
      <p:ext uri="{BB962C8B-B14F-4D97-AF65-F5344CB8AC3E}">
        <p14:creationId xmlns:p14="http://schemas.microsoft.com/office/powerpoint/2010/main" val="1562293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33</a:t>
            </a:fld>
            <a:endParaRPr lang="en-US" dirty="0"/>
          </a:p>
        </p:txBody>
      </p:sp>
    </p:spTree>
    <p:extLst>
      <p:ext uri="{BB962C8B-B14F-4D97-AF65-F5344CB8AC3E}">
        <p14:creationId xmlns:p14="http://schemas.microsoft.com/office/powerpoint/2010/main" val="20899628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34</a:t>
            </a:fld>
            <a:endParaRPr lang="en-US" dirty="0"/>
          </a:p>
        </p:txBody>
      </p:sp>
    </p:spTree>
    <p:extLst>
      <p:ext uri="{BB962C8B-B14F-4D97-AF65-F5344CB8AC3E}">
        <p14:creationId xmlns:p14="http://schemas.microsoft.com/office/powerpoint/2010/main" val="39986309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35</a:t>
            </a:fld>
            <a:endParaRPr lang="en-US" dirty="0"/>
          </a:p>
        </p:txBody>
      </p:sp>
    </p:spTree>
    <p:extLst>
      <p:ext uri="{BB962C8B-B14F-4D97-AF65-F5344CB8AC3E}">
        <p14:creationId xmlns:p14="http://schemas.microsoft.com/office/powerpoint/2010/main" val="32476179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36</a:t>
            </a:fld>
            <a:endParaRPr lang="en-US" dirty="0"/>
          </a:p>
        </p:txBody>
      </p:sp>
    </p:spTree>
    <p:extLst>
      <p:ext uri="{BB962C8B-B14F-4D97-AF65-F5344CB8AC3E}">
        <p14:creationId xmlns:p14="http://schemas.microsoft.com/office/powerpoint/2010/main" val="6104149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37</a:t>
            </a:fld>
            <a:endParaRPr lang="en-US" dirty="0"/>
          </a:p>
        </p:txBody>
      </p:sp>
    </p:spTree>
    <p:extLst>
      <p:ext uri="{BB962C8B-B14F-4D97-AF65-F5344CB8AC3E}">
        <p14:creationId xmlns:p14="http://schemas.microsoft.com/office/powerpoint/2010/main" val="15806685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38</a:t>
            </a:fld>
            <a:endParaRPr lang="en-US" dirty="0"/>
          </a:p>
        </p:txBody>
      </p:sp>
    </p:spTree>
    <p:extLst>
      <p:ext uri="{BB962C8B-B14F-4D97-AF65-F5344CB8AC3E}">
        <p14:creationId xmlns:p14="http://schemas.microsoft.com/office/powerpoint/2010/main" val="40297526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39</a:t>
            </a:fld>
            <a:endParaRPr lang="en-US" dirty="0"/>
          </a:p>
        </p:txBody>
      </p:sp>
    </p:spTree>
    <p:extLst>
      <p:ext uri="{BB962C8B-B14F-4D97-AF65-F5344CB8AC3E}">
        <p14:creationId xmlns:p14="http://schemas.microsoft.com/office/powerpoint/2010/main" val="2879192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a:t>
            </a:fld>
            <a:endParaRPr lang="en-US" dirty="0"/>
          </a:p>
        </p:txBody>
      </p:sp>
    </p:spTree>
    <p:extLst>
      <p:ext uri="{BB962C8B-B14F-4D97-AF65-F5344CB8AC3E}">
        <p14:creationId xmlns:p14="http://schemas.microsoft.com/office/powerpoint/2010/main" val="9653620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40</a:t>
            </a:fld>
            <a:endParaRPr lang="en-US" dirty="0"/>
          </a:p>
        </p:txBody>
      </p:sp>
    </p:spTree>
    <p:extLst>
      <p:ext uri="{BB962C8B-B14F-4D97-AF65-F5344CB8AC3E}">
        <p14:creationId xmlns:p14="http://schemas.microsoft.com/office/powerpoint/2010/main" val="29525626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41</a:t>
            </a:fld>
            <a:endParaRPr lang="en-US" dirty="0"/>
          </a:p>
        </p:txBody>
      </p:sp>
    </p:spTree>
    <p:extLst>
      <p:ext uri="{BB962C8B-B14F-4D97-AF65-F5344CB8AC3E}">
        <p14:creationId xmlns:p14="http://schemas.microsoft.com/office/powerpoint/2010/main" val="40178138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42</a:t>
            </a:fld>
            <a:endParaRPr lang="en-US" dirty="0"/>
          </a:p>
        </p:txBody>
      </p:sp>
    </p:spTree>
    <p:extLst>
      <p:ext uri="{BB962C8B-B14F-4D97-AF65-F5344CB8AC3E}">
        <p14:creationId xmlns:p14="http://schemas.microsoft.com/office/powerpoint/2010/main" val="66725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43</a:t>
            </a:fld>
            <a:endParaRPr lang="en-US" dirty="0"/>
          </a:p>
        </p:txBody>
      </p:sp>
    </p:spTree>
    <p:extLst>
      <p:ext uri="{BB962C8B-B14F-4D97-AF65-F5344CB8AC3E}">
        <p14:creationId xmlns:p14="http://schemas.microsoft.com/office/powerpoint/2010/main" val="13322910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44</a:t>
            </a:fld>
            <a:endParaRPr lang="en-US" dirty="0"/>
          </a:p>
        </p:txBody>
      </p:sp>
    </p:spTree>
    <p:extLst>
      <p:ext uri="{BB962C8B-B14F-4D97-AF65-F5344CB8AC3E}">
        <p14:creationId xmlns:p14="http://schemas.microsoft.com/office/powerpoint/2010/main" val="36155601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45</a:t>
            </a:fld>
            <a:endParaRPr lang="en-US" dirty="0"/>
          </a:p>
        </p:txBody>
      </p:sp>
    </p:spTree>
    <p:extLst>
      <p:ext uri="{BB962C8B-B14F-4D97-AF65-F5344CB8AC3E}">
        <p14:creationId xmlns:p14="http://schemas.microsoft.com/office/powerpoint/2010/main" val="36429233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46</a:t>
            </a:fld>
            <a:endParaRPr lang="en-US" dirty="0"/>
          </a:p>
        </p:txBody>
      </p:sp>
    </p:spTree>
    <p:extLst>
      <p:ext uri="{BB962C8B-B14F-4D97-AF65-F5344CB8AC3E}">
        <p14:creationId xmlns:p14="http://schemas.microsoft.com/office/powerpoint/2010/main" val="35324595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47</a:t>
            </a:fld>
            <a:endParaRPr lang="en-US" dirty="0"/>
          </a:p>
        </p:txBody>
      </p:sp>
    </p:spTree>
    <p:extLst>
      <p:ext uri="{BB962C8B-B14F-4D97-AF65-F5344CB8AC3E}">
        <p14:creationId xmlns:p14="http://schemas.microsoft.com/office/powerpoint/2010/main" val="2510088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48</a:t>
            </a:fld>
            <a:endParaRPr lang="en-US" dirty="0"/>
          </a:p>
        </p:txBody>
      </p:sp>
    </p:spTree>
    <p:extLst>
      <p:ext uri="{BB962C8B-B14F-4D97-AF65-F5344CB8AC3E}">
        <p14:creationId xmlns:p14="http://schemas.microsoft.com/office/powerpoint/2010/main" val="32798753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49</a:t>
            </a:fld>
            <a:endParaRPr lang="en-US" dirty="0"/>
          </a:p>
        </p:txBody>
      </p:sp>
    </p:spTree>
    <p:extLst>
      <p:ext uri="{BB962C8B-B14F-4D97-AF65-F5344CB8AC3E}">
        <p14:creationId xmlns:p14="http://schemas.microsoft.com/office/powerpoint/2010/main" val="3624947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a:t>
            </a:fld>
            <a:endParaRPr lang="en-US" dirty="0"/>
          </a:p>
        </p:txBody>
      </p:sp>
    </p:spTree>
    <p:extLst>
      <p:ext uri="{BB962C8B-B14F-4D97-AF65-F5344CB8AC3E}">
        <p14:creationId xmlns:p14="http://schemas.microsoft.com/office/powerpoint/2010/main" val="35663726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50</a:t>
            </a:fld>
            <a:endParaRPr lang="en-US" dirty="0"/>
          </a:p>
        </p:txBody>
      </p:sp>
    </p:spTree>
    <p:extLst>
      <p:ext uri="{BB962C8B-B14F-4D97-AF65-F5344CB8AC3E}">
        <p14:creationId xmlns:p14="http://schemas.microsoft.com/office/powerpoint/2010/main" val="34983965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51</a:t>
            </a:fld>
            <a:endParaRPr lang="en-US" dirty="0"/>
          </a:p>
        </p:txBody>
      </p:sp>
    </p:spTree>
    <p:extLst>
      <p:ext uri="{BB962C8B-B14F-4D97-AF65-F5344CB8AC3E}">
        <p14:creationId xmlns:p14="http://schemas.microsoft.com/office/powerpoint/2010/main" val="13230309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52</a:t>
            </a:fld>
            <a:endParaRPr lang="en-US" dirty="0"/>
          </a:p>
        </p:txBody>
      </p:sp>
    </p:spTree>
    <p:extLst>
      <p:ext uri="{BB962C8B-B14F-4D97-AF65-F5344CB8AC3E}">
        <p14:creationId xmlns:p14="http://schemas.microsoft.com/office/powerpoint/2010/main" val="233845923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53</a:t>
            </a:fld>
            <a:endParaRPr lang="en-US" dirty="0"/>
          </a:p>
        </p:txBody>
      </p:sp>
    </p:spTree>
    <p:extLst>
      <p:ext uri="{BB962C8B-B14F-4D97-AF65-F5344CB8AC3E}">
        <p14:creationId xmlns:p14="http://schemas.microsoft.com/office/powerpoint/2010/main" val="39046610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54</a:t>
            </a:fld>
            <a:endParaRPr lang="en-US" dirty="0"/>
          </a:p>
        </p:txBody>
      </p:sp>
    </p:spTree>
    <p:extLst>
      <p:ext uri="{BB962C8B-B14F-4D97-AF65-F5344CB8AC3E}">
        <p14:creationId xmlns:p14="http://schemas.microsoft.com/office/powerpoint/2010/main" val="29945457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55</a:t>
            </a:fld>
            <a:endParaRPr lang="en-US" dirty="0"/>
          </a:p>
        </p:txBody>
      </p:sp>
    </p:spTree>
    <p:extLst>
      <p:ext uri="{BB962C8B-B14F-4D97-AF65-F5344CB8AC3E}">
        <p14:creationId xmlns:p14="http://schemas.microsoft.com/office/powerpoint/2010/main" val="240798752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56</a:t>
            </a:fld>
            <a:endParaRPr lang="en-US" dirty="0"/>
          </a:p>
        </p:txBody>
      </p:sp>
    </p:spTree>
    <p:extLst>
      <p:ext uri="{BB962C8B-B14F-4D97-AF65-F5344CB8AC3E}">
        <p14:creationId xmlns:p14="http://schemas.microsoft.com/office/powerpoint/2010/main" val="378225000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57</a:t>
            </a:fld>
            <a:endParaRPr lang="en-US" dirty="0"/>
          </a:p>
        </p:txBody>
      </p:sp>
    </p:spTree>
    <p:extLst>
      <p:ext uri="{BB962C8B-B14F-4D97-AF65-F5344CB8AC3E}">
        <p14:creationId xmlns:p14="http://schemas.microsoft.com/office/powerpoint/2010/main" val="18965753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58</a:t>
            </a:fld>
            <a:endParaRPr lang="en-US" dirty="0"/>
          </a:p>
        </p:txBody>
      </p:sp>
    </p:spTree>
    <p:extLst>
      <p:ext uri="{BB962C8B-B14F-4D97-AF65-F5344CB8AC3E}">
        <p14:creationId xmlns:p14="http://schemas.microsoft.com/office/powerpoint/2010/main" val="44469303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59</a:t>
            </a:fld>
            <a:endParaRPr lang="en-US" dirty="0"/>
          </a:p>
        </p:txBody>
      </p:sp>
    </p:spTree>
    <p:extLst>
      <p:ext uri="{BB962C8B-B14F-4D97-AF65-F5344CB8AC3E}">
        <p14:creationId xmlns:p14="http://schemas.microsoft.com/office/powerpoint/2010/main" val="4013779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a:t>
            </a:fld>
            <a:endParaRPr lang="en-US" dirty="0"/>
          </a:p>
        </p:txBody>
      </p:sp>
    </p:spTree>
    <p:extLst>
      <p:ext uri="{BB962C8B-B14F-4D97-AF65-F5344CB8AC3E}">
        <p14:creationId xmlns:p14="http://schemas.microsoft.com/office/powerpoint/2010/main" val="275866414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60</a:t>
            </a:fld>
            <a:endParaRPr lang="en-US" dirty="0"/>
          </a:p>
        </p:txBody>
      </p:sp>
    </p:spTree>
    <p:extLst>
      <p:ext uri="{BB962C8B-B14F-4D97-AF65-F5344CB8AC3E}">
        <p14:creationId xmlns:p14="http://schemas.microsoft.com/office/powerpoint/2010/main" val="140127895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61</a:t>
            </a:fld>
            <a:endParaRPr lang="en-US" dirty="0"/>
          </a:p>
        </p:txBody>
      </p:sp>
    </p:spTree>
    <p:extLst>
      <p:ext uri="{BB962C8B-B14F-4D97-AF65-F5344CB8AC3E}">
        <p14:creationId xmlns:p14="http://schemas.microsoft.com/office/powerpoint/2010/main" val="318563475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62</a:t>
            </a:fld>
            <a:endParaRPr lang="en-US" dirty="0"/>
          </a:p>
        </p:txBody>
      </p:sp>
    </p:spTree>
    <p:extLst>
      <p:ext uri="{BB962C8B-B14F-4D97-AF65-F5344CB8AC3E}">
        <p14:creationId xmlns:p14="http://schemas.microsoft.com/office/powerpoint/2010/main" val="255712897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63</a:t>
            </a:fld>
            <a:endParaRPr lang="en-US" dirty="0"/>
          </a:p>
        </p:txBody>
      </p:sp>
    </p:spTree>
    <p:extLst>
      <p:ext uri="{BB962C8B-B14F-4D97-AF65-F5344CB8AC3E}">
        <p14:creationId xmlns:p14="http://schemas.microsoft.com/office/powerpoint/2010/main" val="379437691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64</a:t>
            </a:fld>
            <a:endParaRPr lang="en-US" dirty="0"/>
          </a:p>
        </p:txBody>
      </p:sp>
    </p:spTree>
    <p:extLst>
      <p:ext uri="{BB962C8B-B14F-4D97-AF65-F5344CB8AC3E}">
        <p14:creationId xmlns:p14="http://schemas.microsoft.com/office/powerpoint/2010/main" val="163997851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65</a:t>
            </a:fld>
            <a:endParaRPr lang="en-US" dirty="0"/>
          </a:p>
        </p:txBody>
      </p:sp>
    </p:spTree>
    <p:extLst>
      <p:ext uri="{BB962C8B-B14F-4D97-AF65-F5344CB8AC3E}">
        <p14:creationId xmlns:p14="http://schemas.microsoft.com/office/powerpoint/2010/main" val="5626303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66</a:t>
            </a:fld>
            <a:endParaRPr lang="en-US" dirty="0"/>
          </a:p>
        </p:txBody>
      </p:sp>
    </p:spTree>
    <p:extLst>
      <p:ext uri="{BB962C8B-B14F-4D97-AF65-F5344CB8AC3E}">
        <p14:creationId xmlns:p14="http://schemas.microsoft.com/office/powerpoint/2010/main" val="226768443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67</a:t>
            </a:fld>
            <a:endParaRPr lang="en-US" dirty="0"/>
          </a:p>
        </p:txBody>
      </p:sp>
    </p:spTree>
    <p:extLst>
      <p:ext uri="{BB962C8B-B14F-4D97-AF65-F5344CB8AC3E}">
        <p14:creationId xmlns:p14="http://schemas.microsoft.com/office/powerpoint/2010/main" val="19322098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68</a:t>
            </a:fld>
            <a:endParaRPr lang="en-US" dirty="0"/>
          </a:p>
        </p:txBody>
      </p:sp>
    </p:spTree>
    <p:extLst>
      <p:ext uri="{BB962C8B-B14F-4D97-AF65-F5344CB8AC3E}">
        <p14:creationId xmlns:p14="http://schemas.microsoft.com/office/powerpoint/2010/main" val="270427441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69</a:t>
            </a:fld>
            <a:endParaRPr lang="en-US" dirty="0"/>
          </a:p>
        </p:txBody>
      </p:sp>
    </p:spTree>
    <p:extLst>
      <p:ext uri="{BB962C8B-B14F-4D97-AF65-F5344CB8AC3E}">
        <p14:creationId xmlns:p14="http://schemas.microsoft.com/office/powerpoint/2010/main" val="1359254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7</a:t>
            </a:fld>
            <a:endParaRPr lang="en-US" dirty="0"/>
          </a:p>
        </p:txBody>
      </p:sp>
    </p:spTree>
    <p:extLst>
      <p:ext uri="{BB962C8B-B14F-4D97-AF65-F5344CB8AC3E}">
        <p14:creationId xmlns:p14="http://schemas.microsoft.com/office/powerpoint/2010/main" val="232402099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70</a:t>
            </a:fld>
            <a:endParaRPr lang="en-US" dirty="0"/>
          </a:p>
        </p:txBody>
      </p:sp>
    </p:spTree>
    <p:extLst>
      <p:ext uri="{BB962C8B-B14F-4D97-AF65-F5344CB8AC3E}">
        <p14:creationId xmlns:p14="http://schemas.microsoft.com/office/powerpoint/2010/main" val="270204242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71</a:t>
            </a:fld>
            <a:endParaRPr lang="en-US" dirty="0"/>
          </a:p>
        </p:txBody>
      </p:sp>
    </p:spTree>
    <p:extLst>
      <p:ext uri="{BB962C8B-B14F-4D97-AF65-F5344CB8AC3E}">
        <p14:creationId xmlns:p14="http://schemas.microsoft.com/office/powerpoint/2010/main" val="351785212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72</a:t>
            </a:fld>
            <a:endParaRPr lang="en-US" dirty="0"/>
          </a:p>
        </p:txBody>
      </p:sp>
    </p:spTree>
    <p:extLst>
      <p:ext uri="{BB962C8B-B14F-4D97-AF65-F5344CB8AC3E}">
        <p14:creationId xmlns:p14="http://schemas.microsoft.com/office/powerpoint/2010/main" val="3236258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8</a:t>
            </a:fld>
            <a:endParaRPr lang="en-US" dirty="0"/>
          </a:p>
        </p:txBody>
      </p:sp>
    </p:spTree>
    <p:extLst>
      <p:ext uri="{BB962C8B-B14F-4D97-AF65-F5344CB8AC3E}">
        <p14:creationId xmlns:p14="http://schemas.microsoft.com/office/powerpoint/2010/main" val="795687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9</a:t>
            </a:fld>
            <a:endParaRPr lang="en-US" dirty="0"/>
          </a:p>
        </p:txBody>
      </p:sp>
    </p:spTree>
    <p:extLst>
      <p:ext uri="{BB962C8B-B14F-4D97-AF65-F5344CB8AC3E}">
        <p14:creationId xmlns:p14="http://schemas.microsoft.com/office/powerpoint/2010/main" val="295341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39673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4000" b="0" i="0">
                <a:solidFill>
                  <a:srgbClr val="191D63"/>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67958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54481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2628900"/>
            <a:ext cx="12189460" cy="4229100"/>
          </a:xfrm>
          <a:custGeom>
            <a:avLst/>
            <a:gdLst/>
            <a:ahLst/>
            <a:cxnLst/>
            <a:rect l="l" t="t" r="r" b="b"/>
            <a:pathLst>
              <a:path w="12189460" h="4229100">
                <a:moveTo>
                  <a:pt x="0" y="4229100"/>
                </a:moveTo>
                <a:lnTo>
                  <a:pt x="12188952" y="4229100"/>
                </a:lnTo>
                <a:lnTo>
                  <a:pt x="12188952" y="0"/>
                </a:lnTo>
                <a:lnTo>
                  <a:pt x="0" y="0"/>
                </a:lnTo>
                <a:lnTo>
                  <a:pt x="0" y="4229100"/>
                </a:lnTo>
                <a:close/>
              </a:path>
            </a:pathLst>
          </a:custGeom>
          <a:solidFill>
            <a:srgbClr val="00B5EF">
              <a:alpha val="9999"/>
            </a:srgbClr>
          </a:solidFill>
        </p:spPr>
        <p:txBody>
          <a:bodyPr wrap="square" lIns="0" tIns="0" rIns="0" bIns="0" rtlCol="0"/>
          <a:lstStyle/>
          <a:p>
            <a:endParaRPr dirty="0"/>
          </a:p>
        </p:txBody>
      </p:sp>
      <p:sp>
        <p:nvSpPr>
          <p:cNvPr id="17" name="bk object 17"/>
          <p:cNvSpPr/>
          <p:nvPr/>
        </p:nvSpPr>
        <p:spPr>
          <a:xfrm>
            <a:off x="0" y="3629025"/>
            <a:ext cx="3901440" cy="3228975"/>
          </a:xfrm>
          <a:custGeom>
            <a:avLst/>
            <a:gdLst/>
            <a:ahLst/>
            <a:cxnLst/>
            <a:rect l="l" t="t" r="r" b="b"/>
            <a:pathLst>
              <a:path w="3901440" h="3228975">
                <a:moveTo>
                  <a:pt x="2348234" y="0"/>
                </a:moveTo>
                <a:lnTo>
                  <a:pt x="0" y="2717271"/>
                </a:lnTo>
                <a:lnTo>
                  <a:pt x="0" y="3228974"/>
                </a:lnTo>
                <a:lnTo>
                  <a:pt x="892671" y="3228974"/>
                </a:lnTo>
                <a:lnTo>
                  <a:pt x="2348233" y="1498497"/>
                </a:lnTo>
                <a:lnTo>
                  <a:pt x="3643158" y="1498497"/>
                </a:lnTo>
                <a:lnTo>
                  <a:pt x="2348234" y="0"/>
                </a:lnTo>
                <a:close/>
              </a:path>
              <a:path w="3901440" h="3228975">
                <a:moveTo>
                  <a:pt x="3643158" y="1498497"/>
                </a:moveTo>
                <a:lnTo>
                  <a:pt x="2348233" y="1498497"/>
                </a:lnTo>
                <a:lnTo>
                  <a:pt x="3241704" y="2560623"/>
                </a:lnTo>
                <a:lnTo>
                  <a:pt x="3901392" y="1797328"/>
                </a:lnTo>
                <a:lnTo>
                  <a:pt x="3643158" y="1498497"/>
                </a:lnTo>
                <a:close/>
              </a:path>
            </a:pathLst>
          </a:custGeom>
          <a:solidFill>
            <a:srgbClr val="FFFFFF">
              <a:alpha val="5499"/>
            </a:srgbClr>
          </a:solidFill>
        </p:spPr>
        <p:txBody>
          <a:bodyPr wrap="square" lIns="0" tIns="0" rIns="0" bIns="0" rtlCol="0"/>
          <a:lstStyle/>
          <a:p>
            <a:endParaRPr dirty="0"/>
          </a:p>
        </p:txBody>
      </p:sp>
      <p:sp>
        <p:nvSpPr>
          <p:cNvPr id="18" name="bk object 18"/>
          <p:cNvSpPr/>
          <p:nvPr/>
        </p:nvSpPr>
        <p:spPr>
          <a:xfrm>
            <a:off x="3249833" y="3629025"/>
            <a:ext cx="4344035" cy="3228975"/>
          </a:xfrm>
          <a:custGeom>
            <a:avLst/>
            <a:gdLst/>
            <a:ahLst/>
            <a:cxnLst/>
            <a:rect l="l" t="t" r="r" b="b"/>
            <a:pathLst>
              <a:path w="4344034" h="3228975">
                <a:moveTo>
                  <a:pt x="2790442" y="0"/>
                </a:moveTo>
                <a:lnTo>
                  <a:pt x="0" y="3228974"/>
                </a:lnTo>
                <a:lnTo>
                  <a:pt x="1334878" y="3228974"/>
                </a:lnTo>
                <a:lnTo>
                  <a:pt x="2790441" y="1498497"/>
                </a:lnTo>
                <a:lnTo>
                  <a:pt x="4085429" y="1498497"/>
                </a:lnTo>
                <a:lnTo>
                  <a:pt x="2790442" y="0"/>
                </a:lnTo>
                <a:close/>
              </a:path>
              <a:path w="4344034" h="3228975">
                <a:moveTo>
                  <a:pt x="4085429" y="1498497"/>
                </a:moveTo>
                <a:lnTo>
                  <a:pt x="2790441" y="1498497"/>
                </a:lnTo>
                <a:lnTo>
                  <a:pt x="3683937" y="2560725"/>
                </a:lnTo>
                <a:lnTo>
                  <a:pt x="4343676" y="1797328"/>
                </a:lnTo>
                <a:lnTo>
                  <a:pt x="4085429" y="1498497"/>
                </a:lnTo>
                <a:close/>
              </a:path>
            </a:pathLst>
          </a:custGeom>
          <a:solidFill>
            <a:srgbClr val="FFFFFF">
              <a:alpha val="5499"/>
            </a:srgbClr>
          </a:solidFill>
        </p:spPr>
        <p:txBody>
          <a:bodyPr wrap="square" lIns="0" tIns="0" rIns="0" bIns="0" rtlCol="0"/>
          <a:lstStyle/>
          <a:p>
            <a:endParaRPr dirty="0"/>
          </a:p>
        </p:txBody>
      </p:sp>
      <p:sp>
        <p:nvSpPr>
          <p:cNvPr id="19" name="bk object 19"/>
          <p:cNvSpPr/>
          <p:nvPr/>
        </p:nvSpPr>
        <p:spPr>
          <a:xfrm>
            <a:off x="6941863" y="3629025"/>
            <a:ext cx="5247640" cy="3228975"/>
          </a:xfrm>
          <a:custGeom>
            <a:avLst/>
            <a:gdLst/>
            <a:ahLst/>
            <a:cxnLst/>
            <a:rect l="l" t="t" r="r" b="b"/>
            <a:pathLst>
              <a:path w="5247640" h="3228975">
                <a:moveTo>
                  <a:pt x="2790463" y="0"/>
                </a:moveTo>
                <a:lnTo>
                  <a:pt x="0" y="3228974"/>
                </a:lnTo>
                <a:lnTo>
                  <a:pt x="1334899" y="3228974"/>
                </a:lnTo>
                <a:lnTo>
                  <a:pt x="2790462" y="1498497"/>
                </a:lnTo>
                <a:lnTo>
                  <a:pt x="4085445" y="1498497"/>
                </a:lnTo>
                <a:lnTo>
                  <a:pt x="2790463" y="0"/>
                </a:lnTo>
                <a:close/>
              </a:path>
              <a:path w="5247640" h="3228975">
                <a:moveTo>
                  <a:pt x="4085445" y="1498497"/>
                </a:moveTo>
                <a:lnTo>
                  <a:pt x="2790462" y="1498497"/>
                </a:lnTo>
                <a:lnTo>
                  <a:pt x="4246024" y="3228974"/>
                </a:lnTo>
                <a:lnTo>
                  <a:pt x="5247088" y="3228974"/>
                </a:lnTo>
                <a:lnTo>
                  <a:pt x="5247088" y="2842699"/>
                </a:lnTo>
                <a:lnTo>
                  <a:pt x="4085445" y="1498497"/>
                </a:lnTo>
                <a:close/>
              </a:path>
            </a:pathLst>
          </a:custGeom>
          <a:solidFill>
            <a:srgbClr val="FFFFFF">
              <a:alpha val="5499"/>
            </a:srgbClr>
          </a:solidFill>
        </p:spPr>
        <p:txBody>
          <a:bodyPr wrap="square" lIns="0" tIns="0" rIns="0" bIns="0" rtlCol="0"/>
          <a:lstStyle/>
          <a:p>
            <a:endParaRPr dirty="0"/>
          </a:p>
        </p:txBody>
      </p:sp>
      <p:sp>
        <p:nvSpPr>
          <p:cNvPr id="20" name="bk object 20"/>
          <p:cNvSpPr/>
          <p:nvPr/>
        </p:nvSpPr>
        <p:spPr>
          <a:xfrm>
            <a:off x="5142122" y="1368221"/>
            <a:ext cx="281256" cy="194825"/>
          </a:xfrm>
          <a:prstGeom prst="rect">
            <a:avLst/>
          </a:prstGeom>
          <a:blipFill>
            <a:blip r:embed="rId2" cstate="print"/>
            <a:stretch>
              <a:fillRect/>
            </a:stretch>
          </a:blipFill>
        </p:spPr>
        <p:txBody>
          <a:bodyPr wrap="square" lIns="0" tIns="0" rIns="0" bIns="0" rtlCol="0"/>
          <a:lstStyle/>
          <a:p>
            <a:endParaRPr dirty="0"/>
          </a:p>
        </p:txBody>
      </p:sp>
      <p:sp>
        <p:nvSpPr>
          <p:cNvPr id="21" name="bk object 21"/>
          <p:cNvSpPr/>
          <p:nvPr/>
        </p:nvSpPr>
        <p:spPr>
          <a:xfrm>
            <a:off x="5442561" y="1416857"/>
            <a:ext cx="84455" cy="143510"/>
          </a:xfrm>
          <a:custGeom>
            <a:avLst/>
            <a:gdLst/>
            <a:ahLst/>
            <a:cxnLst/>
            <a:rect l="l" t="t" r="r" b="b"/>
            <a:pathLst>
              <a:path w="84454" h="143509">
                <a:moveTo>
                  <a:pt x="26670" y="2679"/>
                </a:moveTo>
                <a:lnTo>
                  <a:pt x="0" y="2679"/>
                </a:lnTo>
                <a:lnTo>
                  <a:pt x="0" y="143510"/>
                </a:lnTo>
                <a:lnTo>
                  <a:pt x="30149" y="143510"/>
                </a:lnTo>
                <a:lnTo>
                  <a:pt x="30149" y="82486"/>
                </a:lnTo>
                <a:lnTo>
                  <a:pt x="30919" y="69835"/>
                </a:lnTo>
                <a:lnTo>
                  <a:pt x="57346" y="32378"/>
                </a:lnTo>
                <a:lnTo>
                  <a:pt x="63134" y="30848"/>
                </a:lnTo>
                <a:lnTo>
                  <a:pt x="28613" y="30848"/>
                </a:lnTo>
                <a:lnTo>
                  <a:pt x="26670" y="2679"/>
                </a:lnTo>
                <a:close/>
              </a:path>
              <a:path w="84454" h="143509">
                <a:moveTo>
                  <a:pt x="83870" y="0"/>
                </a:moveTo>
                <a:lnTo>
                  <a:pt x="43622" y="12217"/>
                </a:lnTo>
                <a:lnTo>
                  <a:pt x="28613" y="30848"/>
                </a:lnTo>
                <a:lnTo>
                  <a:pt x="63134" y="30848"/>
                </a:lnTo>
                <a:lnTo>
                  <a:pt x="66695" y="29906"/>
                </a:lnTo>
                <a:lnTo>
                  <a:pt x="77317" y="29083"/>
                </a:lnTo>
                <a:lnTo>
                  <a:pt x="83337" y="29083"/>
                </a:lnTo>
                <a:lnTo>
                  <a:pt x="83870" y="0"/>
                </a:lnTo>
                <a:close/>
              </a:path>
            </a:pathLst>
          </a:custGeom>
          <a:solidFill>
            <a:srgbClr val="191D63"/>
          </a:solidFill>
        </p:spPr>
        <p:txBody>
          <a:bodyPr wrap="square" lIns="0" tIns="0" rIns="0" bIns="0" rtlCol="0"/>
          <a:lstStyle/>
          <a:p>
            <a:endParaRPr dirty="0"/>
          </a:p>
        </p:txBody>
      </p:sp>
      <p:sp>
        <p:nvSpPr>
          <p:cNvPr id="22" name="bk object 22"/>
          <p:cNvSpPr/>
          <p:nvPr/>
        </p:nvSpPr>
        <p:spPr>
          <a:xfrm>
            <a:off x="5538900" y="1384701"/>
            <a:ext cx="107314" cy="178435"/>
          </a:xfrm>
          <a:custGeom>
            <a:avLst/>
            <a:gdLst/>
            <a:ahLst/>
            <a:cxnLst/>
            <a:rect l="l" t="t" r="r" b="b"/>
            <a:pathLst>
              <a:path w="107314" h="178434">
                <a:moveTo>
                  <a:pt x="57619" y="59093"/>
                </a:moveTo>
                <a:lnTo>
                  <a:pt x="27470" y="59093"/>
                </a:lnTo>
                <a:lnTo>
                  <a:pt x="27549" y="134823"/>
                </a:lnTo>
                <a:lnTo>
                  <a:pt x="45815" y="171868"/>
                </a:lnTo>
                <a:lnTo>
                  <a:pt x="71958" y="178346"/>
                </a:lnTo>
                <a:lnTo>
                  <a:pt x="78384" y="178346"/>
                </a:lnTo>
                <a:lnTo>
                  <a:pt x="107061" y="172072"/>
                </a:lnTo>
                <a:lnTo>
                  <a:pt x="103741" y="150876"/>
                </a:lnTo>
                <a:lnTo>
                  <a:pt x="72085" y="150876"/>
                </a:lnTo>
                <a:lnTo>
                  <a:pt x="66890" y="148869"/>
                </a:lnTo>
                <a:lnTo>
                  <a:pt x="59461" y="140817"/>
                </a:lnTo>
                <a:lnTo>
                  <a:pt x="57619" y="134823"/>
                </a:lnTo>
                <a:lnTo>
                  <a:pt x="57619" y="59093"/>
                </a:lnTo>
                <a:close/>
              </a:path>
              <a:path w="107314" h="178434">
                <a:moveTo>
                  <a:pt x="103174" y="147256"/>
                </a:moveTo>
                <a:lnTo>
                  <a:pt x="82537" y="150876"/>
                </a:lnTo>
                <a:lnTo>
                  <a:pt x="103741" y="150876"/>
                </a:lnTo>
                <a:lnTo>
                  <a:pt x="103174" y="147256"/>
                </a:lnTo>
                <a:close/>
              </a:path>
              <a:path w="107314" h="178434">
                <a:moveTo>
                  <a:pt x="107061" y="34836"/>
                </a:moveTo>
                <a:lnTo>
                  <a:pt x="0" y="34836"/>
                </a:lnTo>
                <a:lnTo>
                  <a:pt x="0" y="59093"/>
                </a:lnTo>
                <a:lnTo>
                  <a:pt x="107061" y="59093"/>
                </a:lnTo>
                <a:lnTo>
                  <a:pt x="107061" y="34836"/>
                </a:lnTo>
                <a:close/>
              </a:path>
              <a:path w="107314" h="178434">
                <a:moveTo>
                  <a:pt x="57619" y="0"/>
                </a:moveTo>
                <a:lnTo>
                  <a:pt x="27470" y="0"/>
                </a:lnTo>
                <a:lnTo>
                  <a:pt x="27470" y="34836"/>
                </a:lnTo>
                <a:lnTo>
                  <a:pt x="57619" y="34836"/>
                </a:lnTo>
                <a:lnTo>
                  <a:pt x="57619" y="0"/>
                </a:lnTo>
                <a:close/>
              </a:path>
            </a:pathLst>
          </a:custGeom>
          <a:solidFill>
            <a:srgbClr val="191D63"/>
          </a:solidFill>
        </p:spPr>
        <p:txBody>
          <a:bodyPr wrap="square" lIns="0" tIns="0" rIns="0" bIns="0" rtlCol="0"/>
          <a:lstStyle/>
          <a:p>
            <a:endParaRPr dirty="0"/>
          </a:p>
        </p:txBody>
      </p:sp>
      <p:sp>
        <p:nvSpPr>
          <p:cNvPr id="23" name="bk object 23"/>
          <p:cNvSpPr/>
          <p:nvPr/>
        </p:nvSpPr>
        <p:spPr>
          <a:xfrm>
            <a:off x="5662316" y="1416857"/>
            <a:ext cx="132080" cy="143510"/>
          </a:xfrm>
          <a:custGeom>
            <a:avLst/>
            <a:gdLst/>
            <a:ahLst/>
            <a:cxnLst/>
            <a:rect l="l" t="t" r="r" b="b"/>
            <a:pathLst>
              <a:path w="132079" h="143509">
                <a:moveTo>
                  <a:pt x="26670" y="2679"/>
                </a:moveTo>
                <a:lnTo>
                  <a:pt x="0" y="2679"/>
                </a:lnTo>
                <a:lnTo>
                  <a:pt x="0" y="143510"/>
                </a:lnTo>
                <a:lnTo>
                  <a:pt x="30149" y="143510"/>
                </a:lnTo>
                <a:lnTo>
                  <a:pt x="30149" y="73139"/>
                </a:lnTo>
                <a:lnTo>
                  <a:pt x="30799" y="62271"/>
                </a:lnTo>
                <a:lnTo>
                  <a:pt x="52551" y="30276"/>
                </a:lnTo>
                <a:lnTo>
                  <a:pt x="67741" y="27470"/>
                </a:lnTo>
                <a:lnTo>
                  <a:pt x="124360" y="27470"/>
                </a:lnTo>
                <a:lnTo>
                  <a:pt x="124121" y="26949"/>
                </a:lnTo>
                <a:lnTo>
                  <a:pt x="28473" y="26949"/>
                </a:lnTo>
                <a:lnTo>
                  <a:pt x="26670" y="2679"/>
                </a:lnTo>
                <a:close/>
              </a:path>
              <a:path w="132079" h="143509">
                <a:moveTo>
                  <a:pt x="124360" y="27470"/>
                </a:moveTo>
                <a:lnTo>
                  <a:pt x="67741" y="27470"/>
                </a:lnTo>
                <a:lnTo>
                  <a:pt x="74850" y="28138"/>
                </a:lnTo>
                <a:lnTo>
                  <a:pt x="81278" y="30143"/>
                </a:lnTo>
                <a:lnTo>
                  <a:pt x="101561" y="70319"/>
                </a:lnTo>
                <a:lnTo>
                  <a:pt x="101561" y="143510"/>
                </a:lnTo>
                <a:lnTo>
                  <a:pt x="131711" y="143510"/>
                </a:lnTo>
                <a:lnTo>
                  <a:pt x="131661" y="60249"/>
                </a:lnTo>
                <a:lnTo>
                  <a:pt x="130756" y="47256"/>
                </a:lnTo>
                <a:lnTo>
                  <a:pt x="127890" y="35180"/>
                </a:lnTo>
                <a:lnTo>
                  <a:pt x="124360" y="27470"/>
                </a:lnTo>
                <a:close/>
              </a:path>
              <a:path w="132079" h="143509">
                <a:moveTo>
                  <a:pt x="77673" y="0"/>
                </a:moveTo>
                <a:lnTo>
                  <a:pt x="37320" y="15367"/>
                </a:lnTo>
                <a:lnTo>
                  <a:pt x="28473" y="26949"/>
                </a:lnTo>
                <a:lnTo>
                  <a:pt x="124121" y="26949"/>
                </a:lnTo>
                <a:lnTo>
                  <a:pt x="88896" y="997"/>
                </a:lnTo>
                <a:lnTo>
                  <a:pt x="77673" y="0"/>
                </a:lnTo>
                <a:close/>
              </a:path>
            </a:pathLst>
          </a:custGeom>
          <a:solidFill>
            <a:srgbClr val="191D63"/>
          </a:solidFill>
        </p:spPr>
        <p:txBody>
          <a:bodyPr wrap="square" lIns="0" tIns="0" rIns="0" bIns="0" rtlCol="0"/>
          <a:lstStyle/>
          <a:p>
            <a:endParaRPr dirty="0"/>
          </a:p>
        </p:txBody>
      </p:sp>
      <p:sp>
        <p:nvSpPr>
          <p:cNvPr id="24" name="bk object 24"/>
          <p:cNvSpPr/>
          <p:nvPr/>
        </p:nvSpPr>
        <p:spPr>
          <a:xfrm>
            <a:off x="5811956" y="1416855"/>
            <a:ext cx="144145" cy="146685"/>
          </a:xfrm>
          <a:custGeom>
            <a:avLst/>
            <a:gdLst/>
            <a:ahLst/>
            <a:cxnLst/>
            <a:rect l="l" t="t" r="r" b="b"/>
            <a:pathLst>
              <a:path w="144145" h="146684">
                <a:moveTo>
                  <a:pt x="74798" y="0"/>
                </a:moveTo>
                <a:lnTo>
                  <a:pt x="36825" y="9855"/>
                </a:lnTo>
                <a:lnTo>
                  <a:pt x="5441" y="45334"/>
                </a:lnTo>
                <a:lnTo>
                  <a:pt x="0" y="75806"/>
                </a:lnTo>
                <a:lnTo>
                  <a:pt x="261" y="81305"/>
                </a:lnTo>
                <a:lnTo>
                  <a:pt x="16475" y="120456"/>
                </a:lnTo>
                <a:lnTo>
                  <a:pt x="51912" y="143066"/>
                </a:lnTo>
                <a:lnTo>
                  <a:pt x="74544" y="146189"/>
                </a:lnTo>
                <a:lnTo>
                  <a:pt x="82748" y="146189"/>
                </a:lnTo>
                <a:lnTo>
                  <a:pt x="120162" y="132892"/>
                </a:lnTo>
                <a:lnTo>
                  <a:pt x="134255" y="120192"/>
                </a:lnTo>
                <a:lnTo>
                  <a:pt x="76411" y="120192"/>
                </a:lnTo>
                <a:lnTo>
                  <a:pt x="67160" y="119447"/>
                </a:lnTo>
                <a:lnTo>
                  <a:pt x="34190" y="94630"/>
                </a:lnTo>
                <a:lnTo>
                  <a:pt x="30056" y="77584"/>
                </a:lnTo>
                <a:lnTo>
                  <a:pt x="142603" y="77584"/>
                </a:lnTo>
                <a:lnTo>
                  <a:pt x="143010" y="76517"/>
                </a:lnTo>
                <a:lnTo>
                  <a:pt x="143187" y="75806"/>
                </a:lnTo>
                <a:lnTo>
                  <a:pt x="143378" y="74688"/>
                </a:lnTo>
                <a:lnTo>
                  <a:pt x="143835" y="71653"/>
                </a:lnTo>
                <a:lnTo>
                  <a:pt x="143949" y="68605"/>
                </a:lnTo>
                <a:lnTo>
                  <a:pt x="143609" y="61721"/>
                </a:lnTo>
                <a:lnTo>
                  <a:pt x="142906" y="57086"/>
                </a:lnTo>
                <a:lnTo>
                  <a:pt x="30856" y="57086"/>
                </a:lnTo>
                <a:lnTo>
                  <a:pt x="33063" y="49767"/>
                </a:lnTo>
                <a:lnTo>
                  <a:pt x="66373" y="23633"/>
                </a:lnTo>
                <a:lnTo>
                  <a:pt x="74264" y="23050"/>
                </a:lnTo>
                <a:lnTo>
                  <a:pt x="126520" y="23050"/>
                </a:lnTo>
                <a:lnTo>
                  <a:pt x="123909" y="20167"/>
                </a:lnTo>
                <a:lnTo>
                  <a:pt x="88674" y="1377"/>
                </a:lnTo>
                <a:lnTo>
                  <a:pt x="81820" y="344"/>
                </a:lnTo>
                <a:lnTo>
                  <a:pt x="74798" y="0"/>
                </a:lnTo>
                <a:close/>
              </a:path>
              <a:path w="144145" h="146684">
                <a:moveTo>
                  <a:pt x="119019" y="98894"/>
                </a:moveTo>
                <a:lnTo>
                  <a:pt x="81859" y="120192"/>
                </a:lnTo>
                <a:lnTo>
                  <a:pt x="134255" y="120192"/>
                </a:lnTo>
                <a:lnTo>
                  <a:pt x="136884" y="116497"/>
                </a:lnTo>
                <a:lnTo>
                  <a:pt x="137383" y="115747"/>
                </a:lnTo>
                <a:lnTo>
                  <a:pt x="119019" y="98894"/>
                </a:lnTo>
                <a:close/>
              </a:path>
              <a:path w="144145" h="146684">
                <a:moveTo>
                  <a:pt x="126520" y="23050"/>
                </a:moveTo>
                <a:lnTo>
                  <a:pt x="74264" y="23050"/>
                </a:lnTo>
                <a:lnTo>
                  <a:pt x="81661" y="23645"/>
                </a:lnTo>
                <a:lnTo>
                  <a:pt x="88571" y="25430"/>
                </a:lnTo>
                <a:lnTo>
                  <a:pt x="114866" y="57086"/>
                </a:lnTo>
                <a:lnTo>
                  <a:pt x="142906" y="57086"/>
                </a:lnTo>
                <a:lnTo>
                  <a:pt x="128264" y="24975"/>
                </a:lnTo>
                <a:lnTo>
                  <a:pt x="126520" y="23050"/>
                </a:lnTo>
                <a:close/>
              </a:path>
            </a:pathLst>
          </a:custGeom>
          <a:solidFill>
            <a:srgbClr val="191D63"/>
          </a:solidFill>
        </p:spPr>
        <p:txBody>
          <a:bodyPr wrap="square" lIns="0" tIns="0" rIns="0" bIns="0" rtlCol="0"/>
          <a:lstStyle/>
          <a:p>
            <a:endParaRPr dirty="0"/>
          </a:p>
        </p:txBody>
      </p:sp>
      <p:sp>
        <p:nvSpPr>
          <p:cNvPr id="25" name="bk object 25"/>
          <p:cNvSpPr/>
          <p:nvPr/>
        </p:nvSpPr>
        <p:spPr>
          <a:xfrm>
            <a:off x="5975073" y="1416857"/>
            <a:ext cx="194431" cy="146182"/>
          </a:xfrm>
          <a:prstGeom prst="rect">
            <a:avLst/>
          </a:prstGeom>
          <a:blipFill>
            <a:blip r:embed="rId3" cstate="print"/>
            <a:stretch>
              <a:fillRect/>
            </a:stretch>
          </a:blipFill>
        </p:spPr>
        <p:txBody>
          <a:bodyPr wrap="square" lIns="0" tIns="0" rIns="0" bIns="0" rtlCol="0"/>
          <a:lstStyle/>
          <a:p>
            <a:endParaRPr dirty="0"/>
          </a:p>
        </p:txBody>
      </p:sp>
      <p:sp>
        <p:nvSpPr>
          <p:cNvPr id="26" name="bk object 26"/>
          <p:cNvSpPr/>
          <p:nvPr/>
        </p:nvSpPr>
        <p:spPr>
          <a:xfrm>
            <a:off x="6007176" y="1360309"/>
            <a:ext cx="1072220" cy="448265"/>
          </a:xfrm>
          <a:prstGeom prst="rect">
            <a:avLst/>
          </a:prstGeom>
          <a:blipFill>
            <a:blip r:embed="rId4" cstate="print"/>
            <a:stretch>
              <a:fillRect/>
            </a:stretch>
          </a:blipFill>
        </p:spPr>
        <p:txBody>
          <a:bodyPr wrap="square" lIns="0" tIns="0" rIns="0" bIns="0" rtlCol="0"/>
          <a:lstStyle/>
          <a:p>
            <a:endParaRPr dirty="0"/>
          </a:p>
        </p:txBody>
      </p:sp>
      <p:sp>
        <p:nvSpPr>
          <p:cNvPr id="27" name="bk object 27"/>
          <p:cNvSpPr/>
          <p:nvPr/>
        </p:nvSpPr>
        <p:spPr>
          <a:xfrm>
            <a:off x="5267631" y="1719534"/>
            <a:ext cx="0" cy="86360"/>
          </a:xfrm>
          <a:custGeom>
            <a:avLst/>
            <a:gdLst/>
            <a:ahLst/>
            <a:cxnLst/>
            <a:rect l="l" t="t" r="r" b="b"/>
            <a:pathLst>
              <a:path h="86360">
                <a:moveTo>
                  <a:pt x="0" y="0"/>
                </a:moveTo>
                <a:lnTo>
                  <a:pt x="0" y="86360"/>
                </a:lnTo>
              </a:path>
            </a:pathLst>
          </a:custGeom>
          <a:ln w="31623">
            <a:solidFill>
              <a:srgbClr val="191D63"/>
            </a:solidFill>
          </a:ln>
        </p:spPr>
        <p:txBody>
          <a:bodyPr wrap="square" lIns="0" tIns="0" rIns="0" bIns="0" rtlCol="0"/>
          <a:lstStyle/>
          <a:p>
            <a:endParaRPr dirty="0"/>
          </a:p>
        </p:txBody>
      </p:sp>
      <p:sp>
        <p:nvSpPr>
          <p:cNvPr id="28" name="bk object 28"/>
          <p:cNvSpPr/>
          <p:nvPr/>
        </p:nvSpPr>
        <p:spPr>
          <a:xfrm>
            <a:off x="5251819" y="1705564"/>
            <a:ext cx="162560" cy="0"/>
          </a:xfrm>
          <a:custGeom>
            <a:avLst/>
            <a:gdLst/>
            <a:ahLst/>
            <a:cxnLst/>
            <a:rect l="l" t="t" r="r" b="b"/>
            <a:pathLst>
              <a:path w="162560">
                <a:moveTo>
                  <a:pt x="0" y="0"/>
                </a:moveTo>
                <a:lnTo>
                  <a:pt x="162001" y="0"/>
                </a:lnTo>
              </a:path>
            </a:pathLst>
          </a:custGeom>
          <a:ln w="27939">
            <a:solidFill>
              <a:srgbClr val="191D63"/>
            </a:solidFill>
          </a:ln>
        </p:spPr>
        <p:txBody>
          <a:bodyPr wrap="square" lIns="0" tIns="0" rIns="0" bIns="0" rtlCol="0"/>
          <a:lstStyle/>
          <a:p>
            <a:endParaRPr dirty="0"/>
          </a:p>
        </p:txBody>
      </p:sp>
      <p:sp>
        <p:nvSpPr>
          <p:cNvPr id="29" name="bk object 29"/>
          <p:cNvSpPr/>
          <p:nvPr/>
        </p:nvSpPr>
        <p:spPr>
          <a:xfrm>
            <a:off x="5251819" y="1614124"/>
            <a:ext cx="31750" cy="77470"/>
          </a:xfrm>
          <a:custGeom>
            <a:avLst/>
            <a:gdLst/>
            <a:ahLst/>
            <a:cxnLst/>
            <a:rect l="l" t="t" r="r" b="b"/>
            <a:pathLst>
              <a:path w="31750" h="77469">
                <a:moveTo>
                  <a:pt x="0" y="77470"/>
                </a:moveTo>
                <a:lnTo>
                  <a:pt x="31623" y="77470"/>
                </a:lnTo>
                <a:lnTo>
                  <a:pt x="31623" y="0"/>
                </a:lnTo>
                <a:lnTo>
                  <a:pt x="0" y="0"/>
                </a:lnTo>
                <a:lnTo>
                  <a:pt x="0" y="77470"/>
                </a:lnTo>
                <a:close/>
              </a:path>
            </a:pathLst>
          </a:custGeom>
          <a:solidFill>
            <a:srgbClr val="191D63"/>
          </a:solidFill>
        </p:spPr>
        <p:txBody>
          <a:bodyPr wrap="square" lIns="0" tIns="0" rIns="0" bIns="0" rtlCol="0"/>
          <a:lstStyle/>
          <a:p>
            <a:endParaRPr dirty="0"/>
          </a:p>
        </p:txBody>
      </p:sp>
      <p:sp>
        <p:nvSpPr>
          <p:cNvPr id="30" name="bk object 30"/>
          <p:cNvSpPr/>
          <p:nvPr/>
        </p:nvSpPr>
        <p:spPr>
          <a:xfrm>
            <a:off x="5398009" y="1719470"/>
            <a:ext cx="0" cy="86995"/>
          </a:xfrm>
          <a:custGeom>
            <a:avLst/>
            <a:gdLst/>
            <a:ahLst/>
            <a:cxnLst/>
            <a:rect l="l" t="t" r="r" b="b"/>
            <a:pathLst>
              <a:path h="86994">
                <a:moveTo>
                  <a:pt x="0" y="0"/>
                </a:moveTo>
                <a:lnTo>
                  <a:pt x="0" y="86423"/>
                </a:lnTo>
              </a:path>
            </a:pathLst>
          </a:custGeom>
          <a:ln w="31623">
            <a:solidFill>
              <a:srgbClr val="191D63"/>
            </a:solidFill>
          </a:ln>
        </p:spPr>
        <p:txBody>
          <a:bodyPr wrap="square" lIns="0" tIns="0" rIns="0" bIns="0" rtlCol="0"/>
          <a:lstStyle/>
          <a:p>
            <a:endParaRPr dirty="0"/>
          </a:p>
        </p:txBody>
      </p:sp>
      <p:sp>
        <p:nvSpPr>
          <p:cNvPr id="31" name="bk object 31"/>
          <p:cNvSpPr/>
          <p:nvPr/>
        </p:nvSpPr>
        <p:spPr>
          <a:xfrm>
            <a:off x="5382197" y="1613755"/>
            <a:ext cx="31750" cy="78740"/>
          </a:xfrm>
          <a:custGeom>
            <a:avLst/>
            <a:gdLst/>
            <a:ahLst/>
            <a:cxnLst/>
            <a:rect l="l" t="t" r="r" b="b"/>
            <a:pathLst>
              <a:path w="31750" h="78739">
                <a:moveTo>
                  <a:pt x="31622" y="0"/>
                </a:moveTo>
                <a:lnTo>
                  <a:pt x="0" y="0"/>
                </a:lnTo>
                <a:lnTo>
                  <a:pt x="0" y="78244"/>
                </a:lnTo>
                <a:lnTo>
                  <a:pt x="31622" y="78244"/>
                </a:lnTo>
                <a:lnTo>
                  <a:pt x="31622" y="0"/>
                </a:lnTo>
                <a:close/>
              </a:path>
            </a:pathLst>
          </a:custGeom>
          <a:solidFill>
            <a:srgbClr val="191D63"/>
          </a:solidFill>
        </p:spPr>
        <p:txBody>
          <a:bodyPr wrap="square" lIns="0" tIns="0" rIns="0" bIns="0" rtlCol="0"/>
          <a:lstStyle/>
          <a:p>
            <a:endParaRPr dirty="0"/>
          </a:p>
        </p:txBody>
      </p:sp>
      <p:sp>
        <p:nvSpPr>
          <p:cNvPr id="32" name="bk object 32"/>
          <p:cNvSpPr/>
          <p:nvPr/>
        </p:nvSpPr>
        <p:spPr>
          <a:xfrm>
            <a:off x="5432859" y="1662394"/>
            <a:ext cx="150495" cy="146685"/>
          </a:xfrm>
          <a:custGeom>
            <a:avLst/>
            <a:gdLst/>
            <a:ahLst/>
            <a:cxnLst/>
            <a:rect l="l" t="t" r="r" b="b"/>
            <a:pathLst>
              <a:path w="150495" h="146685">
                <a:moveTo>
                  <a:pt x="75704" y="0"/>
                </a:moveTo>
                <a:lnTo>
                  <a:pt x="37249" y="9766"/>
                </a:lnTo>
                <a:lnTo>
                  <a:pt x="9918" y="36410"/>
                </a:lnTo>
                <a:lnTo>
                  <a:pt x="0" y="73494"/>
                </a:lnTo>
                <a:lnTo>
                  <a:pt x="355" y="80969"/>
                </a:lnTo>
                <a:lnTo>
                  <a:pt x="16569" y="120192"/>
                </a:lnTo>
                <a:lnTo>
                  <a:pt x="52013" y="143010"/>
                </a:lnTo>
                <a:lnTo>
                  <a:pt x="74637" y="146177"/>
                </a:lnTo>
                <a:lnTo>
                  <a:pt x="84927" y="145565"/>
                </a:lnTo>
                <a:lnTo>
                  <a:pt x="121330" y="131041"/>
                </a:lnTo>
                <a:lnTo>
                  <a:pt x="134068" y="118706"/>
                </a:lnTo>
                <a:lnTo>
                  <a:pt x="75171" y="118706"/>
                </a:lnTo>
                <a:lnTo>
                  <a:pt x="65924" y="117887"/>
                </a:lnTo>
                <a:lnTo>
                  <a:pt x="33367" y="90863"/>
                </a:lnTo>
                <a:lnTo>
                  <a:pt x="30196" y="72415"/>
                </a:lnTo>
                <a:lnTo>
                  <a:pt x="30954" y="63709"/>
                </a:lnTo>
                <a:lnTo>
                  <a:pt x="57483" y="30741"/>
                </a:lnTo>
                <a:lnTo>
                  <a:pt x="75171" y="27457"/>
                </a:lnTo>
                <a:lnTo>
                  <a:pt x="135175" y="27457"/>
                </a:lnTo>
                <a:lnTo>
                  <a:pt x="129168" y="20759"/>
                </a:lnTo>
                <a:lnTo>
                  <a:pt x="95770" y="2373"/>
                </a:lnTo>
                <a:lnTo>
                  <a:pt x="85979" y="593"/>
                </a:lnTo>
                <a:lnTo>
                  <a:pt x="75704" y="0"/>
                </a:lnTo>
                <a:close/>
              </a:path>
              <a:path w="150495" h="146685">
                <a:moveTo>
                  <a:pt x="135175" y="27457"/>
                </a:moveTo>
                <a:lnTo>
                  <a:pt x="75171" y="27457"/>
                </a:lnTo>
                <a:lnTo>
                  <a:pt x="84308" y="28278"/>
                </a:lnTo>
                <a:lnTo>
                  <a:pt x="92690" y="30741"/>
                </a:lnTo>
                <a:lnTo>
                  <a:pt x="119380" y="63709"/>
                </a:lnTo>
                <a:lnTo>
                  <a:pt x="120145" y="72415"/>
                </a:lnTo>
                <a:lnTo>
                  <a:pt x="120145" y="73494"/>
                </a:lnTo>
                <a:lnTo>
                  <a:pt x="100406" y="111329"/>
                </a:lnTo>
                <a:lnTo>
                  <a:pt x="75171" y="118706"/>
                </a:lnTo>
                <a:lnTo>
                  <a:pt x="134068" y="118706"/>
                </a:lnTo>
                <a:lnTo>
                  <a:pt x="149721" y="82341"/>
                </a:lnTo>
                <a:lnTo>
                  <a:pt x="150342" y="72415"/>
                </a:lnTo>
                <a:lnTo>
                  <a:pt x="149738" y="62480"/>
                </a:lnTo>
                <a:lnTo>
                  <a:pt x="147926" y="53022"/>
                </a:lnTo>
                <a:lnTo>
                  <a:pt x="144909" y="44040"/>
                </a:lnTo>
                <a:lnTo>
                  <a:pt x="140690" y="35534"/>
                </a:lnTo>
                <a:lnTo>
                  <a:pt x="135399" y="27707"/>
                </a:lnTo>
                <a:lnTo>
                  <a:pt x="135175" y="27457"/>
                </a:lnTo>
                <a:close/>
              </a:path>
            </a:pathLst>
          </a:custGeom>
          <a:solidFill>
            <a:srgbClr val="191D63"/>
          </a:solidFill>
        </p:spPr>
        <p:txBody>
          <a:bodyPr wrap="square" lIns="0" tIns="0" rIns="0" bIns="0" rtlCol="0"/>
          <a:lstStyle/>
          <a:p>
            <a:endParaRPr dirty="0"/>
          </a:p>
        </p:txBody>
      </p:sp>
      <p:sp>
        <p:nvSpPr>
          <p:cNvPr id="33" name="bk object 33"/>
          <p:cNvSpPr/>
          <p:nvPr/>
        </p:nvSpPr>
        <p:spPr>
          <a:xfrm>
            <a:off x="5599621" y="1662396"/>
            <a:ext cx="227965" cy="143510"/>
          </a:xfrm>
          <a:custGeom>
            <a:avLst/>
            <a:gdLst/>
            <a:ahLst/>
            <a:cxnLst/>
            <a:rect l="l" t="t" r="r" b="b"/>
            <a:pathLst>
              <a:path w="227964" h="143510">
                <a:moveTo>
                  <a:pt x="26670" y="2666"/>
                </a:moveTo>
                <a:lnTo>
                  <a:pt x="0" y="2666"/>
                </a:lnTo>
                <a:lnTo>
                  <a:pt x="0" y="143497"/>
                </a:lnTo>
                <a:lnTo>
                  <a:pt x="30149" y="143497"/>
                </a:lnTo>
                <a:lnTo>
                  <a:pt x="30149" y="69494"/>
                </a:lnTo>
                <a:lnTo>
                  <a:pt x="30790" y="59505"/>
                </a:lnTo>
                <a:lnTo>
                  <a:pt x="58885" y="28104"/>
                </a:lnTo>
                <a:lnTo>
                  <a:pt x="66395" y="27457"/>
                </a:lnTo>
                <a:lnTo>
                  <a:pt x="121677" y="27457"/>
                </a:lnTo>
                <a:lnTo>
                  <a:pt x="121195" y="26403"/>
                </a:lnTo>
                <a:lnTo>
                  <a:pt x="28219" y="26403"/>
                </a:lnTo>
                <a:lnTo>
                  <a:pt x="26670" y="2666"/>
                </a:lnTo>
                <a:close/>
              </a:path>
              <a:path w="227964" h="143510">
                <a:moveTo>
                  <a:pt x="121677" y="27457"/>
                </a:moveTo>
                <a:lnTo>
                  <a:pt x="66395" y="27457"/>
                </a:lnTo>
                <a:lnTo>
                  <a:pt x="73191" y="28117"/>
                </a:lnTo>
                <a:lnTo>
                  <a:pt x="79349" y="30095"/>
                </a:lnTo>
                <a:lnTo>
                  <a:pt x="98866" y="69494"/>
                </a:lnTo>
                <a:lnTo>
                  <a:pt x="98882" y="143497"/>
                </a:lnTo>
                <a:lnTo>
                  <a:pt x="129032" y="143497"/>
                </a:lnTo>
                <a:lnTo>
                  <a:pt x="129032" y="69494"/>
                </a:lnTo>
                <a:lnTo>
                  <a:pt x="129672" y="59505"/>
                </a:lnTo>
                <a:lnTo>
                  <a:pt x="145845" y="32702"/>
                </a:lnTo>
                <a:lnTo>
                  <a:pt x="124079" y="32702"/>
                </a:lnTo>
                <a:lnTo>
                  <a:pt x="121677" y="27457"/>
                </a:lnTo>
                <a:close/>
              </a:path>
              <a:path w="227964" h="143510">
                <a:moveTo>
                  <a:pt x="220836" y="27457"/>
                </a:moveTo>
                <a:lnTo>
                  <a:pt x="165214" y="27457"/>
                </a:lnTo>
                <a:lnTo>
                  <a:pt x="171993" y="28117"/>
                </a:lnTo>
                <a:lnTo>
                  <a:pt x="178139" y="30095"/>
                </a:lnTo>
                <a:lnTo>
                  <a:pt x="197621" y="69494"/>
                </a:lnTo>
                <a:lnTo>
                  <a:pt x="197637" y="143497"/>
                </a:lnTo>
                <a:lnTo>
                  <a:pt x="227787" y="143497"/>
                </a:lnTo>
                <a:lnTo>
                  <a:pt x="227751" y="59505"/>
                </a:lnTo>
                <a:lnTo>
                  <a:pt x="226856" y="46497"/>
                </a:lnTo>
                <a:lnTo>
                  <a:pt x="224066" y="34597"/>
                </a:lnTo>
                <a:lnTo>
                  <a:pt x="220836" y="27457"/>
                </a:lnTo>
                <a:close/>
              </a:path>
              <a:path w="227964" h="143510">
                <a:moveTo>
                  <a:pt x="175120" y="0"/>
                </a:moveTo>
                <a:lnTo>
                  <a:pt x="138053" y="13033"/>
                </a:lnTo>
                <a:lnTo>
                  <a:pt x="124079" y="32702"/>
                </a:lnTo>
                <a:lnTo>
                  <a:pt x="145845" y="32702"/>
                </a:lnTo>
                <a:lnTo>
                  <a:pt x="150890" y="30046"/>
                </a:lnTo>
                <a:lnTo>
                  <a:pt x="157713" y="28104"/>
                </a:lnTo>
                <a:lnTo>
                  <a:pt x="165214" y="27457"/>
                </a:lnTo>
                <a:lnTo>
                  <a:pt x="220836" y="27457"/>
                </a:lnTo>
                <a:lnTo>
                  <a:pt x="219418" y="24322"/>
                </a:lnTo>
                <a:lnTo>
                  <a:pt x="212915" y="15671"/>
                </a:lnTo>
                <a:lnTo>
                  <a:pt x="204974" y="8813"/>
                </a:lnTo>
                <a:lnTo>
                  <a:pt x="196027" y="3916"/>
                </a:lnTo>
                <a:lnTo>
                  <a:pt x="186076" y="978"/>
                </a:lnTo>
                <a:lnTo>
                  <a:pt x="175120" y="0"/>
                </a:lnTo>
                <a:close/>
              </a:path>
              <a:path w="227964" h="143510">
                <a:moveTo>
                  <a:pt x="76339" y="0"/>
                </a:moveTo>
                <a:lnTo>
                  <a:pt x="36971" y="14971"/>
                </a:lnTo>
                <a:lnTo>
                  <a:pt x="28219" y="26403"/>
                </a:lnTo>
                <a:lnTo>
                  <a:pt x="121195" y="26403"/>
                </a:lnTo>
                <a:lnTo>
                  <a:pt x="91770" y="2089"/>
                </a:lnTo>
                <a:lnTo>
                  <a:pt x="76339" y="0"/>
                </a:lnTo>
                <a:close/>
              </a:path>
            </a:pathLst>
          </a:custGeom>
          <a:solidFill>
            <a:srgbClr val="191D63"/>
          </a:solidFill>
        </p:spPr>
        <p:txBody>
          <a:bodyPr wrap="square" lIns="0" tIns="0" rIns="0" bIns="0" rtlCol="0"/>
          <a:lstStyle/>
          <a:p>
            <a:endParaRPr dirty="0"/>
          </a:p>
        </p:txBody>
      </p:sp>
      <p:sp>
        <p:nvSpPr>
          <p:cNvPr id="34" name="bk object 34"/>
          <p:cNvSpPr/>
          <p:nvPr/>
        </p:nvSpPr>
        <p:spPr>
          <a:xfrm>
            <a:off x="5845335" y="1662385"/>
            <a:ext cx="144145" cy="146685"/>
          </a:xfrm>
          <a:custGeom>
            <a:avLst/>
            <a:gdLst/>
            <a:ahLst/>
            <a:cxnLst/>
            <a:rect l="l" t="t" r="r" b="b"/>
            <a:pathLst>
              <a:path w="144145" h="146685">
                <a:moveTo>
                  <a:pt x="74798" y="0"/>
                </a:moveTo>
                <a:lnTo>
                  <a:pt x="36825" y="9855"/>
                </a:lnTo>
                <a:lnTo>
                  <a:pt x="5441" y="45334"/>
                </a:lnTo>
                <a:lnTo>
                  <a:pt x="0" y="75806"/>
                </a:lnTo>
                <a:lnTo>
                  <a:pt x="261" y="81303"/>
                </a:lnTo>
                <a:lnTo>
                  <a:pt x="16475" y="120454"/>
                </a:lnTo>
                <a:lnTo>
                  <a:pt x="51912" y="143060"/>
                </a:lnTo>
                <a:lnTo>
                  <a:pt x="74531" y="146189"/>
                </a:lnTo>
                <a:lnTo>
                  <a:pt x="82748" y="146189"/>
                </a:lnTo>
                <a:lnTo>
                  <a:pt x="120162" y="132892"/>
                </a:lnTo>
                <a:lnTo>
                  <a:pt x="134245" y="120192"/>
                </a:lnTo>
                <a:lnTo>
                  <a:pt x="76411" y="120192"/>
                </a:lnTo>
                <a:lnTo>
                  <a:pt x="67160" y="119447"/>
                </a:lnTo>
                <a:lnTo>
                  <a:pt x="34188" y="94626"/>
                </a:lnTo>
                <a:lnTo>
                  <a:pt x="30043" y="77584"/>
                </a:lnTo>
                <a:lnTo>
                  <a:pt x="142603" y="77584"/>
                </a:lnTo>
                <a:lnTo>
                  <a:pt x="143009" y="76517"/>
                </a:lnTo>
                <a:lnTo>
                  <a:pt x="143187" y="75806"/>
                </a:lnTo>
                <a:lnTo>
                  <a:pt x="143378" y="74688"/>
                </a:lnTo>
                <a:lnTo>
                  <a:pt x="143835" y="71653"/>
                </a:lnTo>
                <a:lnTo>
                  <a:pt x="143949" y="68605"/>
                </a:lnTo>
                <a:lnTo>
                  <a:pt x="143609" y="61719"/>
                </a:lnTo>
                <a:lnTo>
                  <a:pt x="142907" y="57086"/>
                </a:lnTo>
                <a:lnTo>
                  <a:pt x="30856" y="57086"/>
                </a:lnTo>
                <a:lnTo>
                  <a:pt x="33063" y="49761"/>
                </a:lnTo>
                <a:lnTo>
                  <a:pt x="66373" y="23633"/>
                </a:lnTo>
                <a:lnTo>
                  <a:pt x="74264" y="23050"/>
                </a:lnTo>
                <a:lnTo>
                  <a:pt x="126520" y="23050"/>
                </a:lnTo>
                <a:lnTo>
                  <a:pt x="123909" y="20167"/>
                </a:lnTo>
                <a:lnTo>
                  <a:pt x="88669" y="1377"/>
                </a:lnTo>
                <a:lnTo>
                  <a:pt x="81818" y="344"/>
                </a:lnTo>
                <a:lnTo>
                  <a:pt x="74798" y="0"/>
                </a:lnTo>
                <a:close/>
              </a:path>
              <a:path w="144145" h="146685">
                <a:moveTo>
                  <a:pt x="119019" y="98894"/>
                </a:moveTo>
                <a:lnTo>
                  <a:pt x="81859" y="120192"/>
                </a:lnTo>
                <a:lnTo>
                  <a:pt x="134245" y="120192"/>
                </a:lnTo>
                <a:lnTo>
                  <a:pt x="137383" y="115747"/>
                </a:lnTo>
                <a:lnTo>
                  <a:pt x="119019" y="98894"/>
                </a:lnTo>
                <a:close/>
              </a:path>
              <a:path w="144145" h="146685">
                <a:moveTo>
                  <a:pt x="126520" y="23050"/>
                </a:moveTo>
                <a:lnTo>
                  <a:pt x="74264" y="23050"/>
                </a:lnTo>
                <a:lnTo>
                  <a:pt x="81661" y="23645"/>
                </a:lnTo>
                <a:lnTo>
                  <a:pt x="88571" y="25430"/>
                </a:lnTo>
                <a:lnTo>
                  <a:pt x="114866" y="57086"/>
                </a:lnTo>
                <a:lnTo>
                  <a:pt x="142907" y="57086"/>
                </a:lnTo>
                <a:lnTo>
                  <a:pt x="128264" y="24975"/>
                </a:lnTo>
                <a:lnTo>
                  <a:pt x="126520" y="23050"/>
                </a:lnTo>
                <a:close/>
              </a:path>
            </a:pathLst>
          </a:custGeom>
          <a:solidFill>
            <a:srgbClr val="191D63"/>
          </a:solidFill>
        </p:spPr>
        <p:txBody>
          <a:bodyPr wrap="square" lIns="0" tIns="0" rIns="0" bIns="0" rtlCol="0"/>
          <a:lstStyle/>
          <a:p>
            <a:endParaRPr dirty="0"/>
          </a:p>
        </p:txBody>
      </p:sp>
      <p:sp>
        <p:nvSpPr>
          <p:cNvPr id="35" name="bk object 35"/>
          <p:cNvSpPr/>
          <p:nvPr/>
        </p:nvSpPr>
        <p:spPr>
          <a:xfrm>
            <a:off x="5605350" y="729759"/>
            <a:ext cx="1010919" cy="548640"/>
          </a:xfrm>
          <a:custGeom>
            <a:avLst/>
            <a:gdLst/>
            <a:ahLst/>
            <a:cxnLst/>
            <a:rect l="l" t="t" r="r" b="b"/>
            <a:pathLst>
              <a:path w="1010920" h="548640">
                <a:moveTo>
                  <a:pt x="243268" y="0"/>
                </a:moveTo>
                <a:lnTo>
                  <a:pt x="0" y="281495"/>
                </a:lnTo>
                <a:lnTo>
                  <a:pt x="0" y="548170"/>
                </a:lnTo>
                <a:lnTo>
                  <a:pt x="72212" y="548170"/>
                </a:lnTo>
                <a:lnTo>
                  <a:pt x="72212" y="309765"/>
                </a:lnTo>
                <a:lnTo>
                  <a:pt x="243268" y="106400"/>
                </a:lnTo>
                <a:lnTo>
                  <a:pt x="335209" y="106400"/>
                </a:lnTo>
                <a:lnTo>
                  <a:pt x="243268" y="0"/>
                </a:lnTo>
                <a:close/>
              </a:path>
              <a:path w="1010920" h="548640">
                <a:moveTo>
                  <a:pt x="335209" y="106400"/>
                </a:moveTo>
                <a:lnTo>
                  <a:pt x="243268" y="106400"/>
                </a:lnTo>
                <a:lnTo>
                  <a:pt x="327215" y="206209"/>
                </a:lnTo>
                <a:lnTo>
                  <a:pt x="262140" y="281495"/>
                </a:lnTo>
                <a:lnTo>
                  <a:pt x="262140" y="548170"/>
                </a:lnTo>
                <a:lnTo>
                  <a:pt x="486524" y="548170"/>
                </a:lnTo>
                <a:lnTo>
                  <a:pt x="486524" y="475957"/>
                </a:lnTo>
                <a:lnTo>
                  <a:pt x="334365" y="475957"/>
                </a:lnTo>
                <a:lnTo>
                  <a:pt x="334365" y="309765"/>
                </a:lnTo>
                <a:lnTo>
                  <a:pt x="374332" y="262229"/>
                </a:lnTo>
                <a:lnTo>
                  <a:pt x="469874" y="262229"/>
                </a:lnTo>
                <a:lnTo>
                  <a:pt x="421462" y="206209"/>
                </a:lnTo>
                <a:lnTo>
                  <a:pt x="467329" y="151676"/>
                </a:lnTo>
                <a:lnTo>
                  <a:pt x="374332" y="151676"/>
                </a:lnTo>
                <a:lnTo>
                  <a:pt x="335209" y="106400"/>
                </a:lnTo>
                <a:close/>
              </a:path>
              <a:path w="1010920" h="548640">
                <a:moveTo>
                  <a:pt x="597359" y="106400"/>
                </a:moveTo>
                <a:lnTo>
                  <a:pt x="505409" y="106400"/>
                </a:lnTo>
                <a:lnTo>
                  <a:pt x="589356" y="206209"/>
                </a:lnTo>
                <a:lnTo>
                  <a:pt x="524294" y="281495"/>
                </a:lnTo>
                <a:lnTo>
                  <a:pt x="524294" y="548170"/>
                </a:lnTo>
                <a:lnTo>
                  <a:pt x="748677" y="548170"/>
                </a:lnTo>
                <a:lnTo>
                  <a:pt x="748677" y="475957"/>
                </a:lnTo>
                <a:lnTo>
                  <a:pt x="596506" y="475957"/>
                </a:lnTo>
                <a:lnTo>
                  <a:pt x="596506" y="309765"/>
                </a:lnTo>
                <a:lnTo>
                  <a:pt x="636485" y="262229"/>
                </a:lnTo>
                <a:lnTo>
                  <a:pt x="732028" y="262229"/>
                </a:lnTo>
                <a:lnTo>
                  <a:pt x="683615" y="206209"/>
                </a:lnTo>
                <a:lnTo>
                  <a:pt x="729482" y="151676"/>
                </a:lnTo>
                <a:lnTo>
                  <a:pt x="636485" y="151676"/>
                </a:lnTo>
                <a:lnTo>
                  <a:pt x="597359" y="106400"/>
                </a:lnTo>
                <a:close/>
              </a:path>
              <a:path w="1010920" h="548640">
                <a:moveTo>
                  <a:pt x="859514" y="106400"/>
                </a:moveTo>
                <a:lnTo>
                  <a:pt x="767562" y="106400"/>
                </a:lnTo>
                <a:lnTo>
                  <a:pt x="938618" y="309765"/>
                </a:lnTo>
                <a:lnTo>
                  <a:pt x="938618" y="548170"/>
                </a:lnTo>
                <a:lnTo>
                  <a:pt x="1010831" y="548170"/>
                </a:lnTo>
                <a:lnTo>
                  <a:pt x="1010831" y="281495"/>
                </a:lnTo>
                <a:lnTo>
                  <a:pt x="859514" y="106400"/>
                </a:lnTo>
                <a:close/>
              </a:path>
              <a:path w="1010920" h="548640">
                <a:moveTo>
                  <a:pt x="469874" y="262229"/>
                </a:moveTo>
                <a:lnTo>
                  <a:pt x="374332" y="262229"/>
                </a:lnTo>
                <a:lnTo>
                  <a:pt x="414312" y="309765"/>
                </a:lnTo>
                <a:lnTo>
                  <a:pt x="414312" y="475957"/>
                </a:lnTo>
                <a:lnTo>
                  <a:pt x="486524" y="475957"/>
                </a:lnTo>
                <a:lnTo>
                  <a:pt x="486524" y="281495"/>
                </a:lnTo>
                <a:lnTo>
                  <a:pt x="469874" y="262229"/>
                </a:lnTo>
                <a:close/>
              </a:path>
              <a:path w="1010920" h="548640">
                <a:moveTo>
                  <a:pt x="732028" y="262229"/>
                </a:moveTo>
                <a:lnTo>
                  <a:pt x="636485" y="262229"/>
                </a:lnTo>
                <a:lnTo>
                  <a:pt x="676465" y="309765"/>
                </a:lnTo>
                <a:lnTo>
                  <a:pt x="676465" y="475957"/>
                </a:lnTo>
                <a:lnTo>
                  <a:pt x="748677" y="475957"/>
                </a:lnTo>
                <a:lnTo>
                  <a:pt x="748677" y="281495"/>
                </a:lnTo>
                <a:lnTo>
                  <a:pt x="732028" y="262229"/>
                </a:lnTo>
                <a:close/>
              </a:path>
              <a:path w="1010920" h="548640">
                <a:moveTo>
                  <a:pt x="505409" y="0"/>
                </a:moveTo>
                <a:lnTo>
                  <a:pt x="374332" y="151676"/>
                </a:lnTo>
                <a:lnTo>
                  <a:pt x="467329" y="151676"/>
                </a:lnTo>
                <a:lnTo>
                  <a:pt x="505409" y="106400"/>
                </a:lnTo>
                <a:lnTo>
                  <a:pt x="597359" y="106400"/>
                </a:lnTo>
                <a:lnTo>
                  <a:pt x="505409" y="0"/>
                </a:lnTo>
                <a:close/>
              </a:path>
              <a:path w="1010920" h="548640">
                <a:moveTo>
                  <a:pt x="767562" y="0"/>
                </a:moveTo>
                <a:lnTo>
                  <a:pt x="636485" y="151676"/>
                </a:lnTo>
                <a:lnTo>
                  <a:pt x="729482" y="151676"/>
                </a:lnTo>
                <a:lnTo>
                  <a:pt x="767562" y="106400"/>
                </a:lnTo>
                <a:lnTo>
                  <a:pt x="859514" y="106400"/>
                </a:lnTo>
                <a:lnTo>
                  <a:pt x="767562" y="0"/>
                </a:lnTo>
                <a:close/>
              </a:path>
            </a:pathLst>
          </a:custGeom>
          <a:solidFill>
            <a:srgbClr val="00B5EF"/>
          </a:solidFill>
        </p:spPr>
        <p:txBody>
          <a:bodyPr wrap="square" lIns="0" tIns="0" rIns="0" bIns="0" rtlCol="0"/>
          <a:lstStyle/>
          <a:p>
            <a:endParaRPr dirty="0"/>
          </a:p>
        </p:txBody>
      </p:sp>
      <p:sp>
        <p:nvSpPr>
          <p:cNvPr id="36" name="bk object 36"/>
          <p:cNvSpPr/>
          <p:nvPr/>
        </p:nvSpPr>
        <p:spPr>
          <a:xfrm>
            <a:off x="5848616" y="780732"/>
            <a:ext cx="243255" cy="310769"/>
          </a:xfrm>
          <a:prstGeom prst="rect">
            <a:avLst/>
          </a:prstGeom>
          <a:blipFill>
            <a:blip r:embed="rId5" cstate="print"/>
            <a:stretch>
              <a:fillRect/>
            </a:stretch>
          </a:blipFill>
        </p:spPr>
        <p:txBody>
          <a:bodyPr wrap="square" lIns="0" tIns="0" rIns="0" bIns="0" rtlCol="0"/>
          <a:lstStyle/>
          <a:p>
            <a:endParaRPr dirty="0"/>
          </a:p>
        </p:txBody>
      </p:sp>
      <p:sp>
        <p:nvSpPr>
          <p:cNvPr id="37" name="bk object 37"/>
          <p:cNvSpPr/>
          <p:nvPr/>
        </p:nvSpPr>
        <p:spPr>
          <a:xfrm>
            <a:off x="6110770" y="780732"/>
            <a:ext cx="243256" cy="310768"/>
          </a:xfrm>
          <a:prstGeom prst="rect">
            <a:avLst/>
          </a:prstGeom>
          <a:blipFill>
            <a:blip r:embed="rId6"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8/12/2022</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43856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3552195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64058" y="3273425"/>
            <a:ext cx="8663883" cy="2087879"/>
          </a:xfrm>
          <a:prstGeom prst="rect">
            <a:avLst/>
          </a:prstGeom>
        </p:spPr>
        <p:txBody>
          <a:bodyPr wrap="square" lIns="0" tIns="0" rIns="0" bIns="0">
            <a:spAutoFit/>
          </a:bodyPr>
          <a:lstStyle>
            <a:lvl1pPr>
              <a:defRPr sz="4400" b="0" i="0">
                <a:solidFill>
                  <a:srgbClr val="F78E1E"/>
                </a:solidFill>
                <a:latin typeface="Trebuchet MS"/>
                <a:cs typeface="Trebuchet MS"/>
              </a:defRPr>
            </a:lvl1pPr>
          </a:lstStyle>
          <a:p>
            <a:endParaRPr/>
          </a:p>
        </p:txBody>
      </p:sp>
      <p:sp>
        <p:nvSpPr>
          <p:cNvPr id="3" name="Holder 3"/>
          <p:cNvSpPr>
            <a:spLocks noGrp="1"/>
          </p:cNvSpPr>
          <p:nvPr>
            <p:ph type="body" idx="1"/>
          </p:nvPr>
        </p:nvSpPr>
        <p:spPr>
          <a:xfrm>
            <a:off x="2013838" y="2403378"/>
            <a:ext cx="8164322" cy="2197100"/>
          </a:xfrm>
          <a:prstGeom prst="rect">
            <a:avLst/>
          </a:prstGeom>
        </p:spPr>
        <p:txBody>
          <a:bodyPr wrap="square" lIns="0" tIns="0" rIns="0" bIns="0">
            <a:spAutoFit/>
          </a:bodyPr>
          <a:lstStyle>
            <a:lvl1pPr>
              <a:defRPr sz="4000" b="0" i="0">
                <a:solidFill>
                  <a:srgbClr val="191D63"/>
                </a:solidFill>
                <a:latin typeface="Trebuchet MS"/>
                <a:cs typeface="Trebuchet MS"/>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8/12/2022</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964684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3" Type="http://schemas.openxmlformats.org/officeDocument/2006/relationships/hyperlink" Target="mailto:cbollinger@rochesterhomelesscoc.org"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3" Type="http://schemas.openxmlformats.org/officeDocument/2006/relationships/hyperlink" Target="http://www.letsendhomelessness.org/"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3" Type="http://schemas.openxmlformats.org/officeDocument/2006/relationships/hyperlink" Target="mailto:cbollinger@letsendhomelessness.org" TargetMode="External"/><Relationship Id="rId2" Type="http://schemas.openxmlformats.org/officeDocument/2006/relationships/notesSlide" Target="../notesSlides/notesSlide4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8" Type="http://schemas.openxmlformats.org/officeDocument/2006/relationships/hyperlink" Target="https://www.hudexchange.info/resource/2889/rapid-rehousing-esg-vs-coc/" TargetMode="External"/><Relationship Id="rId3" Type="http://schemas.openxmlformats.org/officeDocument/2006/relationships/hyperlink" Target="https://www.hud.gov/sites/dfiles/SPM/documents/FY21_Continuum_of_Care_Competition.pdf" TargetMode="External"/><Relationship Id="rId7" Type="http://schemas.openxmlformats.org/officeDocument/2006/relationships/hyperlink" Target="https://www.hudexchange.info/resources/documents/Rapid-Re-Housing-Brief.pdf" TargetMode="External"/><Relationship Id="rId2" Type="http://schemas.openxmlformats.org/officeDocument/2006/relationships/notesSlide" Target="../notesSlides/notesSlide46.xml"/><Relationship Id="rId1" Type="http://schemas.openxmlformats.org/officeDocument/2006/relationships/slideLayout" Target="../slideLayouts/slideLayout3.xml"/><Relationship Id="rId6" Type="http://schemas.openxmlformats.org/officeDocument/2006/relationships/hyperlink" Target="https://www.hudexchange.info/resources/documents/Housing-First-Permanent-Supportive-Housing-Brief.pdf" TargetMode="External"/><Relationship Id="rId11" Type="http://schemas.openxmlformats.org/officeDocument/2006/relationships/image" Target="../media/image8.png"/><Relationship Id="rId5" Type="http://schemas.openxmlformats.org/officeDocument/2006/relationships/hyperlink" Target="https://www.hudexchange.info/resources/documents/CoCProgramInterimRule_FormattedVersion.pdf" TargetMode="External"/><Relationship Id="rId10" Type="http://schemas.openxmlformats.org/officeDocument/2006/relationships/image" Target="../media/image7.png"/><Relationship Id="rId4" Type="http://schemas.openxmlformats.org/officeDocument/2006/relationships/hyperlink" Target="https://www.grants.gov/web/grants/view-opportunity.html?oppId=342855" TargetMode="External"/><Relationship Id="rId9"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8.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8.xml.rels><?xml version="1.0" encoding="UTF-8" standalone="yes"?>
<Relationships xmlns="http://schemas.openxmlformats.org/package/2006/relationships"><Relationship Id="rId8" Type="http://schemas.openxmlformats.org/officeDocument/2006/relationships/hyperlink" Target="https://www.hudexchange.info/resource/2889/rapid-rehousing-esg-vs-coc/" TargetMode="External"/><Relationship Id="rId3" Type="http://schemas.openxmlformats.org/officeDocument/2006/relationships/hyperlink" Target="https://www.hud.gov/sites/dfiles/SPM/documents/FY21_Continuum_of_Care_Competition.pdf" TargetMode="External"/><Relationship Id="rId7" Type="http://schemas.openxmlformats.org/officeDocument/2006/relationships/hyperlink" Target="https://www.hudexchange.info/resources/documents/Rapid-Re-Housing-Brief.pdf" TargetMode="External"/><Relationship Id="rId2" Type="http://schemas.openxmlformats.org/officeDocument/2006/relationships/notesSlide" Target="../notesSlides/notesSlide68.xml"/><Relationship Id="rId1" Type="http://schemas.openxmlformats.org/officeDocument/2006/relationships/slideLayout" Target="../slideLayouts/slideLayout3.xml"/><Relationship Id="rId6" Type="http://schemas.openxmlformats.org/officeDocument/2006/relationships/hyperlink" Target="https://www.hudexchange.info/resources/documents/Housing-First-Permanent-Supportive-Housing-Brief.pdf" TargetMode="External"/><Relationship Id="rId11" Type="http://schemas.openxmlformats.org/officeDocument/2006/relationships/image" Target="../media/image8.png"/><Relationship Id="rId5" Type="http://schemas.openxmlformats.org/officeDocument/2006/relationships/hyperlink" Target="https://www.hudexchange.info/resources/documents/CoCProgramInterimRule_FormattedVersion.pdf" TargetMode="External"/><Relationship Id="rId10" Type="http://schemas.openxmlformats.org/officeDocument/2006/relationships/image" Target="../media/image7.png"/><Relationship Id="rId4" Type="http://schemas.openxmlformats.org/officeDocument/2006/relationships/hyperlink" Target="https://www.hud.gov/program_offices/comm_planning/coc/specialCoCNOFO/supplemental" TargetMode="External"/><Relationship Id="rId9" Type="http://schemas.openxmlformats.org/officeDocument/2006/relationships/image" Target="../media/image6.png"/></Relationships>
</file>

<file path=ppt/slides/_rels/slide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70.xml.rels><?xml version="1.0" encoding="UTF-8" standalone="yes"?>
<Relationships xmlns="http://schemas.openxmlformats.org/package/2006/relationships"><Relationship Id="rId3" Type="http://schemas.openxmlformats.org/officeDocument/2006/relationships/hyperlink" Target="mailto:cbollinger@letsendhomelessness.org" TargetMode="External"/><Relationship Id="rId2" Type="http://schemas.openxmlformats.org/officeDocument/2006/relationships/notesSlide" Target="../notesSlides/notesSlide70.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2.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AF20EA-3E8C-4407-8AFA-00BA0720763D}"/>
              </a:ext>
            </a:extLst>
          </p:cNvPr>
          <p:cNvSpPr>
            <a:spLocks noGrp="1"/>
          </p:cNvSpPr>
          <p:nvPr>
            <p:ph type="title"/>
          </p:nvPr>
        </p:nvSpPr>
        <p:spPr>
          <a:xfrm>
            <a:off x="1764058" y="2744919"/>
            <a:ext cx="8663883" cy="1477328"/>
          </a:xfrm>
        </p:spPr>
        <p:txBody>
          <a:bodyPr/>
          <a:lstStyle/>
          <a:p>
            <a:pPr algn="ctr"/>
            <a:r>
              <a:rPr lang="en-US" sz="4800" dirty="0">
                <a:solidFill>
                  <a:schemeClr val="accent6"/>
                </a:solidFill>
              </a:rPr>
              <a:t>FY2022 HUD CoC Funding NOFO</a:t>
            </a:r>
            <a:br>
              <a:rPr lang="en-US" sz="4800" dirty="0">
                <a:solidFill>
                  <a:schemeClr val="accent6"/>
                </a:solidFill>
              </a:rPr>
            </a:br>
            <a:r>
              <a:rPr lang="en-US" sz="4800" dirty="0">
                <a:solidFill>
                  <a:schemeClr val="accent6"/>
                </a:solidFill>
              </a:rPr>
              <a:t>Summary</a:t>
            </a:r>
          </a:p>
        </p:txBody>
      </p:sp>
    </p:spTree>
    <p:extLst>
      <p:ext uri="{BB962C8B-B14F-4D97-AF65-F5344CB8AC3E}">
        <p14:creationId xmlns:p14="http://schemas.microsoft.com/office/powerpoint/2010/main" val="3787154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AF20EA-3E8C-4407-8AFA-00BA0720763D}"/>
              </a:ext>
            </a:extLst>
          </p:cNvPr>
          <p:cNvSpPr>
            <a:spLocks noGrp="1"/>
          </p:cNvSpPr>
          <p:nvPr>
            <p:ph type="title"/>
          </p:nvPr>
        </p:nvSpPr>
        <p:spPr>
          <a:xfrm>
            <a:off x="1764058" y="2744919"/>
            <a:ext cx="8663883" cy="2708434"/>
          </a:xfrm>
        </p:spPr>
        <p:txBody>
          <a:bodyPr/>
          <a:lstStyle/>
          <a:p>
            <a:pPr algn="ctr"/>
            <a:r>
              <a:rPr lang="en-US" b="1" dirty="0">
                <a:ea typeface="Tahoma" pitchFamily="34" charset="0"/>
                <a:cs typeface="Tahoma" pitchFamily="34" charset="0"/>
              </a:rPr>
              <a:t>FY2022 CoC Program Funding</a:t>
            </a:r>
            <a:br>
              <a:rPr lang="en-US" b="1" dirty="0">
                <a:ea typeface="Tahoma" pitchFamily="34" charset="0"/>
                <a:cs typeface="Tahoma" pitchFamily="34" charset="0"/>
              </a:rPr>
            </a:br>
            <a:br>
              <a:rPr lang="en-US" b="1" dirty="0">
                <a:ea typeface="Tahoma" pitchFamily="34" charset="0"/>
                <a:cs typeface="Tahoma" pitchFamily="34" charset="0"/>
              </a:rPr>
            </a:br>
            <a:r>
              <a:rPr lang="en-US" b="1" dirty="0">
                <a:ea typeface="Tahoma" pitchFamily="34" charset="0"/>
                <a:cs typeface="Tahoma" pitchFamily="34" charset="0"/>
              </a:rPr>
              <a:t>New Project  Applicant Workshop</a:t>
            </a:r>
            <a:endParaRPr lang="en-US" dirty="0">
              <a:solidFill>
                <a:schemeClr val="tx2">
                  <a:lumMod val="60000"/>
                  <a:lumOff val="40000"/>
                </a:schemeClr>
              </a:solidFill>
            </a:endParaRPr>
          </a:p>
        </p:txBody>
      </p:sp>
    </p:spTree>
    <p:extLst>
      <p:ext uri="{BB962C8B-B14F-4D97-AF65-F5344CB8AC3E}">
        <p14:creationId xmlns:p14="http://schemas.microsoft.com/office/powerpoint/2010/main" val="2739118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2935"/>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427646"/>
            <a:ext cx="6570980" cy="751488"/>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 </a:t>
            </a:r>
            <a:r>
              <a:rPr lang="en-US" sz="4800" b="1" dirty="0"/>
              <a:t>Introduction</a:t>
            </a:r>
            <a:endParaRPr sz="4600" dirty="0">
              <a:latin typeface="Tahoma"/>
              <a:cs typeface="Tahoma"/>
            </a:endParaRPr>
          </a:p>
        </p:txBody>
      </p:sp>
      <p:sp>
        <p:nvSpPr>
          <p:cNvPr id="20" name="object 20"/>
          <p:cNvSpPr txBox="1"/>
          <p:nvPr/>
        </p:nvSpPr>
        <p:spPr>
          <a:xfrm>
            <a:off x="1022414" y="1382681"/>
            <a:ext cx="9061893" cy="4826320"/>
          </a:xfrm>
          <a:prstGeom prst="rect">
            <a:avLst/>
          </a:prstGeom>
        </p:spPr>
        <p:txBody>
          <a:bodyPr vert="horz" wrap="square" lIns="0" tIns="217804" rIns="0" bIns="0" rtlCol="0">
            <a:spAutoFit/>
          </a:bodyPr>
          <a:lstStyle/>
          <a:p>
            <a:pPr marL="114300" indent="0">
              <a:buNone/>
            </a:pPr>
            <a:r>
              <a:rPr lang="en-US" sz="2800" dirty="0"/>
              <a:t>Partners Ending Homelessness, the lead agency for the</a:t>
            </a:r>
          </a:p>
          <a:p>
            <a:pPr marL="114300" indent="0">
              <a:buNone/>
            </a:pPr>
            <a:r>
              <a:rPr lang="en-US" sz="2800" dirty="0"/>
              <a:t>Continuum of Care (CoC), representing the City of Rochester, County of Monroe, and Towns of Greece and Irondequoit (NY-500), will submit a CoC Program Consolidated Application for funding to the U.S. Department of Housing and Urban Development (HUD) in the upcoming FY 2022 Continuum of Care Homeless Assistance Program Competition. This presentation describes the New Project Application submission and review process. </a:t>
            </a:r>
          </a:p>
          <a:p>
            <a:pPr marL="348615" marR="0" lvl="0" indent="-335915" algn="l"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4072179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948498" y="250267"/>
            <a:ext cx="9135809" cy="1459374"/>
          </a:xfrm>
          <a:prstGeom prst="rect">
            <a:avLst/>
          </a:prstGeom>
        </p:spPr>
        <p:txBody>
          <a:bodyPr vert="horz" wrap="square" lIns="0" tIns="12700" rIns="0" bIns="0" rtlCol="0">
            <a:spAutoFit/>
          </a:bodyPr>
          <a:lstStyle/>
          <a:p>
            <a:pPr marL="12700" algn="ctr">
              <a:lnSpc>
                <a:spcPct val="100000"/>
              </a:lnSpc>
              <a:spcBef>
                <a:spcPts val="100"/>
              </a:spcBef>
            </a:pPr>
            <a:r>
              <a:rPr lang="en-US" sz="4800" b="1" dirty="0"/>
              <a:t>Application Review</a:t>
            </a:r>
            <a:br>
              <a:rPr lang="en-US" sz="4800" b="1" dirty="0"/>
            </a:br>
            <a:endParaRPr sz="4600" dirty="0">
              <a:latin typeface="Tahoma"/>
              <a:cs typeface="Tahoma"/>
            </a:endParaRPr>
          </a:p>
        </p:txBody>
      </p:sp>
      <p:sp>
        <p:nvSpPr>
          <p:cNvPr id="20" name="object 20"/>
          <p:cNvSpPr txBox="1"/>
          <p:nvPr/>
        </p:nvSpPr>
        <p:spPr>
          <a:xfrm>
            <a:off x="833119" y="1399918"/>
            <a:ext cx="10240536" cy="4654478"/>
          </a:xfrm>
          <a:prstGeom prst="rect">
            <a:avLst/>
          </a:prstGeom>
        </p:spPr>
        <p:txBody>
          <a:bodyPr vert="horz" wrap="square" lIns="0" tIns="217804" rIns="0" bIns="0" rtlCol="0">
            <a:spAutoFit/>
          </a:bodyPr>
          <a:lstStyle/>
          <a:p>
            <a:pPr marL="114300" indent="0">
              <a:buNone/>
            </a:pPr>
            <a:r>
              <a:rPr lang="en-US" sz="2400" dirty="0"/>
              <a:t>The Ranking and Review Committee will read and evaluate the new project applications.  The following policies were approved:</a:t>
            </a:r>
          </a:p>
          <a:p>
            <a:pPr marL="571500" lvl="0" indent="-457200">
              <a:buFont typeface="+mj-lt"/>
              <a:buAutoNum type="arabicPeriod"/>
            </a:pPr>
            <a:r>
              <a:rPr lang="en-US" sz="2400" dirty="0"/>
              <a:t>The process shall be transparent and impartial</a:t>
            </a:r>
          </a:p>
          <a:p>
            <a:pPr marL="571500" lvl="0" indent="-457200">
              <a:buFont typeface="+mj-lt"/>
              <a:buAutoNum type="arabicPeriod"/>
            </a:pPr>
            <a:r>
              <a:rPr lang="en-US" sz="2400" dirty="0"/>
              <a:t>The process includes an Appeal Process</a:t>
            </a:r>
          </a:p>
          <a:p>
            <a:pPr marL="571500" lvl="0" indent="-457200">
              <a:buFont typeface="+mj-lt"/>
              <a:buAutoNum type="arabicPeriod"/>
            </a:pPr>
            <a:r>
              <a:rPr lang="en-US" sz="2400" dirty="0"/>
              <a:t>New applications will be scored using the 2022 New application Scoring Rubric </a:t>
            </a:r>
          </a:p>
          <a:p>
            <a:pPr marL="571500" lvl="0" indent="-457200">
              <a:buFont typeface="+mj-lt"/>
              <a:buAutoNum type="arabicPeriod"/>
            </a:pPr>
            <a:r>
              <a:rPr lang="en-US" sz="2400" dirty="0"/>
              <a:t>New projects created with reallocation funding (if applicable) will be placed at the bottom of Tier 1</a:t>
            </a:r>
          </a:p>
          <a:p>
            <a:pPr marL="571500" lvl="0" indent="-457200">
              <a:buFont typeface="+mj-lt"/>
              <a:buAutoNum type="arabicPeriod"/>
            </a:pPr>
            <a:r>
              <a:rPr lang="en-US" sz="2400" dirty="0"/>
              <a:t>New projects created with bonus funding will be ranked against each other and placed in Tier 2  in order by score </a:t>
            </a:r>
          </a:p>
          <a:p>
            <a:pPr marL="348615" marR="0" lvl="0" indent="-335915" algn="l"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251367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95179"/>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eaLnBrk="0" fontAlgn="base" hangingPunct="0">
              <a:spcBef>
                <a:spcPct val="0"/>
              </a:spcBef>
              <a:spcAft>
                <a:spcPct val="0"/>
              </a:spcAft>
            </a:pPr>
            <a:r>
              <a:rPr lang="en-US" sz="2800" dirty="0">
                <a:solidFill>
                  <a:srgbClr val="000000"/>
                </a:solidFill>
                <a:ea typeface="ＭＳ Ｐゴシック" pitchFamily="-48" charset="-128"/>
              </a:rPr>
              <a:t>Non-profits, states, local government, </a:t>
            </a:r>
          </a:p>
          <a:p>
            <a:pPr eaLnBrk="0" fontAlgn="base" hangingPunct="0">
              <a:spcBef>
                <a:spcPct val="0"/>
              </a:spcBef>
              <a:spcAft>
                <a:spcPct val="0"/>
              </a:spcAft>
            </a:pPr>
            <a:r>
              <a:rPr lang="en-US" sz="2800" dirty="0">
                <a:solidFill>
                  <a:srgbClr val="000000"/>
                </a:solidFill>
                <a:ea typeface="ＭＳ Ｐゴシック" pitchFamily="-48" charset="-128"/>
              </a:rPr>
              <a:t>and instrumentalities of local government</a:t>
            </a:r>
          </a:p>
          <a:p>
            <a:pPr eaLnBrk="0" fontAlgn="base" hangingPunct="0">
              <a:spcBef>
                <a:spcPct val="0"/>
              </a:spcBef>
              <a:spcAft>
                <a:spcPct val="0"/>
              </a:spcAft>
            </a:pPr>
            <a:endParaRPr lang="en-US" sz="2800" dirty="0">
              <a:solidFill>
                <a:srgbClr val="000000"/>
              </a:solidFill>
              <a:ea typeface="ＭＳ Ｐゴシック" pitchFamily="-48" charset="-128"/>
            </a:endParaRPr>
          </a:p>
          <a:p>
            <a:pPr eaLnBrk="0" fontAlgn="base" hangingPunct="0">
              <a:spcBef>
                <a:spcPct val="0"/>
              </a:spcBef>
              <a:spcAft>
                <a:spcPct val="0"/>
              </a:spcAft>
            </a:pPr>
            <a:r>
              <a:rPr lang="en-US" sz="2800" dirty="0">
                <a:solidFill>
                  <a:srgbClr val="000000"/>
                </a:solidFill>
                <a:ea typeface="ＭＳ Ｐゴシック" pitchFamily="-48" charset="-128"/>
              </a:rPr>
              <a:t>Individuals and for-profits are not permitted to apply for grants or be sub-recipients of grants</a:t>
            </a:r>
          </a:p>
          <a:p>
            <a:pPr marR="0" lvl="0" algn="l" defTabSz="914400" rtl="0" eaLnBrk="1" fontAlgn="auto" latinLnBrk="0" hangingPunct="1">
              <a:lnSpc>
                <a:spcPct val="100000"/>
              </a:lnSpc>
              <a:spcBef>
                <a:spcPts val="0"/>
              </a:spcBef>
              <a:spcAft>
                <a:spcPts val="0"/>
              </a:spcAft>
              <a:buClrTx/>
              <a:buSzTx/>
              <a:tabLst/>
              <a:defRPr/>
            </a:pPr>
            <a:endParaRPr lang="en-US" sz="20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r>
              <a:rPr lang="en-US" sz="2800" dirty="0">
                <a:solidFill>
                  <a:prstClr val="black"/>
                </a:solidFill>
                <a:latin typeface="Calibri"/>
              </a:rPr>
              <a:t>Applicants are encouraged to read New Project Scoring info on page 49 to 51 of the 2022 CoC Funding NOFO. </a:t>
            </a:r>
            <a:endParaRPr kumimoji="0"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20" y="722376"/>
            <a:ext cx="10522598" cy="689932"/>
          </a:xfrm>
          <a:prstGeom prst="rect">
            <a:avLst/>
          </a:prstGeom>
        </p:spPr>
        <p:txBody>
          <a:bodyPr vert="horz" wrap="square" lIns="0" tIns="12700" rIns="0" bIns="0" rtlCol="0">
            <a:spAutoFit/>
          </a:bodyPr>
          <a:lstStyle/>
          <a:p>
            <a:pPr marL="12700" algn="ctr">
              <a:lnSpc>
                <a:spcPct val="100000"/>
              </a:lnSpc>
              <a:spcBef>
                <a:spcPts val="100"/>
              </a:spcBef>
            </a:pPr>
            <a:r>
              <a:rPr lang="en-US" dirty="0">
                <a:latin typeface="Tahoma"/>
                <a:cs typeface="Tahoma"/>
              </a:rPr>
              <a:t>Eligible Organizations    </a:t>
            </a:r>
            <a:endParaRPr dirty="0">
              <a:latin typeface="Tahoma"/>
              <a:cs typeface="Tahoma"/>
            </a:endParaRPr>
          </a:p>
        </p:txBody>
      </p:sp>
    </p:spTree>
    <p:extLst>
      <p:ext uri="{BB962C8B-B14F-4D97-AF65-F5344CB8AC3E}">
        <p14:creationId xmlns:p14="http://schemas.microsoft.com/office/powerpoint/2010/main" val="225085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0"/>
            <a:ext cx="12189460" cy="5671858"/>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594622" y="1887238"/>
            <a:ext cx="9316973" cy="355160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indent="0">
              <a:buNone/>
            </a:pPr>
            <a:r>
              <a:rPr lang="en-US" sz="2800" b="1" dirty="0">
                <a:cs typeface="Arial" pitchFamily="34" charset="0"/>
              </a:rPr>
              <a:t>Permanent Supportive Housing (PSH)</a:t>
            </a:r>
          </a:p>
          <a:p>
            <a:pPr marL="0" indent="0">
              <a:buNone/>
            </a:pPr>
            <a:endParaRPr lang="en-US" sz="2800" b="1" dirty="0">
              <a:cs typeface="Arial" pitchFamily="34" charset="0"/>
            </a:endParaRPr>
          </a:p>
          <a:p>
            <a:pPr marL="0" indent="0">
              <a:buNone/>
            </a:pPr>
            <a:r>
              <a:rPr lang="en-US" sz="2800" b="1" dirty="0">
                <a:cs typeface="Arial" pitchFamily="34" charset="0"/>
              </a:rPr>
              <a:t>Rapid Re-Housing (RRH) </a:t>
            </a:r>
          </a:p>
          <a:p>
            <a:pPr marL="0" indent="0">
              <a:buNone/>
            </a:pPr>
            <a:endParaRPr lang="en-US" sz="2800" b="1" dirty="0">
              <a:cs typeface="Arial" pitchFamily="34" charset="0"/>
            </a:endParaRPr>
          </a:p>
          <a:p>
            <a:pPr marL="0" indent="0">
              <a:buNone/>
            </a:pPr>
            <a:r>
              <a:rPr lang="en-US" sz="2800" b="1" dirty="0">
                <a:cs typeface="Arial" pitchFamily="34" charset="0"/>
              </a:rPr>
              <a:t>Transitional Housing to Rapid Re-Housing (TH-RRH)</a:t>
            </a:r>
            <a:endParaRPr lang="en-US" sz="2800" dirty="0">
              <a:cs typeface="Arial" panose="020B0604020202020204" pitchFamily="34" charset="0"/>
            </a:endParaRP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eaLnBrk="0" fontAlgn="base" hangingPunct="0">
              <a:spcBef>
                <a:spcPct val="0"/>
              </a:spcBef>
              <a:spcAft>
                <a:spcPct val="0"/>
              </a:spcAft>
            </a:pPr>
            <a:r>
              <a:rPr lang="en-US" sz="2800" b="1" dirty="0">
                <a:solidFill>
                  <a:srgbClr val="000000"/>
                </a:solidFill>
                <a:ea typeface="ＭＳ Ｐゴシック" pitchFamily="-48" charset="-128"/>
              </a:rPr>
              <a:t>SSO – Coordinated Entry</a:t>
            </a:r>
          </a:p>
          <a:p>
            <a:pPr eaLnBrk="0" fontAlgn="base" hangingPunct="0">
              <a:spcBef>
                <a:spcPct val="0"/>
              </a:spcBef>
              <a:spcAft>
                <a:spcPct val="0"/>
              </a:spcAft>
            </a:pPr>
            <a:r>
              <a:rPr lang="en-US" sz="2800" b="1" dirty="0">
                <a:solidFill>
                  <a:srgbClr val="000000"/>
                </a:solidFill>
                <a:ea typeface="ＭＳ Ｐゴシック" pitchFamily="-48" charset="-128"/>
              </a:rPr>
              <a:t> </a:t>
            </a:r>
          </a:p>
          <a:p>
            <a:pPr eaLnBrk="0" fontAlgn="base" hangingPunct="0">
              <a:spcBef>
                <a:spcPct val="0"/>
              </a:spcBef>
              <a:spcAft>
                <a:spcPct val="0"/>
              </a:spcAft>
            </a:pPr>
            <a:r>
              <a:rPr lang="en-US" sz="2800" b="1" dirty="0">
                <a:solidFill>
                  <a:srgbClr val="000000"/>
                </a:solidFill>
                <a:ea typeface="ＭＳ Ｐゴシック" pitchFamily="-48" charset="-128"/>
              </a:rPr>
              <a:t>HMIS </a:t>
            </a:r>
          </a:p>
          <a:p>
            <a:pPr eaLnBrk="0" fontAlgn="base" hangingPunct="0">
              <a:spcBef>
                <a:spcPct val="0"/>
              </a:spcBef>
              <a:spcAft>
                <a:spcPct val="0"/>
              </a:spcAft>
            </a:pPr>
            <a:endParaRPr lang="en-US" sz="2800" b="1" dirty="0">
              <a:solidFill>
                <a:srgbClr val="000000"/>
              </a:solidFill>
              <a:ea typeface="ＭＳ Ｐゴシック" pitchFamily="-48" charset="-128"/>
            </a:endParaRPr>
          </a:p>
          <a:p>
            <a:pPr eaLnBrk="0" fontAlgn="base" hangingPunct="0">
              <a:spcBef>
                <a:spcPct val="0"/>
              </a:spcBef>
              <a:spcAft>
                <a:spcPct val="0"/>
              </a:spcAft>
            </a:pPr>
            <a:endParaRPr lang="en-US" sz="2800" b="1" dirty="0">
              <a:solidFill>
                <a:srgbClr val="000000"/>
              </a:solidFill>
              <a:ea typeface="ＭＳ Ｐゴシック" pitchFamily="-48" charset="-128"/>
            </a:endParaRP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20" y="722376"/>
            <a:ext cx="10522598" cy="1243930"/>
          </a:xfrm>
          <a:prstGeom prst="rect">
            <a:avLst/>
          </a:prstGeom>
        </p:spPr>
        <p:txBody>
          <a:bodyPr vert="horz" wrap="square" lIns="0" tIns="12700" rIns="0" bIns="0" rtlCol="0">
            <a:spAutoFit/>
          </a:bodyPr>
          <a:lstStyle/>
          <a:p>
            <a:pPr marL="12700" algn="ctr">
              <a:lnSpc>
                <a:spcPct val="100000"/>
              </a:lnSpc>
              <a:spcBef>
                <a:spcPts val="100"/>
              </a:spcBef>
            </a:pPr>
            <a:r>
              <a:rPr lang="en-US" sz="4000" dirty="0">
                <a:latin typeface="Arial Black" panose="020B0A04020102020204" pitchFamily="34" charset="0"/>
                <a:cs typeface="Tahoma"/>
              </a:rPr>
              <a:t>Eligible Projects Using CoC Bonus or Reallocated Funds </a:t>
            </a:r>
            <a:r>
              <a:rPr lang="en-US" sz="4000" dirty="0">
                <a:latin typeface="Tahoma"/>
                <a:cs typeface="Tahoma"/>
              </a:rPr>
              <a:t>    </a:t>
            </a:r>
            <a:endParaRPr sz="4000" dirty="0">
              <a:latin typeface="Tahoma"/>
              <a:cs typeface="Tahoma"/>
            </a:endParaRPr>
          </a:p>
        </p:txBody>
      </p:sp>
    </p:spTree>
    <p:extLst>
      <p:ext uri="{BB962C8B-B14F-4D97-AF65-F5344CB8AC3E}">
        <p14:creationId xmlns:p14="http://schemas.microsoft.com/office/powerpoint/2010/main" val="427610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751682"/>
            <a:ext cx="9316973" cy="30132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457200" indent="-457200">
              <a:spcBef>
                <a:spcPts val="580"/>
              </a:spcBef>
              <a:buClr>
                <a:srgbClr val="002060"/>
              </a:buClr>
              <a:buSzPct val="85000"/>
              <a:buFont typeface="Arial" panose="020B0604020202020204" pitchFamily="34" charset="0"/>
              <a:buChar char="•"/>
            </a:pPr>
            <a:r>
              <a:rPr lang="en-US" sz="2800" dirty="0">
                <a:cs typeface="Arial" pitchFamily="34" charset="0"/>
              </a:rPr>
              <a:t>Provides long-term housing assistance to homeless individuals and families in which one </a:t>
            </a:r>
            <a:r>
              <a:rPr lang="en-US" sz="2800" b="1" u="sng" dirty="0">
                <a:cs typeface="Arial" pitchFamily="34" charset="0"/>
              </a:rPr>
              <a:t>adult or child has a documented long-term disability</a:t>
            </a:r>
          </a:p>
          <a:p>
            <a:pPr marL="457200" indent="-457200">
              <a:spcBef>
                <a:spcPts val="580"/>
              </a:spcBef>
              <a:buClr>
                <a:srgbClr val="002060"/>
              </a:buClr>
              <a:buSzPct val="85000"/>
              <a:buFont typeface="Arial" panose="020B0604020202020204" pitchFamily="34" charset="0"/>
              <a:buChar char="•"/>
            </a:pPr>
            <a:r>
              <a:rPr lang="en-US" sz="2800" dirty="0">
                <a:cs typeface="Arial" pitchFamily="34" charset="0"/>
              </a:rPr>
              <a:t>PSH Programs must PRIORITIZE Chronically homeless individuals and families</a:t>
            </a: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2971609" y="-553618"/>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248258"/>
            <a:ext cx="10847269" cy="1921039"/>
          </a:xfrm>
          <a:prstGeom prst="rect">
            <a:avLst/>
          </a:prstGeom>
        </p:spPr>
        <p:txBody>
          <a:bodyPr vert="horz" wrap="square" lIns="0" tIns="12700" rIns="0" bIns="0" rtlCol="0">
            <a:spAutoFit/>
          </a:bodyPr>
          <a:lstStyle/>
          <a:p>
            <a:pPr marL="12700" algn="ctr">
              <a:spcBef>
                <a:spcPts val="100"/>
              </a:spcBef>
            </a:pPr>
            <a:r>
              <a:rPr lang="en-US" sz="4000" b="1" dirty="0">
                <a:latin typeface="Arial" pitchFamily="34" charset="0"/>
                <a:cs typeface="Arial" pitchFamily="34" charset="0"/>
              </a:rPr>
              <a:t>Eligible Components: Permanent Supportive Housing</a:t>
            </a:r>
            <a:br>
              <a:rPr lang="en-US" sz="4400" b="1" dirty="0">
                <a:latin typeface="Arial" pitchFamily="34" charset="0"/>
                <a:cs typeface="Arial"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147206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24365" y="1544248"/>
            <a:ext cx="10590715" cy="34711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371600" lvl="2" indent="-457200">
              <a:spcBef>
                <a:spcPts val="580"/>
              </a:spcBef>
              <a:buClr>
                <a:srgbClr val="002060"/>
              </a:buClr>
              <a:buSzPct val="85000"/>
            </a:pPr>
            <a:r>
              <a:rPr lang="en-US" sz="2400" b="1" dirty="0">
                <a:cs typeface="Tahoma" pitchFamily="34" charset="0"/>
              </a:rPr>
              <a:t>b</a:t>
            </a:r>
            <a:r>
              <a:rPr lang="en-US" sz="2400" dirty="0">
                <a:cs typeface="Tahoma" pitchFamily="34" charset="0"/>
              </a:rPr>
              <a:t>. </a:t>
            </a:r>
            <a:r>
              <a:rPr lang="en-US" sz="2400" b="1" dirty="0">
                <a:cs typeface="Tahoma" pitchFamily="34" charset="0"/>
              </a:rPr>
              <a:t>Rapid Re-Housing (RRH) </a:t>
            </a:r>
          </a:p>
          <a:p>
            <a:pPr marL="1885950" lvl="3" indent="-514350">
              <a:spcBef>
                <a:spcPts val="580"/>
              </a:spcBef>
              <a:buClr>
                <a:srgbClr val="002060"/>
              </a:buClr>
              <a:buSzPct val="85000"/>
              <a:buFont typeface="+mj-lt"/>
              <a:buAutoNum type="romanUcPeriod"/>
            </a:pPr>
            <a:r>
              <a:rPr lang="en-US" sz="2400" dirty="0">
                <a:cs typeface="Tahoma" pitchFamily="34" charset="0"/>
              </a:rPr>
              <a:t>Designed to help homeless individuals and families move as </a:t>
            </a:r>
            <a:r>
              <a:rPr lang="en-US" sz="2400" b="1" u="sng" dirty="0">
                <a:cs typeface="Tahoma" pitchFamily="34" charset="0"/>
              </a:rPr>
              <a:t>quickly</a:t>
            </a:r>
            <a:r>
              <a:rPr lang="en-US" sz="2400" dirty="0">
                <a:cs typeface="Tahoma" pitchFamily="34" charset="0"/>
              </a:rPr>
              <a:t> as possible into permanent housing and achieve stability in that housing.</a:t>
            </a:r>
          </a:p>
          <a:p>
            <a:pPr marL="1885950" lvl="3" indent="-514350">
              <a:spcBef>
                <a:spcPts val="580"/>
              </a:spcBef>
              <a:buClr>
                <a:srgbClr val="002060"/>
              </a:buClr>
              <a:buSzPct val="85000"/>
              <a:buFont typeface="+mj-lt"/>
              <a:buAutoNum type="romanUcPeriod"/>
            </a:pPr>
            <a:r>
              <a:rPr lang="en-US" sz="2400" dirty="0">
                <a:cs typeface="Tahoma" pitchFamily="34" charset="0"/>
              </a:rPr>
              <a:t>Provides short and/or medium-term assistance rental assistance and case management (up to 24 months)</a:t>
            </a:r>
          </a:p>
          <a:p>
            <a:pPr marL="1885950" lvl="3" indent="-514350">
              <a:spcBef>
                <a:spcPts val="580"/>
              </a:spcBef>
              <a:buClr>
                <a:srgbClr val="002060"/>
              </a:buClr>
              <a:buSzPct val="85000"/>
              <a:buFont typeface="+mj-lt"/>
              <a:buAutoNum type="romanUcPeriod"/>
            </a:pPr>
            <a:r>
              <a:rPr lang="en-US" sz="2400" dirty="0">
                <a:cs typeface="Tahoma" pitchFamily="34" charset="0"/>
              </a:rPr>
              <a:t>The program participants </a:t>
            </a:r>
            <a:r>
              <a:rPr lang="en-US" sz="2400" u="sng" dirty="0">
                <a:cs typeface="Tahoma" pitchFamily="34" charset="0"/>
              </a:rPr>
              <a:t>KEEP</a:t>
            </a:r>
            <a:r>
              <a:rPr lang="en-US" sz="2400" dirty="0">
                <a:cs typeface="Tahoma" pitchFamily="34" charset="0"/>
              </a:rPr>
              <a:t> the housing/unit when RRH assistance ends.</a:t>
            </a:r>
          </a:p>
          <a:p>
            <a:pPr marL="1885950" lvl="3" indent="-514350">
              <a:spcBef>
                <a:spcPts val="580"/>
              </a:spcBef>
              <a:buClr>
                <a:srgbClr val="002060"/>
              </a:buClr>
              <a:buSzPct val="85000"/>
              <a:buFont typeface="+mj-lt"/>
              <a:buAutoNum type="romanUcPeriod"/>
            </a:pPr>
            <a:r>
              <a:rPr lang="en-US" sz="2400" dirty="0">
                <a:cs typeface="Tahoma" pitchFamily="34" charset="0"/>
              </a:rPr>
              <a:t>Client does not need to have a disability to enter project. </a:t>
            </a: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2131638" y="460279"/>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prstGeom prst="rect">
            <a:avLst/>
          </a:prstGeom>
        </p:spPr>
        <p:txBody>
          <a:bodyPr vert="horz" wrap="square" lIns="0" tIns="12700" rIns="0" bIns="0" rtlCol="0">
            <a:spAutoFit/>
          </a:bodyPr>
          <a:lstStyle/>
          <a:p>
            <a:pPr marL="12700" algn="ctr">
              <a:spcBef>
                <a:spcPts val="100"/>
              </a:spcBef>
            </a:pPr>
            <a:br>
              <a:rPr lang="en-US" sz="4400" b="1" dirty="0">
                <a:latin typeface="Arial" pitchFamily="34" charset="0"/>
                <a:cs typeface="Arial" pitchFamily="34" charset="0"/>
              </a:rPr>
            </a:br>
            <a:br>
              <a:rPr lang="en-US" sz="4400" b="1" dirty="0">
                <a:latin typeface="Arial" pitchFamily="34" charset="0"/>
                <a:cs typeface="Arial" pitchFamily="34" charset="0"/>
              </a:rPr>
            </a:br>
            <a:r>
              <a:rPr lang="en-US" dirty="0">
                <a:latin typeface="Tahoma"/>
                <a:cs typeface="Tahoma"/>
              </a:rPr>
              <a:t>    </a:t>
            </a:r>
            <a:endParaRPr dirty="0">
              <a:latin typeface="Tahoma"/>
              <a:cs typeface="Tahoma"/>
            </a:endParaRPr>
          </a:p>
        </p:txBody>
      </p:sp>
      <p:sp>
        <p:nvSpPr>
          <p:cNvPr id="20" name="Text Placeholder 19">
            <a:extLst>
              <a:ext uri="{FF2B5EF4-FFF2-40B4-BE49-F238E27FC236}">
                <a16:creationId xmlns:a16="http://schemas.microsoft.com/office/drawing/2014/main" id="{DB894597-1BD6-4707-B809-1E95EC4160D2}"/>
              </a:ext>
            </a:extLst>
          </p:cNvPr>
          <p:cNvSpPr>
            <a:spLocks noGrp="1"/>
          </p:cNvSpPr>
          <p:nvPr>
            <p:ph type="body" idx="1"/>
          </p:nvPr>
        </p:nvSpPr>
        <p:spPr>
          <a:xfrm>
            <a:off x="2013838" y="215648"/>
            <a:ext cx="8164322" cy="1231106"/>
          </a:xfrm>
        </p:spPr>
        <p:txBody>
          <a:bodyPr/>
          <a:lstStyle/>
          <a:p>
            <a:pPr algn="ctr"/>
            <a:r>
              <a:rPr lang="en-US" dirty="0">
                <a:solidFill>
                  <a:schemeClr val="accent6"/>
                </a:solidFill>
                <a:latin typeface="Arial Black" panose="020B0A04020102020204" pitchFamily="34" charset="0"/>
              </a:rPr>
              <a:t>Eligible Components: Permanent Housing</a:t>
            </a:r>
          </a:p>
        </p:txBody>
      </p:sp>
    </p:spTree>
    <p:extLst>
      <p:ext uri="{BB962C8B-B14F-4D97-AF65-F5344CB8AC3E}">
        <p14:creationId xmlns:p14="http://schemas.microsoft.com/office/powerpoint/2010/main" val="1522347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95179"/>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r>
              <a:rPr lang="en-US" sz="2000" dirty="0"/>
              <a:t>A Joint TH and PH-RRH Component project is a project that </a:t>
            </a:r>
            <a:r>
              <a:rPr lang="en-US" sz="2000" dirty="0" err="1"/>
              <a:t>eombines</a:t>
            </a:r>
            <a:r>
              <a:rPr lang="en-US" sz="2000" dirty="0"/>
              <a:t> two existing program components–TH and PH-RRH–into a single project to serve individuals and families experiencing homelessness. </a:t>
            </a:r>
          </a:p>
          <a:p>
            <a:endParaRPr lang="en-US" sz="2000" dirty="0"/>
          </a:p>
          <a:p>
            <a:r>
              <a:rPr lang="en-US" sz="2000" dirty="0"/>
              <a:t>Can provide short- or medium-term tenant-based rental assistance for program participants in the rapid rehousing portion of the project. Supportive services must be provided for the entire project. </a:t>
            </a:r>
          </a:p>
          <a:p>
            <a:endParaRPr lang="en-US" sz="2000" dirty="0"/>
          </a:p>
          <a:p>
            <a:r>
              <a:rPr lang="en-US" sz="2000" dirty="0"/>
              <a:t>The program can serve participants up to 24 months.  A program participant may only need the temporary stay in transitional housing unit, or just the rapid re-housing assistance, but the recipient or subrecipient must be able to make available the financial assistance and supportive services that traditionally comes with rapid re-housing assistance to that program participant  if needed.  Likewise, the rapid re-housing can be accessed without entering the TH program.</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7"/>
            <a:ext cx="3809365" cy="245290"/>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457" y="722376"/>
            <a:ext cx="10847269" cy="1613262"/>
          </a:xfrm>
          <a:prstGeom prst="rect">
            <a:avLst/>
          </a:prstGeom>
        </p:spPr>
        <p:txBody>
          <a:bodyPr vert="horz" wrap="square" lIns="0" tIns="12700" rIns="0" bIns="0" rtlCol="0">
            <a:spAutoFit/>
          </a:bodyPr>
          <a:lstStyle/>
          <a:p>
            <a:pPr algn="ctr">
              <a:defRPr/>
            </a:pPr>
            <a:r>
              <a:rPr lang="en-US" sz="2000" b="1" dirty="0">
                <a:latin typeface="Arial" pitchFamily="34" charset="0"/>
                <a:cs typeface="Arial" pitchFamily="34" charset="0"/>
              </a:rPr>
              <a:t>Eligible Components: Eligible Components: Permanent Housing</a:t>
            </a:r>
            <a:br>
              <a:rPr lang="en-US" sz="2000" b="1" dirty="0">
                <a:latin typeface="Arial" pitchFamily="34" charset="0"/>
                <a:cs typeface="Arial" pitchFamily="34" charset="0"/>
              </a:rPr>
            </a:br>
            <a:r>
              <a:rPr lang="en-US" sz="2000" dirty="0"/>
              <a:t>Transitional Housing (TH) </a:t>
            </a:r>
            <a:br>
              <a:rPr lang="en-US" sz="2000" dirty="0"/>
            </a:br>
            <a:r>
              <a:rPr lang="en-US" sz="2000" dirty="0"/>
              <a:t>to Rapid Rehousing (PH-RRH)</a:t>
            </a:r>
            <a:r>
              <a:rPr lang="en-US" sz="2000" b="1" dirty="0">
                <a:latin typeface="Arial" pitchFamily="34" charset="0"/>
                <a:cs typeface="Arial" pitchFamily="34" charset="0"/>
              </a:rPr>
              <a:t> </a:t>
            </a:r>
            <a:br>
              <a:rPr lang="en-US" sz="4400" b="1" dirty="0">
                <a:latin typeface="Arial" pitchFamily="34" charset="0"/>
                <a:cs typeface="Arial"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230683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95179"/>
            <a:ext cx="9316973" cy="3319162"/>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400" b="1" dirty="0"/>
              <a:t>Category 1- Literally Homeless</a:t>
            </a:r>
          </a:p>
          <a:p>
            <a:endParaRPr lang="en-US" sz="2400" dirty="0"/>
          </a:p>
          <a:p>
            <a:pPr marL="285750" indent="-285750">
              <a:buFont typeface="Arial" panose="020B0604020202020204" pitchFamily="34" charset="0"/>
              <a:buChar char="•"/>
            </a:pPr>
            <a:r>
              <a:rPr lang="en-US" sz="2400" dirty="0"/>
              <a:t>An individual or family who lacks a fixed, regular, and adequate nighttime residence;</a:t>
            </a:r>
          </a:p>
          <a:p>
            <a:pPr marL="285750" indent="-285750">
              <a:buFont typeface="Arial" panose="020B0604020202020204" pitchFamily="34" charset="0"/>
              <a:buChar char="•"/>
            </a:pPr>
            <a:r>
              <a:rPr lang="en-US" sz="2400" dirty="0"/>
              <a:t>An individual or family with a primary nighttime residence that is a public or private place not designed for or ordinarily used as a regular sleeping accommodation for human beings;</a:t>
            </a:r>
          </a:p>
          <a:p>
            <a:pPr marL="285750" indent="-285750">
              <a:buFont typeface="Arial" panose="020B0604020202020204" pitchFamily="34" charset="0"/>
              <a:buChar char="•"/>
            </a:pPr>
            <a:r>
              <a:rPr lang="en-US" sz="2400" dirty="0"/>
              <a:t>An individual or family living in a supervised publicly or privately operated shelter designated to provide temporary living arrangements;</a:t>
            </a:r>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287262" y="589968"/>
            <a:ext cx="9208004" cy="1367041"/>
          </a:xfrm>
          <a:prstGeom prst="rect">
            <a:avLst/>
          </a:prstGeom>
        </p:spPr>
        <p:txBody>
          <a:bodyPr vert="horz" wrap="square" lIns="0" tIns="12700" rIns="0" bIns="0" rtlCol="0">
            <a:spAutoFit/>
          </a:bodyPr>
          <a:lstStyle/>
          <a:p>
            <a:pPr algn="ctr">
              <a:defRPr/>
            </a:pPr>
            <a:r>
              <a:rPr lang="en-US" sz="4400" b="1" dirty="0">
                <a:solidFill>
                  <a:schemeClr val="accent6"/>
                </a:solidFill>
                <a:latin typeface="+mj-lt"/>
                <a:cs typeface="Tahoma" pitchFamily="34" charset="0"/>
              </a:rPr>
              <a:t>Homeless Definitions</a:t>
            </a:r>
            <a:br>
              <a:rPr lang="en-US" sz="4400" b="1" dirty="0">
                <a:solidFill>
                  <a:schemeClr val="accent6"/>
                </a:solidFill>
                <a:latin typeface="Arial" pitchFamily="34" charset="0"/>
                <a:cs typeface="Arial"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3990269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616456" y="1615735"/>
            <a:ext cx="9316973" cy="265075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800" b="1" dirty="0"/>
              <a:t>Category 2 – Imminent Risk of Homelessness</a:t>
            </a:r>
          </a:p>
          <a:p>
            <a:endParaRPr lang="en-US" sz="2800" dirty="0"/>
          </a:p>
          <a:p>
            <a:pPr marL="571500" indent="-571500">
              <a:buFont typeface="Arial" panose="020B0604020202020204" pitchFamily="34" charset="0"/>
              <a:buChar char="•"/>
            </a:pPr>
            <a:r>
              <a:rPr lang="en-US" sz="2800" dirty="0"/>
              <a:t>Residence will be lost within 14 days of the date of application for homeless assistance</a:t>
            </a:r>
          </a:p>
          <a:p>
            <a:endParaRPr lang="en-US" sz="2800" dirty="0"/>
          </a:p>
          <a:p>
            <a:pPr marL="571500" indent="-571500">
              <a:buFont typeface="Arial" panose="020B0604020202020204" pitchFamily="34" charset="0"/>
              <a:buChar char="•"/>
            </a:pPr>
            <a:r>
              <a:rPr lang="en-US" sz="2800" dirty="0"/>
              <a:t>No subsequent residence has been identified</a:t>
            </a:r>
          </a:p>
          <a:p>
            <a:endParaRPr lang="en-US" sz="2800" dirty="0"/>
          </a:p>
          <a:p>
            <a:pPr marL="571500" indent="-571500">
              <a:buFont typeface="Arial" panose="020B0604020202020204" pitchFamily="34" charset="0"/>
              <a:buChar char="•"/>
            </a:pPr>
            <a:r>
              <a:rPr lang="en-US" sz="2800" dirty="0"/>
              <a:t>The individual or family lacks the resources or support networks needed to obtain permanent housing</a:t>
            </a:r>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3643172" y="743271"/>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689932"/>
          </a:xfrm>
          <a:prstGeom prst="rect">
            <a:avLst/>
          </a:prstGeom>
        </p:spPr>
        <p:txBody>
          <a:bodyPr vert="horz" wrap="square" lIns="0" tIns="12700" rIns="0" bIns="0" rtlCol="0">
            <a:spAutoFit/>
          </a:bodyPr>
          <a:lstStyle/>
          <a:p>
            <a:pPr algn="ctr">
              <a:defRPr/>
            </a:pPr>
            <a:r>
              <a:rPr lang="en-US" dirty="0">
                <a:latin typeface="Tahoma"/>
                <a:cs typeface="Tahoma"/>
              </a:rPr>
              <a:t>Homeless Definitions</a:t>
            </a:r>
            <a:endParaRPr dirty="0">
              <a:latin typeface="Tahoma"/>
              <a:cs typeface="Tahoma"/>
            </a:endParaRPr>
          </a:p>
        </p:txBody>
      </p:sp>
    </p:spTree>
    <p:extLst>
      <p:ext uri="{BB962C8B-B14F-4D97-AF65-F5344CB8AC3E}">
        <p14:creationId xmlns:p14="http://schemas.microsoft.com/office/powerpoint/2010/main" val="240813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54996" y="460279"/>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Funding Available</a:t>
            </a:r>
            <a:endParaRPr sz="4600" dirty="0">
              <a:latin typeface="Tahoma"/>
              <a:cs typeface="Tahoma"/>
            </a:endParaRPr>
          </a:p>
        </p:txBody>
      </p:sp>
      <p:sp>
        <p:nvSpPr>
          <p:cNvPr id="20" name="object 20"/>
          <p:cNvSpPr txBox="1"/>
          <p:nvPr/>
        </p:nvSpPr>
        <p:spPr>
          <a:xfrm>
            <a:off x="1190194" y="1003409"/>
            <a:ext cx="9061893" cy="4746811"/>
          </a:xfrm>
          <a:prstGeom prst="rect">
            <a:avLst/>
          </a:prstGeom>
        </p:spPr>
        <p:txBody>
          <a:bodyPr vert="horz" wrap="square" lIns="0" tIns="217804" rIns="0" bIns="0" rtlCol="0">
            <a:spAutoFit/>
          </a:bodyPr>
          <a:lstStyle/>
          <a:p>
            <a:pPr marL="85725"/>
            <a:r>
              <a:rPr lang="en-US" sz="2400" u="sng" dirty="0"/>
              <a:t>Total Funding Available Nationally:</a:t>
            </a:r>
          </a:p>
          <a:p>
            <a:pPr marL="85725"/>
            <a:r>
              <a:rPr lang="en-US" sz="2400" dirty="0"/>
              <a:t>CoC Program Funding - $2,794,000,000 </a:t>
            </a:r>
          </a:p>
          <a:p>
            <a:pPr marL="85725"/>
            <a:r>
              <a:rPr lang="en-US" sz="2400" dirty="0"/>
              <a:t>DV Bonus Project Funding - $52,000,000</a:t>
            </a:r>
          </a:p>
          <a:p>
            <a:pPr marL="85725"/>
            <a:r>
              <a:rPr lang="en-US" sz="2400" dirty="0"/>
              <a:t>YHDP – Non-competitive YHDP renewal and replacement grants (N/A)</a:t>
            </a:r>
          </a:p>
          <a:p>
            <a:pPr marL="85725"/>
            <a:endParaRPr lang="en-US" sz="2400" dirty="0"/>
          </a:p>
          <a:p>
            <a:pPr marL="85725"/>
            <a:r>
              <a:rPr lang="en-US" sz="2400" u="sng" dirty="0"/>
              <a:t>Local Project Funding:</a:t>
            </a:r>
          </a:p>
          <a:p>
            <a:pPr marL="85725"/>
            <a:r>
              <a:rPr lang="en-US" sz="2400" dirty="0"/>
              <a:t>$13,201,987 – Annual Renewal Demand (ARD)</a:t>
            </a:r>
          </a:p>
          <a:p>
            <a:pPr marL="85725"/>
            <a:r>
              <a:rPr lang="en-US" sz="2400" dirty="0"/>
              <a:t>$396,060 – CoC Planning Grant (3% of ARD)  </a:t>
            </a:r>
          </a:p>
          <a:p>
            <a:pPr marL="85725"/>
            <a:r>
              <a:rPr lang="en-US" sz="2400" dirty="0"/>
              <a:t>$660,099 – CoC Bonus Projects (5% of ARD)</a:t>
            </a:r>
          </a:p>
          <a:p>
            <a:pPr marL="85725"/>
            <a:r>
              <a:rPr lang="en-US" sz="2400" dirty="0"/>
              <a:t> $859,150 – DV Bonus Funding</a:t>
            </a:r>
          </a:p>
          <a:p>
            <a:pPr marL="85725"/>
            <a:endParaRPr lang="en-US" sz="2400" dirty="0"/>
          </a:p>
          <a:p>
            <a:pPr marL="12700" marR="0" lvl="0" defTabSz="914400" rtl="0" eaLnBrk="1" fontAlgn="auto" latinLnBrk="0" hangingPunct="1">
              <a:lnSpc>
                <a:spcPct val="100000"/>
              </a:lnSpc>
              <a:spcBef>
                <a:spcPts val="1714"/>
              </a:spcBef>
              <a:spcAft>
                <a:spcPts val="0"/>
              </a:spcAft>
              <a:buClr>
                <a:srgbClr val="F78E1E"/>
              </a:buClr>
              <a:buSzTx/>
              <a:tabLst>
                <a:tab pos="349250" algn="l"/>
              </a:tabLst>
              <a:defRPr/>
            </a:pPr>
            <a:endParaRPr kumimoji="0" lang="en-US" sz="1600" b="0" i="0" u="none" strike="noStrike" kern="1200" cap="none" spc="0" normalizeH="0" baseline="0" noProof="0" dirty="0">
              <a:ln>
                <a:noFill/>
              </a:ln>
              <a:solidFill>
                <a:prstClr val="black"/>
              </a:solidFill>
              <a:effectLst/>
              <a:highlight>
                <a:srgbClr val="FFFF00"/>
              </a:highlight>
              <a:uLnTx/>
              <a:uFillTx/>
              <a:latin typeface="Trebuchet MS"/>
              <a:ea typeface="+mn-ea"/>
              <a:cs typeface="Trebuchet MS"/>
            </a:endParaRPr>
          </a:p>
        </p:txBody>
      </p:sp>
    </p:spTree>
    <p:extLst>
      <p:ext uri="{BB962C8B-B14F-4D97-AF65-F5344CB8AC3E}">
        <p14:creationId xmlns:p14="http://schemas.microsoft.com/office/powerpoint/2010/main" val="2039359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616456" y="1615735"/>
            <a:ext cx="9316973" cy="265075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800" b="1" dirty="0">
                <a:cs typeface="Tahoma" pitchFamily="34" charset="0"/>
              </a:rPr>
              <a:t>Category 4-Fleeing Domestic Violence</a:t>
            </a:r>
            <a:r>
              <a:rPr lang="en-US" sz="2800" dirty="0">
                <a:cs typeface="Tahoma"/>
              </a:rPr>
              <a:t> </a:t>
            </a:r>
          </a:p>
          <a:p>
            <a:endParaRPr lang="en-US" sz="2800" dirty="0"/>
          </a:p>
          <a:p>
            <a:pPr>
              <a:buFontTx/>
              <a:buNone/>
              <a:defRPr/>
            </a:pPr>
            <a:r>
              <a:rPr lang="en-US" sz="2800" b="1" dirty="0"/>
              <a:t>Individuals and families who are fleeing, or are attempting to flee, domestic violence, dating violence, sexual assault, stalking, or other dangerous or life-threatening conditions related to violence, who:</a:t>
            </a:r>
          </a:p>
          <a:p>
            <a:pPr lvl="1">
              <a:buFont typeface="Wingdings" pitchFamily="2" charset="2"/>
              <a:buChar char="§"/>
              <a:defRPr/>
            </a:pPr>
            <a:r>
              <a:rPr lang="en-US" sz="2800" dirty="0"/>
              <a:t>Have no identified subsequent residence; AND</a:t>
            </a:r>
          </a:p>
          <a:p>
            <a:pPr lvl="1">
              <a:buFont typeface="Wingdings" pitchFamily="2" charset="2"/>
              <a:buChar char="§"/>
              <a:defRPr/>
            </a:pPr>
            <a:r>
              <a:rPr lang="en-US" sz="2800" dirty="0"/>
              <a:t>Lack the resources and support networks needed to obtain other permanent housing.</a:t>
            </a:r>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3643172" y="743271"/>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689932"/>
          </a:xfrm>
          <a:prstGeom prst="rect">
            <a:avLst/>
          </a:prstGeom>
        </p:spPr>
        <p:txBody>
          <a:bodyPr vert="horz" wrap="square" lIns="0" tIns="12700" rIns="0" bIns="0" rtlCol="0">
            <a:spAutoFit/>
          </a:bodyPr>
          <a:lstStyle/>
          <a:p>
            <a:pPr algn="ctr">
              <a:defRPr/>
            </a:pPr>
            <a:r>
              <a:rPr lang="en-US" dirty="0">
                <a:latin typeface="Tahoma"/>
                <a:cs typeface="Tahoma"/>
              </a:rPr>
              <a:t>Homeless Definitions</a:t>
            </a:r>
            <a:endParaRPr dirty="0">
              <a:latin typeface="Tahoma"/>
              <a:cs typeface="Tahoma"/>
            </a:endParaRPr>
          </a:p>
        </p:txBody>
      </p:sp>
    </p:spTree>
    <p:extLst>
      <p:ext uri="{BB962C8B-B14F-4D97-AF65-F5344CB8AC3E}">
        <p14:creationId xmlns:p14="http://schemas.microsoft.com/office/powerpoint/2010/main" val="927382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616456" y="1615735"/>
            <a:ext cx="9316973" cy="265075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3600" b="1" dirty="0"/>
              <a:t>PSH – Category 1</a:t>
            </a:r>
          </a:p>
          <a:p>
            <a:endParaRPr lang="en-US" sz="3600" b="1" dirty="0"/>
          </a:p>
          <a:p>
            <a:r>
              <a:rPr lang="en-US" sz="3600" b="1" dirty="0"/>
              <a:t>TH/RRH – Category 1, 2 and 4</a:t>
            </a:r>
          </a:p>
          <a:p>
            <a:endParaRPr lang="en-US" sz="3600" b="1" dirty="0"/>
          </a:p>
          <a:p>
            <a:r>
              <a:rPr lang="en-US" sz="3600" b="1" dirty="0"/>
              <a:t>RRH – Category 1, 4</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3643172" y="743271"/>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689932"/>
          </a:xfrm>
          <a:prstGeom prst="rect">
            <a:avLst/>
          </a:prstGeom>
        </p:spPr>
        <p:txBody>
          <a:bodyPr vert="horz" wrap="square" lIns="0" tIns="12700" rIns="0" bIns="0" rtlCol="0">
            <a:spAutoFit/>
          </a:bodyPr>
          <a:lstStyle/>
          <a:p>
            <a:pPr algn="ctr">
              <a:defRPr/>
            </a:pPr>
            <a:r>
              <a:rPr lang="en-US" dirty="0"/>
              <a:t>Housing Component Eligibility</a:t>
            </a:r>
            <a:endParaRPr dirty="0">
              <a:latin typeface="Tahoma"/>
              <a:cs typeface="Tahoma"/>
            </a:endParaRPr>
          </a:p>
        </p:txBody>
      </p:sp>
    </p:spTree>
    <p:extLst>
      <p:ext uri="{BB962C8B-B14F-4D97-AF65-F5344CB8AC3E}">
        <p14:creationId xmlns:p14="http://schemas.microsoft.com/office/powerpoint/2010/main" val="3442971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284973" y="1828847"/>
            <a:ext cx="9316973" cy="281118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lvl="1"/>
            <a:r>
              <a:rPr lang="en-US" sz="2800" dirty="0"/>
              <a:t>Housing First is a best practice model to quickly and successfully connect individuals and families experiencing homelessness to permanent housing without preconditions and barriers to entry, such as sobriety, treatment or service participation requirements. Supportive services are offered to maximize housing stability and prevent returns to homelessness as opposed to addressing predetermined treatment goals prior to permanent housing entry. </a:t>
            </a:r>
          </a:p>
          <a:p>
            <a:pPr lvl="1"/>
            <a:endParaRPr lang="en-US" sz="2000" dirty="0"/>
          </a:p>
          <a:p>
            <a:pPr>
              <a:buFontTx/>
              <a:buNone/>
              <a:defRPr/>
            </a:pPr>
            <a:endParaRPr lang="en-US"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606924" y="589970"/>
            <a:ext cx="10073464" cy="1367041"/>
          </a:xfrm>
          <a:prstGeom prst="rect">
            <a:avLst/>
          </a:prstGeom>
        </p:spPr>
        <p:txBody>
          <a:bodyPr vert="horz" wrap="square" lIns="0" tIns="12700" rIns="0" bIns="0" rtlCol="0">
            <a:spAutoFit/>
          </a:bodyPr>
          <a:lstStyle/>
          <a:p>
            <a:pPr algn="ctr">
              <a:defRPr/>
            </a:pPr>
            <a:r>
              <a:rPr lang="en-US" sz="4400" b="1" dirty="0">
                <a:latin typeface="+mj-lt"/>
                <a:cs typeface="Tahoma" pitchFamily="34" charset="0"/>
              </a:rPr>
              <a:t>Housing First </a:t>
            </a:r>
            <a:br>
              <a:rPr lang="en-US" sz="4400" b="1" dirty="0">
                <a:latin typeface="+mj-lt"/>
                <a:cs typeface="Tahoma"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834457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284973" y="1828847"/>
            <a:ext cx="9316973" cy="281118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lvl="1"/>
            <a:r>
              <a:rPr lang="en-US" sz="2800" dirty="0"/>
              <a:t>Housing First emerged as an alternative to the linear approach in which people experiencing homelessness were required to first participate in and graduate from short-term residential and treatment programs before obtaining permanent housing. In the linear approach, permanent housing was offered only after a person experiencing homelessness could demonstrate that they were “ready” for housing. </a:t>
            </a:r>
          </a:p>
          <a:p>
            <a:pPr>
              <a:buFontTx/>
              <a:buNone/>
              <a:defRPr/>
            </a:pPr>
            <a:endParaRPr lang="en-US"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606924" y="589970"/>
            <a:ext cx="10073464" cy="1367041"/>
          </a:xfrm>
          <a:prstGeom prst="rect">
            <a:avLst/>
          </a:prstGeom>
        </p:spPr>
        <p:txBody>
          <a:bodyPr vert="horz" wrap="square" lIns="0" tIns="12700" rIns="0" bIns="0" rtlCol="0">
            <a:spAutoFit/>
          </a:bodyPr>
          <a:lstStyle/>
          <a:p>
            <a:pPr algn="ctr">
              <a:defRPr/>
            </a:pPr>
            <a:r>
              <a:rPr lang="en-US" sz="4400" b="1" dirty="0">
                <a:latin typeface="+mj-lt"/>
                <a:cs typeface="Tahoma" pitchFamily="34" charset="0"/>
              </a:rPr>
              <a:t>Housing First </a:t>
            </a:r>
            <a:br>
              <a:rPr lang="en-US" sz="4400" b="1" dirty="0">
                <a:latin typeface="+mj-lt"/>
                <a:cs typeface="Tahoma"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4233122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59721" y="-823918"/>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620371" y="1472453"/>
            <a:ext cx="9401849" cy="35759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marL="742950" lvl="1" indent="-285750">
              <a:buFont typeface="Arial" panose="020B0604020202020204" pitchFamily="34" charset="0"/>
              <a:buChar char="•"/>
            </a:pPr>
            <a:r>
              <a:rPr lang="en-US" sz="2800" dirty="0"/>
              <a:t>Few to no programmatic prerequisites to permanent housing entry</a:t>
            </a:r>
          </a:p>
          <a:p>
            <a:pPr marL="742950" lvl="1" indent="-285750">
              <a:buFont typeface="Arial" panose="020B0604020202020204" pitchFamily="34" charset="0"/>
              <a:buChar char="•"/>
            </a:pPr>
            <a:r>
              <a:rPr lang="en-US" sz="2800" dirty="0"/>
              <a:t>Low barrier admission policies</a:t>
            </a:r>
          </a:p>
          <a:p>
            <a:pPr marL="742950" lvl="1" indent="-285750">
              <a:buFont typeface="Arial" panose="020B0604020202020204" pitchFamily="34" charset="0"/>
              <a:buChar char="•"/>
            </a:pPr>
            <a:r>
              <a:rPr lang="en-US" sz="2800" dirty="0"/>
              <a:t>Rapid and streamlined entry into housing </a:t>
            </a:r>
          </a:p>
          <a:p>
            <a:pPr marL="742950" lvl="1" indent="-285750">
              <a:buFont typeface="Arial" panose="020B0604020202020204" pitchFamily="34" charset="0"/>
              <a:buChar char="•"/>
            </a:pPr>
            <a:r>
              <a:rPr lang="en-US" sz="2800" dirty="0"/>
              <a:t>Supportive services are voluntary, but can and should be used to persistently engage tenants to ensure housing stability</a:t>
            </a:r>
          </a:p>
          <a:p>
            <a:pPr>
              <a:buFontTx/>
              <a:buNone/>
              <a:defRPr/>
            </a:pPr>
            <a:endParaRPr lang="en-US"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448963" cy="1367041"/>
          </a:xfrm>
          <a:prstGeom prst="rect">
            <a:avLst/>
          </a:prstGeom>
        </p:spPr>
        <p:txBody>
          <a:bodyPr vert="horz" wrap="square" lIns="0" tIns="12700" rIns="0" bIns="0" rtlCol="0">
            <a:spAutoFit/>
          </a:bodyPr>
          <a:lstStyle/>
          <a:p>
            <a:pPr algn="ctr">
              <a:defRPr/>
            </a:pPr>
            <a:r>
              <a:rPr lang="en-US" sz="4400" b="1" dirty="0">
                <a:latin typeface="+mj-lt"/>
                <a:cs typeface="Tahoma" pitchFamily="34" charset="0"/>
              </a:rPr>
              <a:t>Housing First </a:t>
            </a:r>
            <a:br>
              <a:rPr lang="en-US" sz="4400" b="1" dirty="0">
                <a:latin typeface="+mj-lt"/>
                <a:cs typeface="Tahoma"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366830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59721" y="-823918"/>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05247" y="1978585"/>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marL="742950" lvl="1" indent="-285750">
              <a:buFont typeface="Arial" panose="020B0604020202020204" pitchFamily="34" charset="0"/>
              <a:buChar char="•"/>
            </a:pPr>
            <a:r>
              <a:rPr lang="en-US" sz="2800" dirty="0"/>
              <a:t>Tenants have full rights, responsibilities, and legal protections</a:t>
            </a:r>
          </a:p>
          <a:p>
            <a:pPr marL="742950" lvl="1" indent="-285750">
              <a:buFont typeface="Arial" panose="020B0604020202020204" pitchFamily="34" charset="0"/>
              <a:buChar char="•"/>
            </a:pPr>
            <a:r>
              <a:rPr lang="en-US" sz="2800" dirty="0"/>
              <a:t>Practices and policies to prevent lease violations and evictions</a:t>
            </a:r>
          </a:p>
          <a:p>
            <a:pPr marL="742950" lvl="1" indent="-285750">
              <a:buFont typeface="Arial" panose="020B0604020202020204" pitchFamily="34" charset="0"/>
              <a:buChar char="•"/>
            </a:pPr>
            <a:r>
              <a:rPr lang="en-US" sz="2800" dirty="0"/>
              <a:t>Policies and procedures are in place to try and prevent eviction or multiple moves due to lease violations</a:t>
            </a:r>
          </a:p>
          <a:p>
            <a:pPr>
              <a:buFontTx/>
              <a:buNone/>
              <a:defRPr/>
            </a:pPr>
            <a:endParaRPr lang="en-US"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448963" cy="1367041"/>
          </a:xfrm>
          <a:prstGeom prst="rect">
            <a:avLst/>
          </a:prstGeom>
        </p:spPr>
        <p:txBody>
          <a:bodyPr vert="horz" wrap="square" lIns="0" tIns="12700" rIns="0" bIns="0" rtlCol="0">
            <a:spAutoFit/>
          </a:bodyPr>
          <a:lstStyle/>
          <a:p>
            <a:pPr algn="ctr">
              <a:defRPr/>
            </a:pPr>
            <a:r>
              <a:rPr lang="en-US" sz="4400" b="1" dirty="0">
                <a:latin typeface="+mj-lt"/>
                <a:cs typeface="Tahoma" pitchFamily="34" charset="0"/>
              </a:rPr>
              <a:t>Housing First </a:t>
            </a:r>
            <a:br>
              <a:rPr lang="en-US" sz="4400" b="1" dirty="0">
                <a:latin typeface="+mj-lt"/>
                <a:cs typeface="Tahoma"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233275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05247" y="1710788"/>
            <a:ext cx="9316973" cy="344349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algn="ctr">
              <a:defRPr/>
            </a:pPr>
            <a:r>
              <a:rPr lang="en-US" sz="1800" b="1" dirty="0">
                <a:solidFill>
                  <a:srgbClr val="333333"/>
                </a:solidFill>
                <a:effectLst/>
                <a:ea typeface="Times New Roman" panose="02020603050405020304" pitchFamily="18" charset="0"/>
              </a:rPr>
              <a:t>All new PSH projects must either be (1) 100 dedicated to chronic homelessness or (2) </a:t>
            </a:r>
            <a:r>
              <a:rPr lang="en-US" sz="1800" b="1" dirty="0" err="1">
                <a:solidFill>
                  <a:srgbClr val="333333"/>
                </a:solidFill>
                <a:effectLst/>
                <a:ea typeface="Times New Roman" panose="02020603050405020304" pitchFamily="18" charset="0"/>
              </a:rPr>
              <a:t>DedicatedPLUS</a:t>
            </a:r>
            <a:r>
              <a:rPr lang="en-US" sz="1800" b="1" dirty="0">
                <a:solidFill>
                  <a:srgbClr val="333333"/>
                </a:solidFill>
                <a:effectLst/>
                <a:ea typeface="Times New Roman" panose="02020603050405020304" pitchFamily="18" charset="0"/>
              </a:rPr>
              <a:t>. </a:t>
            </a:r>
            <a:endParaRPr lang="en-US" sz="1800" b="1" dirty="0">
              <a:effectLst/>
              <a:ea typeface="Calibri" panose="020F0502020204030204" pitchFamily="34" charset="0"/>
            </a:endParaRPr>
          </a:p>
          <a:p>
            <a:pPr marL="0" marR="0" algn="ctr">
              <a:spcBef>
                <a:spcPts val="0"/>
              </a:spcBef>
              <a:spcAft>
                <a:spcPts val="750"/>
              </a:spcAft>
            </a:pPr>
            <a:r>
              <a:rPr lang="en-US" sz="2800" b="1" dirty="0">
                <a:solidFill>
                  <a:srgbClr val="333333"/>
                </a:solidFill>
                <a:effectLst/>
                <a:ea typeface="Times New Roman" panose="02020603050405020304" pitchFamily="18" charset="0"/>
              </a:rPr>
              <a:t>Chronically Homeless</a:t>
            </a:r>
          </a:p>
          <a:p>
            <a:pPr marL="0" marR="0">
              <a:spcBef>
                <a:spcPts val="0"/>
              </a:spcBef>
              <a:spcAft>
                <a:spcPts val="750"/>
              </a:spcAft>
            </a:pPr>
            <a:r>
              <a:rPr lang="en-US" sz="1800" dirty="0">
                <a:solidFill>
                  <a:srgbClr val="333333"/>
                </a:solidFill>
                <a:effectLst/>
                <a:ea typeface="Times New Roman" panose="02020603050405020304" pitchFamily="18" charset="0"/>
              </a:rPr>
              <a:t>Beds that are dedicated to chronically homeless individuals and families are those beds explicitly dedicated for use by chronically homeless individuals and families within a CoC. </a:t>
            </a:r>
            <a:endParaRPr lang="en-US" sz="1800" dirty="0">
              <a:effectLst/>
              <a:ea typeface="Calibri" panose="020F0502020204030204" pitchFamily="34" charset="0"/>
            </a:endParaRPr>
          </a:p>
          <a:p>
            <a:pPr marL="0" marR="0">
              <a:spcBef>
                <a:spcPts val="0"/>
              </a:spcBef>
              <a:spcAft>
                <a:spcPts val="750"/>
              </a:spcAft>
            </a:pPr>
            <a:r>
              <a:rPr lang="en-US" sz="1800" b="1" dirty="0">
                <a:solidFill>
                  <a:srgbClr val="333333"/>
                </a:solidFill>
                <a:effectLst/>
                <a:ea typeface="Times New Roman" panose="02020603050405020304" pitchFamily="18" charset="0"/>
              </a:rPr>
              <a:t>Another chronically homeless participant must fill the bed unless no chronically homeless persons are located within the CoC's geographic area. This concept only applies to permanent supportive housing (PSH) projects.</a:t>
            </a:r>
            <a:r>
              <a:rPr lang="en-US" sz="1800" dirty="0">
                <a:solidFill>
                  <a:srgbClr val="333333"/>
                </a:solidFill>
                <a:effectLst/>
                <a:ea typeface="Times New Roman" panose="02020603050405020304" pitchFamily="18" charset="0"/>
              </a:rPr>
              <a:t> </a:t>
            </a:r>
            <a:endParaRPr lang="en-US" sz="1800" dirty="0">
              <a:effectLst/>
              <a:ea typeface="Calibri" panose="020F0502020204030204" pitchFamily="34" charset="0"/>
            </a:endParaRPr>
          </a:p>
          <a:p>
            <a:pPr marL="0" marR="0">
              <a:spcBef>
                <a:spcPts val="0"/>
              </a:spcBef>
              <a:spcAft>
                <a:spcPts val="750"/>
              </a:spcAft>
            </a:pPr>
            <a:r>
              <a:rPr lang="en-US" sz="1800" dirty="0">
                <a:solidFill>
                  <a:srgbClr val="333333"/>
                </a:solidFill>
                <a:effectLst/>
                <a:ea typeface="Times New Roman" panose="02020603050405020304" pitchFamily="18" charset="0"/>
              </a:rPr>
              <a:t>If a project comprises 100 percent dedicated beds, it is called for chronically homeless individuals and families.</a:t>
            </a:r>
            <a:endParaRPr lang="en-US" sz="1800" dirty="0">
              <a:effectLst/>
              <a:ea typeface="Calibri" panose="020F0502020204030204" pitchFamily="34" charset="0"/>
            </a:endParaRPr>
          </a:p>
          <a:p>
            <a:pPr>
              <a:buFontTx/>
              <a:buNone/>
              <a:defRPr/>
            </a:pPr>
            <a:endParaRPr lang="en-US"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1120820"/>
          </a:xfrm>
          <a:prstGeom prst="rect">
            <a:avLst/>
          </a:prstGeom>
        </p:spPr>
        <p:txBody>
          <a:bodyPr vert="horz" wrap="square" lIns="0" tIns="12700" rIns="0" bIns="0" rtlCol="0">
            <a:spAutoFit/>
          </a:bodyPr>
          <a:lstStyle/>
          <a:p>
            <a:pPr algn="ctr">
              <a:defRPr/>
            </a:pPr>
            <a:r>
              <a:rPr lang="en-US" sz="3600" b="1" dirty="0">
                <a:latin typeface="+mj-lt"/>
                <a:cs typeface="Tahoma" pitchFamily="34" charset="0"/>
              </a:rPr>
              <a:t>Chronically Homeless vs </a:t>
            </a:r>
            <a:r>
              <a:rPr lang="en-US" sz="3600" b="1" dirty="0" err="1">
                <a:latin typeface="+mj-lt"/>
                <a:cs typeface="Tahoma" pitchFamily="34" charset="0"/>
              </a:rPr>
              <a:t>DedicatedPLUS</a:t>
            </a:r>
            <a:r>
              <a:rPr lang="en-US" sz="3600" b="1" dirty="0">
                <a:latin typeface="+mj-lt"/>
                <a:cs typeface="Tahoma" pitchFamily="34" charset="0"/>
              </a:rPr>
              <a:t> </a:t>
            </a:r>
            <a:br>
              <a:rPr lang="en-US" sz="3600" b="1" dirty="0">
                <a:latin typeface="+mj-lt"/>
                <a:cs typeface="Tahoma" pitchFamily="34" charset="0"/>
              </a:rPr>
            </a:br>
            <a:r>
              <a:rPr lang="en-US" sz="3600" b="1" dirty="0">
                <a:latin typeface="+mj-lt"/>
                <a:cs typeface="Tahoma" pitchFamily="34" charset="0"/>
              </a:rPr>
              <a:t>PSH  </a:t>
            </a:r>
            <a:r>
              <a:rPr lang="en-US" sz="3600" dirty="0">
                <a:latin typeface="Tahoma"/>
                <a:cs typeface="Tahoma"/>
              </a:rPr>
              <a:t>   </a:t>
            </a:r>
            <a:endParaRPr sz="3600" dirty="0">
              <a:latin typeface="Tahoma"/>
              <a:cs typeface="Tahoma"/>
            </a:endParaRPr>
          </a:p>
        </p:txBody>
      </p:sp>
    </p:spTree>
    <p:extLst>
      <p:ext uri="{BB962C8B-B14F-4D97-AF65-F5344CB8AC3E}">
        <p14:creationId xmlns:p14="http://schemas.microsoft.com/office/powerpoint/2010/main" val="3027125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460279"/>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511612" y="1041281"/>
            <a:ext cx="11256708" cy="344349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algn="ctr">
              <a:defRPr/>
            </a:pPr>
            <a:r>
              <a:rPr lang="en-US" sz="1800" b="1" dirty="0">
                <a:solidFill>
                  <a:srgbClr val="333333"/>
                </a:solidFill>
                <a:effectLst/>
                <a:ea typeface="Times New Roman" panose="02020603050405020304" pitchFamily="18" charset="0"/>
              </a:rPr>
              <a:t> </a:t>
            </a:r>
            <a:endParaRPr lang="en-US" sz="1800" b="1" dirty="0">
              <a:effectLst/>
              <a:ea typeface="Calibri" panose="020F0502020204030204" pitchFamily="34" charset="0"/>
            </a:endParaRPr>
          </a:p>
          <a:p>
            <a:pPr marL="0" marR="0" algn="ctr">
              <a:spcBef>
                <a:spcPts val="0"/>
              </a:spcBef>
              <a:spcAft>
                <a:spcPts val="750"/>
              </a:spcAft>
            </a:pPr>
            <a:r>
              <a:rPr lang="en-US" sz="2000" b="1" dirty="0" err="1">
                <a:solidFill>
                  <a:srgbClr val="333333"/>
                </a:solidFill>
                <a:ea typeface="Times New Roman" panose="02020603050405020304" pitchFamily="18" charset="0"/>
              </a:rPr>
              <a:t>DedicatedPLUS</a:t>
            </a:r>
            <a:r>
              <a:rPr lang="en-US" sz="2000" b="1" dirty="0">
                <a:solidFill>
                  <a:srgbClr val="333333"/>
                </a:solidFill>
                <a:ea typeface="Times New Roman" panose="02020603050405020304" pitchFamily="18" charset="0"/>
              </a:rPr>
              <a:t> </a:t>
            </a:r>
            <a:endParaRPr lang="en-US" sz="2000" b="1" dirty="0">
              <a:solidFill>
                <a:srgbClr val="333333"/>
              </a:solidFill>
              <a:effectLst/>
              <a:ea typeface="Times New Roman" panose="02020603050405020304" pitchFamily="18" charset="0"/>
            </a:endParaRPr>
          </a:p>
          <a:p>
            <a:pPr marL="0" marR="0">
              <a:spcBef>
                <a:spcPts val="0"/>
              </a:spcBef>
              <a:spcAft>
                <a:spcPts val="750"/>
              </a:spcAft>
            </a:pPr>
            <a:r>
              <a:rPr lang="en-US" sz="1400" b="1" dirty="0">
                <a:solidFill>
                  <a:srgbClr val="333333"/>
                </a:solidFill>
                <a:effectLst/>
                <a:ea typeface="Calibri" panose="020F0502020204030204" pitchFamily="34" charset="0"/>
              </a:rPr>
              <a:t>A </a:t>
            </a:r>
            <a:r>
              <a:rPr lang="en-US" sz="1400" b="1" dirty="0" err="1">
                <a:solidFill>
                  <a:srgbClr val="333333"/>
                </a:solidFill>
                <a:effectLst/>
                <a:ea typeface="Calibri" panose="020F0502020204030204" pitchFamily="34" charset="0"/>
              </a:rPr>
              <a:t>DedicatedPLUS</a:t>
            </a:r>
            <a:r>
              <a:rPr lang="en-US" sz="1400" b="1" dirty="0">
                <a:solidFill>
                  <a:srgbClr val="333333"/>
                </a:solidFill>
                <a:effectLst/>
                <a:ea typeface="Calibri" panose="020F0502020204030204" pitchFamily="34" charset="0"/>
              </a:rPr>
              <a:t> project is a permanent supportive housing (PH-PSH) project where the entire project will serve individuals and families that meet one of the following criteria at project entry</a:t>
            </a:r>
            <a:endParaRPr lang="en-US" sz="1400" b="1" dirty="0">
              <a:ea typeface="Calibri" panose="020F0502020204030204" pitchFamily="34" charset="0"/>
            </a:endParaRP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Experiencing chronic homelessness as defined in 24 CFR 578.3;</a:t>
            </a: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Residing in a transitional housing</a:t>
            </a: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Residing in a place not meant for human habitation, emergency shelter, or safe haven; but the individuals or families experiencing chronic homelessness as defined at 24 CFR 578.3 had been admitted and enrolled in a permanent housing project within the last year and were unable to maintain a housing placement;</a:t>
            </a: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Residing in transitional housing funded by a Joint transitional housing (TH) and rapid re-housing (PH-RRH) </a:t>
            </a: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Residing and has resided in a place not meant for human habitation, a safe haven, or emergency shelter for at least 12 months in the last three years, but has not done so on four separate occasions; or</a:t>
            </a:r>
          </a:p>
          <a:p>
            <a:pPr marL="0" marR="0">
              <a:spcBef>
                <a:spcPts val="0"/>
              </a:spcBef>
              <a:spcAft>
                <a:spcPts val="750"/>
              </a:spcAft>
            </a:pPr>
            <a:r>
              <a:rPr lang="en-US" sz="1400" b="1" dirty="0">
                <a:solidFill>
                  <a:srgbClr val="333333"/>
                </a:solidFill>
                <a:effectLst/>
                <a:ea typeface="Times New Roman" panose="02020603050405020304" pitchFamily="18" charset="0"/>
              </a:rPr>
              <a:t> The </a:t>
            </a:r>
            <a:r>
              <a:rPr lang="en-US" sz="1400" b="1" dirty="0" err="1">
                <a:solidFill>
                  <a:srgbClr val="333333"/>
                </a:solidFill>
                <a:effectLst/>
                <a:ea typeface="Times New Roman" panose="02020603050405020304" pitchFamily="18" charset="0"/>
              </a:rPr>
              <a:t>DedicatedPLUS</a:t>
            </a:r>
            <a:r>
              <a:rPr lang="en-US" sz="1400" b="1" dirty="0">
                <a:solidFill>
                  <a:srgbClr val="333333"/>
                </a:solidFill>
                <a:effectLst/>
                <a:ea typeface="Times New Roman" panose="02020603050405020304" pitchFamily="18" charset="0"/>
              </a:rPr>
              <a:t> concept provides more flexibility, particularly those that have already dedicated 100 percent of the PSH resources to chronic homelessness. </a:t>
            </a:r>
            <a:r>
              <a:rPr lang="en-US" sz="1400" b="1" dirty="0" err="1">
                <a:solidFill>
                  <a:srgbClr val="333333"/>
                </a:solidFill>
                <a:effectLst/>
                <a:ea typeface="Times New Roman" panose="02020603050405020304" pitchFamily="18" charset="0"/>
              </a:rPr>
              <a:t>DedicatedPLUS</a:t>
            </a:r>
            <a:r>
              <a:rPr lang="en-US" sz="1400" b="1" dirty="0">
                <a:solidFill>
                  <a:srgbClr val="333333"/>
                </a:solidFill>
                <a:effectLst/>
                <a:ea typeface="Times New Roman" panose="02020603050405020304" pitchFamily="18" charset="0"/>
              </a:rPr>
              <a:t> </a:t>
            </a:r>
            <a:r>
              <a:rPr lang="en-US" sz="1400" b="1" dirty="0">
                <a:solidFill>
                  <a:srgbClr val="333333"/>
                </a:solidFill>
                <a:effectLst/>
                <a:ea typeface="Calibri" panose="020F0502020204030204" pitchFamily="34" charset="0"/>
              </a:rPr>
              <a:t>eligibility to serve persons with long histories of homelessness and severe service needs who would not meet the definition of chronic homelessness at project entry. </a:t>
            </a:r>
            <a:endParaRPr lang="en-US" sz="1400" b="1" dirty="0">
              <a:effectLst/>
              <a:ea typeface="Calibri" panose="020F0502020204030204" pitchFamily="34" charset="0"/>
            </a:endParaRPr>
          </a:p>
          <a:p>
            <a:pPr algn="ctr">
              <a:buFontTx/>
              <a:buNone/>
              <a:defRPr/>
            </a:pPr>
            <a:r>
              <a:rPr lang="en-US" sz="1200" dirty="0"/>
              <a:t>https://www.hudexchange.info/faqs/reporting-systems/e-snaps-homeless-assistance-application-and-grants-management-system/nofasnotices/fy-2017-nofa/can-you-explain-the-difference-between-beds-dedicated-to-chronically/</a:t>
            </a:r>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271832"/>
            <a:ext cx="10847269" cy="1120820"/>
          </a:xfrm>
          <a:prstGeom prst="rect">
            <a:avLst/>
          </a:prstGeom>
        </p:spPr>
        <p:txBody>
          <a:bodyPr vert="horz" wrap="square" lIns="0" tIns="12700" rIns="0" bIns="0" rtlCol="0">
            <a:spAutoFit/>
          </a:bodyPr>
          <a:lstStyle/>
          <a:p>
            <a:pPr algn="ctr">
              <a:defRPr/>
            </a:pPr>
            <a:r>
              <a:rPr lang="en-US" sz="3600" b="1" dirty="0">
                <a:latin typeface="+mj-lt"/>
                <a:cs typeface="Tahoma" pitchFamily="34" charset="0"/>
              </a:rPr>
              <a:t>Chronically Homeless vs </a:t>
            </a:r>
            <a:r>
              <a:rPr lang="en-US" sz="3600" b="1" dirty="0" err="1">
                <a:latin typeface="+mj-lt"/>
                <a:cs typeface="Tahoma" pitchFamily="34" charset="0"/>
              </a:rPr>
              <a:t>DedicatedPLUS</a:t>
            </a:r>
            <a:r>
              <a:rPr lang="en-US" sz="3600" b="1" dirty="0">
                <a:latin typeface="+mj-lt"/>
                <a:cs typeface="Tahoma" pitchFamily="34" charset="0"/>
              </a:rPr>
              <a:t> </a:t>
            </a:r>
            <a:br>
              <a:rPr lang="en-US" sz="3600" b="1" dirty="0">
                <a:latin typeface="+mj-lt"/>
                <a:cs typeface="Tahoma" pitchFamily="34" charset="0"/>
              </a:rPr>
            </a:br>
            <a:r>
              <a:rPr lang="en-US" sz="3600" b="1" dirty="0">
                <a:latin typeface="+mj-lt"/>
                <a:cs typeface="Tahoma" pitchFamily="34" charset="0"/>
              </a:rPr>
              <a:t>PSH  </a:t>
            </a:r>
            <a:r>
              <a:rPr lang="en-US" sz="3600" dirty="0">
                <a:latin typeface="Tahoma"/>
                <a:cs typeface="Tahoma"/>
              </a:rPr>
              <a:t>   </a:t>
            </a:r>
            <a:endParaRPr sz="3600" dirty="0">
              <a:latin typeface="Tahoma"/>
              <a:cs typeface="Tahoma"/>
            </a:endParaRPr>
          </a:p>
        </p:txBody>
      </p:sp>
    </p:spTree>
    <p:extLst>
      <p:ext uri="{BB962C8B-B14F-4D97-AF65-F5344CB8AC3E}">
        <p14:creationId xmlns:p14="http://schemas.microsoft.com/office/powerpoint/2010/main" val="3996471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866025" y="2202866"/>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marL="285750" indent="-285750">
              <a:buFont typeface="Arial" panose="020B0604020202020204" pitchFamily="34" charset="0"/>
              <a:buChar char="•"/>
            </a:pPr>
            <a:r>
              <a:rPr lang="en-US" sz="2800" dirty="0"/>
              <a:t> Rent will be the highest of:</a:t>
            </a:r>
          </a:p>
          <a:p>
            <a:pPr marL="742950" lvl="1" indent="-285750">
              <a:buFont typeface="Wingdings" panose="05000000000000000000" pitchFamily="2" charset="2"/>
              <a:buChar char="v"/>
            </a:pPr>
            <a:r>
              <a:rPr lang="en-US" sz="2800" dirty="0"/>
              <a:t>30 percent of the family’s monthly adjusted income;</a:t>
            </a:r>
          </a:p>
          <a:p>
            <a:pPr marL="742950" lvl="1" indent="-285750">
              <a:buFont typeface="Wingdings" panose="05000000000000000000" pitchFamily="2" charset="2"/>
              <a:buChar char="v"/>
            </a:pPr>
            <a:r>
              <a:rPr lang="en-US" sz="2800" dirty="0"/>
              <a:t>10 percent of the family’s monthly gross income; or</a:t>
            </a:r>
          </a:p>
          <a:p>
            <a:pPr marL="742950" lvl="1" indent="-285750">
              <a:buFont typeface="Wingdings" panose="05000000000000000000" pitchFamily="2" charset="2"/>
              <a:buChar char="v"/>
            </a:pPr>
            <a:r>
              <a:rPr lang="en-US" sz="2800" dirty="0"/>
              <a:t>The portion of the family’s welfare assistance, if any, that is designated for paying rent</a:t>
            </a:r>
          </a:p>
          <a:p>
            <a:pPr marL="285750" indent="-285750">
              <a:buFont typeface="Arial" panose="020B0604020202020204" pitchFamily="34" charset="0"/>
              <a:buChar char="•"/>
            </a:pPr>
            <a:r>
              <a:rPr lang="en-US" sz="2800" dirty="0"/>
              <a:t>Income must be calculated according to 24 CFR 5.609 and 24 CFR 5.611(a) </a:t>
            </a:r>
          </a:p>
          <a:p>
            <a:pPr>
              <a:buFontTx/>
              <a:buNone/>
              <a:defRPr/>
            </a:pPr>
            <a:endParaRPr lang="en-US" sz="2800"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1367041"/>
          </a:xfrm>
          <a:prstGeom prst="rect">
            <a:avLst/>
          </a:prstGeom>
        </p:spPr>
        <p:txBody>
          <a:bodyPr vert="horz" wrap="square" lIns="0" tIns="12700" rIns="0" bIns="0" rtlCol="0">
            <a:spAutoFit/>
          </a:bodyPr>
          <a:lstStyle/>
          <a:p>
            <a:pPr algn="ctr">
              <a:defRPr/>
            </a:pPr>
            <a:r>
              <a:rPr lang="en-US" dirty="0"/>
              <a:t>Rent</a:t>
            </a:r>
            <a:br>
              <a:rPr lang="en-US" sz="4400" b="1" dirty="0">
                <a:latin typeface="+mj-lt"/>
                <a:cs typeface="Tahoma" pitchFamily="34" charset="0"/>
              </a:rPr>
            </a:br>
            <a:r>
              <a:rPr lang="en-US" dirty="0">
                <a:latin typeface="Tahoma"/>
                <a:cs typeface="Tahoma"/>
              </a:rPr>
              <a:t>   </a:t>
            </a:r>
            <a:endParaRPr dirty="0">
              <a:latin typeface="Tahoma"/>
              <a:cs typeface="Tahoma"/>
            </a:endParaRPr>
          </a:p>
        </p:txBody>
      </p:sp>
      <p:sp>
        <p:nvSpPr>
          <p:cNvPr id="20" name="TextBox 19">
            <a:extLst>
              <a:ext uri="{FF2B5EF4-FFF2-40B4-BE49-F238E27FC236}">
                <a16:creationId xmlns:a16="http://schemas.microsoft.com/office/drawing/2014/main" id="{D047CDDB-C48C-488B-BC9D-14C5710F5232}"/>
              </a:ext>
            </a:extLst>
          </p:cNvPr>
          <p:cNvSpPr txBox="1"/>
          <p:nvPr/>
        </p:nvSpPr>
        <p:spPr>
          <a:xfrm>
            <a:off x="1537470" y="1419832"/>
            <a:ext cx="9731887" cy="830997"/>
          </a:xfrm>
          <a:prstGeom prst="rect">
            <a:avLst/>
          </a:prstGeom>
          <a:noFill/>
        </p:spPr>
        <p:txBody>
          <a:bodyPr wrap="square" rtlCol="0">
            <a:spAutoFit/>
          </a:bodyPr>
          <a:lstStyle/>
          <a:p>
            <a:pPr algn="ctr"/>
            <a:r>
              <a:rPr lang="en-US" sz="2400" b="1" dirty="0"/>
              <a:t>It is the expectation that PH programs engage with their participants to achieve housing stability which includes paying a portion of  the rent</a:t>
            </a:r>
            <a:endParaRPr lang="en-US" sz="2400" dirty="0"/>
          </a:p>
        </p:txBody>
      </p:sp>
    </p:spTree>
    <p:extLst>
      <p:ext uri="{BB962C8B-B14F-4D97-AF65-F5344CB8AC3E}">
        <p14:creationId xmlns:p14="http://schemas.microsoft.com/office/powerpoint/2010/main" val="3376439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1021"/>
            <a:ext cx="12192000" cy="6110583"/>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77036" y="1931263"/>
            <a:ext cx="9173393" cy="36509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a:defRPr/>
            </a:pPr>
            <a:r>
              <a:rPr lang="en-US" sz="2400" dirty="0"/>
              <a:t>There is no reallocation funding available for FY2022</a:t>
            </a:r>
          </a:p>
          <a:p>
            <a:pPr>
              <a:defRPr/>
            </a:pPr>
            <a:endParaRPr lang="en-US" sz="2400" dirty="0"/>
          </a:p>
          <a:p>
            <a:pPr>
              <a:defRPr/>
            </a:pPr>
            <a:r>
              <a:rPr lang="en-US" sz="2400" dirty="0"/>
              <a:t>CoC Bonus funding available is $660,099 calculated at 5% of ARD</a:t>
            </a:r>
          </a:p>
          <a:p>
            <a:pPr>
              <a:defRPr/>
            </a:pPr>
            <a:endParaRPr lang="en-US" sz="2400" dirty="0"/>
          </a:p>
          <a:p>
            <a:pPr>
              <a:defRPr/>
            </a:pPr>
            <a:r>
              <a:rPr lang="en-US" sz="2400" dirty="0"/>
              <a:t>DV Bonus funding available is $859,150 </a:t>
            </a:r>
          </a:p>
          <a:p>
            <a:pPr>
              <a:defRPr/>
            </a:pPr>
            <a:endParaRPr lang="en-US" sz="2400" dirty="0"/>
          </a:p>
          <a:p>
            <a:pPr>
              <a:defRPr/>
            </a:pPr>
            <a:r>
              <a:rPr lang="en-US" sz="2400" dirty="0"/>
              <a:t>Projects approved for bonus funds will be scored and placed in Tier 2 in ranked order. </a:t>
            </a:r>
          </a:p>
          <a:p>
            <a:pPr marR="0" lvl="0" algn="l" defTabSz="914400" rtl="0" eaLnBrk="1" fontAlgn="auto" latinLnBrk="0" hangingPunct="1">
              <a:lnSpc>
                <a:spcPct val="100000"/>
              </a:lnSpc>
              <a:spcBef>
                <a:spcPts val="0"/>
              </a:spcBef>
              <a:spcAft>
                <a:spcPts val="0"/>
              </a:spcAft>
              <a:buClrTx/>
              <a:buSzTx/>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51488"/>
          </a:xfrm>
          <a:prstGeom prst="rect">
            <a:avLst/>
          </a:prstGeom>
        </p:spPr>
        <p:txBody>
          <a:bodyPr vert="horz" wrap="square" lIns="0" tIns="12700" rIns="0" bIns="0" rtlCol="0">
            <a:spAutoFit/>
          </a:bodyPr>
          <a:lstStyle/>
          <a:p>
            <a:pPr marL="12700">
              <a:lnSpc>
                <a:spcPct val="100000"/>
              </a:lnSpc>
              <a:spcBef>
                <a:spcPts val="100"/>
              </a:spcBef>
            </a:pPr>
            <a:r>
              <a:rPr lang="en-US" sz="4800" b="1" u="sng" dirty="0"/>
              <a:t>New Project Funding</a:t>
            </a:r>
            <a:endParaRPr sz="4600" dirty="0">
              <a:latin typeface="Tahoma"/>
              <a:cs typeface="Tahoma"/>
            </a:endParaRPr>
          </a:p>
        </p:txBody>
      </p:sp>
    </p:spTree>
    <p:extLst>
      <p:ext uri="{BB962C8B-B14F-4D97-AF65-F5344CB8AC3E}">
        <p14:creationId xmlns:p14="http://schemas.microsoft.com/office/powerpoint/2010/main" val="99476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54996" y="460279"/>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HUD Priorities</a:t>
            </a:r>
            <a:endParaRPr sz="4600" dirty="0">
              <a:latin typeface="Tahoma"/>
              <a:cs typeface="Tahoma"/>
            </a:endParaRPr>
          </a:p>
        </p:txBody>
      </p:sp>
      <p:sp>
        <p:nvSpPr>
          <p:cNvPr id="20" name="object 20"/>
          <p:cNvSpPr txBox="1"/>
          <p:nvPr/>
        </p:nvSpPr>
        <p:spPr>
          <a:xfrm>
            <a:off x="1190194" y="1003409"/>
            <a:ext cx="9061893" cy="4746811"/>
          </a:xfrm>
          <a:prstGeom prst="rect">
            <a:avLst/>
          </a:prstGeom>
        </p:spPr>
        <p:txBody>
          <a:bodyPr vert="horz" wrap="square" lIns="0" tIns="217804" rIns="0" bIns="0" rtlCol="0">
            <a:spAutoFit/>
          </a:bodyPr>
          <a:lstStyle/>
          <a:p>
            <a:pPr marL="428625" indent="-342900">
              <a:buFont typeface="Arial" panose="020B0604020202020204" pitchFamily="34" charset="0"/>
              <a:buChar char="•"/>
            </a:pPr>
            <a:r>
              <a:rPr lang="en-US" sz="2400" dirty="0"/>
              <a:t>End homelessness for all</a:t>
            </a:r>
          </a:p>
          <a:p>
            <a:pPr marL="428625" indent="-342900">
              <a:buFont typeface="Arial" panose="020B0604020202020204" pitchFamily="34" charset="0"/>
              <a:buChar char="•"/>
            </a:pPr>
            <a:r>
              <a:rPr lang="en-US" sz="2400" dirty="0"/>
              <a:t>Use Housing First approach</a:t>
            </a:r>
          </a:p>
          <a:p>
            <a:pPr marL="428625" indent="-342900">
              <a:buFont typeface="Arial" panose="020B0604020202020204" pitchFamily="34" charset="0"/>
              <a:buChar char="•"/>
            </a:pPr>
            <a:r>
              <a:rPr lang="en-US" sz="2400" dirty="0"/>
              <a:t>Decrease numbers of unsheltered homeless</a:t>
            </a:r>
          </a:p>
          <a:p>
            <a:pPr marL="428625" indent="-342900">
              <a:buFont typeface="Arial" panose="020B0604020202020204" pitchFamily="34" charset="0"/>
              <a:buChar char="•"/>
            </a:pPr>
            <a:r>
              <a:rPr lang="en-US" sz="2400" dirty="0"/>
              <a:t>Improving system performance</a:t>
            </a:r>
          </a:p>
          <a:p>
            <a:pPr marL="428625" indent="-342900">
              <a:buFont typeface="Arial" panose="020B0604020202020204" pitchFamily="34" charset="0"/>
              <a:buChar char="•"/>
            </a:pPr>
            <a:r>
              <a:rPr lang="en-US" sz="2400" dirty="0"/>
              <a:t>Partnering with Housing (focus on PHAs), Healthcare and Service Organizations </a:t>
            </a:r>
          </a:p>
          <a:p>
            <a:pPr marL="428625" indent="-342900">
              <a:buFont typeface="Arial" panose="020B0604020202020204" pitchFamily="34" charset="0"/>
              <a:buChar char="•"/>
            </a:pPr>
            <a:r>
              <a:rPr lang="en-US" sz="2400" dirty="0"/>
              <a:t>Bonus</a:t>
            </a:r>
          </a:p>
          <a:p>
            <a:pPr marL="428625" indent="-342900">
              <a:buFont typeface="Arial" panose="020B0604020202020204" pitchFamily="34" charset="0"/>
              <a:buChar char="•"/>
            </a:pPr>
            <a:r>
              <a:rPr lang="en-US" sz="2400" dirty="0"/>
              <a:t>Racial Equity</a:t>
            </a:r>
          </a:p>
          <a:p>
            <a:pPr marL="428625" indent="-342900">
              <a:buFont typeface="Arial" panose="020B0604020202020204" pitchFamily="34" charset="0"/>
              <a:buChar char="•"/>
            </a:pPr>
            <a:r>
              <a:rPr lang="en-US" sz="2400" dirty="0"/>
              <a:t>Inclusion of people with lived experience in local planning process</a:t>
            </a:r>
          </a:p>
          <a:p>
            <a:pPr marL="428625" indent="-342900">
              <a:buFont typeface="Arial" panose="020B0604020202020204" pitchFamily="34" charset="0"/>
              <a:buChar char="•"/>
            </a:pPr>
            <a:r>
              <a:rPr lang="en-US" sz="2400" dirty="0"/>
              <a:t>Improving access and assistance to LGBTQ population</a:t>
            </a:r>
          </a:p>
          <a:p>
            <a:pPr marL="428625" indent="-342900">
              <a:buFont typeface="Arial" panose="020B0604020202020204" pitchFamily="34" charset="0"/>
              <a:buChar char="•"/>
            </a:pPr>
            <a:r>
              <a:rPr lang="en-US" sz="2400" dirty="0"/>
              <a:t>Increasing Affordable Housing Supply </a:t>
            </a:r>
          </a:p>
          <a:p>
            <a:pPr marL="12700" marR="0" lvl="0" defTabSz="914400" rtl="0" eaLnBrk="1" fontAlgn="auto" latinLnBrk="0" hangingPunct="1">
              <a:lnSpc>
                <a:spcPct val="100000"/>
              </a:lnSpc>
              <a:spcBef>
                <a:spcPts val="1714"/>
              </a:spcBef>
              <a:spcAft>
                <a:spcPts val="0"/>
              </a:spcAft>
              <a:buClr>
                <a:srgbClr val="F78E1E"/>
              </a:buClr>
              <a:buSzTx/>
              <a:tabLst>
                <a:tab pos="349250" algn="l"/>
              </a:tabLst>
              <a:defRPr/>
            </a:pPr>
            <a:endParaRPr kumimoji="0" lang="en-US" sz="1600" b="0" i="0" u="none" strike="noStrike" kern="1200" cap="none" spc="0" normalizeH="0" baseline="0" noProof="0" dirty="0">
              <a:ln>
                <a:noFill/>
              </a:ln>
              <a:solidFill>
                <a:prstClr val="black"/>
              </a:solidFill>
              <a:effectLst/>
              <a:highlight>
                <a:srgbClr val="FFFF00"/>
              </a:highlight>
              <a:uLnTx/>
              <a:uFillTx/>
              <a:latin typeface="Trebuchet MS"/>
              <a:ea typeface="+mn-ea"/>
              <a:cs typeface="Trebuchet MS"/>
            </a:endParaRPr>
          </a:p>
        </p:txBody>
      </p:sp>
    </p:spTree>
    <p:extLst>
      <p:ext uri="{BB962C8B-B14F-4D97-AF65-F5344CB8AC3E}">
        <p14:creationId xmlns:p14="http://schemas.microsoft.com/office/powerpoint/2010/main" val="1342945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800" dirty="0"/>
              <a:t>5-point bonus for new projects for the local CoC application that are DV-RRH or partnering with healthcare or housing organizations to provide permanent supportive housing or rapid rehousing services</a:t>
            </a:r>
            <a:endParaRPr lang="en-US" sz="2800" b="1" dirty="0"/>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Healthcare and Housing Partnerships  </a:t>
            </a:r>
            <a:endParaRPr sz="4600" dirty="0">
              <a:latin typeface="Tahoma"/>
              <a:cs typeface="Tahoma"/>
            </a:endParaRPr>
          </a:p>
        </p:txBody>
      </p:sp>
    </p:spTree>
    <p:extLst>
      <p:ext uri="{BB962C8B-B14F-4D97-AF65-F5344CB8AC3E}">
        <p14:creationId xmlns:p14="http://schemas.microsoft.com/office/powerpoint/2010/main" val="3045449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746312" y="1149725"/>
            <a:ext cx="9520517" cy="3864616"/>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800" dirty="0"/>
              <a:t>5 points will be available for projects that partner with a health care resource to create new permanent housing units, PSH or RRH</a:t>
            </a:r>
          </a:p>
          <a:p>
            <a:pPr marL="457200" indent="-457200">
              <a:buFont typeface="Arial" panose="020B0604020202020204" pitchFamily="34" charset="0"/>
              <a:buChar char="•"/>
            </a:pPr>
            <a:r>
              <a:rPr lang="en-US" sz="2800" dirty="0"/>
              <a:t>Direct contributions from public or private health insurers or health care services provided by a public or private health care organization</a:t>
            </a:r>
          </a:p>
          <a:p>
            <a:pPr marL="457200" indent="-457200">
              <a:buFont typeface="Arial" panose="020B0604020202020204" pitchFamily="34" charset="0"/>
              <a:buChar char="•"/>
            </a:pPr>
            <a:r>
              <a:rPr lang="en-US" sz="2800" dirty="0"/>
              <a:t>Projects must comply with HUD program and fair housing requirements</a:t>
            </a:r>
          </a:p>
          <a:p>
            <a:pPr marL="457200" indent="-457200">
              <a:buFont typeface="Arial" panose="020B0604020202020204" pitchFamily="34" charset="0"/>
              <a:buChar char="•"/>
            </a:pPr>
            <a:endParaRPr lang="en-US" sz="2800" b="1" dirty="0"/>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Healthcare Partnerships  </a:t>
            </a:r>
            <a:endParaRPr sz="4600" dirty="0">
              <a:latin typeface="Tahoma"/>
              <a:cs typeface="Tahoma"/>
            </a:endParaRPr>
          </a:p>
        </p:txBody>
      </p:sp>
    </p:spTree>
    <p:extLst>
      <p:ext uri="{BB962C8B-B14F-4D97-AF65-F5344CB8AC3E}">
        <p14:creationId xmlns:p14="http://schemas.microsoft.com/office/powerpoint/2010/main" val="3296520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746312" y="1149725"/>
            <a:ext cx="9520517" cy="3864616"/>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457200" indent="-457200">
              <a:buFont typeface="Arial" panose="020B0604020202020204" pitchFamily="34" charset="0"/>
              <a:buChar char="•"/>
            </a:pPr>
            <a:r>
              <a:rPr lang="en-US" sz="2800" dirty="0"/>
              <a:t>Requires written formal agreements</a:t>
            </a:r>
          </a:p>
          <a:p>
            <a:pPr marL="457200" indent="-457200">
              <a:buFont typeface="Arial" panose="020B0604020202020204" pitchFamily="34" charset="0"/>
              <a:buChar char="•"/>
            </a:pPr>
            <a:r>
              <a:rPr lang="en-US" sz="2800" dirty="0"/>
              <a:t>In kind services must be valued at local rates consistent with payments made for those services not supported by grant funds</a:t>
            </a:r>
          </a:p>
          <a:p>
            <a:pPr marL="457200" indent="-457200">
              <a:buFont typeface="Arial" panose="020B0604020202020204" pitchFamily="34" charset="0"/>
              <a:buChar char="•"/>
            </a:pPr>
            <a:r>
              <a:rPr lang="en-US" sz="2800" dirty="0"/>
              <a:t>Value of the assistance provided must be equivalent to at least 25% of funding requested to earn full points</a:t>
            </a:r>
          </a:p>
          <a:p>
            <a:pPr marL="457200" indent="-457200">
              <a:buFont typeface="Arial" panose="020B0604020202020204" pitchFamily="34" charset="0"/>
              <a:buChar char="•"/>
            </a:pPr>
            <a:endParaRPr lang="en-US" sz="2800" b="1" dirty="0"/>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Healthcare Partnerships  </a:t>
            </a:r>
            <a:endParaRPr sz="4600" dirty="0">
              <a:latin typeface="Tahoma"/>
              <a:cs typeface="Tahoma"/>
            </a:endParaRPr>
          </a:p>
        </p:txBody>
      </p:sp>
    </p:spTree>
    <p:extLst>
      <p:ext uri="{BB962C8B-B14F-4D97-AF65-F5344CB8AC3E}">
        <p14:creationId xmlns:p14="http://schemas.microsoft.com/office/powerpoint/2010/main" val="831057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746312" y="1149725"/>
            <a:ext cx="9520517" cy="3864616"/>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800" dirty="0"/>
              <a:t>5 points will be available for projects that partner with a housing provider to create new permanent housing units, PSH or RRH</a:t>
            </a:r>
          </a:p>
          <a:p>
            <a:pPr marL="457200" indent="-457200">
              <a:buFont typeface="Arial" panose="020B0604020202020204" pitchFamily="34" charset="0"/>
              <a:buChar char="•"/>
            </a:pPr>
            <a:r>
              <a:rPr lang="en-US" sz="2800" dirty="0"/>
              <a:t>Projects must utilize housing subsidies or subsidized housing units that are not funded with CoC or ESG funding</a:t>
            </a:r>
          </a:p>
          <a:p>
            <a:pPr marL="457200" indent="-457200">
              <a:buFont typeface="Arial" panose="020B0604020202020204" pitchFamily="34" charset="0"/>
              <a:buChar char="•"/>
            </a:pPr>
            <a:r>
              <a:rPr lang="en-US" sz="2800" dirty="0"/>
              <a:t>Focus is on partnering with PHAs.  Formal written commitments must be </a:t>
            </a:r>
            <a:r>
              <a:rPr lang="en-US" sz="2800" dirty="0" err="1"/>
              <a:t>provded</a:t>
            </a:r>
            <a:endParaRPr lang="en-US" sz="2800" dirty="0"/>
          </a:p>
          <a:p>
            <a:pPr marL="457200" indent="-457200">
              <a:buFont typeface="Arial" panose="020B0604020202020204" pitchFamily="34" charset="0"/>
              <a:buChar char="•"/>
            </a:pPr>
            <a:r>
              <a:rPr lang="en-US" sz="2800" dirty="0"/>
              <a:t>Value of the housing assistance provided must be equivalent to at least 25% of funding requested to earn full points</a:t>
            </a:r>
          </a:p>
          <a:p>
            <a:pPr marL="457200" indent="-457200">
              <a:buFont typeface="Arial" panose="020B0604020202020204" pitchFamily="34" charset="0"/>
              <a:buChar char="•"/>
            </a:pPr>
            <a:endParaRPr lang="en-US" sz="2800" b="1" dirty="0"/>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Housing Partnerships  </a:t>
            </a:r>
            <a:endParaRPr sz="4600" dirty="0">
              <a:latin typeface="Tahoma"/>
              <a:cs typeface="Tahoma"/>
            </a:endParaRPr>
          </a:p>
        </p:txBody>
      </p:sp>
    </p:spTree>
    <p:extLst>
      <p:ext uri="{BB962C8B-B14F-4D97-AF65-F5344CB8AC3E}">
        <p14:creationId xmlns:p14="http://schemas.microsoft.com/office/powerpoint/2010/main" val="2500495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59505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800" dirty="0"/>
              <a:t>Grant terms are one year </a:t>
            </a:r>
          </a:p>
          <a:p>
            <a:pPr marL="342900" indent="-342900">
              <a:buFont typeface="Arial" panose="020B0604020202020204" pitchFamily="34" charset="0"/>
              <a:buChar char="•"/>
            </a:pPr>
            <a:r>
              <a:rPr lang="en-US" sz="2800" dirty="0"/>
              <a:t>New projects can request an 18-month grant term for the first year of operation. This is to allow for start up, new hiring, etc. </a:t>
            </a:r>
          </a:p>
          <a:p>
            <a:pPr marL="342900" indent="-342900">
              <a:buFont typeface="Arial" panose="020B0604020202020204" pitchFamily="34" charset="0"/>
              <a:buChar char="•"/>
            </a:pPr>
            <a:r>
              <a:rPr lang="en-US" sz="2800" dirty="0">
                <a:solidFill>
                  <a:prstClr val="black"/>
                </a:solidFill>
              </a:rPr>
              <a:t>Project will receive one year of funding that must be spread over the 18-month period </a:t>
            </a:r>
          </a:p>
          <a:p>
            <a:pPr marL="342900" indent="-3429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ea typeface="+mn-ea"/>
                <a:cs typeface="+mn-cs"/>
              </a:rPr>
              <a:t>If projects, choose the 18-month grant term they will be treated as a renewal project in the following fiscal year.  </a:t>
            </a:r>
            <a:endParaRPr kumimoji="0" sz="2800" b="0" i="0" u="none" strike="noStrike" kern="1200" cap="none" spc="0" normalizeH="0" baseline="0" noProof="0" dirty="0">
              <a:ln>
                <a:noFill/>
              </a:ln>
              <a:solidFill>
                <a:prstClr val="black"/>
              </a:solidFill>
              <a:effectLst/>
              <a:uLnTx/>
              <a:uFillTx/>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Grant Term  </a:t>
            </a:r>
            <a:endParaRPr sz="4600" dirty="0">
              <a:latin typeface="Tahoma"/>
              <a:cs typeface="Tahoma"/>
            </a:endParaRPr>
          </a:p>
        </p:txBody>
      </p:sp>
    </p:spTree>
    <p:extLst>
      <p:ext uri="{BB962C8B-B14F-4D97-AF65-F5344CB8AC3E}">
        <p14:creationId xmlns:p14="http://schemas.microsoft.com/office/powerpoint/2010/main" val="3932298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400" dirty="0"/>
              <a:t>An expansion grant must increase units, services, or persons served in an existing grant. Must be for activities and funding parameters allowed under reallocation, CoC Bonus or DV bonus projects.</a:t>
            </a:r>
            <a:endParaRPr lang="en-US" sz="2250" dirty="0"/>
          </a:p>
          <a:p>
            <a:pPr marL="342900" indent="-342900">
              <a:buFont typeface="Arial" panose="020B0604020202020204" pitchFamily="34" charset="0"/>
              <a:buChar char="•"/>
            </a:pPr>
            <a:r>
              <a:rPr lang="en-US" sz="2400" dirty="0"/>
              <a:t>Must submit a renewal and an expansion grant application. </a:t>
            </a:r>
          </a:p>
          <a:p>
            <a:pPr marL="342900" indent="-342900">
              <a:buFont typeface="Arial" panose="020B0604020202020204" pitchFamily="34" charset="0"/>
              <a:buChar char="•"/>
            </a:pPr>
            <a:r>
              <a:rPr lang="en-US" sz="2400" dirty="0"/>
              <a:t>If both renewal and expansion grant is awarded, one grant agreement will be executed. If renewal not awarded, expansion is not award. If renewal awarded but not the expansion, the renewal grant continues as it is currently operated. </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Expansion Project Applications  </a:t>
            </a:r>
            <a:endParaRPr sz="4600" dirty="0">
              <a:latin typeface="Tahoma"/>
              <a:cs typeface="Tahoma"/>
            </a:endParaRPr>
          </a:p>
        </p:txBody>
      </p:sp>
    </p:spTree>
    <p:extLst>
      <p:ext uri="{BB962C8B-B14F-4D97-AF65-F5344CB8AC3E}">
        <p14:creationId xmlns:p14="http://schemas.microsoft.com/office/powerpoint/2010/main" val="3594851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800" dirty="0"/>
              <a:t>Organization may consolidate 2-10 projects of the same component type </a:t>
            </a:r>
          </a:p>
          <a:p>
            <a:pPr marL="342900" indent="-342900">
              <a:buFont typeface="Arial" panose="020B0604020202020204" pitchFamily="34" charset="0"/>
              <a:buChar char="•"/>
            </a:pPr>
            <a:r>
              <a:rPr lang="en-US" sz="2800" dirty="0"/>
              <a:t>Must submit renewal applications and a consolidated project application into </a:t>
            </a:r>
            <a:r>
              <a:rPr lang="en-US" sz="2800" dirty="0" err="1"/>
              <a:t>Esnaps</a:t>
            </a:r>
            <a:r>
              <a:rPr lang="en-US" sz="2800" dirty="0"/>
              <a:t>. </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Consolidation Grant Applications  </a:t>
            </a:r>
            <a:endParaRPr sz="4600" dirty="0">
              <a:latin typeface="Tahoma"/>
              <a:cs typeface="Tahoma"/>
            </a:endParaRPr>
          </a:p>
        </p:txBody>
      </p:sp>
    </p:spTree>
    <p:extLst>
      <p:ext uri="{BB962C8B-B14F-4D97-AF65-F5344CB8AC3E}">
        <p14:creationId xmlns:p14="http://schemas.microsoft.com/office/powerpoint/2010/main" val="1993985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400" dirty="0"/>
              <a:t>A grant to fund a new project to transition an eligible renewal project being eliminated through reallocation from one program component to another new component over a one-year period. </a:t>
            </a:r>
          </a:p>
          <a:p>
            <a:pPr marL="342900" indent="-342900">
              <a:buFont typeface="Arial" panose="020B0604020202020204" pitchFamily="34" charset="0"/>
              <a:buChar char="•"/>
            </a:pPr>
            <a:r>
              <a:rPr lang="en-US" sz="2400" dirty="0"/>
              <a:t>No more than 50% of the grant can be used for eligible activities of the original grant. All remaining funds must be used under the new component of the project. </a:t>
            </a:r>
          </a:p>
          <a:p>
            <a:pPr marL="342900" indent="-342900">
              <a:buFont typeface="Arial" panose="020B0604020202020204" pitchFamily="34" charset="0"/>
              <a:buChar char="•"/>
            </a:pPr>
            <a:r>
              <a:rPr lang="en-US" sz="2400" dirty="0"/>
              <a:t>Eligible for renewal in future years for only the new component activities </a:t>
            </a:r>
          </a:p>
          <a:p>
            <a:pPr marL="342900" indent="-342900">
              <a:buFont typeface="Arial" panose="020B0604020202020204" pitchFamily="34" charset="0"/>
              <a:buChar char="•"/>
            </a:pPr>
            <a:r>
              <a:rPr lang="en-US" sz="2400" dirty="0"/>
              <a:t>Must get approval from the CoC. </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Transition Grant Applications  </a:t>
            </a:r>
            <a:endParaRPr sz="4600" dirty="0">
              <a:latin typeface="Tahoma"/>
              <a:cs typeface="Tahoma"/>
            </a:endParaRPr>
          </a:p>
        </p:txBody>
      </p:sp>
    </p:spTree>
    <p:extLst>
      <p:ext uri="{BB962C8B-B14F-4D97-AF65-F5344CB8AC3E}">
        <p14:creationId xmlns:p14="http://schemas.microsoft.com/office/powerpoint/2010/main" val="973708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833119" y="1695179"/>
            <a:ext cx="8697379" cy="297748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028700" lvl="3" algn="ctr">
              <a:spcBef>
                <a:spcPts val="435"/>
              </a:spcBef>
              <a:buClr>
                <a:srgbClr val="002060"/>
              </a:buClr>
              <a:buSzPct val="85000"/>
            </a:pPr>
            <a:r>
              <a:rPr lang="en-US" sz="2800" b="1" dirty="0">
                <a:solidFill>
                  <a:srgbClr val="000000"/>
                </a:solidFill>
                <a:ea typeface="ＭＳ Ｐゴシック" pitchFamily="-48" charset="-128"/>
                <a:cs typeface="Tahoma" pitchFamily="34" charset="0"/>
              </a:rPr>
              <a:t>Domestic Violence RRH Project </a:t>
            </a:r>
          </a:p>
          <a:p>
            <a:pPr marL="285750" indent="-285750">
              <a:buFont typeface="Arial" panose="020B0604020202020204" pitchFamily="34" charset="0"/>
              <a:buChar char="•"/>
            </a:pPr>
            <a:r>
              <a:rPr lang="en-US" sz="2800" dirty="0"/>
              <a:t>Eligible activities</a:t>
            </a:r>
          </a:p>
          <a:p>
            <a:pPr marL="742950" lvl="1" indent="-285750">
              <a:buFont typeface="Wingdings" panose="05000000000000000000" pitchFamily="2" charset="2"/>
              <a:buChar char="v"/>
            </a:pPr>
            <a:r>
              <a:rPr lang="en-US" sz="2800" dirty="0"/>
              <a:t>DV-RRH</a:t>
            </a:r>
          </a:p>
          <a:p>
            <a:pPr marL="742950" lvl="1" indent="-285750">
              <a:buFont typeface="Wingdings" panose="05000000000000000000" pitchFamily="2" charset="2"/>
              <a:buChar char="v"/>
            </a:pPr>
            <a:r>
              <a:rPr lang="en-US" sz="2800" dirty="0"/>
              <a:t>Comparable Database</a:t>
            </a:r>
          </a:p>
          <a:p>
            <a:pPr marL="285750" indent="-285750">
              <a:buFont typeface="Arial" panose="020B0604020202020204" pitchFamily="34" charset="0"/>
              <a:buChar char="•"/>
            </a:pPr>
            <a:r>
              <a:rPr lang="en-US" sz="2800" dirty="0"/>
              <a:t>100% of project participants must be fleeing DV</a:t>
            </a:r>
          </a:p>
          <a:p>
            <a:r>
              <a:rPr lang="en-US" sz="2800" dirty="0"/>
              <a:t>*5-point bonus for new projects for the local CoC application  that are DV-RRH</a:t>
            </a:r>
            <a:endParaRPr kumimoji="0" sz="2800" b="0" i="0" u="none" strike="noStrike" kern="1200" cap="none" spc="0" normalizeH="0" baseline="0" noProof="0" dirty="0">
              <a:ln>
                <a:noFill/>
              </a:ln>
              <a:solidFill>
                <a:prstClr val="black"/>
              </a:solidFill>
              <a:effectLst/>
              <a:uLnTx/>
              <a:uFillTx/>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4" y="722376"/>
            <a:ext cx="7895751"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Project Models    </a:t>
            </a:r>
            <a:endParaRPr sz="4600" dirty="0">
              <a:latin typeface="Tahoma"/>
              <a:cs typeface="Tahoma"/>
            </a:endParaRPr>
          </a:p>
        </p:txBody>
      </p:sp>
    </p:spTree>
    <p:extLst>
      <p:ext uri="{BB962C8B-B14F-4D97-AF65-F5344CB8AC3E}">
        <p14:creationId xmlns:p14="http://schemas.microsoft.com/office/powerpoint/2010/main" val="2517394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95866" y="1493844"/>
            <a:ext cx="8752740" cy="155974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400" b="1" i="1" dirty="0"/>
              <a:t>New Project Applications</a:t>
            </a:r>
            <a:r>
              <a:rPr lang="en-US" sz="2400" i="1" dirty="0"/>
              <a:t>: To be reviewed and considered for funding, completed Applications, including all required documentation, must be submitted electronically by </a:t>
            </a:r>
            <a:r>
              <a:rPr lang="en-US" sz="2400" b="1" i="1" dirty="0"/>
              <a:t>12:00pm (Noon) on Monday, August 29, 2022.</a:t>
            </a:r>
            <a:r>
              <a:rPr lang="en-US" sz="2400" i="1" dirty="0"/>
              <a:t> </a:t>
            </a:r>
          </a:p>
          <a:p>
            <a:endParaRPr lang="en-US" sz="2400" dirty="0"/>
          </a:p>
          <a:p>
            <a:r>
              <a:rPr lang="en-US" sz="2400" dirty="0"/>
              <a:t>All components of an Application must be transmitted at the same time via email only to Charles Bollinger III at </a:t>
            </a:r>
            <a:r>
              <a:rPr lang="en-US" sz="2400" b="1" dirty="0">
                <a:hlinkClick r:id="rId3"/>
              </a:rPr>
              <a:t>cbollinger@letsendhomelessness.org</a:t>
            </a:r>
            <a:r>
              <a:rPr lang="en-US" sz="2400" dirty="0"/>
              <a:t>. </a:t>
            </a:r>
          </a:p>
          <a:p>
            <a:r>
              <a:rPr lang="en-US" sz="2400" dirty="0"/>
              <a:t> </a:t>
            </a:r>
          </a:p>
          <a:p>
            <a:r>
              <a:rPr lang="en-US" sz="2400" dirty="0"/>
              <a:t>Questions about the local Application process should be directed by email only to Charles Bollinger III at: </a:t>
            </a:r>
            <a:r>
              <a:rPr lang="en-US" sz="2400" b="1" dirty="0">
                <a:hlinkClick r:id="rId3"/>
              </a:rPr>
              <a:t>cbollinger@letsendhomelessness.org</a:t>
            </a:r>
            <a:r>
              <a:rPr lang="en-US" sz="2400" dirty="0"/>
              <a:t> . </a:t>
            </a:r>
            <a:endParaRPr kumimoji="0"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996580" y="722376"/>
            <a:ext cx="8263156" cy="628377"/>
          </a:xfrm>
          <a:prstGeom prst="rect">
            <a:avLst/>
          </a:prstGeom>
        </p:spPr>
        <p:txBody>
          <a:bodyPr vert="horz" wrap="square" lIns="0" tIns="12700" rIns="0" bIns="0" rtlCol="0">
            <a:spAutoFit/>
          </a:bodyPr>
          <a:lstStyle/>
          <a:p>
            <a:pPr marL="12700">
              <a:lnSpc>
                <a:spcPct val="100000"/>
              </a:lnSpc>
              <a:spcBef>
                <a:spcPts val="100"/>
              </a:spcBef>
            </a:pPr>
            <a:r>
              <a:rPr lang="en-US" sz="4000" b="1" dirty="0"/>
              <a:t>Application Submission Timeline</a:t>
            </a:r>
            <a:r>
              <a:rPr lang="en-US" sz="4000" dirty="0">
                <a:latin typeface="Tahoma"/>
                <a:cs typeface="Tahoma"/>
              </a:rPr>
              <a:t>  </a:t>
            </a:r>
            <a:endParaRPr sz="4000" dirty="0">
              <a:latin typeface="Tahoma"/>
              <a:cs typeface="Tahoma"/>
            </a:endParaRPr>
          </a:p>
        </p:txBody>
      </p:sp>
    </p:spTree>
    <p:extLst>
      <p:ext uri="{BB962C8B-B14F-4D97-AF65-F5344CB8AC3E}">
        <p14:creationId xmlns:p14="http://schemas.microsoft.com/office/powerpoint/2010/main" val="253947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4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54996" y="460279"/>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470800" y="210639"/>
            <a:ext cx="10712198" cy="628377"/>
          </a:xfrm>
          <a:prstGeom prst="rect">
            <a:avLst/>
          </a:prstGeom>
        </p:spPr>
        <p:txBody>
          <a:bodyPr vert="horz" wrap="square" lIns="0" tIns="12700" rIns="0" bIns="0" rtlCol="0">
            <a:spAutoFit/>
          </a:bodyPr>
          <a:lstStyle/>
          <a:p>
            <a:pPr marL="12700" algn="ctr">
              <a:lnSpc>
                <a:spcPct val="100000"/>
              </a:lnSpc>
              <a:spcBef>
                <a:spcPts val="100"/>
              </a:spcBef>
            </a:pPr>
            <a:r>
              <a:rPr lang="en-US" sz="4000" dirty="0">
                <a:latin typeface="Tahoma"/>
                <a:cs typeface="Tahoma"/>
              </a:rPr>
              <a:t>Major Changes</a:t>
            </a:r>
            <a:endParaRPr sz="4000" dirty="0">
              <a:latin typeface="Tahoma"/>
              <a:cs typeface="Tahoma"/>
            </a:endParaRPr>
          </a:p>
        </p:txBody>
      </p:sp>
      <p:sp>
        <p:nvSpPr>
          <p:cNvPr id="20" name="object 20"/>
          <p:cNvSpPr txBox="1"/>
          <p:nvPr/>
        </p:nvSpPr>
        <p:spPr>
          <a:xfrm>
            <a:off x="1301539" y="722376"/>
            <a:ext cx="9061893" cy="5623974"/>
          </a:xfrm>
          <a:prstGeom prst="rect">
            <a:avLst/>
          </a:prstGeom>
        </p:spPr>
        <p:txBody>
          <a:bodyPr vert="horz" wrap="square" lIns="0" tIns="217804" rIns="0" bIns="0" rtlCol="0">
            <a:spAutoFit/>
          </a:bodyPr>
          <a:lstStyle/>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400" dirty="0">
                <a:solidFill>
                  <a:prstClr val="black"/>
                </a:solidFill>
                <a:cs typeface="Trebuchet MS"/>
              </a:rPr>
              <a:t>Tier 1 includes 95% of Annual Renewal Demand (ARD) = $12,541,888</a:t>
            </a:r>
          </a:p>
          <a:p>
            <a:pPr marL="755650" lvl="1" indent="-285750">
              <a:spcBef>
                <a:spcPts val="1714"/>
              </a:spcBef>
              <a:buClr>
                <a:srgbClr val="F78E1E"/>
              </a:buClr>
              <a:buFont typeface="Arial" panose="020B0604020202020204" pitchFamily="34" charset="0"/>
              <a:buChar char="•"/>
              <a:tabLst>
                <a:tab pos="349250" algn="l"/>
              </a:tabLst>
              <a:defRPr/>
            </a:pPr>
            <a:r>
              <a:rPr lang="en-US" sz="2400" dirty="0">
                <a:solidFill>
                  <a:prstClr val="black"/>
                </a:solidFill>
                <a:cs typeface="Trebuchet MS"/>
              </a:rPr>
              <a:t>Tier 2 is at 5% of Annual Renewal Demand (ARD) = $660,099</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kumimoji="0" lang="en-US" sz="2400" b="0" i="0" u="none" strike="noStrike" kern="1200" cap="none" spc="0" normalizeH="0" baseline="0" noProof="0" dirty="0">
                <a:ln>
                  <a:noFill/>
                </a:ln>
                <a:solidFill>
                  <a:prstClr val="black"/>
                </a:solidFill>
                <a:effectLst/>
                <a:uLnTx/>
                <a:uFillTx/>
                <a:ea typeface="+mn-ea"/>
                <a:cs typeface="Trebuchet MS"/>
              </a:rPr>
              <a:t>CoCs that create projects that coordinate with housing providers and healthcare organizations will receive up to 14 points as part of Consolidated Application – last year 10 bonus points</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400" dirty="0">
                <a:solidFill>
                  <a:prstClr val="black"/>
                </a:solidFill>
                <a:cs typeface="Trebuchet MS"/>
              </a:rPr>
              <a:t>Increased points for collaboration with Public Housing Authority(s) (PHA)</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400" dirty="0">
                <a:solidFill>
                  <a:prstClr val="black"/>
                </a:solidFill>
                <a:cs typeface="Trebuchet MS"/>
              </a:rPr>
              <a:t>Increased points for Racial Equity activities</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400" dirty="0">
                <a:solidFill>
                  <a:prstClr val="black"/>
                </a:solidFill>
                <a:cs typeface="Trebuchet MS"/>
              </a:rPr>
              <a:t>Increased points for inclusion of persons with lived experience</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endParaRPr lang="en-US" sz="2000" dirty="0">
              <a:solidFill>
                <a:prstClr val="black"/>
              </a:solidFill>
              <a:latin typeface="Trebuchet MS"/>
              <a:cs typeface="Trebuchet MS"/>
            </a:endParaRP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endParaRPr kumimoji="0" lang="en-US" sz="16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3496833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6538"/>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199627" y="1616148"/>
            <a:ext cx="9125128" cy="3398193"/>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285750" indent="-285750">
              <a:buFont typeface="Arial" panose="020B0604020202020204" pitchFamily="34" charset="0"/>
              <a:buChar char="•"/>
            </a:pPr>
            <a:r>
              <a:rPr lang="en-US" sz="3200" dirty="0"/>
              <a:t>Can be found on the PEH website </a:t>
            </a:r>
            <a:r>
              <a:rPr lang="en-US" sz="3200" dirty="0">
                <a:hlinkClick r:id="rId3"/>
              </a:rPr>
              <a:t>www.letsendhomelessness.org</a:t>
            </a:r>
            <a:r>
              <a:rPr lang="en-US" sz="3200" dirty="0"/>
              <a:t>  </a:t>
            </a:r>
          </a:p>
          <a:p>
            <a:pPr marL="285750" indent="-285750">
              <a:buFont typeface="Arial" panose="020B0604020202020204" pitchFamily="34" charset="0"/>
              <a:buChar char="•"/>
            </a:pPr>
            <a:r>
              <a:rPr lang="en-US" sz="3200" dirty="0"/>
              <a:t>All materials must be downloaded directly from the website</a:t>
            </a:r>
          </a:p>
          <a:p>
            <a:pPr marL="285750" indent="-285750">
              <a:buFont typeface="Arial" panose="020B0604020202020204" pitchFamily="34" charset="0"/>
              <a:buChar char="•"/>
            </a:pPr>
            <a:r>
              <a:rPr lang="en-US" sz="2800" dirty="0"/>
              <a:t>The CoC will not email out materials this year</a:t>
            </a:r>
          </a:p>
          <a:p>
            <a:endParaRPr lang="en-US" dirty="0"/>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Application Materials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38915094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296476" y="1715173"/>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algn="ctr">
              <a:spcBef>
                <a:spcPts val="435"/>
              </a:spcBef>
              <a:buClr>
                <a:srgbClr val="002060"/>
              </a:buClr>
              <a:buSzPct val="85000"/>
            </a:pPr>
            <a:r>
              <a:rPr kumimoji="0" lang="en-US" sz="2000" b="1" i="0" u="none" strike="noStrike" kern="1200" cap="none" spc="0" normalizeH="0" baseline="0" noProof="0" dirty="0">
                <a:ln>
                  <a:noFill/>
                </a:ln>
                <a:solidFill>
                  <a:prstClr val="black"/>
                </a:solidFill>
                <a:effectLst/>
                <a:uLnTx/>
                <a:uFillTx/>
                <a:latin typeface="Calibri"/>
                <a:ea typeface="+mn-ea"/>
                <a:cs typeface="+mn-cs"/>
              </a:rPr>
              <a:t>https://letsendhomelessness.org/about/funding/</a:t>
            </a:r>
            <a:endParaRPr kumimoji="0"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989901" y="722376"/>
            <a:ext cx="9874703"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New Project Application    </a:t>
            </a:r>
            <a:endParaRPr sz="4600" dirty="0">
              <a:latin typeface="Tahoma"/>
              <a:cs typeface="Tahoma"/>
            </a:endParaRPr>
          </a:p>
        </p:txBody>
      </p:sp>
    </p:spTree>
    <p:extLst>
      <p:ext uri="{BB962C8B-B14F-4D97-AF65-F5344CB8AC3E}">
        <p14:creationId xmlns:p14="http://schemas.microsoft.com/office/powerpoint/2010/main" val="3556940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904301" y="1695180"/>
            <a:ext cx="8263155"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000" dirty="0"/>
              <a:t>All projects must complete Budget Workbook</a:t>
            </a:r>
          </a:p>
          <a:p>
            <a:pPr marL="342900" indent="-342900">
              <a:buFont typeface="Arial" panose="020B0604020202020204" pitchFamily="34" charset="0"/>
              <a:buChar char="•"/>
            </a:pPr>
            <a:r>
              <a:rPr lang="en-US" sz="2000" dirty="0"/>
              <a:t>Complete the worksheets that are appropriate for your project.  Choose N/A box on top of each worksheet that you are not using</a:t>
            </a:r>
          </a:p>
          <a:p>
            <a:pPr marL="342900" indent="-342900">
              <a:buFont typeface="Arial" panose="020B0604020202020204" pitchFamily="34" charset="0"/>
              <a:buChar char="•"/>
            </a:pPr>
            <a:r>
              <a:rPr lang="en-US" sz="2000" dirty="0"/>
              <a:t>Green cells are only places where numbers should be entered</a:t>
            </a:r>
          </a:p>
          <a:p>
            <a:pPr marL="342900" indent="-342900">
              <a:buFont typeface="Arial" panose="020B0604020202020204" pitchFamily="34" charset="0"/>
              <a:buChar char="•"/>
            </a:pPr>
            <a:r>
              <a:rPr lang="en-US" sz="2000" dirty="0"/>
              <a:t>HMIS worksheet is only for dedicated HMIS project</a:t>
            </a:r>
          </a:p>
          <a:p>
            <a:pPr marL="342900" indent="-342900">
              <a:buFont typeface="Arial" panose="020B0604020202020204" pitchFamily="34" charset="0"/>
              <a:buChar char="•"/>
            </a:pPr>
            <a:r>
              <a:rPr lang="en-US" sz="2000" u="sng" dirty="0"/>
              <a:t>Complete Total Budget Worksheet last</a:t>
            </a:r>
            <a:r>
              <a:rPr lang="en-US" sz="2000" dirty="0"/>
              <a:t> – Fill in Project Administration up to 10% only. All other lines will be auto-filled as you complete the other worksheets </a:t>
            </a:r>
          </a:p>
          <a:p>
            <a:pPr marL="342900" indent="-342900">
              <a:buFont typeface="Arial" panose="020B0604020202020204" pitchFamily="34" charset="0"/>
              <a:buChar char="•"/>
            </a:pPr>
            <a:r>
              <a:rPr lang="en-US" sz="2000" dirty="0"/>
              <a:t>New Projects MUST use </a:t>
            </a:r>
            <a:r>
              <a:rPr lang="en-US" sz="2000" u="sng" dirty="0"/>
              <a:t>current</a:t>
            </a:r>
            <a:r>
              <a:rPr lang="en-US" sz="2000" dirty="0"/>
              <a:t> FMR rents only. </a:t>
            </a:r>
          </a:p>
          <a:p>
            <a:pPr marL="342900" indent="-342900">
              <a:buFont typeface="Arial" panose="020B0604020202020204" pitchFamily="34" charset="0"/>
              <a:buChar char="•"/>
            </a:pPr>
            <a:r>
              <a:rPr lang="en-US" sz="2000" dirty="0"/>
              <a:t>Please attach documentation of match and include detail on description of contribution</a:t>
            </a:r>
          </a:p>
          <a:p>
            <a:pPr marL="114300" indent="0">
              <a:buNone/>
            </a:pPr>
            <a:r>
              <a:rPr lang="en-US" sz="2000" dirty="0"/>
              <a:t>	Budget Points=8</a:t>
            </a:r>
          </a:p>
          <a:p>
            <a:pPr marR="0" lvl="0" algn="l" defTabSz="914400" rtl="0" eaLnBrk="1" fontAlgn="auto" latinLnBrk="0" hangingPunct="1">
              <a:lnSpc>
                <a:spcPct val="100000"/>
              </a:lnSpc>
              <a:spcBef>
                <a:spcPts val="0"/>
              </a:spcBef>
              <a:spcAft>
                <a:spcPts val="0"/>
              </a:spcAft>
              <a:buClrTx/>
              <a:buSzTx/>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Budget</a:t>
            </a:r>
            <a:endParaRPr sz="4600" dirty="0">
              <a:latin typeface="Tahoma"/>
              <a:cs typeface="Tahoma"/>
            </a:endParaRPr>
          </a:p>
        </p:txBody>
      </p:sp>
    </p:spTree>
    <p:extLst>
      <p:ext uri="{BB962C8B-B14F-4D97-AF65-F5344CB8AC3E}">
        <p14:creationId xmlns:p14="http://schemas.microsoft.com/office/powerpoint/2010/main" val="33956215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65804"/>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34574" y="1153185"/>
            <a:ext cx="8489658"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400" dirty="0"/>
              <a:t>Minimum Match requirement is 25%.  Applications cannot be reviewed if there is insufficient match.</a:t>
            </a:r>
          </a:p>
          <a:p>
            <a:pPr marL="342900" indent="-342900">
              <a:buFont typeface="Arial" panose="020B0604020202020204" pitchFamily="34" charset="0"/>
              <a:buChar char="•"/>
            </a:pPr>
            <a:r>
              <a:rPr lang="en-US" sz="2400" dirty="0"/>
              <a:t>Match may be cash or in-kind.  </a:t>
            </a:r>
          </a:p>
          <a:p>
            <a:pPr marL="342900" indent="-342900">
              <a:buFont typeface="Arial" panose="020B0604020202020204" pitchFamily="34" charset="0"/>
              <a:buChar char="•"/>
            </a:pPr>
            <a:r>
              <a:rPr lang="en-US" sz="2400" dirty="0"/>
              <a:t>Cash match must be cash that comes through your organization’s books and is used for eligible program expenses for the CoC funded project.  </a:t>
            </a:r>
          </a:p>
          <a:p>
            <a:pPr marL="342900" indent="-342900">
              <a:buFont typeface="Arial" panose="020B0604020202020204" pitchFamily="34" charset="0"/>
              <a:buChar char="•"/>
            </a:pPr>
            <a:r>
              <a:rPr lang="en-US" sz="2400" dirty="0"/>
              <a:t>In-kind match are materials or labor that is donated to the project.  Must include the cash value for the service/goods/labor and how you arrived at the amount. </a:t>
            </a:r>
          </a:p>
          <a:p>
            <a:pPr marL="1257300" lvl="2" indent="-342900">
              <a:buFont typeface="Arial" panose="020B0604020202020204" pitchFamily="34" charset="0"/>
              <a:buChar char="•"/>
            </a:pPr>
            <a:r>
              <a:rPr lang="en-US" sz="2400" b="1" dirty="0"/>
              <a:t>In-kind match must be documented with an </a:t>
            </a:r>
            <a:r>
              <a:rPr lang="en-US" sz="2400" b="1" u="sng" dirty="0"/>
              <a:t>MOU</a:t>
            </a:r>
            <a:r>
              <a:rPr lang="en-US" sz="2400" b="1" dirty="0"/>
              <a:t> and not a letter. </a:t>
            </a:r>
          </a:p>
          <a:p>
            <a:pPr marL="342900" indent="-342900">
              <a:buFont typeface="Arial" panose="020B0604020202020204" pitchFamily="34" charset="0"/>
              <a:buChar char="•"/>
            </a:pPr>
            <a:r>
              <a:rPr lang="en-US" sz="2400" dirty="0">
                <a:effectLst/>
                <a:ea typeface="Calibri" panose="020F0502020204030204" pitchFamily="34" charset="0"/>
                <a:cs typeface="Times New Roman" panose="02020603050405020304" pitchFamily="18" charset="0"/>
              </a:rPr>
              <a:t>Funds requested for leasing do not require a 25% match. </a:t>
            </a:r>
          </a:p>
          <a:p>
            <a:endParaRPr lang="en-US"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498847" y="397538"/>
            <a:ext cx="6570980"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Match   </a:t>
            </a:r>
            <a:endParaRPr sz="4600" dirty="0">
              <a:latin typeface="Tahoma"/>
              <a:cs typeface="Tahoma"/>
            </a:endParaRPr>
          </a:p>
        </p:txBody>
      </p:sp>
    </p:spTree>
    <p:extLst>
      <p:ext uri="{BB962C8B-B14F-4D97-AF65-F5344CB8AC3E}">
        <p14:creationId xmlns:p14="http://schemas.microsoft.com/office/powerpoint/2010/main" val="26571428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180730" y="1695179"/>
            <a:ext cx="9587538" cy="307213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571500" indent="-457200">
              <a:buFont typeface="Arial" panose="020B0604020202020204" pitchFamily="34" charset="0"/>
              <a:buChar char="•"/>
            </a:pPr>
            <a:r>
              <a:rPr lang="en-US" sz="2800" b="1" dirty="0"/>
              <a:t>Narrative attachments for the New Project Application should be included in one document and labeled as “Application Attachments for ______________“</a:t>
            </a:r>
          </a:p>
          <a:p>
            <a:pPr marL="114300"/>
            <a:endParaRPr lang="en-US" sz="2800" b="1" dirty="0"/>
          </a:p>
          <a:p>
            <a:pPr marL="571500" indent="-457200">
              <a:buFont typeface="Arial" panose="020B0604020202020204" pitchFamily="34" charset="0"/>
              <a:buChar char="•"/>
            </a:pPr>
            <a:r>
              <a:rPr lang="en-US" sz="2800" b="1" dirty="0"/>
              <a:t>The budget workbook is a separate attachment and named “Budget for ___________________”</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7"/>
            <a:ext cx="3809365" cy="720710"/>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107692" y="722376"/>
            <a:ext cx="7914271"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Project Attachments </a:t>
            </a:r>
            <a:endParaRPr sz="4600" dirty="0">
              <a:latin typeface="Tahoma"/>
              <a:cs typeface="Tahoma"/>
            </a:endParaRPr>
          </a:p>
        </p:txBody>
      </p:sp>
    </p:spTree>
    <p:extLst>
      <p:ext uri="{BB962C8B-B14F-4D97-AF65-F5344CB8AC3E}">
        <p14:creationId xmlns:p14="http://schemas.microsoft.com/office/powerpoint/2010/main" val="24738848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949911" y="1695179"/>
            <a:ext cx="10233087" cy="257481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rPr>
              <a:t>Presentations will be scheduled for September 6</a:t>
            </a:r>
            <a:r>
              <a:rPr lang="en-US" sz="2000" baseline="30000" dirty="0">
                <a:solidFill>
                  <a:prstClr val="black"/>
                </a:solidFill>
              </a:rPr>
              <a:t>th </a:t>
            </a:r>
            <a:r>
              <a:rPr lang="en-US" sz="2000" dirty="0">
                <a:solidFill>
                  <a:prstClr val="black"/>
                </a:solidFill>
              </a:rPr>
              <a:t>and 7</a:t>
            </a:r>
            <a:r>
              <a:rPr lang="en-US" sz="2000" baseline="30000" dirty="0">
                <a:solidFill>
                  <a:prstClr val="black"/>
                </a:solidFill>
              </a:rPr>
              <a:t>th</a:t>
            </a:r>
            <a:r>
              <a:rPr lang="en-US" sz="2000" dirty="0">
                <a:solidFill>
                  <a:prstClr val="black"/>
                </a:solidFill>
              </a:rPr>
              <a:t> with September 8</a:t>
            </a:r>
            <a:r>
              <a:rPr lang="en-US" sz="2000" baseline="30000" dirty="0">
                <a:solidFill>
                  <a:prstClr val="black"/>
                </a:solidFill>
              </a:rPr>
              <a:t>th</a:t>
            </a:r>
            <a:r>
              <a:rPr lang="en-US" sz="2000" dirty="0">
                <a:solidFill>
                  <a:prstClr val="black"/>
                </a:solidFill>
              </a:rPr>
              <a:t>  as a back-up date if needed</a:t>
            </a:r>
          </a:p>
          <a:p>
            <a:pPr marR="0" lvl="0" defTabSz="914400" rtl="0" eaLnBrk="1" fontAlgn="auto" latinLnBrk="0" hangingPunct="1">
              <a:lnSpc>
                <a:spcPct val="100000"/>
              </a:lnSpc>
              <a:spcBef>
                <a:spcPts val="0"/>
              </a:spcBef>
              <a:spcAft>
                <a:spcPts val="0"/>
              </a:spcAft>
              <a:buClrTx/>
              <a:buSzTx/>
              <a:tabLst/>
              <a:defRPr/>
            </a:pPr>
            <a:endParaRPr lang="en-US" sz="2000" dirty="0">
              <a:solidFill>
                <a:prstClr val="black"/>
              </a:solidFill>
            </a:endParaRPr>
          </a:p>
          <a:p>
            <a:pPr marL="285750" marR="0" indent="-285750">
              <a:lnSpc>
                <a:spcPct val="107000"/>
              </a:lnSpc>
              <a:spcBef>
                <a:spcPts val="0"/>
              </a:spcBef>
              <a:spcAft>
                <a:spcPts val="800"/>
              </a:spcAft>
              <a:buFont typeface="Arial" panose="020B0604020202020204" pitchFamily="34" charset="0"/>
              <a:buChar char="•"/>
            </a:pPr>
            <a:r>
              <a:rPr lang="en-US" sz="2000" b="1" dirty="0">
                <a:effectLst/>
                <a:ea typeface="Calibri" panose="020F0502020204030204" pitchFamily="34" charset="0"/>
                <a:cs typeface="Times New Roman" panose="02020603050405020304" pitchFamily="18" charset="0"/>
              </a:rPr>
              <a:t>A presentation to the ranking and review committee will be required for all new projects. This presentation helps the reviewers better understand the new project and their plan on achieving community and HUD goals in the upcoming year. </a:t>
            </a:r>
            <a:endParaRPr lang="en-US" sz="2000" b="1" i="1" dirty="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000" b="1" i="1" dirty="0">
                <a:effectLst/>
                <a:ea typeface="Calibri" panose="020F0502020204030204" pitchFamily="34" charset="0"/>
                <a:cs typeface="Times New Roman" panose="02020603050405020304" pitchFamily="18" charset="0"/>
              </a:rPr>
              <a:t>Reviewer</a:t>
            </a:r>
            <a:r>
              <a:rPr lang="en-US" sz="2000" b="1" i="1" dirty="0">
                <a:ea typeface="Calibri" panose="020F0502020204030204" pitchFamily="34" charset="0"/>
                <a:cs typeface="Times New Roman" panose="02020603050405020304" pitchFamily="18" charset="0"/>
              </a:rPr>
              <a:t>s can award plus or negative 5 points based on the presentation. If you want to present </a:t>
            </a:r>
            <a:r>
              <a:rPr lang="en-US" sz="2000" i="1" dirty="0">
                <a:ea typeface="Calibri" panose="020F0502020204030204" pitchFamily="34" charset="0"/>
                <a:cs typeface="Times New Roman" panose="02020603050405020304" pitchFamily="18" charset="0"/>
              </a:rPr>
              <a:t>materials to the committee, please email them to </a:t>
            </a:r>
            <a:r>
              <a:rPr lang="en-US" sz="2000" i="1" dirty="0">
                <a:ea typeface="Calibri" panose="020F0502020204030204" pitchFamily="34" charset="0"/>
                <a:cs typeface="Times New Roman" panose="02020603050405020304" pitchFamily="18" charset="0"/>
                <a:hlinkClick r:id="rId3"/>
              </a:rPr>
              <a:t>cbollinger@letsendhomelessness.org</a:t>
            </a:r>
            <a:r>
              <a:rPr lang="en-US" sz="2000" i="1" dirty="0">
                <a:ea typeface="Calibri" panose="020F0502020204030204" pitchFamily="34" charset="0"/>
                <a:cs typeface="Times New Roman" panose="02020603050405020304" pitchFamily="18" charset="0"/>
              </a:rPr>
              <a:t> no later than Noon on September 1</a:t>
            </a:r>
            <a:r>
              <a:rPr lang="en-US" sz="2000" i="1" baseline="30000" dirty="0">
                <a:ea typeface="Calibri" panose="020F0502020204030204" pitchFamily="34" charset="0"/>
                <a:cs typeface="Times New Roman" panose="02020603050405020304" pitchFamily="18" charset="0"/>
              </a:rPr>
              <a:t>st</a:t>
            </a:r>
            <a:r>
              <a:rPr lang="en-US" sz="2000" i="1" dirty="0">
                <a:ea typeface="Calibri" panose="020F0502020204030204" pitchFamily="34" charset="0"/>
                <a:cs typeface="Times New Roman" panose="02020603050405020304" pitchFamily="18" charset="0"/>
              </a:rPr>
              <a:t> .</a:t>
            </a:r>
            <a:endParaRPr lang="en-US" sz="2000" i="1"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000" i="1" dirty="0">
                <a:solidFill>
                  <a:prstClr val="black"/>
                </a:solidFill>
              </a:rPr>
              <a:t>The first New Project application submitted can choose their presentation time slot first based on schedule that is set up </a:t>
            </a:r>
          </a:p>
          <a:p>
            <a:pPr marR="0" lvl="0" algn="l" defTabSz="914400" rtl="0" eaLnBrk="1" fontAlgn="auto" latinLnBrk="0" hangingPunct="1">
              <a:lnSpc>
                <a:spcPct val="100000"/>
              </a:lnSpc>
              <a:spcBef>
                <a:spcPts val="0"/>
              </a:spcBef>
              <a:spcAft>
                <a:spcPts val="0"/>
              </a:spcAft>
              <a:buClrTx/>
              <a:buSzTx/>
              <a:tabLst/>
              <a:defRPr/>
            </a:pPr>
            <a:endParaRPr lang="en-US" sz="20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1855434" y="722376"/>
            <a:ext cx="8166530" cy="627030"/>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107692" y="722376"/>
            <a:ext cx="7914271"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Project Presentations </a:t>
            </a:r>
            <a:endParaRPr sz="4600" dirty="0">
              <a:latin typeface="Tahoma"/>
              <a:cs typeface="Tahoma"/>
            </a:endParaRPr>
          </a:p>
        </p:txBody>
      </p:sp>
    </p:spTree>
    <p:extLst>
      <p:ext uri="{BB962C8B-B14F-4D97-AF65-F5344CB8AC3E}">
        <p14:creationId xmlns:p14="http://schemas.microsoft.com/office/powerpoint/2010/main" val="2359256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33849" y="1695180"/>
            <a:ext cx="9624735"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14300" indent="0">
              <a:buNone/>
            </a:pPr>
            <a:r>
              <a:rPr lang="en-US" b="1" i="1" dirty="0"/>
              <a:t>The 2022 CoC Program Notice of Funding Opportunity (NOFO)</a:t>
            </a:r>
            <a:r>
              <a:rPr lang="en-US" dirty="0"/>
              <a:t> New Applicants must also comply with the rules, regulations, and guidance in 2022 HUD NOFO.</a:t>
            </a:r>
          </a:p>
          <a:p>
            <a:pPr marL="114300" indent="0">
              <a:buNone/>
            </a:pPr>
            <a:endParaRPr lang="en-US" dirty="0">
              <a:hlinkClick r:id="rId3"/>
            </a:endParaRPr>
          </a:p>
          <a:p>
            <a:pPr marL="114300" indent="0">
              <a:buNone/>
            </a:pPr>
            <a:r>
              <a:rPr lang="en-US" dirty="0">
                <a:hlinkClick r:id="rId4"/>
              </a:rPr>
              <a:t>https://www.grants.gov/web/grants/view-opportunity.html?oppId=342855</a:t>
            </a:r>
            <a:endParaRPr lang="en-US" dirty="0"/>
          </a:p>
          <a:p>
            <a:pPr marL="114300" indent="0">
              <a:buNone/>
            </a:pPr>
            <a:endParaRPr lang="en-US" dirty="0"/>
          </a:p>
          <a:p>
            <a:r>
              <a:rPr lang="en-US" i="1" dirty="0"/>
              <a:t>CoC Program Interim Rule (24 CFR part 578) </a:t>
            </a:r>
            <a:r>
              <a:rPr lang="en-US" i="1" u="sng" dirty="0">
                <a:hlinkClick r:id="rId5"/>
              </a:rPr>
              <a:t>https://www.hudexchange.info/resources/documents/CoCProgramInterimRule_FormattedVersion.pdf</a:t>
            </a:r>
            <a:endParaRPr lang="en-US" i="1" u="sng" dirty="0"/>
          </a:p>
          <a:p>
            <a:r>
              <a:rPr lang="en-US" dirty="0"/>
              <a:t>Housing First Information</a:t>
            </a:r>
            <a:endParaRPr lang="en-US" u="sng" dirty="0"/>
          </a:p>
          <a:p>
            <a:r>
              <a:rPr lang="en-US" u="sng" dirty="0">
                <a:hlinkClick r:id="rId6"/>
              </a:rPr>
              <a:t>https://www.hudexchange.info/resources/documents/Housing-First-Permanent-SupportiveHousing-Brief.pdf</a:t>
            </a:r>
            <a:endParaRPr lang="en-US" u="sng" dirty="0"/>
          </a:p>
          <a:p>
            <a:r>
              <a:rPr lang="en-US" dirty="0"/>
              <a:t>Rapid Re-Housing Information</a:t>
            </a:r>
          </a:p>
          <a:p>
            <a:r>
              <a:rPr lang="en-US" u="sng" dirty="0">
                <a:hlinkClick r:id="rId7"/>
              </a:rPr>
              <a:t>https://www.hudexchange.info/resources/documents/Rapid-Re-Housing-Brief.pdf</a:t>
            </a:r>
            <a:br>
              <a:rPr lang="en-US" u="sng" dirty="0"/>
            </a:br>
            <a:r>
              <a:rPr lang="en-US" u="sng" dirty="0">
                <a:hlinkClick r:id="rId8"/>
              </a:rPr>
              <a:t>https://www.hudexchange.info/resource/2889/rapid-rehousing-esg-vs-coc/</a:t>
            </a:r>
            <a:endParaRPr lang="en-US" u="sng"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9"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10"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1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51488"/>
          </a:xfrm>
          <a:prstGeom prst="rect">
            <a:avLst/>
          </a:prstGeom>
        </p:spPr>
        <p:txBody>
          <a:bodyPr vert="horz" wrap="square" lIns="0" tIns="12700" rIns="0" bIns="0" rtlCol="0">
            <a:spAutoFit/>
          </a:bodyPr>
          <a:lstStyle/>
          <a:p>
            <a:pPr marL="12700">
              <a:lnSpc>
                <a:spcPct val="100000"/>
              </a:lnSpc>
              <a:spcBef>
                <a:spcPts val="100"/>
              </a:spcBef>
            </a:pPr>
            <a:r>
              <a:rPr lang="en-US" sz="4800" b="1" u="sng" dirty="0"/>
              <a:t>HUD References</a:t>
            </a:r>
            <a:endParaRPr sz="4600" dirty="0">
              <a:latin typeface="Tahoma"/>
              <a:cs typeface="Tahoma"/>
            </a:endParaRPr>
          </a:p>
        </p:txBody>
      </p:sp>
    </p:spTree>
    <p:extLst>
      <p:ext uri="{BB962C8B-B14F-4D97-AF65-F5344CB8AC3E}">
        <p14:creationId xmlns:p14="http://schemas.microsoft.com/office/powerpoint/2010/main" val="30679979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FC0DC377-2A2E-4714-B305-BBA17CB4EBE0}"/>
              </a:ext>
            </a:extLst>
          </p:cNvPr>
          <p:cNvSpPr/>
          <p:nvPr/>
        </p:nvSpPr>
        <p:spPr>
          <a:xfrm>
            <a:off x="2540" y="2818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p:cNvSpPr>
            <a:spLocks noGrp="1"/>
          </p:cNvSpPr>
          <p:nvPr>
            <p:ph type="title"/>
          </p:nvPr>
        </p:nvSpPr>
        <p:spPr>
          <a:xfrm>
            <a:off x="1436886" y="664449"/>
            <a:ext cx="8663883" cy="677108"/>
          </a:xfrm>
        </p:spPr>
        <p:txBody>
          <a:bodyPr/>
          <a:lstStyle/>
          <a:p>
            <a:pPr algn="ctr"/>
            <a:r>
              <a:rPr lang="en-US" b="1" u="sng" dirty="0"/>
              <a:t>Timeline of Important Dates </a:t>
            </a:r>
          </a:p>
        </p:txBody>
      </p:sp>
      <p:sp>
        <p:nvSpPr>
          <p:cNvPr id="3" name="Content Placeholder 2"/>
          <p:cNvSpPr>
            <a:spLocks noGrp="1"/>
          </p:cNvSpPr>
          <p:nvPr>
            <p:ph idx="1"/>
          </p:nvPr>
        </p:nvSpPr>
        <p:spPr>
          <a:xfrm>
            <a:off x="1040235" y="1577131"/>
            <a:ext cx="10502109" cy="3939422"/>
          </a:xfrm>
        </p:spPr>
        <p:txBody>
          <a:bodyPr>
            <a:normAutofit fontScale="25000" lnSpcReduction="20000"/>
          </a:bodyPr>
          <a:lstStyle/>
          <a:p>
            <a:pPr marL="114300"/>
            <a:endParaRPr lang="en-US" sz="7000" dirty="0">
              <a:latin typeface="+mn-lt"/>
            </a:endParaRPr>
          </a:p>
          <a:p>
            <a:pPr marL="114300"/>
            <a:r>
              <a:rPr lang="en-US" sz="7000" dirty="0">
                <a:latin typeface="+mn-lt"/>
              </a:rPr>
              <a:t>August 11: 	Local New Project Application Materials Available</a:t>
            </a:r>
          </a:p>
          <a:p>
            <a:pPr marL="114300"/>
            <a:r>
              <a:rPr lang="en-US" sz="7000" dirty="0">
                <a:latin typeface="+mn-lt"/>
              </a:rPr>
              <a:t>August 12: 	Local New Project Application Workshop via Zoom</a:t>
            </a:r>
          </a:p>
          <a:p>
            <a:pPr marL="114300"/>
            <a:r>
              <a:rPr lang="en-US" sz="7000" dirty="0">
                <a:latin typeface="+mn-lt"/>
              </a:rPr>
              <a:t> 			1 pm- 2:30 pm</a:t>
            </a:r>
          </a:p>
          <a:p>
            <a:pPr marL="114300"/>
            <a:endParaRPr lang="en-US" sz="7000" dirty="0">
              <a:latin typeface="+mn-lt"/>
            </a:endParaRPr>
          </a:p>
          <a:p>
            <a:pPr marL="114300"/>
            <a:r>
              <a:rPr lang="en-US" sz="7000" dirty="0">
                <a:latin typeface="+mn-lt"/>
              </a:rPr>
              <a:t>August 29: </a:t>
            </a:r>
            <a:r>
              <a:rPr lang="en-US" sz="7000" b="1" dirty="0">
                <a:latin typeface="+mn-lt"/>
              </a:rPr>
              <a:t>New Project Applications Due by</a:t>
            </a:r>
            <a:r>
              <a:rPr lang="en-US" sz="7000" dirty="0">
                <a:latin typeface="+mn-lt"/>
              </a:rPr>
              <a:t> 12pm (Noon)</a:t>
            </a:r>
          </a:p>
          <a:p>
            <a:pPr marL="114300"/>
            <a:endParaRPr lang="en-US" sz="7000" dirty="0">
              <a:latin typeface="+mn-lt"/>
            </a:endParaRPr>
          </a:p>
          <a:p>
            <a:pPr marL="114300"/>
            <a:r>
              <a:rPr lang="en-US" sz="7000" dirty="0">
                <a:latin typeface="+mn-lt"/>
              </a:rPr>
              <a:t>September 6 &amp; 7 : New Project Presentations</a:t>
            </a:r>
          </a:p>
          <a:p>
            <a:pPr marL="114300"/>
            <a:endParaRPr lang="en-US" sz="7000" dirty="0">
              <a:latin typeface="+mn-lt"/>
            </a:endParaRPr>
          </a:p>
          <a:p>
            <a:pPr marL="114300"/>
            <a:r>
              <a:rPr lang="en-US" sz="7000" dirty="0">
                <a:latin typeface="+mn-lt"/>
              </a:rPr>
              <a:t>September 13:  Applicants Notified of Final Project Rankings and posted to PEH website</a:t>
            </a:r>
          </a:p>
          <a:p>
            <a:pPr marL="114300"/>
            <a:r>
              <a:rPr lang="en-US" sz="7000" dirty="0">
                <a:latin typeface="+mn-lt"/>
              </a:rPr>
              <a:t> </a:t>
            </a:r>
          </a:p>
          <a:p>
            <a:pPr marL="114300"/>
            <a:endParaRPr lang="en-US" sz="7000" dirty="0">
              <a:latin typeface="+mn-lt"/>
            </a:endParaRPr>
          </a:p>
          <a:p>
            <a:pPr marL="114300"/>
            <a:r>
              <a:rPr lang="en-US" sz="7000" dirty="0">
                <a:latin typeface="+mn-lt"/>
              </a:rPr>
              <a:t>September 15:  </a:t>
            </a:r>
            <a:r>
              <a:rPr lang="en-US" sz="7000" dirty="0" err="1">
                <a:latin typeface="+mn-lt"/>
              </a:rPr>
              <a:t>Esnaps</a:t>
            </a:r>
            <a:r>
              <a:rPr lang="en-US" sz="7000" dirty="0">
                <a:latin typeface="+mn-lt"/>
              </a:rPr>
              <a:t> Training via Zoom 2:30 – 4pm </a:t>
            </a:r>
          </a:p>
          <a:p>
            <a:pPr marL="114300"/>
            <a:r>
              <a:rPr lang="en-US" sz="7000" dirty="0">
                <a:latin typeface="+mn-lt"/>
              </a:rPr>
              <a:t>  </a:t>
            </a:r>
          </a:p>
          <a:p>
            <a:pPr marL="114300"/>
            <a:r>
              <a:rPr lang="en-US" sz="5500" dirty="0"/>
              <a:t> </a:t>
            </a:r>
            <a:endParaRPr lang="en-US" dirty="0"/>
          </a:p>
          <a:p>
            <a:pPr marL="114300"/>
            <a:endParaRPr lang="en-US" dirty="0"/>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defPPr>
              <a:defRPr lang="en-US"/>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7D4329-BE14-4D69-BC5E-B6482364C620}" type="slidenum">
              <a:rPr lang="en-US" smtClean="0"/>
              <a:pPr/>
              <a:t>47</a:t>
            </a:fld>
            <a:endParaRPr lang="en-US" dirty="0"/>
          </a:p>
        </p:txBody>
      </p:sp>
      <p:sp>
        <p:nvSpPr>
          <p:cNvPr id="7" name="Rectangle 6">
            <a:extLst>
              <a:ext uri="{FF2B5EF4-FFF2-40B4-BE49-F238E27FC236}">
                <a16:creationId xmlns:a16="http://schemas.microsoft.com/office/drawing/2014/main" id="{E0D29548-1E52-4590-8586-B0947ADE489A}"/>
              </a:ext>
            </a:extLst>
          </p:cNvPr>
          <p:cNvSpPr/>
          <p:nvPr/>
        </p:nvSpPr>
        <p:spPr>
          <a:xfrm>
            <a:off x="550387" y="6008885"/>
            <a:ext cx="3109826" cy="369332"/>
          </a:xfrm>
          <a:prstGeom prst="rect">
            <a:avLst/>
          </a:prstGeom>
        </p:spPr>
        <p:txBody>
          <a:bodyPr wrap="none">
            <a:spAutoFit/>
          </a:bodyPr>
          <a:lstStyle/>
          <a:p>
            <a:pPr marL="12700" lvl="0">
              <a:spcBef>
                <a:spcPts val="100"/>
              </a:spcBef>
              <a:defRPr/>
            </a:pPr>
            <a:r>
              <a:rPr lang="en-US" b="1" spc="-5" dirty="0">
                <a:solidFill>
                  <a:srgbClr val="F78E1E"/>
                </a:solidFill>
                <a:latin typeface="Tahoma"/>
                <a:cs typeface="Tahoma"/>
              </a:rPr>
              <a:t>letsendhomelessness.org</a:t>
            </a:r>
            <a:endParaRPr lang="en-US" dirty="0">
              <a:solidFill>
                <a:prstClr val="black"/>
              </a:solidFill>
              <a:latin typeface="Tahoma"/>
              <a:cs typeface="Tahoma"/>
            </a:endParaRPr>
          </a:p>
        </p:txBody>
      </p:sp>
      <p:sp>
        <p:nvSpPr>
          <p:cNvPr id="8" name="object 7">
            <a:extLst>
              <a:ext uri="{FF2B5EF4-FFF2-40B4-BE49-F238E27FC236}">
                <a16:creationId xmlns:a16="http://schemas.microsoft.com/office/drawing/2014/main" id="{D0F360E0-C965-4554-8447-2851BF249AD3}"/>
              </a:ext>
            </a:extLst>
          </p:cNvPr>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8">
            <a:extLst>
              <a:ext uri="{FF2B5EF4-FFF2-40B4-BE49-F238E27FC236}">
                <a16:creationId xmlns:a16="http://schemas.microsoft.com/office/drawing/2014/main" id="{B7502FB3-DB90-42F9-9C36-F64A9726FD9E}"/>
              </a:ext>
            </a:extLst>
          </p:cNvPr>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9">
            <a:extLst>
              <a:ext uri="{FF2B5EF4-FFF2-40B4-BE49-F238E27FC236}">
                <a16:creationId xmlns:a16="http://schemas.microsoft.com/office/drawing/2014/main" id="{5593861F-FBC5-492F-8CAA-8B3EDBE75D7C}"/>
              </a:ext>
            </a:extLst>
          </p:cNvPr>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0">
            <a:extLst>
              <a:ext uri="{FF2B5EF4-FFF2-40B4-BE49-F238E27FC236}">
                <a16:creationId xmlns:a16="http://schemas.microsoft.com/office/drawing/2014/main" id="{2D83A9DB-4EB0-46B6-913C-81A07674E8D2}"/>
              </a:ext>
            </a:extLst>
          </p:cNvPr>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1">
            <a:extLst>
              <a:ext uri="{FF2B5EF4-FFF2-40B4-BE49-F238E27FC236}">
                <a16:creationId xmlns:a16="http://schemas.microsoft.com/office/drawing/2014/main" id="{8DA97B07-B7DF-4CB5-8C17-065A002FD6FB}"/>
              </a:ext>
            </a:extLst>
          </p:cNvPr>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2">
            <a:extLst>
              <a:ext uri="{FF2B5EF4-FFF2-40B4-BE49-F238E27FC236}">
                <a16:creationId xmlns:a16="http://schemas.microsoft.com/office/drawing/2014/main" id="{59A85DA3-F248-44B8-80E6-551FFD4973BB}"/>
              </a:ext>
            </a:extLst>
          </p:cNvPr>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3">
            <a:extLst>
              <a:ext uri="{FF2B5EF4-FFF2-40B4-BE49-F238E27FC236}">
                <a16:creationId xmlns:a16="http://schemas.microsoft.com/office/drawing/2014/main" id="{F6694CAD-57D5-43FB-A843-25FDE04E4648}"/>
              </a:ext>
            </a:extLst>
          </p:cNvPr>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4">
            <a:extLst>
              <a:ext uri="{FF2B5EF4-FFF2-40B4-BE49-F238E27FC236}">
                <a16:creationId xmlns:a16="http://schemas.microsoft.com/office/drawing/2014/main" id="{6524AD93-E1CA-404C-AF7B-6371DA3FA6B5}"/>
              </a:ext>
            </a:extLst>
          </p:cNvPr>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5">
            <a:extLst>
              <a:ext uri="{FF2B5EF4-FFF2-40B4-BE49-F238E27FC236}">
                <a16:creationId xmlns:a16="http://schemas.microsoft.com/office/drawing/2014/main" id="{AC49FC98-FA81-4F3E-8F33-18935A39ACC0}"/>
              </a:ext>
            </a:extLst>
          </p:cNvPr>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6">
            <a:extLst>
              <a:ext uri="{FF2B5EF4-FFF2-40B4-BE49-F238E27FC236}">
                <a16:creationId xmlns:a16="http://schemas.microsoft.com/office/drawing/2014/main" id="{98929EB0-6C7D-4746-8A49-78E40BCEBF2B}"/>
              </a:ext>
            </a:extLst>
          </p:cNvPr>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7">
            <a:extLst>
              <a:ext uri="{FF2B5EF4-FFF2-40B4-BE49-F238E27FC236}">
                <a16:creationId xmlns:a16="http://schemas.microsoft.com/office/drawing/2014/main" id="{6CC22597-8432-4325-9415-15946621A749}"/>
              </a:ext>
            </a:extLst>
          </p:cNvPr>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8">
            <a:extLst>
              <a:ext uri="{FF2B5EF4-FFF2-40B4-BE49-F238E27FC236}">
                <a16:creationId xmlns:a16="http://schemas.microsoft.com/office/drawing/2014/main" id="{F3913FF7-419D-4C10-9EE3-CD9A54685143}"/>
              </a:ext>
            </a:extLst>
          </p:cNvPr>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12479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674551" y="460279"/>
            <a:ext cx="6570980" cy="1213153"/>
          </a:xfrm>
          <a:prstGeom prst="rect">
            <a:avLst/>
          </a:prstGeom>
        </p:spPr>
        <p:txBody>
          <a:bodyPr vert="horz" wrap="square" lIns="0" tIns="12700" rIns="0" bIns="0" rtlCol="0">
            <a:spAutoFit/>
          </a:bodyPr>
          <a:lstStyle/>
          <a:p>
            <a:pPr marL="12700" algn="ctr">
              <a:lnSpc>
                <a:spcPct val="100000"/>
              </a:lnSpc>
              <a:spcBef>
                <a:spcPts val="100"/>
              </a:spcBef>
            </a:pPr>
            <a:r>
              <a:rPr lang="en-US" sz="4600" b="1" spc="-130" dirty="0">
                <a:solidFill>
                  <a:srgbClr val="00B5EF"/>
                </a:solidFill>
                <a:latin typeface="Tahoma"/>
                <a:cs typeface="Tahoma"/>
              </a:rPr>
              <a:t>	Questions</a:t>
            </a:r>
            <a:r>
              <a:rPr lang="en-US" sz="3200" b="1" spc="-130" dirty="0">
                <a:solidFill>
                  <a:schemeClr val="tx1"/>
                </a:solidFill>
                <a:latin typeface="Tahoma"/>
                <a:cs typeface="Tahoma"/>
              </a:rPr>
              <a:t> </a:t>
            </a:r>
            <a:br>
              <a:rPr lang="en-US" sz="3200" b="1" spc="-130" dirty="0">
                <a:solidFill>
                  <a:schemeClr val="tx1"/>
                </a:solidFill>
                <a:latin typeface="Tahoma"/>
                <a:cs typeface="Tahoma"/>
              </a:rPr>
            </a:br>
            <a:r>
              <a:rPr lang="en-US" sz="3200" b="1" spc="-130" dirty="0">
                <a:solidFill>
                  <a:schemeClr val="tx1"/>
                </a:solidFill>
                <a:latin typeface="Tahoma"/>
                <a:cs typeface="Tahoma"/>
              </a:rPr>
              <a:t> </a:t>
            </a:r>
            <a:endParaRPr sz="3200" dirty="0">
              <a:solidFill>
                <a:schemeClr val="tx1"/>
              </a:solidFill>
              <a:latin typeface="Tahoma"/>
              <a:cs typeface="Tahoma"/>
            </a:endParaRPr>
          </a:p>
        </p:txBody>
      </p:sp>
      <p:pic>
        <p:nvPicPr>
          <p:cNvPr id="21" name="Picture 20">
            <a:extLst>
              <a:ext uri="{FF2B5EF4-FFF2-40B4-BE49-F238E27FC236}">
                <a16:creationId xmlns:a16="http://schemas.microsoft.com/office/drawing/2014/main" id="{18E9DBE1-F844-4A84-AF33-C763AB47198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13277" y="1266727"/>
            <a:ext cx="3565321" cy="4177727"/>
          </a:xfrm>
          <a:prstGeom prst="rect">
            <a:avLst/>
          </a:prstGeom>
        </p:spPr>
      </p:pic>
    </p:spTree>
    <p:extLst>
      <p:ext uri="{BB962C8B-B14F-4D97-AF65-F5344CB8AC3E}">
        <p14:creationId xmlns:p14="http://schemas.microsoft.com/office/powerpoint/2010/main" val="41059314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FC0DC377-2A2E-4714-B305-BBA17CB4EBE0}"/>
              </a:ext>
            </a:extLst>
          </p:cNvPr>
          <p:cNvSpPr/>
          <p:nvPr/>
        </p:nvSpPr>
        <p:spPr>
          <a:xfrm>
            <a:off x="0" y="74662"/>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p:cNvSpPr>
            <a:spLocks noGrp="1"/>
          </p:cNvSpPr>
          <p:nvPr>
            <p:ph type="title"/>
          </p:nvPr>
        </p:nvSpPr>
        <p:spPr>
          <a:xfrm>
            <a:off x="1831383" y="2321004"/>
            <a:ext cx="8663883" cy="1107996"/>
          </a:xfrm>
        </p:spPr>
        <p:txBody>
          <a:bodyPr/>
          <a:lstStyle/>
          <a:p>
            <a:pPr algn="ctr"/>
            <a:r>
              <a:rPr lang="en-US" sz="7200" b="1" u="sng" dirty="0"/>
              <a:t>Break </a:t>
            </a:r>
            <a:r>
              <a:rPr lang="en-US" b="1" u="sng" dirty="0"/>
              <a:t> </a:t>
            </a:r>
          </a:p>
        </p:txBody>
      </p:sp>
      <p:sp>
        <p:nvSpPr>
          <p:cNvPr id="3" name="Content Placeholder 2"/>
          <p:cNvSpPr>
            <a:spLocks noGrp="1"/>
          </p:cNvSpPr>
          <p:nvPr>
            <p:ph idx="1"/>
          </p:nvPr>
        </p:nvSpPr>
        <p:spPr>
          <a:xfrm>
            <a:off x="1040235" y="1577131"/>
            <a:ext cx="10502109" cy="3939422"/>
          </a:xfrm>
        </p:spPr>
        <p:txBody>
          <a:bodyPr>
            <a:normAutofit/>
          </a:bodyPr>
          <a:lstStyle/>
          <a:p>
            <a:pPr marL="114300"/>
            <a:r>
              <a:rPr lang="en-US" sz="7000" dirty="0">
                <a:latin typeface="+mn-lt"/>
              </a:rPr>
              <a:t>  </a:t>
            </a:r>
          </a:p>
          <a:p>
            <a:pPr marL="114300"/>
            <a:r>
              <a:rPr lang="en-US" sz="5500" dirty="0"/>
              <a:t> </a:t>
            </a:r>
            <a:endParaRPr lang="en-US" dirty="0"/>
          </a:p>
          <a:p>
            <a:pPr marL="114300"/>
            <a:endParaRPr lang="en-US" dirty="0"/>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defPPr>
              <a:defRPr lang="en-US"/>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7D4329-BE14-4D69-BC5E-B6482364C620}" type="slidenum">
              <a:rPr lang="en-US" smtClean="0"/>
              <a:pPr/>
              <a:t>49</a:t>
            </a:fld>
            <a:endParaRPr lang="en-US" dirty="0"/>
          </a:p>
        </p:txBody>
      </p:sp>
      <p:sp>
        <p:nvSpPr>
          <p:cNvPr id="7" name="Rectangle 6">
            <a:extLst>
              <a:ext uri="{FF2B5EF4-FFF2-40B4-BE49-F238E27FC236}">
                <a16:creationId xmlns:a16="http://schemas.microsoft.com/office/drawing/2014/main" id="{E0D29548-1E52-4590-8586-B0947ADE489A}"/>
              </a:ext>
            </a:extLst>
          </p:cNvPr>
          <p:cNvSpPr/>
          <p:nvPr/>
        </p:nvSpPr>
        <p:spPr>
          <a:xfrm>
            <a:off x="550387" y="6008885"/>
            <a:ext cx="3109826" cy="369332"/>
          </a:xfrm>
          <a:prstGeom prst="rect">
            <a:avLst/>
          </a:prstGeom>
        </p:spPr>
        <p:txBody>
          <a:bodyPr wrap="none">
            <a:spAutoFit/>
          </a:bodyPr>
          <a:lstStyle/>
          <a:p>
            <a:pPr marL="12700" lvl="0">
              <a:spcBef>
                <a:spcPts val="100"/>
              </a:spcBef>
              <a:defRPr/>
            </a:pPr>
            <a:r>
              <a:rPr lang="en-US" b="1" spc="-5" dirty="0">
                <a:solidFill>
                  <a:srgbClr val="F78E1E"/>
                </a:solidFill>
                <a:latin typeface="Tahoma"/>
                <a:cs typeface="Tahoma"/>
              </a:rPr>
              <a:t>letsendhomelessness.org</a:t>
            </a:r>
            <a:endParaRPr lang="en-US" dirty="0">
              <a:solidFill>
                <a:prstClr val="black"/>
              </a:solidFill>
              <a:latin typeface="Tahoma"/>
              <a:cs typeface="Tahoma"/>
            </a:endParaRPr>
          </a:p>
        </p:txBody>
      </p:sp>
      <p:sp>
        <p:nvSpPr>
          <p:cNvPr id="8" name="object 7">
            <a:extLst>
              <a:ext uri="{FF2B5EF4-FFF2-40B4-BE49-F238E27FC236}">
                <a16:creationId xmlns:a16="http://schemas.microsoft.com/office/drawing/2014/main" id="{D0F360E0-C965-4554-8447-2851BF249AD3}"/>
              </a:ext>
            </a:extLst>
          </p:cNvPr>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8">
            <a:extLst>
              <a:ext uri="{FF2B5EF4-FFF2-40B4-BE49-F238E27FC236}">
                <a16:creationId xmlns:a16="http://schemas.microsoft.com/office/drawing/2014/main" id="{B7502FB3-DB90-42F9-9C36-F64A9726FD9E}"/>
              </a:ext>
            </a:extLst>
          </p:cNvPr>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9">
            <a:extLst>
              <a:ext uri="{FF2B5EF4-FFF2-40B4-BE49-F238E27FC236}">
                <a16:creationId xmlns:a16="http://schemas.microsoft.com/office/drawing/2014/main" id="{5593861F-FBC5-492F-8CAA-8B3EDBE75D7C}"/>
              </a:ext>
            </a:extLst>
          </p:cNvPr>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0">
            <a:extLst>
              <a:ext uri="{FF2B5EF4-FFF2-40B4-BE49-F238E27FC236}">
                <a16:creationId xmlns:a16="http://schemas.microsoft.com/office/drawing/2014/main" id="{2D83A9DB-4EB0-46B6-913C-81A07674E8D2}"/>
              </a:ext>
            </a:extLst>
          </p:cNvPr>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1">
            <a:extLst>
              <a:ext uri="{FF2B5EF4-FFF2-40B4-BE49-F238E27FC236}">
                <a16:creationId xmlns:a16="http://schemas.microsoft.com/office/drawing/2014/main" id="{8DA97B07-B7DF-4CB5-8C17-065A002FD6FB}"/>
              </a:ext>
            </a:extLst>
          </p:cNvPr>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2">
            <a:extLst>
              <a:ext uri="{FF2B5EF4-FFF2-40B4-BE49-F238E27FC236}">
                <a16:creationId xmlns:a16="http://schemas.microsoft.com/office/drawing/2014/main" id="{59A85DA3-F248-44B8-80E6-551FFD4973BB}"/>
              </a:ext>
            </a:extLst>
          </p:cNvPr>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3">
            <a:extLst>
              <a:ext uri="{FF2B5EF4-FFF2-40B4-BE49-F238E27FC236}">
                <a16:creationId xmlns:a16="http://schemas.microsoft.com/office/drawing/2014/main" id="{F6694CAD-57D5-43FB-A843-25FDE04E4648}"/>
              </a:ext>
            </a:extLst>
          </p:cNvPr>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4">
            <a:extLst>
              <a:ext uri="{FF2B5EF4-FFF2-40B4-BE49-F238E27FC236}">
                <a16:creationId xmlns:a16="http://schemas.microsoft.com/office/drawing/2014/main" id="{6524AD93-E1CA-404C-AF7B-6371DA3FA6B5}"/>
              </a:ext>
            </a:extLst>
          </p:cNvPr>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5">
            <a:extLst>
              <a:ext uri="{FF2B5EF4-FFF2-40B4-BE49-F238E27FC236}">
                <a16:creationId xmlns:a16="http://schemas.microsoft.com/office/drawing/2014/main" id="{AC49FC98-FA81-4F3E-8F33-18935A39ACC0}"/>
              </a:ext>
            </a:extLst>
          </p:cNvPr>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6">
            <a:extLst>
              <a:ext uri="{FF2B5EF4-FFF2-40B4-BE49-F238E27FC236}">
                <a16:creationId xmlns:a16="http://schemas.microsoft.com/office/drawing/2014/main" id="{98929EB0-6C7D-4746-8A49-78E40BCEBF2B}"/>
              </a:ext>
            </a:extLst>
          </p:cNvPr>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7">
            <a:extLst>
              <a:ext uri="{FF2B5EF4-FFF2-40B4-BE49-F238E27FC236}">
                <a16:creationId xmlns:a16="http://schemas.microsoft.com/office/drawing/2014/main" id="{6CC22597-8432-4325-9415-15946621A749}"/>
              </a:ext>
            </a:extLst>
          </p:cNvPr>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8">
            <a:extLst>
              <a:ext uri="{FF2B5EF4-FFF2-40B4-BE49-F238E27FC236}">
                <a16:creationId xmlns:a16="http://schemas.microsoft.com/office/drawing/2014/main" id="{F3913FF7-419D-4C10-9EE3-CD9A54685143}"/>
              </a:ext>
            </a:extLst>
          </p:cNvPr>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271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649658" y="1257300"/>
            <a:ext cx="7322490" cy="329694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833118" y="1257300"/>
            <a:ext cx="10709225" cy="43434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Decrease in Number of Homeless Families and Individuals 10 pts.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2 of 10 pts. for reducing number of sheltered homeless by 5% from 2021 to 2022 PIT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i="0" u="none" strike="noStrike" kern="1200" cap="none" spc="0" normalizeH="0" baseline="0" noProof="0" dirty="0">
                <a:ln>
                  <a:noFill/>
                </a:ln>
                <a:solidFill>
                  <a:prstClr val="black"/>
                </a:solidFill>
                <a:effectLst/>
                <a:uLnTx/>
                <a:uFillTx/>
                <a:latin typeface="Calibri"/>
                <a:ea typeface="+mn-ea"/>
                <a:cs typeface="+mn-cs"/>
              </a:rPr>
              <a:t>Up to 5 of 10 pts. for reducing unsheltered homeless by 5% from 2021 to 2022 PIT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3 pts. For reducing combined sheltered and unsheltered by 5%</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System Performance (59 points)</a:t>
            </a:r>
            <a:endParaRPr sz="4600" dirty="0">
              <a:latin typeface="Tahoma"/>
              <a:cs typeface="Tahoma"/>
            </a:endParaRPr>
          </a:p>
        </p:txBody>
      </p:sp>
    </p:spTree>
    <p:extLst>
      <p:ext uri="{BB962C8B-B14F-4D97-AF65-F5344CB8AC3E}">
        <p14:creationId xmlns:p14="http://schemas.microsoft.com/office/powerpoint/2010/main" val="35731277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AF20EA-3E8C-4407-8AFA-00BA0720763D}"/>
              </a:ext>
            </a:extLst>
          </p:cNvPr>
          <p:cNvSpPr>
            <a:spLocks noGrp="1"/>
          </p:cNvSpPr>
          <p:nvPr>
            <p:ph type="title"/>
          </p:nvPr>
        </p:nvSpPr>
        <p:spPr>
          <a:xfrm>
            <a:off x="1764058" y="2744919"/>
            <a:ext cx="8663883" cy="2708434"/>
          </a:xfrm>
        </p:spPr>
        <p:txBody>
          <a:bodyPr/>
          <a:lstStyle/>
          <a:p>
            <a:pPr algn="ctr"/>
            <a:r>
              <a:rPr lang="en-US" b="1" dirty="0">
                <a:latin typeface="+mn-lt"/>
                <a:ea typeface="Tahoma" pitchFamily="34" charset="0"/>
                <a:cs typeface="Tahoma" pitchFamily="34" charset="0"/>
              </a:rPr>
              <a:t>FY2022 CoC Program Funding</a:t>
            </a:r>
            <a:br>
              <a:rPr lang="en-US" b="1" dirty="0">
                <a:latin typeface="+mn-lt"/>
                <a:ea typeface="Tahoma" pitchFamily="34" charset="0"/>
                <a:cs typeface="Tahoma" pitchFamily="34" charset="0"/>
              </a:rPr>
            </a:br>
            <a:br>
              <a:rPr lang="en-US" b="1" dirty="0">
                <a:latin typeface="+mn-lt"/>
                <a:ea typeface="Tahoma" pitchFamily="34" charset="0"/>
                <a:cs typeface="Tahoma" pitchFamily="34" charset="0"/>
              </a:rPr>
            </a:br>
            <a:r>
              <a:rPr lang="en-US" sz="4400" b="1" dirty="0">
                <a:latin typeface="+mn-lt"/>
              </a:rPr>
              <a:t>CoC Supplemental NOFO </a:t>
            </a:r>
            <a:r>
              <a:rPr lang="en-US" b="1" dirty="0">
                <a:latin typeface="+mn-lt"/>
                <a:ea typeface="Tahoma" pitchFamily="34" charset="0"/>
                <a:cs typeface="Tahoma" pitchFamily="34" charset="0"/>
              </a:rPr>
              <a:t>Applicant Workshop</a:t>
            </a:r>
            <a:endParaRPr lang="en-US" b="1" dirty="0">
              <a:solidFill>
                <a:schemeClr val="tx2">
                  <a:lumMod val="60000"/>
                  <a:lumOff val="40000"/>
                </a:schemeClr>
              </a:solidFill>
              <a:latin typeface="+mn-lt"/>
            </a:endParaRPr>
          </a:p>
        </p:txBody>
      </p:sp>
    </p:spTree>
    <p:extLst>
      <p:ext uri="{BB962C8B-B14F-4D97-AF65-F5344CB8AC3E}">
        <p14:creationId xmlns:p14="http://schemas.microsoft.com/office/powerpoint/2010/main" val="37242666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6538"/>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199627" y="1616148"/>
            <a:ext cx="9125128" cy="2034826"/>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457200" indent="-457200">
              <a:buFont typeface="Arial" panose="020B0604020202020204" pitchFamily="34" charset="0"/>
              <a:buChar char="•"/>
            </a:pPr>
            <a:r>
              <a:rPr lang="en-US" sz="2800" dirty="0"/>
              <a:t>The CoC Supplemental NOFO application is separate from the New Project Application </a:t>
            </a:r>
          </a:p>
          <a:p>
            <a:pPr marL="457200" indent="-457200">
              <a:buFont typeface="Arial" panose="020B0604020202020204" pitchFamily="34" charset="0"/>
              <a:buChar char="•"/>
            </a:pPr>
            <a:r>
              <a:rPr lang="en-US" sz="2800" dirty="0"/>
              <a:t>Projects will need to fill out the Supplemental NOFO application which is posted on the PEH website</a:t>
            </a:r>
            <a:r>
              <a:rPr lang="en-US" sz="2400" dirty="0"/>
              <a:t>. </a:t>
            </a:r>
          </a:p>
          <a:p>
            <a:pPr marL="85725" algn="ctr"/>
            <a:r>
              <a:rPr lang="en-US" sz="2400" dirty="0"/>
              <a:t>  </a:t>
            </a: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CoC Supplemental NOFO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11584559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319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02180" y="1582868"/>
            <a:ext cx="9125128" cy="1295003"/>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lgn="l">
              <a:buFont typeface="Arial" panose="020B0604020202020204" pitchFamily="34" charset="0"/>
              <a:buChar char="•"/>
            </a:pPr>
            <a:r>
              <a:rPr lang="en-US" sz="2400" b="0" i="0" dirty="0">
                <a:solidFill>
                  <a:srgbClr val="000000"/>
                </a:solidFill>
                <a:effectLst/>
              </a:rPr>
              <a:t>HUD gives CoCs the opportunity to submit projects for funding opportunities through this Special NOFO with a focus on  Unsheltered Homelessness. </a:t>
            </a:r>
          </a:p>
          <a:p>
            <a:pPr marL="342900" indent="-342900" algn="l">
              <a:buFont typeface="Arial" panose="020B0604020202020204" pitchFamily="34" charset="0"/>
              <a:buChar char="•"/>
            </a:pPr>
            <a:r>
              <a:rPr lang="en-US" sz="2400" b="0" i="0" dirty="0">
                <a:solidFill>
                  <a:srgbClr val="000000"/>
                </a:solidFill>
                <a:effectLst/>
              </a:rPr>
              <a:t>Projects included in this funding opportunity may serve any geographic area within the CoC and must meet all eligibility and quality threshold requirements established in this Special NOFO</a:t>
            </a:r>
          </a:p>
          <a:p>
            <a:pPr marL="85725" algn="ctr"/>
            <a:endParaRPr lang="en-US" sz="2400" b="1" dirty="0"/>
          </a:p>
          <a:p>
            <a:pPr marL="85725" algn="ctr"/>
            <a:r>
              <a:rPr lang="en-US" sz="2400" dirty="0"/>
              <a:t> </a:t>
            </a:r>
          </a:p>
        </p:txBody>
      </p:sp>
      <p:sp>
        <p:nvSpPr>
          <p:cNvPr id="5" name="object 5"/>
          <p:cNvSpPr/>
          <p:nvPr/>
        </p:nvSpPr>
        <p:spPr>
          <a:xfrm>
            <a:off x="6178472" y="731888"/>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CoC Supplemental NOFO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31972901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319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02180" y="1582868"/>
            <a:ext cx="9125128" cy="208135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571500" indent="-571500">
              <a:buFont typeface="Arial" panose="020B0604020202020204" pitchFamily="34" charset="0"/>
              <a:buChar char="•"/>
            </a:pPr>
            <a:r>
              <a:rPr lang="en-US" sz="3600" dirty="0"/>
              <a:t>Funding available nationally - $322,000,000</a:t>
            </a:r>
          </a:p>
          <a:p>
            <a:pPr marL="571500" indent="-571500">
              <a:buFont typeface="Arial" panose="020B0604020202020204" pitchFamily="34" charset="0"/>
              <a:buChar char="•"/>
            </a:pPr>
            <a:r>
              <a:rPr lang="en-US" sz="3600" dirty="0"/>
              <a:t>CoC NY 500 funding available - $10,056,048</a:t>
            </a:r>
          </a:p>
          <a:p>
            <a:pPr marL="571500" indent="-571500">
              <a:buFont typeface="Arial" panose="020B0604020202020204" pitchFamily="34" charset="0"/>
              <a:buChar char="•"/>
            </a:pPr>
            <a:r>
              <a:rPr lang="en-US" sz="3600" dirty="0"/>
              <a:t>Grant terms are 3 years - $3,352,016</a:t>
            </a:r>
          </a:p>
        </p:txBody>
      </p:sp>
      <p:sp>
        <p:nvSpPr>
          <p:cNvPr id="5" name="object 5"/>
          <p:cNvSpPr/>
          <p:nvPr/>
        </p:nvSpPr>
        <p:spPr>
          <a:xfrm>
            <a:off x="6178472" y="731888"/>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CoC Supplemental NOFO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28075156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319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02180" y="1582867"/>
            <a:ext cx="9193086" cy="379336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571500" indent="-57150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Applicants must identify, in their application, the steps they will take to ensure that traditionally marginalized populations (such as racial and ethnic minorities and persons with disabilities) will be able to meaningfully participate in the planning process. The applicant must identify the specific populations that it will include, identify community organizations that represent these populations, and describe how these populations will be included in the planning processes.  </a:t>
            </a:r>
          </a:p>
          <a:p>
            <a:pPr marL="571500" indent="-571500">
              <a:buFont typeface="Arial" panose="020B0604020202020204" pitchFamily="34" charset="0"/>
              <a:buChar char="•"/>
            </a:pPr>
            <a:endParaRPr lang="en-US" sz="2800" dirty="0"/>
          </a:p>
        </p:txBody>
      </p:sp>
      <p:sp>
        <p:nvSpPr>
          <p:cNvPr id="5" name="object 5"/>
          <p:cNvSpPr/>
          <p:nvPr/>
        </p:nvSpPr>
        <p:spPr>
          <a:xfrm>
            <a:off x="6178472" y="731888"/>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CoC Supplemental NOFO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18202009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319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02179" y="1582867"/>
            <a:ext cx="9270971" cy="379336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indent="0">
              <a:buNone/>
            </a:pPr>
            <a:r>
              <a:rPr lang="en-US" sz="2000" dirty="0"/>
              <a:t>Each CoC must submit a plan for serving individuals and families experiencing homelessness with Severe Service Needs</a:t>
            </a:r>
          </a:p>
          <a:p>
            <a:pPr marL="0" indent="0">
              <a:buNone/>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Severe Service Needs</a:t>
            </a:r>
            <a:r>
              <a:rPr lang="en-US" sz="2000" dirty="0">
                <a:effectLst/>
                <a:latin typeface="Calibri" panose="020F0502020204030204" pitchFamily="34" charset="0"/>
                <a:ea typeface="Calibri" panose="020F0502020204030204" pitchFamily="34" charset="0"/>
                <a:cs typeface="Times New Roman" panose="02020603050405020304" pitchFamily="18" charset="0"/>
              </a:rPr>
              <a:t> means any combination of the following factors: facing significant challenges or functional impairments, including any physical, mental, developmental or behavioral health disabilities regardless of the type of disability, which require a significant level of support in order to maintain permanent housing (this factor focuses on the level of support needed and is not based on disability type); high utilization of crisis or emergency services to meet basic needs, including but not limited to emergency rooms, jails, and psychiatric facilities; currently living in an unsheltered situation or having a history of living in an unsheltered situation; experiencing a vulnerability to illness or death; having a risk of continued or repeated homelessness; and having a vulnerability to victimization, including physical assault, trafficking or sex work </a:t>
            </a:r>
            <a:endParaRPr lang="en-US" sz="2000" dirty="0"/>
          </a:p>
          <a:p>
            <a:endParaRPr lang="en-US" sz="2800" dirty="0"/>
          </a:p>
        </p:txBody>
      </p:sp>
      <p:sp>
        <p:nvSpPr>
          <p:cNvPr id="5" name="object 5"/>
          <p:cNvSpPr/>
          <p:nvPr/>
        </p:nvSpPr>
        <p:spPr>
          <a:xfrm>
            <a:off x="6178472" y="731888"/>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CoC Supplemental NOFO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37386517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319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02179" y="1582867"/>
            <a:ext cx="9270971" cy="379336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3200" b="1" dirty="0"/>
              <a:t>Persons With Lived Experience</a:t>
            </a:r>
          </a:p>
          <a:p>
            <a:pPr marL="0" indent="0">
              <a:buNone/>
            </a:pPr>
            <a:r>
              <a:rPr lang="en-US" sz="2400" dirty="0"/>
              <a:t>CoCs and projects must engage with persons with lived experience in development of the CoC Plan and in project design</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Persons with first-hand knowledge of homelessness who can share their perspective on how social, economic, and political situations affect homelessness. Provides insight, training, and voice from persons who have or are experiencing homelessness regarding the current homeless system through discussion, recommendation, and participation. CoCs must meaningfully engage persons with lived experience in the planning and application process</a:t>
            </a:r>
          </a:p>
          <a:p>
            <a:r>
              <a:rPr lang="en-US" sz="2800" dirty="0"/>
              <a:t> </a:t>
            </a:r>
          </a:p>
        </p:txBody>
      </p:sp>
      <p:sp>
        <p:nvSpPr>
          <p:cNvPr id="5" name="object 5"/>
          <p:cNvSpPr/>
          <p:nvPr/>
        </p:nvSpPr>
        <p:spPr>
          <a:xfrm>
            <a:off x="6178472" y="731888"/>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CoC Supplemental NOFO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33931970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319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02179" y="1582867"/>
            <a:ext cx="9270971" cy="379336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3200" b="1" dirty="0"/>
              <a:t>Persons With Lived Experience</a:t>
            </a:r>
          </a:p>
          <a:p>
            <a:r>
              <a:rPr lang="en-US" sz="2800" dirty="0"/>
              <a:t>CoC will form advisory group of persons with lived experience who will be engaged in the all aspects of planning and application process </a:t>
            </a:r>
          </a:p>
          <a:p>
            <a:r>
              <a:rPr lang="en-US" sz="2800" dirty="0">
                <a:latin typeface="Calibri" panose="020F0502020204030204" pitchFamily="34" charset="0"/>
                <a:ea typeface="Calibri" panose="020F0502020204030204" pitchFamily="34" charset="0"/>
                <a:cs typeface="Times New Roman" panose="02020603050405020304" pitchFamily="18" charset="0"/>
              </a:rPr>
              <a:t>The Advisory Group must provide a letter of support for the submission of the application to HUD</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Project applicants </a:t>
            </a:r>
            <a:r>
              <a:rPr lang="en-US" sz="2800" dirty="0">
                <a:latin typeface="Calibri" panose="020F0502020204030204" pitchFamily="34" charset="0"/>
                <a:ea typeface="Calibri" panose="020F0502020204030204" pitchFamily="34" charset="0"/>
                <a:cs typeface="Times New Roman" panose="02020603050405020304" pitchFamily="18" charset="0"/>
              </a:rPr>
              <a:t>must describe how they will involve persons with lived experience in the design and implementation of their proposed project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t> </a:t>
            </a:r>
          </a:p>
        </p:txBody>
      </p:sp>
      <p:sp>
        <p:nvSpPr>
          <p:cNvPr id="5" name="object 5"/>
          <p:cNvSpPr/>
          <p:nvPr/>
        </p:nvSpPr>
        <p:spPr>
          <a:xfrm>
            <a:off x="6178472" y="731888"/>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CoC Supplemental NOFO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5568308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319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02179" y="1582867"/>
            <a:ext cx="9270971" cy="379336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3200" b="1" dirty="0"/>
              <a:t>Bonus Point Opportunity</a:t>
            </a:r>
          </a:p>
          <a:p>
            <a:pPr marL="0" indent="0">
              <a:buNone/>
            </a:pPr>
            <a:r>
              <a:rPr lang="en-US" sz="2800" dirty="0"/>
              <a:t>Up to 30 bonus points are available for CoCs consolidated application based on the 2019 PIT Unsheltered Count</a:t>
            </a:r>
          </a:p>
          <a:p>
            <a:r>
              <a:rPr lang="en-US" sz="2800" dirty="0"/>
              <a:t>&lt;999		0   points</a:t>
            </a:r>
          </a:p>
          <a:p>
            <a:r>
              <a:rPr lang="en-US" sz="2800" dirty="0"/>
              <a:t>1,000 – 4,999	10 points</a:t>
            </a:r>
          </a:p>
          <a:p>
            <a:r>
              <a:rPr lang="en-US" sz="2800" dirty="0"/>
              <a:t>5,000 – 9,999	20 points</a:t>
            </a:r>
          </a:p>
          <a:p>
            <a:r>
              <a:rPr lang="en-US" sz="2800" dirty="0"/>
              <a:t>10,000+		30 points</a:t>
            </a:r>
          </a:p>
          <a:p>
            <a:pPr marL="0" indent="0">
              <a:buNone/>
            </a:pPr>
            <a:r>
              <a:rPr lang="en-US" sz="2800" dirty="0"/>
              <a:t>CoC NY500 will not be eligible for any bonus points</a:t>
            </a:r>
          </a:p>
          <a:p>
            <a:r>
              <a:rPr lang="en-US" sz="2800" dirty="0"/>
              <a:t>  </a:t>
            </a:r>
          </a:p>
        </p:txBody>
      </p:sp>
      <p:sp>
        <p:nvSpPr>
          <p:cNvPr id="5" name="object 5"/>
          <p:cNvSpPr/>
          <p:nvPr/>
        </p:nvSpPr>
        <p:spPr>
          <a:xfrm>
            <a:off x="6178472" y="731888"/>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CoC Supplemental NOFO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3327530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948498" y="250267"/>
            <a:ext cx="9135809" cy="219803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t>Supplemental Application Review</a:t>
            </a:r>
            <a:br>
              <a:rPr lang="en-US" sz="4800" b="1" dirty="0"/>
            </a:br>
            <a:endParaRPr sz="4600" dirty="0">
              <a:latin typeface="Tahoma"/>
              <a:cs typeface="Tahoma"/>
            </a:endParaRPr>
          </a:p>
        </p:txBody>
      </p:sp>
      <p:sp>
        <p:nvSpPr>
          <p:cNvPr id="20" name="object 20"/>
          <p:cNvSpPr txBox="1"/>
          <p:nvPr/>
        </p:nvSpPr>
        <p:spPr>
          <a:xfrm>
            <a:off x="833119" y="1399918"/>
            <a:ext cx="10240536" cy="3915815"/>
          </a:xfrm>
          <a:prstGeom prst="rect">
            <a:avLst/>
          </a:prstGeom>
        </p:spPr>
        <p:txBody>
          <a:bodyPr vert="horz" wrap="square" lIns="0" tIns="217804" rIns="0" bIns="0" rtlCol="0">
            <a:spAutoFit/>
          </a:bodyPr>
          <a:lstStyle/>
          <a:p>
            <a:pPr marL="114300" indent="0">
              <a:buNone/>
            </a:pPr>
            <a:r>
              <a:rPr lang="en-US" sz="2400" dirty="0"/>
              <a:t>The Ranking and Review Committee will read and evaluate the project applications.  The following policies were approved:</a:t>
            </a:r>
          </a:p>
          <a:p>
            <a:pPr marL="571500" lvl="0" indent="-457200">
              <a:buFont typeface="+mj-lt"/>
              <a:buAutoNum type="arabicPeriod"/>
            </a:pPr>
            <a:r>
              <a:rPr lang="en-US" sz="2400" dirty="0"/>
              <a:t>The process shall be transparent and impartial</a:t>
            </a:r>
          </a:p>
          <a:p>
            <a:pPr marL="571500" lvl="0" indent="-457200">
              <a:buFont typeface="+mj-lt"/>
              <a:buAutoNum type="arabicPeriod"/>
            </a:pPr>
            <a:r>
              <a:rPr lang="en-US" sz="2400" dirty="0"/>
              <a:t>The process includes an Appeal Process</a:t>
            </a:r>
          </a:p>
          <a:p>
            <a:pPr marL="571500" lvl="0" indent="-457200">
              <a:buFont typeface="+mj-lt"/>
              <a:buAutoNum type="arabicPeriod"/>
            </a:pPr>
            <a:r>
              <a:rPr lang="en-US" sz="2400" dirty="0"/>
              <a:t>New applications will be scored using the Supplemental application Scoring Rubric </a:t>
            </a:r>
          </a:p>
          <a:p>
            <a:pPr marL="571500" lvl="0" indent="-457200">
              <a:buFont typeface="+mj-lt"/>
              <a:buAutoNum type="arabicPeriod"/>
            </a:pPr>
            <a:r>
              <a:rPr lang="en-US" sz="2400" dirty="0"/>
              <a:t>New projects created with supplemental funding will be ranked against each other and place in order by score. </a:t>
            </a:r>
          </a:p>
          <a:p>
            <a:pPr marL="348615" marR="0" lvl="0" indent="-335915" algn="l"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1148432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649658" y="1257300"/>
            <a:ext cx="7322490" cy="329694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833118" y="1257300"/>
            <a:ext cx="10709225" cy="43434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Length of Time Homeless – 13 points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8 of 13 pts. for reducing the length of time homeless from 2020 -2021 (2021 SPM Report) by at least 5% or less than 90 days</a:t>
            </a:r>
          </a:p>
          <a:p>
            <a:pPr marR="0" lvl="0" algn="l" defTabSz="914400" rtl="0" eaLnBrk="1" fontAlgn="auto" latinLnBrk="0" hangingPunct="1">
              <a:lnSpc>
                <a:spcPct val="100000"/>
              </a:lnSpc>
              <a:spcBef>
                <a:spcPts val="0"/>
              </a:spcBef>
              <a:spcAft>
                <a:spcPts val="0"/>
              </a:spcAft>
              <a:buClrTx/>
              <a:buSzTx/>
              <a:tabLst/>
              <a:defRPr/>
            </a:pPr>
            <a:r>
              <a:rPr lang="en-US" sz="3200" b="1" dirty="0">
                <a:solidFill>
                  <a:prstClr val="black"/>
                </a:solidFill>
                <a:latin typeface="Calibri"/>
              </a:rPr>
              <a:t>Decrease in First Time Homelessness – 3 points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1 of 3 pts. for reducing the number of first time homeless (2021 SPM Report)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System Performance (59 points)</a:t>
            </a:r>
            <a:endParaRPr sz="4600" dirty="0">
              <a:latin typeface="Tahoma"/>
              <a:cs typeface="Tahoma"/>
            </a:endParaRPr>
          </a:p>
        </p:txBody>
      </p:sp>
    </p:spTree>
    <p:extLst>
      <p:ext uri="{BB962C8B-B14F-4D97-AF65-F5344CB8AC3E}">
        <p14:creationId xmlns:p14="http://schemas.microsoft.com/office/powerpoint/2010/main" val="7842275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6538"/>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199627" y="1616148"/>
            <a:ext cx="9125128" cy="3398193"/>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285750" indent="-285750">
              <a:buFont typeface="Arial" panose="020B0604020202020204" pitchFamily="34" charset="0"/>
              <a:buChar char="•"/>
            </a:pPr>
            <a:r>
              <a:rPr lang="en-US" sz="3200" dirty="0"/>
              <a:t>Can be found on the PEH website </a:t>
            </a:r>
          </a:p>
          <a:p>
            <a:r>
              <a:rPr lang="en-US" sz="3200" dirty="0"/>
              <a:t>	https://letsendhomelessness.org/about/funding/  </a:t>
            </a:r>
          </a:p>
          <a:p>
            <a:pPr marL="285750" indent="-285750">
              <a:buFont typeface="Arial" panose="020B0604020202020204" pitchFamily="34" charset="0"/>
              <a:buChar char="•"/>
            </a:pPr>
            <a:r>
              <a:rPr lang="en-US" sz="3200" dirty="0"/>
              <a:t>All materials must be downloaded directly from the website</a:t>
            </a:r>
          </a:p>
          <a:p>
            <a:pPr marL="285750" indent="-285750">
              <a:buFont typeface="Arial" panose="020B0604020202020204" pitchFamily="34" charset="0"/>
              <a:buChar char="•"/>
            </a:pPr>
            <a:r>
              <a:rPr lang="en-US" sz="2800" dirty="0"/>
              <a:t>The CoC will not email out materials this year</a:t>
            </a:r>
          </a:p>
          <a:p>
            <a:endParaRPr lang="en-US" dirty="0"/>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Application Materials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38830832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051" y="3337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53195"/>
            <a:ext cx="9316973" cy="355160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indent="0">
              <a:buNone/>
            </a:pPr>
            <a:r>
              <a:rPr lang="en-US" sz="2400" b="1" dirty="0">
                <a:cs typeface="Arial" pitchFamily="34" charset="0"/>
              </a:rPr>
              <a:t>Permanent Supportive Housing (PSH)</a:t>
            </a:r>
          </a:p>
          <a:p>
            <a:pPr marL="0" indent="0">
              <a:buNone/>
            </a:pPr>
            <a:endParaRPr lang="en-US" sz="2400" b="1" dirty="0">
              <a:cs typeface="Arial" pitchFamily="34" charset="0"/>
            </a:endParaRPr>
          </a:p>
          <a:p>
            <a:pPr marL="0" indent="0">
              <a:buNone/>
            </a:pPr>
            <a:r>
              <a:rPr lang="en-US" sz="2400" b="1" dirty="0">
                <a:cs typeface="Arial" pitchFamily="34" charset="0"/>
              </a:rPr>
              <a:t>Rapid Re-Housing (RRH) </a:t>
            </a:r>
          </a:p>
          <a:p>
            <a:pPr marL="0" indent="0">
              <a:buNone/>
            </a:pPr>
            <a:endParaRPr lang="en-US" sz="2400" b="1" dirty="0">
              <a:cs typeface="Arial" pitchFamily="34" charset="0"/>
            </a:endParaRPr>
          </a:p>
          <a:p>
            <a:pPr marL="0" indent="0">
              <a:buNone/>
            </a:pPr>
            <a:r>
              <a:rPr lang="en-US" sz="2400" b="1" dirty="0">
                <a:cs typeface="Arial" pitchFamily="34" charset="0"/>
              </a:rPr>
              <a:t>Transitional Housing to Rapid Re-Housing (TH-RRH)</a:t>
            </a:r>
            <a:endParaRPr lang="en-US" sz="2400" dirty="0">
              <a:cs typeface="Arial" panose="020B0604020202020204" pitchFamily="34" charset="0"/>
            </a:endParaRPr>
          </a:p>
          <a:p>
            <a:pPr eaLnBrk="0" fontAlgn="base" hangingPunct="0">
              <a:spcBef>
                <a:spcPct val="0"/>
              </a:spcBef>
              <a:spcAft>
                <a:spcPct val="0"/>
              </a:spcAft>
            </a:pPr>
            <a:endParaRPr lang="en-US" sz="2400" b="1" i="1" u="sng" dirty="0">
              <a:solidFill>
                <a:srgbClr val="000000"/>
              </a:solidFill>
              <a:ea typeface="ＭＳ Ｐゴシック" pitchFamily="-48" charset="-128"/>
            </a:endParaRPr>
          </a:p>
          <a:p>
            <a:pPr eaLnBrk="0" fontAlgn="base" hangingPunct="0">
              <a:spcBef>
                <a:spcPct val="0"/>
              </a:spcBef>
              <a:spcAft>
                <a:spcPct val="0"/>
              </a:spcAft>
            </a:pPr>
            <a:r>
              <a:rPr lang="en-US" sz="2400" b="1" dirty="0">
                <a:solidFill>
                  <a:srgbClr val="000000"/>
                </a:solidFill>
                <a:ea typeface="ＭＳ Ｐゴシック" pitchFamily="-48" charset="-128"/>
              </a:rPr>
              <a:t>SSO </a:t>
            </a:r>
          </a:p>
          <a:p>
            <a:pPr eaLnBrk="0" fontAlgn="base" hangingPunct="0">
              <a:spcBef>
                <a:spcPct val="0"/>
              </a:spcBef>
              <a:spcAft>
                <a:spcPct val="0"/>
              </a:spcAft>
            </a:pPr>
            <a:endParaRPr lang="en-US" sz="2400" b="1" dirty="0">
              <a:solidFill>
                <a:srgbClr val="000000"/>
              </a:solidFill>
              <a:ea typeface="ＭＳ Ｐゴシック" pitchFamily="-48" charset="-128"/>
            </a:endParaRPr>
          </a:p>
          <a:p>
            <a:pPr eaLnBrk="0" fontAlgn="base" hangingPunct="0">
              <a:spcBef>
                <a:spcPct val="0"/>
              </a:spcBef>
              <a:spcAft>
                <a:spcPct val="0"/>
              </a:spcAft>
            </a:pPr>
            <a:r>
              <a:rPr lang="en-US" sz="2400" b="1" i="1" u="sng" dirty="0">
                <a:solidFill>
                  <a:srgbClr val="000000"/>
                </a:solidFill>
                <a:ea typeface="ＭＳ Ｐゴシック" pitchFamily="-48" charset="-128"/>
              </a:rPr>
              <a:t>All projects must utilize a Housing First approach</a:t>
            </a:r>
          </a:p>
          <a:p>
            <a:pPr eaLnBrk="0" fontAlgn="base" hangingPunct="0">
              <a:spcBef>
                <a:spcPct val="0"/>
              </a:spcBef>
              <a:spcAft>
                <a:spcPct val="0"/>
              </a:spcAft>
            </a:pPr>
            <a:r>
              <a:rPr lang="en-US" sz="2400" b="1" dirty="0">
                <a:solidFill>
                  <a:srgbClr val="000000"/>
                </a:solidFill>
                <a:ea typeface="ＭＳ Ｐゴシック" pitchFamily="-48" charset="-128"/>
              </a:rPr>
              <a:t> </a:t>
            </a:r>
          </a:p>
          <a:p>
            <a:pPr eaLnBrk="0" fontAlgn="base" hangingPunct="0">
              <a:spcBef>
                <a:spcPct val="0"/>
              </a:spcBef>
              <a:spcAft>
                <a:spcPct val="0"/>
              </a:spcAft>
            </a:pPr>
            <a:endParaRPr lang="en-US" sz="2800" b="1" dirty="0">
              <a:solidFill>
                <a:srgbClr val="000000"/>
              </a:solidFill>
              <a:ea typeface="ＭＳ Ｐゴシック" pitchFamily="-48" charset="-128"/>
            </a:endParaRPr>
          </a:p>
          <a:p>
            <a:pPr eaLnBrk="0" fontAlgn="base" hangingPunct="0">
              <a:spcBef>
                <a:spcPct val="0"/>
              </a:spcBef>
              <a:spcAft>
                <a:spcPct val="0"/>
              </a:spcAft>
            </a:pPr>
            <a:endParaRPr lang="en-US" sz="2800" b="1" dirty="0">
              <a:solidFill>
                <a:srgbClr val="000000"/>
              </a:solidFill>
              <a:ea typeface="ＭＳ Ｐゴシック" pitchFamily="-48" charset="-128"/>
            </a:endParaRP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20" y="722376"/>
            <a:ext cx="10522598" cy="628377"/>
          </a:xfrm>
          <a:prstGeom prst="rect">
            <a:avLst/>
          </a:prstGeom>
        </p:spPr>
        <p:txBody>
          <a:bodyPr vert="horz" wrap="square" lIns="0" tIns="12700" rIns="0" bIns="0" rtlCol="0">
            <a:spAutoFit/>
          </a:bodyPr>
          <a:lstStyle/>
          <a:p>
            <a:pPr marL="12700" algn="ctr">
              <a:lnSpc>
                <a:spcPct val="100000"/>
              </a:lnSpc>
              <a:spcBef>
                <a:spcPts val="100"/>
              </a:spcBef>
            </a:pPr>
            <a:r>
              <a:rPr lang="en-US" sz="4000" dirty="0">
                <a:latin typeface="Arial Black" panose="020B0A04020102020204" pitchFamily="34" charset="0"/>
                <a:cs typeface="Tahoma"/>
              </a:rPr>
              <a:t>Eligible Projects Supplemental Funds </a:t>
            </a:r>
            <a:r>
              <a:rPr lang="en-US" sz="4000" dirty="0">
                <a:latin typeface="Tahoma"/>
                <a:cs typeface="Tahoma"/>
              </a:rPr>
              <a:t>    </a:t>
            </a:r>
            <a:endParaRPr sz="4000" dirty="0">
              <a:latin typeface="Tahoma"/>
              <a:cs typeface="Tahoma"/>
            </a:endParaRPr>
          </a:p>
        </p:txBody>
      </p:sp>
    </p:spTree>
    <p:extLst>
      <p:ext uri="{BB962C8B-B14F-4D97-AF65-F5344CB8AC3E}">
        <p14:creationId xmlns:p14="http://schemas.microsoft.com/office/powerpoint/2010/main" val="3601079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74136" y="277760"/>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75794" y="1164960"/>
            <a:ext cx="9332784"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028700" lvl="3" indent="0">
              <a:spcBef>
                <a:spcPts val="435"/>
              </a:spcBef>
              <a:buClr>
                <a:srgbClr val="002060"/>
              </a:buClr>
              <a:buSzPct val="85000"/>
              <a:buNone/>
            </a:pPr>
            <a:r>
              <a:rPr lang="en-US" sz="2475" b="1" dirty="0">
                <a:solidFill>
                  <a:srgbClr val="000000"/>
                </a:solidFill>
                <a:ea typeface="ＭＳ Ｐゴシック" pitchFamily="-48" charset="-128"/>
                <a:cs typeface="Tahoma" pitchFamily="34" charset="0"/>
              </a:rPr>
              <a:t>	Healthcare Partnership PSH or RRH</a:t>
            </a:r>
          </a:p>
          <a:p>
            <a:pPr marL="0" marR="0">
              <a:lnSpc>
                <a:spcPct val="107000"/>
              </a:lnSpc>
              <a:spcBef>
                <a:spcPts val="0"/>
              </a:spcBef>
              <a:spcAft>
                <a:spcPts val="0"/>
              </a:spcAft>
            </a:pPr>
            <a:endParaRPr lang="en-US" sz="1800" b="1" dirty="0">
              <a:effectLst/>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800" b="1" dirty="0">
                <a:effectLst/>
                <a:ea typeface="Calibri" panose="020F0502020204030204" pitchFamily="34" charset="0"/>
                <a:cs typeface="Calibri" panose="020F0502020204030204" pitchFamily="34" charset="0"/>
              </a:rPr>
              <a:t>Project must have an MOU with Healthcare partner and stating the project will receive services from Healthcare organization for the duration of the project.  </a:t>
            </a: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1" dirty="0">
              <a:effectLst/>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800" b="1" dirty="0">
                <a:effectLst/>
                <a:ea typeface="Calibri" panose="020F0502020204030204" pitchFamily="34" charset="0"/>
                <a:cs typeface="Calibri" panose="020F0502020204030204" pitchFamily="34" charset="0"/>
              </a:rPr>
              <a:t>Sources of health care resources include: </a:t>
            </a:r>
            <a:endParaRPr lang="en-US" sz="18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b="1" dirty="0">
                <a:solidFill>
                  <a:srgbClr val="000000"/>
                </a:solidFill>
                <a:effectLst/>
                <a:ea typeface="Calibri" panose="020F0502020204030204" pitchFamily="34" charset="0"/>
              </a:rPr>
              <a:t>Direct contributions from a public or private health insurance provider to the project</a:t>
            </a:r>
            <a:endParaRPr lang="en-US" b="1" dirty="0">
              <a:solidFill>
                <a:srgbClr val="000000"/>
              </a:solidFill>
              <a:ea typeface="Calibri" panose="020F0502020204030204" pitchFamily="34" charset="0"/>
            </a:endParaRPr>
          </a:p>
          <a:p>
            <a:pPr marL="342900" marR="0" lvl="0" indent="-342900">
              <a:spcBef>
                <a:spcPts val="0"/>
              </a:spcBef>
              <a:spcAft>
                <a:spcPts val="0"/>
              </a:spcAft>
              <a:buFont typeface="+mj-lt"/>
              <a:buAutoNum type="arabicPeriod"/>
            </a:pPr>
            <a:r>
              <a:rPr lang="en-US" sz="1800" b="1" dirty="0">
                <a:solidFill>
                  <a:srgbClr val="000000"/>
                </a:solidFill>
                <a:effectLst/>
                <a:ea typeface="Calibri" panose="020F0502020204030204" pitchFamily="34" charset="0"/>
              </a:rPr>
              <a:t> Provision of health care services by a private or public organization tailored to the program participants of the project. </a:t>
            </a:r>
            <a:endParaRPr lang="en-US" sz="1800" dirty="0">
              <a:solidFill>
                <a:srgbClr val="000000"/>
              </a:solidFill>
              <a:effectLst/>
              <a:ea typeface="Calibri" panose="020F0502020204030204" pitchFamily="34" charset="0"/>
            </a:endParaRPr>
          </a:p>
          <a:p>
            <a:pPr marL="342900" marR="0" lvl="0" indent="-342900">
              <a:spcBef>
                <a:spcPts val="0"/>
              </a:spcBef>
              <a:spcAft>
                <a:spcPts val="0"/>
              </a:spcAft>
              <a:buFont typeface="+mj-lt"/>
              <a:buAutoNum type="arabicPeriod"/>
            </a:pPr>
            <a:r>
              <a:rPr lang="en-US" sz="1800" b="1" dirty="0">
                <a:solidFill>
                  <a:srgbClr val="000000"/>
                </a:solidFill>
                <a:effectLst/>
                <a:ea typeface="Calibri" panose="020F0502020204030204" pitchFamily="34" charset="0"/>
              </a:rPr>
              <a:t>Eligibility for the project must comply with HUD program and fair housing requirements. Eligibility criteria cannot be restricted by the eligibility requirements of the health care service provider. Healthcare services MUST be committed for the lifetime of the proposed project. </a:t>
            </a:r>
            <a:endParaRPr lang="en-US" sz="1800" dirty="0">
              <a:solidFill>
                <a:srgbClr val="000000"/>
              </a:solidFill>
              <a:effectLst/>
              <a:ea typeface="Calibri" panose="020F0502020204030204" pitchFamily="34" charset="0"/>
            </a:endParaRPr>
          </a:p>
          <a:p>
            <a:pPr marL="0" marR="0">
              <a:spcBef>
                <a:spcPts val="0"/>
              </a:spcBef>
              <a:spcAft>
                <a:spcPts val="0"/>
              </a:spcAft>
            </a:pPr>
            <a:r>
              <a:rPr lang="en-US" sz="1800" b="1" dirty="0">
                <a:solidFill>
                  <a:srgbClr val="000000"/>
                </a:solidFill>
                <a:effectLst/>
                <a:ea typeface="Calibri" panose="020F0502020204030204" pitchFamily="34" charset="0"/>
              </a:rPr>
              <a:t> </a:t>
            </a:r>
            <a:endParaRPr lang="en-US" sz="1800" dirty="0">
              <a:solidFill>
                <a:srgbClr val="000000"/>
              </a:solidFill>
              <a:effectLst/>
              <a:ea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490458" y="156140"/>
            <a:ext cx="8205056" cy="689932"/>
          </a:xfrm>
          <a:prstGeom prst="rect">
            <a:avLst/>
          </a:prstGeom>
        </p:spPr>
        <p:txBody>
          <a:bodyPr vert="horz" wrap="square" lIns="0" tIns="12700" rIns="0" bIns="0" rtlCol="0">
            <a:spAutoFit/>
          </a:bodyPr>
          <a:lstStyle/>
          <a:p>
            <a:pPr marL="12700">
              <a:lnSpc>
                <a:spcPct val="100000"/>
              </a:lnSpc>
              <a:spcBef>
                <a:spcPts val="100"/>
              </a:spcBef>
            </a:pPr>
            <a:r>
              <a:rPr lang="en-US" sz="4400" b="1" dirty="0">
                <a:latin typeface="Arial Black" panose="020B0A04020102020204" pitchFamily="34" charset="0"/>
              </a:rPr>
              <a:t>CoC Supplemental NOFO </a:t>
            </a:r>
            <a:endParaRPr sz="4600" dirty="0">
              <a:latin typeface="Tahoma"/>
              <a:cs typeface="Tahoma"/>
            </a:endParaRPr>
          </a:p>
        </p:txBody>
      </p:sp>
    </p:spTree>
    <p:extLst>
      <p:ext uri="{BB962C8B-B14F-4D97-AF65-F5344CB8AC3E}">
        <p14:creationId xmlns:p14="http://schemas.microsoft.com/office/powerpoint/2010/main" val="17922117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74136" y="277760"/>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61688" y="1164960"/>
            <a:ext cx="8598716"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028700" lvl="3" indent="0">
              <a:spcBef>
                <a:spcPts val="435"/>
              </a:spcBef>
              <a:buClr>
                <a:srgbClr val="002060"/>
              </a:buClr>
              <a:buSzPct val="85000"/>
              <a:buNone/>
            </a:pPr>
            <a:r>
              <a:rPr lang="en-US" sz="2475" b="1" dirty="0">
                <a:solidFill>
                  <a:srgbClr val="000000"/>
                </a:solidFill>
                <a:ea typeface="ＭＳ Ｐゴシック" pitchFamily="-48" charset="-128"/>
                <a:cs typeface="Tahoma" pitchFamily="34" charset="0"/>
              </a:rPr>
              <a:t>Healthcare Partnership PSH or RRH</a:t>
            </a:r>
          </a:p>
          <a:p>
            <a:pPr marL="0" marR="0" algn="ctr">
              <a:spcBef>
                <a:spcPts val="0"/>
              </a:spcBef>
              <a:spcAft>
                <a:spcPts val="0"/>
              </a:spcAft>
            </a:pPr>
            <a:r>
              <a:rPr lang="en-US" sz="1800" b="1" dirty="0">
                <a:solidFill>
                  <a:srgbClr val="000000"/>
                </a:solidFill>
                <a:effectLst/>
                <a:ea typeface="Calibri" panose="020F0502020204030204" pitchFamily="34" charset="0"/>
              </a:rPr>
              <a:t> Continued </a:t>
            </a:r>
            <a:endParaRPr lang="en-US" sz="1800" dirty="0">
              <a:solidFill>
                <a:srgbClr val="000000"/>
              </a:solidFill>
              <a:effectLst/>
              <a:ea typeface="Calibri" panose="020F0502020204030204" pitchFamily="34" charset="0"/>
            </a:endParaRPr>
          </a:p>
          <a:p>
            <a:pPr marL="0" marR="0">
              <a:spcBef>
                <a:spcPts val="0"/>
              </a:spcBef>
              <a:spcAft>
                <a:spcPts val="0"/>
              </a:spcAft>
            </a:pPr>
            <a:r>
              <a:rPr lang="en-US" sz="1800" b="1" dirty="0">
                <a:solidFill>
                  <a:srgbClr val="000000"/>
                </a:solidFill>
                <a:effectLst/>
                <a:ea typeface="Calibri" panose="020F0502020204030204" pitchFamily="34" charset="0"/>
              </a:rPr>
              <a:t>Projects must demonstrate through a written commitment from a health care organization that the value of assistance being provided is at least in the case of a substance abuse treatment or recovery provider, it will provide access to treatment or recovery services for all program participants who quality and choose those services; or an amount that is equivalent to </a:t>
            </a:r>
            <a:r>
              <a:rPr lang="en-US" b="1" dirty="0">
                <a:solidFill>
                  <a:srgbClr val="000000"/>
                </a:solidFill>
                <a:ea typeface="Calibri" panose="020F0502020204030204" pitchFamily="34" charset="0"/>
              </a:rPr>
              <a:t>50</a:t>
            </a:r>
            <a:r>
              <a:rPr lang="en-US" sz="1800" b="1" dirty="0">
                <a:solidFill>
                  <a:srgbClr val="000000"/>
                </a:solidFill>
                <a:effectLst/>
                <a:ea typeface="Calibri" panose="020F0502020204030204" pitchFamily="34" charset="0"/>
              </a:rPr>
              <a:t> percent of the funding being requested for the project will be covered by the healthcare organization. Acceptable forms of commitment are formal written agreements and must include: </a:t>
            </a:r>
            <a:endParaRPr lang="en-US" sz="1800" dirty="0">
              <a:solidFill>
                <a:srgbClr val="000000"/>
              </a:solidFill>
              <a:effectLst/>
              <a:ea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b="1" dirty="0">
                <a:solidFill>
                  <a:srgbClr val="000000"/>
                </a:solidFill>
                <a:effectLst/>
                <a:ea typeface="Calibri" panose="020F0502020204030204" pitchFamily="34" charset="0"/>
                <a:cs typeface="Calibri" panose="020F0502020204030204" pitchFamily="34" charset="0"/>
              </a:rPr>
              <a:t>value of the commitment, and </a:t>
            </a:r>
            <a:endParaRPr lang="en-US" sz="18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solidFill>
                  <a:srgbClr val="000000"/>
                </a:solidFill>
                <a:effectLst/>
                <a:ea typeface="Calibri" panose="020F0502020204030204" pitchFamily="34" charset="0"/>
                <a:cs typeface="Calibri" panose="020F0502020204030204" pitchFamily="34" charset="0"/>
              </a:rPr>
              <a:t>dates the healthcare resources will be provided. </a:t>
            </a: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0000"/>
                </a:solidFill>
                <a:effectLst/>
                <a:ea typeface="Calibri" panose="020F0502020204030204" pitchFamily="34" charset="0"/>
                <a:cs typeface="Calibri" panose="020F0502020204030204" pitchFamily="34" charset="0"/>
              </a:rPr>
              <a:t> </a:t>
            </a: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0000"/>
                </a:solidFill>
                <a:effectLst/>
                <a:ea typeface="Calibri" panose="020F0502020204030204" pitchFamily="34" charset="0"/>
                <a:cs typeface="Calibri" panose="020F0502020204030204" pitchFamily="34" charset="0"/>
              </a:rPr>
              <a:t>In-kind resources must be valued at the local rates consistent with the amount paid for services not supported by grant funds. CoCs can receive less than full points for demonstrating commitments less than the threshold described above.  </a:t>
            </a:r>
            <a:endParaRPr lang="en-US" sz="1800" dirty="0">
              <a:effectLst/>
              <a:ea typeface="Calibri" panose="020F0502020204030204" pitchFamily="34" charset="0"/>
              <a:cs typeface="Times New Roman" panose="02020603050405020304" pitchFamily="18" charset="0"/>
            </a:endParaRPr>
          </a:p>
          <a:p>
            <a:pPr marL="1028700" lvl="3" indent="0">
              <a:spcBef>
                <a:spcPts val="435"/>
              </a:spcBef>
              <a:buClr>
                <a:srgbClr val="002060"/>
              </a:buClr>
              <a:buSzPct val="85000"/>
              <a:buNone/>
            </a:pPr>
            <a:endParaRPr lang="en-US" sz="2800" dirty="0"/>
          </a:p>
          <a:p>
            <a:pPr marL="1028700" lvl="3" indent="0">
              <a:spcBef>
                <a:spcPts val="435"/>
              </a:spcBef>
              <a:buClr>
                <a:srgbClr val="002060"/>
              </a:buClr>
              <a:buSzPct val="85000"/>
              <a:buNone/>
            </a:pPr>
            <a:endParaRPr lang="en-US" sz="28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r>
              <a:rPr lang="en-US" sz="1600" dirty="0"/>
              <a:t>5-point bonus for new projects that are partnering with healthcare organizations to provide permanent supportive housing and rapid rehousing services VII.B.6. </a:t>
            </a:r>
            <a:r>
              <a:rPr lang="en-US" sz="1600" b="1" dirty="0"/>
              <a:t>Please note reallocated funded project can receive the Healthcare Partnership bonus.</a:t>
            </a:r>
            <a:r>
              <a:rPr lang="en-US" sz="1600" b="1" dirty="0">
                <a:solidFill>
                  <a:srgbClr val="000000"/>
                </a:solidFill>
                <a:latin typeface="Arial" charset="0"/>
                <a:ea typeface="ＭＳ Ｐゴシック" pitchFamily="-48" charset="-128"/>
                <a:cs typeface="Tahoma" pitchFamily="34" charset="0"/>
              </a:rPr>
              <a:t> </a:t>
            </a:r>
            <a:endParaRPr lang="en-US" sz="1600" b="1" dirty="0">
              <a:solidFill>
                <a:srgbClr val="000000"/>
              </a:solidFill>
              <a:ea typeface="ＭＳ Ｐゴシック" pitchFamily="-48" charset="-128"/>
              <a:cs typeface="Tahoma" pitchFamily="34" charset="0"/>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58709" y="674404"/>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074136" y="296507"/>
            <a:ext cx="8468128" cy="751488"/>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 </a:t>
            </a:r>
            <a:r>
              <a:rPr lang="en-US" sz="4800" b="1" dirty="0">
                <a:latin typeface="Arial Black" panose="020B0A04020102020204" pitchFamily="34" charset="0"/>
              </a:rPr>
              <a:t>CoC Supplemental NOFO </a:t>
            </a:r>
            <a:r>
              <a:rPr lang="en-US" sz="4600" dirty="0">
                <a:latin typeface="Tahoma"/>
                <a:cs typeface="Tahoma"/>
              </a:rPr>
              <a:t>  </a:t>
            </a:r>
            <a:endParaRPr sz="4600" dirty="0">
              <a:latin typeface="Tahoma"/>
              <a:cs typeface="Tahoma"/>
            </a:endParaRPr>
          </a:p>
        </p:txBody>
      </p:sp>
    </p:spTree>
    <p:extLst>
      <p:ext uri="{BB962C8B-B14F-4D97-AF65-F5344CB8AC3E}">
        <p14:creationId xmlns:p14="http://schemas.microsoft.com/office/powerpoint/2010/main" val="38100576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74136" y="277760"/>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61688" y="1164960"/>
            <a:ext cx="8598716"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14300" lvl="1">
              <a:spcBef>
                <a:spcPts val="435"/>
              </a:spcBef>
              <a:buClr>
                <a:srgbClr val="002060"/>
              </a:buClr>
              <a:buSzPct val="85000"/>
            </a:pPr>
            <a:r>
              <a:rPr lang="en-US" sz="2475" b="1" dirty="0">
                <a:solidFill>
                  <a:srgbClr val="000000"/>
                </a:solidFill>
                <a:ea typeface="ＭＳ Ｐゴシック" pitchFamily="-48" charset="-128"/>
                <a:cs typeface="Tahoma" pitchFamily="34" charset="0"/>
              </a:rPr>
              <a:t>Housing Partnership PSH or RRH</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HUD is interested in new projects that propose the development of new units and housing opportunities</a:t>
            </a:r>
          </a:p>
          <a:p>
            <a:pPr lvl="1">
              <a:lnSpc>
                <a:spcPct val="107000"/>
              </a:lnSpc>
              <a:spcBef>
                <a:spcPts val="0"/>
              </a:spcBef>
              <a:buFont typeface="Courier New" panose="02070309020205020404" pitchFamily="49" charset="0"/>
              <a:buChar char="o"/>
            </a:pPr>
            <a:r>
              <a:rPr lang="en-US" sz="2800" dirty="0">
                <a:effectLst/>
                <a:latin typeface="Calibri" panose="020F0502020204030204" pitchFamily="34" charset="0"/>
                <a:ea typeface="Calibri" panose="020F0502020204030204" pitchFamily="34" charset="0"/>
                <a:cs typeface="Times New Roman" panose="02020603050405020304" pitchFamily="18" charset="0"/>
              </a:rPr>
              <a:t>At least 50% of units, RRH or PSH, will utilize housing subsidies not funded through CoC or ESG funding for full points</a:t>
            </a:r>
          </a:p>
          <a:p>
            <a:pPr marL="742950" lvl="1" indent="-285750">
              <a:lnSpc>
                <a:spcPct val="107000"/>
              </a:lnSpc>
              <a:spcBef>
                <a:spcPts val="0"/>
              </a:spcBef>
              <a:spcAft>
                <a:spcPts val="800"/>
              </a:spcAft>
              <a:buFont typeface="Courier New" panose="02070309020205020404" pitchFamily="49" charset="0"/>
              <a:buChar char="o"/>
            </a:pPr>
            <a:r>
              <a:rPr lang="en-US" sz="2800" dirty="0">
                <a:effectLst/>
                <a:latin typeface="Calibri" panose="020F0502020204030204" pitchFamily="34" charset="0"/>
                <a:ea typeface="Calibri" panose="020F0502020204030204" pitchFamily="34" charset="0"/>
                <a:cs typeface="Times New Roman" panose="02020603050405020304" pitchFamily="18" charset="0"/>
              </a:rPr>
              <a:t>Letter from PHA committing to work with the CoC to pair vouchers with CoC funded support services to develop a prioritization plan for a </a:t>
            </a:r>
            <a:r>
              <a:rPr lang="en-US" sz="2800" b="1" i="1" dirty="0">
                <a:effectLst/>
                <a:latin typeface="Calibri" panose="020F0502020204030204" pitchFamily="34" charset="0"/>
                <a:ea typeface="Calibri" panose="020F0502020204030204" pitchFamily="34" charset="0"/>
                <a:cs typeface="Times New Roman" panose="02020603050405020304" pitchFamily="18" charset="0"/>
              </a:rPr>
              <a:t>potential allocation of Stability vouchers.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 lvl="1">
              <a:spcBef>
                <a:spcPts val="435"/>
              </a:spcBef>
              <a:buClr>
                <a:srgbClr val="002060"/>
              </a:buClr>
              <a:buSzPct val="85000"/>
            </a:pPr>
            <a:endParaRPr lang="en-US" sz="2475" b="1" dirty="0">
              <a:solidFill>
                <a:srgbClr val="000000"/>
              </a:solidFill>
              <a:ea typeface="ＭＳ Ｐゴシック" pitchFamily="-48" charset="-128"/>
              <a:cs typeface="Tahoma" pitchFamily="34" charset="0"/>
            </a:endParaRPr>
          </a:p>
          <a:p>
            <a:pPr marL="0" marR="0" algn="ctr">
              <a:spcBef>
                <a:spcPts val="0"/>
              </a:spcBef>
              <a:spcAft>
                <a:spcPts val="0"/>
              </a:spcAft>
            </a:pPr>
            <a:r>
              <a:rPr lang="en-US" sz="1800" b="1" dirty="0">
                <a:solidFill>
                  <a:srgbClr val="000000"/>
                </a:solidFill>
                <a:effectLst/>
                <a:ea typeface="Calibri" panose="020F0502020204030204" pitchFamily="34" charset="0"/>
              </a:rPr>
              <a:t> </a:t>
            </a:r>
            <a:r>
              <a:rPr lang="en-US" sz="1800" b="1" dirty="0">
                <a:solidFill>
                  <a:srgbClr val="000000"/>
                </a:solidFill>
                <a:effectLst/>
                <a:ea typeface="Calibri" panose="020F0502020204030204" pitchFamily="34" charset="0"/>
                <a:cs typeface="Calibri" panose="020F0502020204030204" pitchFamily="34" charset="0"/>
              </a:rPr>
              <a:t>  </a:t>
            </a:r>
            <a:endParaRPr lang="en-US" sz="1800" dirty="0">
              <a:effectLst/>
              <a:ea typeface="Calibri" panose="020F0502020204030204" pitchFamily="34" charset="0"/>
              <a:cs typeface="Times New Roman" panose="02020603050405020304" pitchFamily="18" charset="0"/>
            </a:endParaRPr>
          </a:p>
          <a:p>
            <a:pPr marL="1028700" lvl="3" indent="0">
              <a:spcBef>
                <a:spcPts val="435"/>
              </a:spcBef>
              <a:buClr>
                <a:srgbClr val="002060"/>
              </a:buClr>
              <a:buSzPct val="85000"/>
              <a:buNone/>
            </a:pPr>
            <a:endParaRPr lang="en-US" sz="2800" dirty="0"/>
          </a:p>
          <a:p>
            <a:pPr marL="1028700" lvl="3" indent="0">
              <a:spcBef>
                <a:spcPts val="435"/>
              </a:spcBef>
              <a:buClr>
                <a:srgbClr val="002060"/>
              </a:buClr>
              <a:buSzPct val="85000"/>
              <a:buNone/>
            </a:pPr>
            <a:endParaRPr lang="en-US" sz="28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r>
              <a:rPr lang="en-US" sz="1600" dirty="0"/>
              <a:t>5-point bonus for new projects that are partnering with healthcare organizations to provide permanent supportive housing and rapid rehousing services VII.B.6. </a:t>
            </a:r>
            <a:r>
              <a:rPr lang="en-US" sz="1600" b="1" dirty="0"/>
              <a:t>Please note reallocated funded project can receive the Healthcare Partnership bonus.</a:t>
            </a:r>
            <a:r>
              <a:rPr lang="en-US" sz="1600" b="1" dirty="0">
                <a:solidFill>
                  <a:srgbClr val="000000"/>
                </a:solidFill>
                <a:latin typeface="Arial" charset="0"/>
                <a:ea typeface="ＭＳ Ｐゴシック" pitchFamily="-48" charset="-128"/>
                <a:cs typeface="Tahoma" pitchFamily="34" charset="0"/>
              </a:rPr>
              <a:t> </a:t>
            </a:r>
            <a:endParaRPr lang="en-US" sz="1600" b="1" dirty="0">
              <a:solidFill>
                <a:srgbClr val="000000"/>
              </a:solidFill>
              <a:ea typeface="ＭＳ Ｐゴシック" pitchFamily="-48" charset="-128"/>
              <a:cs typeface="Tahoma" pitchFamily="34" charset="0"/>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58709" y="674404"/>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074136" y="296507"/>
            <a:ext cx="8468128" cy="751488"/>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 </a:t>
            </a:r>
            <a:r>
              <a:rPr lang="en-US" sz="4800" b="1" dirty="0">
                <a:latin typeface="Arial Black" panose="020B0A04020102020204" pitchFamily="34" charset="0"/>
              </a:rPr>
              <a:t>CoC Supplemental NOFO </a:t>
            </a:r>
            <a:r>
              <a:rPr lang="en-US" sz="4600" dirty="0">
                <a:latin typeface="Tahoma"/>
                <a:cs typeface="Tahoma"/>
              </a:rPr>
              <a:t>  </a:t>
            </a:r>
            <a:endParaRPr sz="4600" dirty="0">
              <a:latin typeface="Tahoma"/>
              <a:cs typeface="Tahoma"/>
            </a:endParaRPr>
          </a:p>
        </p:txBody>
      </p:sp>
    </p:spTree>
    <p:extLst>
      <p:ext uri="{BB962C8B-B14F-4D97-AF65-F5344CB8AC3E}">
        <p14:creationId xmlns:p14="http://schemas.microsoft.com/office/powerpoint/2010/main" val="1878554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4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870223" y="1314270"/>
            <a:ext cx="8451553" cy="310817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800" dirty="0"/>
              <a:t>All projects must complete Budget Workbook</a:t>
            </a:r>
          </a:p>
          <a:p>
            <a:pPr marL="342900" indent="-342900">
              <a:buFont typeface="Arial" panose="020B0604020202020204" pitchFamily="34" charset="0"/>
              <a:buChar char="•"/>
            </a:pPr>
            <a:r>
              <a:rPr lang="en-US" sz="2800" dirty="0"/>
              <a:t>Complete the worksheets that are appropriate for your project.  Choose N/A box on top of each worksheet that you are not using</a:t>
            </a:r>
          </a:p>
          <a:p>
            <a:pPr marL="342900" indent="-342900">
              <a:buFont typeface="Arial" panose="020B0604020202020204" pitchFamily="34" charset="0"/>
              <a:buChar char="•"/>
            </a:pPr>
            <a:r>
              <a:rPr lang="en-US" sz="2800" dirty="0"/>
              <a:t>Green cells are only places where numbers should be entered</a:t>
            </a:r>
          </a:p>
          <a:p>
            <a:pPr marL="342900" indent="-342900">
              <a:buFont typeface="Arial" panose="020B0604020202020204" pitchFamily="34" charset="0"/>
              <a:buChar char="•"/>
            </a:pPr>
            <a:r>
              <a:rPr lang="en-US" sz="2800" dirty="0"/>
              <a:t>Please make sure you review all pages for extended funding years (grant funding is for 3 years) </a:t>
            </a:r>
          </a:p>
          <a:p>
            <a:pPr marL="342900" indent="-342900">
              <a:buFont typeface="Arial" panose="020B0604020202020204" pitchFamily="34" charset="0"/>
              <a:buChar char="•"/>
            </a:pPr>
            <a:r>
              <a:rPr lang="en-US" sz="2800" dirty="0"/>
              <a:t>HMIS worksheet is only for dedicated HMIS project</a:t>
            </a:r>
          </a:p>
          <a:p>
            <a:pPr marL="342900" indent="-342900">
              <a:buFont typeface="Arial" panose="020B0604020202020204" pitchFamily="34" charset="0"/>
              <a:buChar char="•"/>
            </a:pPr>
            <a:r>
              <a:rPr lang="en-US" sz="2800" u="sng" dirty="0"/>
              <a:t>Complete Total Budget Worksheet last</a:t>
            </a:r>
            <a:r>
              <a:rPr lang="en-US" sz="2800" dirty="0"/>
              <a:t> – Fill in Project Administration up to 10% only.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3216" y="473528"/>
            <a:ext cx="6570980"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Budget</a:t>
            </a:r>
            <a:endParaRPr sz="4600" dirty="0">
              <a:latin typeface="Tahoma"/>
              <a:cs typeface="Tahoma"/>
            </a:endParaRPr>
          </a:p>
        </p:txBody>
      </p:sp>
    </p:spTree>
    <p:extLst>
      <p:ext uri="{BB962C8B-B14F-4D97-AF65-F5344CB8AC3E}">
        <p14:creationId xmlns:p14="http://schemas.microsoft.com/office/powerpoint/2010/main" val="1526546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4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904301" y="1695179"/>
            <a:ext cx="8484605" cy="3319161"/>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800" dirty="0"/>
              <a:t>Supplemental Projects MUST use current FMR rents only</a:t>
            </a:r>
          </a:p>
          <a:p>
            <a:pPr marL="342900" indent="-342900">
              <a:buFont typeface="Arial" panose="020B0604020202020204" pitchFamily="34" charset="0"/>
              <a:buChar char="•"/>
            </a:pPr>
            <a:r>
              <a:rPr lang="en-US" sz="2800" dirty="0"/>
              <a:t>Budget total request should be for a three year grant term </a:t>
            </a:r>
          </a:p>
          <a:p>
            <a:pPr marL="342900" indent="-342900">
              <a:buFont typeface="Arial" panose="020B0604020202020204" pitchFamily="34" charset="0"/>
              <a:buChar char="•"/>
            </a:pPr>
            <a:r>
              <a:rPr lang="en-US" sz="2800" dirty="0"/>
              <a:t>Please attach documentation of match and include detail on description of contribution</a:t>
            </a:r>
          </a:p>
          <a:p>
            <a:pPr marL="342900" indent="-342900">
              <a:buFont typeface="Arial" panose="020B0604020202020204" pitchFamily="34" charset="0"/>
              <a:buChar char="•"/>
            </a:pPr>
            <a:r>
              <a:rPr lang="en-US" sz="2800" dirty="0"/>
              <a:t>Budget Scoring – 8 points</a:t>
            </a:r>
          </a:p>
          <a:p>
            <a:pPr marL="114300" indent="0">
              <a:buNone/>
            </a:pPr>
            <a:r>
              <a:rPr lang="en-US" sz="2000" dirty="0"/>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Budget</a:t>
            </a:r>
            <a:endParaRPr sz="4600" dirty="0">
              <a:latin typeface="Tahoma"/>
              <a:cs typeface="Tahoma"/>
            </a:endParaRPr>
          </a:p>
        </p:txBody>
      </p:sp>
    </p:spTree>
    <p:extLst>
      <p:ext uri="{BB962C8B-B14F-4D97-AF65-F5344CB8AC3E}">
        <p14:creationId xmlns:p14="http://schemas.microsoft.com/office/powerpoint/2010/main" val="30836126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40" y="-65804"/>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34574" y="1153185"/>
            <a:ext cx="8489658"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400" dirty="0"/>
              <a:t>Minimum Match requirement is 50%.  Applications cannot be reviewed if there is insufficient match.</a:t>
            </a:r>
          </a:p>
          <a:p>
            <a:pPr marL="342900" indent="-342900">
              <a:buFont typeface="Arial" panose="020B0604020202020204" pitchFamily="34" charset="0"/>
              <a:buChar char="•"/>
            </a:pPr>
            <a:r>
              <a:rPr lang="en-US" sz="2400" dirty="0"/>
              <a:t>Match may be cash or in-kind.  </a:t>
            </a:r>
          </a:p>
          <a:p>
            <a:pPr marL="342900" indent="-342900">
              <a:buFont typeface="Arial" panose="020B0604020202020204" pitchFamily="34" charset="0"/>
              <a:buChar char="•"/>
            </a:pPr>
            <a:r>
              <a:rPr lang="en-US" sz="2400" dirty="0"/>
              <a:t>Cash match must be cash that comes through your organization’s books and is used for eligible program expenses for the CoC funded project.  </a:t>
            </a:r>
          </a:p>
          <a:p>
            <a:pPr marL="342900" indent="-342900">
              <a:buFont typeface="Arial" panose="020B0604020202020204" pitchFamily="34" charset="0"/>
              <a:buChar char="•"/>
            </a:pPr>
            <a:r>
              <a:rPr lang="en-US" sz="2400" dirty="0"/>
              <a:t>In-kind match are materials or labor that is donated to the project.  Must include the cash value for the service/goods/labor and how you arrived at the amount. </a:t>
            </a:r>
          </a:p>
          <a:p>
            <a:pPr marL="1257300" lvl="2" indent="-342900">
              <a:buFont typeface="Arial" panose="020B0604020202020204" pitchFamily="34" charset="0"/>
              <a:buChar char="•"/>
            </a:pPr>
            <a:r>
              <a:rPr lang="en-US" sz="2400" b="1" dirty="0"/>
              <a:t>In-kind match must be documented with an </a:t>
            </a:r>
            <a:r>
              <a:rPr lang="en-US" sz="2400" b="1" u="sng" dirty="0"/>
              <a:t>MOU</a:t>
            </a:r>
            <a:r>
              <a:rPr lang="en-US" sz="2400" b="1" dirty="0"/>
              <a:t> and not a letter. </a:t>
            </a:r>
          </a:p>
          <a:p>
            <a:endParaRPr lang="en-US"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498847" y="397538"/>
            <a:ext cx="6570980"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Match   </a:t>
            </a:r>
            <a:endParaRPr sz="4600" dirty="0">
              <a:latin typeface="Tahoma"/>
              <a:cs typeface="Tahoma"/>
            </a:endParaRPr>
          </a:p>
        </p:txBody>
      </p:sp>
    </p:spTree>
    <p:extLst>
      <p:ext uri="{BB962C8B-B14F-4D97-AF65-F5344CB8AC3E}">
        <p14:creationId xmlns:p14="http://schemas.microsoft.com/office/powerpoint/2010/main" val="1266011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33849" y="1695180"/>
            <a:ext cx="9624735"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14300" indent="0">
              <a:buNone/>
            </a:pPr>
            <a:r>
              <a:rPr lang="en-US" b="1" i="1" dirty="0"/>
              <a:t>The 2022 CoC Program Notice of Funding Opportunity (NOFO)</a:t>
            </a:r>
            <a:r>
              <a:rPr lang="en-US" dirty="0"/>
              <a:t> New Applicants must also comply with the rules, regulations, and guidance in 2022 HUD NOFO.</a:t>
            </a:r>
          </a:p>
          <a:p>
            <a:pPr marL="114300" indent="0">
              <a:buNone/>
            </a:pPr>
            <a:endParaRPr lang="en-US" dirty="0">
              <a:hlinkClick r:id="rId3"/>
            </a:endParaRPr>
          </a:p>
          <a:p>
            <a:pPr marL="114300" indent="0">
              <a:buNone/>
            </a:pPr>
            <a:r>
              <a:rPr lang="en-US" dirty="0">
                <a:hlinkClick r:id="rId4"/>
              </a:rPr>
              <a:t>https://www.hud.gov/program_offices/comm_planning/coc/specialCoCNOFO/supplemental</a:t>
            </a:r>
            <a:endParaRPr lang="en-US" dirty="0"/>
          </a:p>
          <a:p>
            <a:pPr marL="114300" indent="0">
              <a:buNone/>
            </a:pPr>
            <a:endParaRPr lang="en-US" dirty="0"/>
          </a:p>
          <a:p>
            <a:r>
              <a:rPr lang="en-US" i="1" dirty="0"/>
              <a:t>CoC Program Interim Rule (24 CFR part 578) </a:t>
            </a:r>
            <a:r>
              <a:rPr lang="en-US" i="1" u="sng" dirty="0">
                <a:hlinkClick r:id="rId5"/>
              </a:rPr>
              <a:t>https://www.hudexchange.info/resources/documents/CoCProgramInterimRule_FormattedVersion.pdf</a:t>
            </a:r>
            <a:endParaRPr lang="en-US" i="1" u="sng" dirty="0"/>
          </a:p>
          <a:p>
            <a:r>
              <a:rPr lang="en-US" dirty="0"/>
              <a:t>Housing First Information</a:t>
            </a:r>
            <a:endParaRPr lang="en-US" u="sng" dirty="0"/>
          </a:p>
          <a:p>
            <a:r>
              <a:rPr lang="en-US" u="sng" dirty="0">
                <a:hlinkClick r:id="rId6"/>
              </a:rPr>
              <a:t>https://www.hudexchange.info/resources/documents/Housing-First-Permanent-SupportiveHousing-Brief.pdf</a:t>
            </a:r>
            <a:endParaRPr lang="en-US" u="sng" dirty="0"/>
          </a:p>
          <a:p>
            <a:r>
              <a:rPr lang="en-US" dirty="0"/>
              <a:t>Rapid Re-Housing Information</a:t>
            </a:r>
          </a:p>
          <a:p>
            <a:r>
              <a:rPr lang="en-US" u="sng" dirty="0">
                <a:hlinkClick r:id="rId7"/>
              </a:rPr>
              <a:t>https://www.hudexchange.info/resources/documents/Rapid-Re-Housing-Brief.pdf</a:t>
            </a:r>
            <a:br>
              <a:rPr lang="en-US" u="sng" dirty="0"/>
            </a:br>
            <a:r>
              <a:rPr lang="en-US" u="sng" dirty="0">
                <a:hlinkClick r:id="rId8"/>
              </a:rPr>
              <a:t>https://www.hudexchange.info/resource/2889/rapid-rehousing-esg-vs-coc/</a:t>
            </a:r>
            <a:endParaRPr lang="en-US" u="sng"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9"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10"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1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51488"/>
          </a:xfrm>
          <a:prstGeom prst="rect">
            <a:avLst/>
          </a:prstGeom>
        </p:spPr>
        <p:txBody>
          <a:bodyPr vert="horz" wrap="square" lIns="0" tIns="12700" rIns="0" bIns="0" rtlCol="0">
            <a:spAutoFit/>
          </a:bodyPr>
          <a:lstStyle/>
          <a:p>
            <a:pPr marL="12700">
              <a:lnSpc>
                <a:spcPct val="100000"/>
              </a:lnSpc>
              <a:spcBef>
                <a:spcPts val="100"/>
              </a:spcBef>
            </a:pPr>
            <a:r>
              <a:rPr lang="en-US" sz="4800" b="1" u="sng" dirty="0"/>
              <a:t>HUD References</a:t>
            </a:r>
            <a:endParaRPr sz="4600" dirty="0">
              <a:latin typeface="Tahoma"/>
              <a:cs typeface="Tahoma"/>
            </a:endParaRPr>
          </a:p>
        </p:txBody>
      </p:sp>
    </p:spTree>
    <p:extLst>
      <p:ext uri="{BB962C8B-B14F-4D97-AF65-F5344CB8AC3E}">
        <p14:creationId xmlns:p14="http://schemas.microsoft.com/office/powerpoint/2010/main" val="29022328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180730" y="1695179"/>
            <a:ext cx="9587538" cy="307213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571500" indent="-457200">
              <a:buFont typeface="Arial" panose="020B0604020202020204" pitchFamily="34" charset="0"/>
              <a:buChar char="•"/>
            </a:pPr>
            <a:r>
              <a:rPr lang="en-US" sz="2800" b="1" dirty="0"/>
              <a:t>Narrative attachments for the New Project Application should be included in one document and labeled as “Application Attachments for ______________“</a:t>
            </a:r>
          </a:p>
          <a:p>
            <a:pPr marL="114300"/>
            <a:endParaRPr lang="en-US" sz="2800" b="1" dirty="0"/>
          </a:p>
          <a:p>
            <a:pPr marL="571500" indent="-457200">
              <a:buFont typeface="Arial" panose="020B0604020202020204" pitchFamily="34" charset="0"/>
              <a:buChar char="•"/>
            </a:pPr>
            <a:r>
              <a:rPr lang="en-US" sz="2800" b="1" dirty="0"/>
              <a:t>The budget workbook is a separate attachment and named “Budget for ___________________”</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7"/>
            <a:ext cx="3809365" cy="720710"/>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651518" y="722376"/>
            <a:ext cx="9057060"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Supplemental NOFO Attachments </a:t>
            </a:r>
            <a:endParaRPr sz="4600" dirty="0">
              <a:latin typeface="Tahoma"/>
              <a:cs typeface="Tahoma"/>
            </a:endParaRPr>
          </a:p>
        </p:txBody>
      </p:sp>
    </p:spTree>
    <p:extLst>
      <p:ext uri="{BB962C8B-B14F-4D97-AF65-F5344CB8AC3E}">
        <p14:creationId xmlns:p14="http://schemas.microsoft.com/office/powerpoint/2010/main" val="309066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649658" y="1257300"/>
            <a:ext cx="7322490" cy="329694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833118" y="1257300"/>
            <a:ext cx="10709225" cy="43434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Calibri"/>
              </a:rPr>
              <a:t>Exits to PH or Retention - 1</a:t>
            </a:r>
            <a:r>
              <a:rPr kumimoji="0" lang="en-US" sz="3200" b="1" i="0" u="none" strike="noStrike" kern="1200" cap="none" spc="0" normalizeH="0" baseline="0" noProof="0" dirty="0">
                <a:ln>
                  <a:noFill/>
                </a:ln>
                <a:solidFill>
                  <a:prstClr val="black"/>
                </a:solidFill>
                <a:effectLst/>
                <a:uLnTx/>
                <a:uFillTx/>
                <a:latin typeface="Calibri"/>
                <a:ea typeface="+mn-ea"/>
                <a:cs typeface="+mn-cs"/>
              </a:rPr>
              <a:t>3 points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6 of 13 pts. for increasing the number of exits to PH from EH, TH, SH and RRH by at </a:t>
            </a:r>
            <a:r>
              <a:rPr lang="en-US" sz="3200" dirty="0" err="1">
                <a:solidFill>
                  <a:prstClr val="black"/>
                </a:solidFill>
                <a:latin typeface="Calibri"/>
              </a:rPr>
              <a:t>elaselength</a:t>
            </a:r>
            <a:r>
              <a:rPr lang="en-US" sz="3200" dirty="0">
                <a:solidFill>
                  <a:prstClr val="black"/>
                </a:solidFill>
                <a:latin typeface="Calibri"/>
              </a:rPr>
              <a:t> of time homeless from 2020 -2021 (2021 SPM Report) by at least 2% or overall percentage of exits to PH is 50% or greater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3 of 13 pts. for increasing the percentage of retention in PH by at least 1% from 2020 – 2021 or overall percentage was greater than 95%</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System Performance (59 points)</a:t>
            </a:r>
            <a:endParaRPr sz="4600" dirty="0">
              <a:latin typeface="Tahoma"/>
              <a:cs typeface="Tahoma"/>
            </a:endParaRPr>
          </a:p>
        </p:txBody>
      </p:sp>
    </p:spTree>
    <p:extLst>
      <p:ext uri="{BB962C8B-B14F-4D97-AF65-F5344CB8AC3E}">
        <p14:creationId xmlns:p14="http://schemas.microsoft.com/office/powerpoint/2010/main" val="36476759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949911" y="1695179"/>
            <a:ext cx="10233087" cy="257481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rPr>
              <a:t>Presentations will be scheduled for September 6</a:t>
            </a:r>
            <a:r>
              <a:rPr lang="en-US" sz="2000" baseline="30000" dirty="0">
                <a:solidFill>
                  <a:prstClr val="black"/>
                </a:solidFill>
              </a:rPr>
              <a:t>th </a:t>
            </a:r>
            <a:r>
              <a:rPr lang="en-US" sz="2000" dirty="0">
                <a:solidFill>
                  <a:prstClr val="black"/>
                </a:solidFill>
              </a:rPr>
              <a:t>and 7</a:t>
            </a:r>
            <a:r>
              <a:rPr lang="en-US" sz="2000" baseline="30000" dirty="0">
                <a:solidFill>
                  <a:prstClr val="black"/>
                </a:solidFill>
              </a:rPr>
              <a:t>th</a:t>
            </a:r>
            <a:r>
              <a:rPr lang="en-US" sz="2000" dirty="0">
                <a:solidFill>
                  <a:prstClr val="black"/>
                </a:solidFill>
              </a:rPr>
              <a:t> with September 8</a:t>
            </a:r>
            <a:r>
              <a:rPr lang="en-US" sz="2000" baseline="30000" dirty="0">
                <a:solidFill>
                  <a:prstClr val="black"/>
                </a:solidFill>
              </a:rPr>
              <a:t>th</a:t>
            </a:r>
            <a:r>
              <a:rPr lang="en-US" sz="2000" dirty="0">
                <a:solidFill>
                  <a:prstClr val="black"/>
                </a:solidFill>
              </a:rPr>
              <a:t>  as a back-up date if needed</a:t>
            </a:r>
          </a:p>
          <a:p>
            <a:pPr marR="0" lvl="0" defTabSz="914400" rtl="0" eaLnBrk="1" fontAlgn="auto" latinLnBrk="0" hangingPunct="1">
              <a:lnSpc>
                <a:spcPct val="100000"/>
              </a:lnSpc>
              <a:spcBef>
                <a:spcPts val="0"/>
              </a:spcBef>
              <a:spcAft>
                <a:spcPts val="0"/>
              </a:spcAft>
              <a:buClrTx/>
              <a:buSzTx/>
              <a:tabLst/>
              <a:defRPr/>
            </a:pPr>
            <a:endParaRPr lang="en-US" sz="2000" dirty="0">
              <a:solidFill>
                <a:prstClr val="black"/>
              </a:solidFill>
            </a:endParaRPr>
          </a:p>
          <a:p>
            <a:pPr marL="285750" marR="0" indent="-285750">
              <a:lnSpc>
                <a:spcPct val="107000"/>
              </a:lnSpc>
              <a:spcBef>
                <a:spcPts val="0"/>
              </a:spcBef>
              <a:spcAft>
                <a:spcPts val="800"/>
              </a:spcAft>
              <a:buFont typeface="Arial" panose="020B0604020202020204" pitchFamily="34" charset="0"/>
              <a:buChar char="•"/>
            </a:pPr>
            <a:r>
              <a:rPr lang="en-US" sz="2000" b="1" dirty="0">
                <a:effectLst/>
                <a:ea typeface="Calibri" panose="020F0502020204030204" pitchFamily="34" charset="0"/>
                <a:cs typeface="Times New Roman" panose="02020603050405020304" pitchFamily="18" charset="0"/>
              </a:rPr>
              <a:t>A presentation to the ranking and review committee will be required for all new projects. This presentation helps the reviewers better understand the new project and their plan on achieving community and HUD goals in the upcoming year. </a:t>
            </a:r>
            <a:endParaRPr lang="en-US" sz="2000" b="1" i="1" dirty="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000" b="1" i="1" dirty="0">
                <a:effectLst/>
                <a:ea typeface="Calibri" panose="020F0502020204030204" pitchFamily="34" charset="0"/>
                <a:cs typeface="Times New Roman" panose="02020603050405020304" pitchFamily="18" charset="0"/>
              </a:rPr>
              <a:t>Reviewer</a:t>
            </a:r>
            <a:r>
              <a:rPr lang="en-US" sz="2000" b="1" i="1" dirty="0">
                <a:ea typeface="Calibri" panose="020F0502020204030204" pitchFamily="34" charset="0"/>
                <a:cs typeface="Times New Roman" panose="02020603050405020304" pitchFamily="18" charset="0"/>
              </a:rPr>
              <a:t>s can award plus or negative 5 points based on the presentation. If you want to present </a:t>
            </a:r>
            <a:r>
              <a:rPr lang="en-US" sz="2000" i="1" dirty="0">
                <a:ea typeface="Calibri" panose="020F0502020204030204" pitchFamily="34" charset="0"/>
                <a:cs typeface="Times New Roman" panose="02020603050405020304" pitchFamily="18" charset="0"/>
              </a:rPr>
              <a:t>materials to the committee, please email them to </a:t>
            </a:r>
            <a:r>
              <a:rPr lang="en-US" sz="2000" i="1" dirty="0">
                <a:ea typeface="Calibri" panose="020F0502020204030204" pitchFamily="34" charset="0"/>
                <a:cs typeface="Times New Roman" panose="02020603050405020304" pitchFamily="18" charset="0"/>
                <a:hlinkClick r:id="rId3"/>
              </a:rPr>
              <a:t>cbollinger@letsendhomelessness.org</a:t>
            </a:r>
            <a:r>
              <a:rPr lang="en-US" sz="2000" i="1" dirty="0">
                <a:ea typeface="Calibri" panose="020F0502020204030204" pitchFamily="34" charset="0"/>
                <a:cs typeface="Times New Roman" panose="02020603050405020304" pitchFamily="18" charset="0"/>
              </a:rPr>
              <a:t> no later than Noon on September 1</a:t>
            </a:r>
            <a:r>
              <a:rPr lang="en-US" sz="2000" i="1" baseline="30000" dirty="0">
                <a:ea typeface="Calibri" panose="020F0502020204030204" pitchFamily="34" charset="0"/>
                <a:cs typeface="Times New Roman" panose="02020603050405020304" pitchFamily="18" charset="0"/>
              </a:rPr>
              <a:t>st</a:t>
            </a:r>
            <a:r>
              <a:rPr lang="en-US" sz="2000" i="1" dirty="0">
                <a:ea typeface="Calibri" panose="020F0502020204030204" pitchFamily="34" charset="0"/>
                <a:cs typeface="Times New Roman" panose="02020603050405020304" pitchFamily="18" charset="0"/>
              </a:rPr>
              <a:t> .</a:t>
            </a:r>
            <a:endParaRPr lang="en-US" sz="2000" i="1"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endParaRPr lang="en-US" sz="2000" i="1" dirty="0">
              <a:solidFill>
                <a:prstClr val="black"/>
              </a:solidFill>
              <a:highlight>
                <a:srgbClr val="FFFF00"/>
              </a:highlight>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000" i="1" dirty="0">
                <a:solidFill>
                  <a:prstClr val="black"/>
                </a:solidFill>
              </a:rPr>
              <a:t>The first New Project application submitted can choose their presentation time slot first based on schedule that is set up </a:t>
            </a:r>
          </a:p>
          <a:p>
            <a:pPr marR="0" lvl="0" algn="l" defTabSz="914400" rtl="0" eaLnBrk="1" fontAlgn="auto" latinLnBrk="0" hangingPunct="1">
              <a:lnSpc>
                <a:spcPct val="100000"/>
              </a:lnSpc>
              <a:spcBef>
                <a:spcPts val="0"/>
              </a:spcBef>
              <a:spcAft>
                <a:spcPts val="0"/>
              </a:spcAft>
              <a:buClrTx/>
              <a:buSzTx/>
              <a:tabLst/>
              <a:defRPr/>
            </a:pPr>
            <a:endParaRPr lang="en-US" sz="20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1855434" y="722376"/>
            <a:ext cx="8166530" cy="627030"/>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934973" y="553616"/>
            <a:ext cx="9248025"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Supplemental NOFO Presentations </a:t>
            </a:r>
            <a:endParaRPr sz="4600" dirty="0">
              <a:latin typeface="Tahoma"/>
              <a:cs typeface="Tahoma"/>
            </a:endParaRPr>
          </a:p>
        </p:txBody>
      </p:sp>
    </p:spTree>
    <p:extLst>
      <p:ext uri="{BB962C8B-B14F-4D97-AF65-F5344CB8AC3E}">
        <p14:creationId xmlns:p14="http://schemas.microsoft.com/office/powerpoint/2010/main" val="35578302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FC0DC377-2A2E-4714-B305-BBA17CB4EBE0}"/>
              </a:ext>
            </a:extLst>
          </p:cNvPr>
          <p:cNvSpPr/>
          <p:nvPr/>
        </p:nvSpPr>
        <p:spPr>
          <a:xfrm>
            <a:off x="2540" y="2818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p:cNvSpPr>
            <a:spLocks noGrp="1"/>
          </p:cNvSpPr>
          <p:nvPr>
            <p:ph type="title"/>
          </p:nvPr>
        </p:nvSpPr>
        <p:spPr>
          <a:xfrm>
            <a:off x="1436886" y="664449"/>
            <a:ext cx="8663883" cy="677108"/>
          </a:xfrm>
        </p:spPr>
        <p:txBody>
          <a:bodyPr/>
          <a:lstStyle/>
          <a:p>
            <a:pPr algn="ctr"/>
            <a:r>
              <a:rPr lang="en-US" b="1" u="sng" dirty="0"/>
              <a:t>Timeline of Important Dates </a:t>
            </a:r>
          </a:p>
        </p:txBody>
      </p:sp>
      <p:sp>
        <p:nvSpPr>
          <p:cNvPr id="3" name="Content Placeholder 2"/>
          <p:cNvSpPr>
            <a:spLocks noGrp="1"/>
          </p:cNvSpPr>
          <p:nvPr>
            <p:ph idx="1"/>
          </p:nvPr>
        </p:nvSpPr>
        <p:spPr>
          <a:xfrm>
            <a:off x="1040235" y="1577131"/>
            <a:ext cx="10502109" cy="3939422"/>
          </a:xfrm>
        </p:spPr>
        <p:txBody>
          <a:bodyPr>
            <a:normAutofit fontScale="25000" lnSpcReduction="20000"/>
          </a:bodyPr>
          <a:lstStyle/>
          <a:p>
            <a:pPr marL="114300"/>
            <a:endParaRPr lang="en-US" sz="7000" dirty="0">
              <a:latin typeface="+mn-lt"/>
            </a:endParaRPr>
          </a:p>
          <a:p>
            <a:pPr marL="114300"/>
            <a:r>
              <a:rPr lang="en-US" sz="7000" dirty="0">
                <a:latin typeface="+mn-lt"/>
              </a:rPr>
              <a:t>August 11: 	Local New Application Materials Available</a:t>
            </a:r>
          </a:p>
          <a:p>
            <a:pPr marL="114300"/>
            <a:r>
              <a:rPr lang="en-US" sz="7000" dirty="0">
                <a:latin typeface="+mn-lt"/>
              </a:rPr>
              <a:t>August 12: 	Local New Application Workshop via Zoom</a:t>
            </a:r>
          </a:p>
          <a:p>
            <a:pPr marL="114300"/>
            <a:r>
              <a:rPr lang="en-US" sz="7000" dirty="0">
                <a:latin typeface="+mn-lt"/>
              </a:rPr>
              <a:t> 			1 pm- 2:30 pm</a:t>
            </a:r>
          </a:p>
          <a:p>
            <a:pPr marL="114300"/>
            <a:endParaRPr lang="en-US" sz="7000" dirty="0">
              <a:latin typeface="+mn-lt"/>
            </a:endParaRPr>
          </a:p>
          <a:p>
            <a:pPr marL="114300"/>
            <a:r>
              <a:rPr lang="en-US" sz="7000" dirty="0">
                <a:latin typeface="+mn-lt"/>
              </a:rPr>
              <a:t>August 29: </a:t>
            </a:r>
            <a:r>
              <a:rPr lang="en-US" sz="7000" b="1" dirty="0">
                <a:latin typeface="+mn-lt"/>
              </a:rPr>
              <a:t>Supplemental Applications Due by</a:t>
            </a:r>
            <a:r>
              <a:rPr lang="en-US" sz="7000" dirty="0">
                <a:latin typeface="+mn-lt"/>
              </a:rPr>
              <a:t> 12pm (Noon)</a:t>
            </a:r>
          </a:p>
          <a:p>
            <a:pPr marL="114300"/>
            <a:endParaRPr lang="en-US" sz="7000" dirty="0">
              <a:latin typeface="+mn-lt"/>
            </a:endParaRPr>
          </a:p>
          <a:p>
            <a:pPr marL="114300"/>
            <a:r>
              <a:rPr lang="en-US" sz="7000" dirty="0">
                <a:latin typeface="+mn-lt"/>
              </a:rPr>
              <a:t>September 6 &amp; 7 : New Project Presentations</a:t>
            </a:r>
          </a:p>
          <a:p>
            <a:pPr marL="114300"/>
            <a:endParaRPr lang="en-US" sz="7000" dirty="0">
              <a:latin typeface="+mn-lt"/>
            </a:endParaRPr>
          </a:p>
          <a:p>
            <a:pPr marL="114300"/>
            <a:r>
              <a:rPr lang="en-US" sz="7000" dirty="0">
                <a:latin typeface="+mn-lt"/>
              </a:rPr>
              <a:t>September 13:  Applicants Notified of Final Project Rankings and posted to PEH website</a:t>
            </a:r>
          </a:p>
          <a:p>
            <a:pPr marL="114300"/>
            <a:r>
              <a:rPr lang="en-US" sz="7000" dirty="0">
                <a:latin typeface="+mn-lt"/>
              </a:rPr>
              <a:t> </a:t>
            </a:r>
          </a:p>
          <a:p>
            <a:pPr marL="114300"/>
            <a:endParaRPr lang="en-US" sz="7000" dirty="0">
              <a:latin typeface="+mn-lt"/>
            </a:endParaRPr>
          </a:p>
          <a:p>
            <a:pPr marL="114300"/>
            <a:r>
              <a:rPr lang="en-US" sz="7000" dirty="0">
                <a:latin typeface="+mn-lt"/>
              </a:rPr>
              <a:t>September 15:  </a:t>
            </a:r>
            <a:r>
              <a:rPr lang="en-US" sz="7000" dirty="0" err="1">
                <a:latin typeface="+mn-lt"/>
              </a:rPr>
              <a:t>Esnaps</a:t>
            </a:r>
            <a:r>
              <a:rPr lang="en-US" sz="7000" dirty="0">
                <a:latin typeface="+mn-lt"/>
              </a:rPr>
              <a:t> Training via Zoom 2:30 – 4pm </a:t>
            </a:r>
          </a:p>
          <a:p>
            <a:pPr marL="114300"/>
            <a:r>
              <a:rPr lang="en-US" sz="7000" dirty="0">
                <a:latin typeface="+mn-lt"/>
              </a:rPr>
              <a:t>  </a:t>
            </a:r>
          </a:p>
          <a:p>
            <a:pPr marL="114300"/>
            <a:r>
              <a:rPr lang="en-US" sz="5500" dirty="0"/>
              <a:t> </a:t>
            </a:r>
            <a:endParaRPr lang="en-US" dirty="0"/>
          </a:p>
          <a:p>
            <a:pPr marL="114300"/>
            <a:endParaRPr lang="en-US" dirty="0"/>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defPPr>
              <a:defRPr lang="en-US"/>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7D4329-BE14-4D69-BC5E-B6482364C620}" type="slidenum">
              <a:rPr lang="en-US" smtClean="0"/>
              <a:pPr/>
              <a:t>71</a:t>
            </a:fld>
            <a:endParaRPr lang="en-US" dirty="0"/>
          </a:p>
        </p:txBody>
      </p:sp>
      <p:sp>
        <p:nvSpPr>
          <p:cNvPr id="7" name="Rectangle 6">
            <a:extLst>
              <a:ext uri="{FF2B5EF4-FFF2-40B4-BE49-F238E27FC236}">
                <a16:creationId xmlns:a16="http://schemas.microsoft.com/office/drawing/2014/main" id="{E0D29548-1E52-4590-8586-B0947ADE489A}"/>
              </a:ext>
            </a:extLst>
          </p:cNvPr>
          <p:cNvSpPr/>
          <p:nvPr/>
        </p:nvSpPr>
        <p:spPr>
          <a:xfrm>
            <a:off x="550387" y="6008885"/>
            <a:ext cx="3109826" cy="369332"/>
          </a:xfrm>
          <a:prstGeom prst="rect">
            <a:avLst/>
          </a:prstGeom>
        </p:spPr>
        <p:txBody>
          <a:bodyPr wrap="none">
            <a:spAutoFit/>
          </a:bodyPr>
          <a:lstStyle/>
          <a:p>
            <a:pPr marL="12700" lvl="0">
              <a:spcBef>
                <a:spcPts val="100"/>
              </a:spcBef>
              <a:defRPr/>
            </a:pPr>
            <a:r>
              <a:rPr lang="en-US" b="1" spc="-5" dirty="0">
                <a:solidFill>
                  <a:srgbClr val="F78E1E"/>
                </a:solidFill>
                <a:latin typeface="Tahoma"/>
                <a:cs typeface="Tahoma"/>
              </a:rPr>
              <a:t>letsendhomelessness.org</a:t>
            </a:r>
            <a:endParaRPr lang="en-US" dirty="0">
              <a:solidFill>
                <a:prstClr val="black"/>
              </a:solidFill>
              <a:latin typeface="Tahoma"/>
              <a:cs typeface="Tahoma"/>
            </a:endParaRPr>
          </a:p>
        </p:txBody>
      </p:sp>
      <p:sp>
        <p:nvSpPr>
          <p:cNvPr id="8" name="object 7">
            <a:extLst>
              <a:ext uri="{FF2B5EF4-FFF2-40B4-BE49-F238E27FC236}">
                <a16:creationId xmlns:a16="http://schemas.microsoft.com/office/drawing/2014/main" id="{D0F360E0-C965-4554-8447-2851BF249AD3}"/>
              </a:ext>
            </a:extLst>
          </p:cNvPr>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8">
            <a:extLst>
              <a:ext uri="{FF2B5EF4-FFF2-40B4-BE49-F238E27FC236}">
                <a16:creationId xmlns:a16="http://schemas.microsoft.com/office/drawing/2014/main" id="{B7502FB3-DB90-42F9-9C36-F64A9726FD9E}"/>
              </a:ext>
            </a:extLst>
          </p:cNvPr>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9">
            <a:extLst>
              <a:ext uri="{FF2B5EF4-FFF2-40B4-BE49-F238E27FC236}">
                <a16:creationId xmlns:a16="http://schemas.microsoft.com/office/drawing/2014/main" id="{5593861F-FBC5-492F-8CAA-8B3EDBE75D7C}"/>
              </a:ext>
            </a:extLst>
          </p:cNvPr>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0">
            <a:extLst>
              <a:ext uri="{FF2B5EF4-FFF2-40B4-BE49-F238E27FC236}">
                <a16:creationId xmlns:a16="http://schemas.microsoft.com/office/drawing/2014/main" id="{2D83A9DB-4EB0-46B6-913C-81A07674E8D2}"/>
              </a:ext>
            </a:extLst>
          </p:cNvPr>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1">
            <a:extLst>
              <a:ext uri="{FF2B5EF4-FFF2-40B4-BE49-F238E27FC236}">
                <a16:creationId xmlns:a16="http://schemas.microsoft.com/office/drawing/2014/main" id="{8DA97B07-B7DF-4CB5-8C17-065A002FD6FB}"/>
              </a:ext>
            </a:extLst>
          </p:cNvPr>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2">
            <a:extLst>
              <a:ext uri="{FF2B5EF4-FFF2-40B4-BE49-F238E27FC236}">
                <a16:creationId xmlns:a16="http://schemas.microsoft.com/office/drawing/2014/main" id="{59A85DA3-F248-44B8-80E6-551FFD4973BB}"/>
              </a:ext>
            </a:extLst>
          </p:cNvPr>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3">
            <a:extLst>
              <a:ext uri="{FF2B5EF4-FFF2-40B4-BE49-F238E27FC236}">
                <a16:creationId xmlns:a16="http://schemas.microsoft.com/office/drawing/2014/main" id="{F6694CAD-57D5-43FB-A843-25FDE04E4648}"/>
              </a:ext>
            </a:extLst>
          </p:cNvPr>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4">
            <a:extLst>
              <a:ext uri="{FF2B5EF4-FFF2-40B4-BE49-F238E27FC236}">
                <a16:creationId xmlns:a16="http://schemas.microsoft.com/office/drawing/2014/main" id="{6524AD93-E1CA-404C-AF7B-6371DA3FA6B5}"/>
              </a:ext>
            </a:extLst>
          </p:cNvPr>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5">
            <a:extLst>
              <a:ext uri="{FF2B5EF4-FFF2-40B4-BE49-F238E27FC236}">
                <a16:creationId xmlns:a16="http://schemas.microsoft.com/office/drawing/2014/main" id="{AC49FC98-FA81-4F3E-8F33-18935A39ACC0}"/>
              </a:ext>
            </a:extLst>
          </p:cNvPr>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6">
            <a:extLst>
              <a:ext uri="{FF2B5EF4-FFF2-40B4-BE49-F238E27FC236}">
                <a16:creationId xmlns:a16="http://schemas.microsoft.com/office/drawing/2014/main" id="{98929EB0-6C7D-4746-8A49-78E40BCEBF2B}"/>
              </a:ext>
            </a:extLst>
          </p:cNvPr>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7">
            <a:extLst>
              <a:ext uri="{FF2B5EF4-FFF2-40B4-BE49-F238E27FC236}">
                <a16:creationId xmlns:a16="http://schemas.microsoft.com/office/drawing/2014/main" id="{6CC22597-8432-4325-9415-15946621A749}"/>
              </a:ext>
            </a:extLst>
          </p:cNvPr>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8">
            <a:extLst>
              <a:ext uri="{FF2B5EF4-FFF2-40B4-BE49-F238E27FC236}">
                <a16:creationId xmlns:a16="http://schemas.microsoft.com/office/drawing/2014/main" id="{F3913FF7-419D-4C10-9EE3-CD9A54685143}"/>
              </a:ext>
            </a:extLst>
          </p:cNvPr>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48237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674551" y="460279"/>
            <a:ext cx="6570980" cy="1213153"/>
          </a:xfrm>
          <a:prstGeom prst="rect">
            <a:avLst/>
          </a:prstGeom>
        </p:spPr>
        <p:txBody>
          <a:bodyPr vert="horz" wrap="square" lIns="0" tIns="12700" rIns="0" bIns="0" rtlCol="0">
            <a:spAutoFit/>
          </a:bodyPr>
          <a:lstStyle/>
          <a:p>
            <a:pPr marL="12700" algn="ctr">
              <a:lnSpc>
                <a:spcPct val="100000"/>
              </a:lnSpc>
              <a:spcBef>
                <a:spcPts val="100"/>
              </a:spcBef>
            </a:pPr>
            <a:r>
              <a:rPr lang="en-US" sz="4600" b="1" spc="-130" dirty="0">
                <a:solidFill>
                  <a:srgbClr val="00B5EF"/>
                </a:solidFill>
                <a:latin typeface="Tahoma"/>
                <a:cs typeface="Tahoma"/>
              </a:rPr>
              <a:t>	Questions</a:t>
            </a:r>
            <a:r>
              <a:rPr lang="en-US" sz="3200" b="1" spc="-130" dirty="0">
                <a:solidFill>
                  <a:schemeClr val="tx1"/>
                </a:solidFill>
                <a:latin typeface="Tahoma"/>
                <a:cs typeface="Tahoma"/>
              </a:rPr>
              <a:t> </a:t>
            </a:r>
            <a:br>
              <a:rPr lang="en-US" sz="3200" b="1" spc="-130" dirty="0">
                <a:solidFill>
                  <a:schemeClr val="tx1"/>
                </a:solidFill>
                <a:latin typeface="Tahoma"/>
                <a:cs typeface="Tahoma"/>
              </a:rPr>
            </a:br>
            <a:r>
              <a:rPr lang="en-US" sz="3200" b="1" spc="-130" dirty="0">
                <a:solidFill>
                  <a:schemeClr val="tx1"/>
                </a:solidFill>
                <a:latin typeface="Tahoma"/>
                <a:cs typeface="Tahoma"/>
              </a:rPr>
              <a:t> </a:t>
            </a:r>
            <a:endParaRPr sz="3200" dirty="0">
              <a:solidFill>
                <a:schemeClr val="tx1"/>
              </a:solidFill>
              <a:latin typeface="Tahoma"/>
              <a:cs typeface="Tahoma"/>
            </a:endParaRPr>
          </a:p>
        </p:txBody>
      </p:sp>
      <p:pic>
        <p:nvPicPr>
          <p:cNvPr id="21" name="Picture 20">
            <a:extLst>
              <a:ext uri="{FF2B5EF4-FFF2-40B4-BE49-F238E27FC236}">
                <a16:creationId xmlns:a16="http://schemas.microsoft.com/office/drawing/2014/main" id="{18E9DBE1-F844-4A84-AF33-C763AB47198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13277" y="1266727"/>
            <a:ext cx="3565321" cy="4177727"/>
          </a:xfrm>
          <a:prstGeom prst="rect">
            <a:avLst/>
          </a:prstGeom>
        </p:spPr>
      </p:pic>
    </p:spTree>
    <p:extLst>
      <p:ext uri="{BB962C8B-B14F-4D97-AF65-F5344CB8AC3E}">
        <p14:creationId xmlns:p14="http://schemas.microsoft.com/office/powerpoint/2010/main" val="1913358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649658" y="1257300"/>
            <a:ext cx="7322490" cy="329694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833118" y="1257300"/>
            <a:ext cx="10709225" cy="43434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Calibri"/>
              </a:rPr>
              <a:t>Returns to Homelessness - 8</a:t>
            </a:r>
            <a:r>
              <a:rPr kumimoji="0" lang="en-US" sz="3200" b="1" i="0" u="none" strike="noStrike" kern="1200" cap="none" spc="0" normalizeH="0" baseline="0" noProof="0" dirty="0">
                <a:ln>
                  <a:noFill/>
                </a:ln>
                <a:solidFill>
                  <a:prstClr val="black"/>
                </a:solidFill>
                <a:effectLst/>
                <a:uLnTx/>
                <a:uFillTx/>
                <a:latin typeface="Calibri"/>
                <a:ea typeface="+mn-ea"/>
                <a:cs typeface="+mn-cs"/>
              </a:rPr>
              <a:t> points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3 of 8 pts. for reducing the number of returns to homelessness within six  months of exit by at least 1% or overall percentage was 5% or less from 2020 -2021 (2021 SPM Report)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3 of 8 pts. for reducing the number of returns to homelessness within twelve  months of exit by at least 1% or overall percentage was 5% or less from 2020 -2021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System Performance (59 points)</a:t>
            </a:r>
            <a:endParaRPr sz="4600" dirty="0">
              <a:latin typeface="Tahoma"/>
              <a:cs typeface="Tahoma"/>
            </a:endParaRPr>
          </a:p>
        </p:txBody>
      </p:sp>
    </p:spTree>
    <p:extLst>
      <p:ext uri="{BB962C8B-B14F-4D97-AF65-F5344CB8AC3E}">
        <p14:creationId xmlns:p14="http://schemas.microsoft.com/office/powerpoint/2010/main" val="702601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649658" y="1257300"/>
            <a:ext cx="7322490" cy="329694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833118" y="1257300"/>
            <a:ext cx="10709225" cy="43434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Calibri"/>
              </a:rPr>
              <a:t>Jobs and Income Growth - 7</a:t>
            </a:r>
            <a:r>
              <a:rPr kumimoji="0" lang="en-US" sz="3200" b="1" i="0" u="none" strike="noStrike" kern="1200" cap="none" spc="0" normalizeH="0" baseline="0" noProof="0" dirty="0">
                <a:ln>
                  <a:noFill/>
                </a:ln>
                <a:solidFill>
                  <a:prstClr val="black"/>
                </a:solidFill>
                <a:effectLst/>
                <a:uLnTx/>
                <a:uFillTx/>
                <a:latin typeface="Calibri"/>
                <a:ea typeface="+mn-ea"/>
                <a:cs typeface="+mn-cs"/>
              </a:rPr>
              <a:t> points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2 of 7 pts. for increasing the number of participants who had an increase in employment income or the rate of income from employment was 20% or higher from 2020 -2021 (2021 SPM Report)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a:rPr>
              <a:t>Up to 2 of 7 pts. for increasing the number of participants who had an increase in non-employment income or the rate of income from employment was 50% or higher from 2020 -2021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System Performance (59 points)</a:t>
            </a:r>
            <a:endParaRPr sz="4600" dirty="0">
              <a:latin typeface="Tahoma"/>
              <a:cs typeface="Tahoma"/>
            </a:endParaRPr>
          </a:p>
        </p:txBody>
      </p:sp>
    </p:spTree>
    <p:extLst>
      <p:ext uri="{BB962C8B-B14F-4D97-AF65-F5344CB8AC3E}">
        <p14:creationId xmlns:p14="http://schemas.microsoft.com/office/powerpoint/2010/main" val="30560160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22744</TotalTime>
  <Words>5463</Words>
  <Application>Microsoft Office PowerPoint</Application>
  <PresentationFormat>Widescreen</PresentationFormat>
  <Paragraphs>843</Paragraphs>
  <Slides>72</Slides>
  <Notes>72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72</vt:i4>
      </vt:variant>
    </vt:vector>
  </HeadingPairs>
  <TitlesOfParts>
    <vt:vector size="81" baseType="lpstr">
      <vt:lpstr>Arial</vt:lpstr>
      <vt:lpstr>Arial Black</vt:lpstr>
      <vt:lpstr>Calibri</vt:lpstr>
      <vt:lpstr>Courier New</vt:lpstr>
      <vt:lpstr>Symbol</vt:lpstr>
      <vt:lpstr>Tahoma</vt:lpstr>
      <vt:lpstr>Trebuchet MS</vt:lpstr>
      <vt:lpstr>Wingdings</vt:lpstr>
      <vt:lpstr>1_Office Theme</vt:lpstr>
      <vt:lpstr>FY2022 HUD CoC Funding NOFO Summary</vt:lpstr>
      <vt:lpstr>Funding Available</vt:lpstr>
      <vt:lpstr>HUD Priorities</vt:lpstr>
      <vt:lpstr>Major Changes</vt:lpstr>
      <vt:lpstr>System Performance (59 points)</vt:lpstr>
      <vt:lpstr>System Performance (59 points)</vt:lpstr>
      <vt:lpstr>System Performance (59 points)</vt:lpstr>
      <vt:lpstr>System Performance (59 points)</vt:lpstr>
      <vt:lpstr>System Performance (59 points)</vt:lpstr>
      <vt:lpstr>FY2022 CoC Program Funding  New Project  Applicant Workshop</vt:lpstr>
      <vt:lpstr> Introduction</vt:lpstr>
      <vt:lpstr>Application Review </vt:lpstr>
      <vt:lpstr>Eligible Organizations    </vt:lpstr>
      <vt:lpstr>Eligible Projects Using CoC Bonus or Reallocated Funds     </vt:lpstr>
      <vt:lpstr>Eligible Components: Permanent Supportive Housing     </vt:lpstr>
      <vt:lpstr>      </vt:lpstr>
      <vt:lpstr>Eligible Components: Eligible Components: Permanent Housing Transitional Housing (TH)  to Rapid Rehousing (PH-RRH)    </vt:lpstr>
      <vt:lpstr>Homeless Definitions     </vt:lpstr>
      <vt:lpstr>Homeless Definitions</vt:lpstr>
      <vt:lpstr>Homeless Definitions</vt:lpstr>
      <vt:lpstr>Housing Component Eligibility</vt:lpstr>
      <vt:lpstr>Housing First     </vt:lpstr>
      <vt:lpstr>Housing First     </vt:lpstr>
      <vt:lpstr>Housing First     </vt:lpstr>
      <vt:lpstr>Housing First     </vt:lpstr>
      <vt:lpstr>Chronically Homeless vs DedicatedPLUS  PSH     </vt:lpstr>
      <vt:lpstr>Chronically Homeless vs DedicatedPLUS  PSH     </vt:lpstr>
      <vt:lpstr>Rent    </vt:lpstr>
      <vt:lpstr>New Project Funding</vt:lpstr>
      <vt:lpstr>Healthcare and Housing Partnerships  </vt:lpstr>
      <vt:lpstr>Healthcare Partnerships  </vt:lpstr>
      <vt:lpstr>Healthcare Partnerships  </vt:lpstr>
      <vt:lpstr>Housing Partnerships  </vt:lpstr>
      <vt:lpstr>Grant Term  </vt:lpstr>
      <vt:lpstr>Expansion Project Applications  </vt:lpstr>
      <vt:lpstr>Consolidation Grant Applications  </vt:lpstr>
      <vt:lpstr>Transition Grant Applications  </vt:lpstr>
      <vt:lpstr>New Project Models    </vt:lpstr>
      <vt:lpstr>Application Submission Timeline  </vt:lpstr>
      <vt:lpstr>Application Materials </vt:lpstr>
      <vt:lpstr>New Project Application    </vt:lpstr>
      <vt:lpstr>Budget</vt:lpstr>
      <vt:lpstr>Match   </vt:lpstr>
      <vt:lpstr>New Project Attachments </vt:lpstr>
      <vt:lpstr>New Project Presentations </vt:lpstr>
      <vt:lpstr>HUD References</vt:lpstr>
      <vt:lpstr>Timeline of Important Dates </vt:lpstr>
      <vt:lpstr> Questions   </vt:lpstr>
      <vt:lpstr>Break  </vt:lpstr>
      <vt:lpstr>FY2022 CoC Program Funding  CoC Supplemental NOFO Applicant Workshop</vt:lpstr>
      <vt:lpstr>CoC Supplemental NOFO </vt:lpstr>
      <vt:lpstr>CoC Supplemental NOFO </vt:lpstr>
      <vt:lpstr>CoC Supplemental NOFO </vt:lpstr>
      <vt:lpstr>CoC Supplemental NOFO </vt:lpstr>
      <vt:lpstr>CoC Supplemental NOFO </vt:lpstr>
      <vt:lpstr>CoC Supplemental NOFO </vt:lpstr>
      <vt:lpstr>CoC Supplemental NOFO </vt:lpstr>
      <vt:lpstr>CoC Supplemental NOFO </vt:lpstr>
      <vt:lpstr>Supplemental Application Review </vt:lpstr>
      <vt:lpstr>Application Materials </vt:lpstr>
      <vt:lpstr>Eligible Projects Supplemental Funds     </vt:lpstr>
      <vt:lpstr>CoC Supplemental NOFO </vt:lpstr>
      <vt:lpstr> CoC Supplemental NOFO   </vt:lpstr>
      <vt:lpstr> CoC Supplemental NOFO   </vt:lpstr>
      <vt:lpstr>Budget</vt:lpstr>
      <vt:lpstr>Budget</vt:lpstr>
      <vt:lpstr>Match   </vt:lpstr>
      <vt:lpstr>HUD References</vt:lpstr>
      <vt:lpstr>Supplemental NOFO Attachments </vt:lpstr>
      <vt:lpstr>Supplemental NOFO Presentations </vt:lpstr>
      <vt:lpstr>Timeline of Important Dates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Partner’s meeting  November 21st</dc:title>
  <dc:creator>Charles Bollinger</dc:creator>
  <cp:lastModifiedBy>Charles Bollinger</cp:lastModifiedBy>
  <cp:revision>151</cp:revision>
  <cp:lastPrinted>2022-08-12T16:38:53Z</cp:lastPrinted>
  <dcterms:created xsi:type="dcterms:W3CDTF">2019-10-22T18:20:15Z</dcterms:created>
  <dcterms:modified xsi:type="dcterms:W3CDTF">2022-08-12T18:47:36Z</dcterms:modified>
</cp:coreProperties>
</file>