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4" r:id="rId12"/>
    <p:sldId id="263" r:id="rId13"/>
    <p:sldId id="265" r:id="rId14"/>
    <p:sldId id="266" r:id="rId15"/>
    <p:sldId id="267" r:id="rId16"/>
    <p:sldId id="268" r:id="rId17"/>
    <p:sldId id="269" r:id="rId18"/>
    <p:sldId id="270" r:id="rId19"/>
    <p:sldId id="271" r:id="rId20"/>
    <p:sldId id="289" r:id="rId21"/>
    <p:sldId id="290" r:id="rId22"/>
    <p:sldId id="291" r:id="rId23"/>
    <p:sldId id="292" r:id="rId24"/>
    <p:sldId id="293" r:id="rId25"/>
    <p:sldId id="326" r:id="rId26"/>
    <p:sldId id="294" r:id="rId27"/>
    <p:sldId id="272" r:id="rId28"/>
    <p:sldId id="273" r:id="rId29"/>
    <p:sldId id="274" r:id="rId30"/>
    <p:sldId id="275" r:id="rId31"/>
    <p:sldId id="276" r:id="rId32"/>
    <p:sldId id="277" r:id="rId33"/>
    <p:sldId id="278" r:id="rId34"/>
    <p:sldId id="279"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CD179-65DF-43AA-8B8B-B6758DD15970}" v="56" dt="2022-02-10T10:45:03.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2" d="100"/>
          <a:sy n="112"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D570-B2A8-4092-8C70-3DC1ED5625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9C2FDF-834F-46CA-9649-A3EDF7FDA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072DD-8459-4780-9E7A-CCED5FC17B56}"/>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5" name="Footer Placeholder 4">
            <a:extLst>
              <a:ext uri="{FF2B5EF4-FFF2-40B4-BE49-F238E27FC236}">
                <a16:creationId xmlns:a16="http://schemas.microsoft.com/office/drawing/2014/main" id="{705278D4-1316-4EAB-9883-04F23F367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5CA62-6E8C-4959-A781-B3B4575450D5}"/>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111424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CF03-D470-4751-9905-D73A4B6181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23AE5-23E0-4DDD-8F7A-F2393EF9C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66C12-DA30-491C-85D6-1925F201892C}"/>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5" name="Footer Placeholder 4">
            <a:extLst>
              <a:ext uri="{FF2B5EF4-FFF2-40B4-BE49-F238E27FC236}">
                <a16:creationId xmlns:a16="http://schemas.microsoft.com/office/drawing/2014/main" id="{363A5398-5A84-4769-B610-AA567A9DE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9F682-FB4B-4E49-AB4E-315A7FE3527F}"/>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146993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C6C8FE-CD99-4581-9EA4-39226BFFDE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DA970B-9AC5-4643-B562-AE0A35574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9E034-8AFD-4CC5-B44E-8FA871D9EE23}"/>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5" name="Footer Placeholder 4">
            <a:extLst>
              <a:ext uri="{FF2B5EF4-FFF2-40B4-BE49-F238E27FC236}">
                <a16:creationId xmlns:a16="http://schemas.microsoft.com/office/drawing/2014/main" id="{AC32ED8C-3DCE-4D97-94FD-5CC32648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81091-B087-4C89-BDEF-9D91F5A44C9D}"/>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141614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FE12-6F5C-44F0-8B18-4B5F55666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09214-5F71-4AAC-B953-4692EFB48D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BBED1-4CD5-4381-821C-AF4FBFE5496F}"/>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5" name="Footer Placeholder 4">
            <a:extLst>
              <a:ext uri="{FF2B5EF4-FFF2-40B4-BE49-F238E27FC236}">
                <a16:creationId xmlns:a16="http://schemas.microsoft.com/office/drawing/2014/main" id="{566384C0-8340-40EB-A5E1-C87B1C1A8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CF718-C9B6-4CB6-A1C3-73BDBE6B9F24}"/>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5411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835A-2068-4FAE-836E-46DFEC104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3BB8F-9722-41EC-A6C0-96BC9E4CCD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8D50F-77C6-4E37-9185-85F48F5EEAA6}"/>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5" name="Footer Placeholder 4">
            <a:extLst>
              <a:ext uri="{FF2B5EF4-FFF2-40B4-BE49-F238E27FC236}">
                <a16:creationId xmlns:a16="http://schemas.microsoft.com/office/drawing/2014/main" id="{4E103071-4F79-4A4E-8596-E9E6054B3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153B1-1036-4929-A492-7004E12C06BD}"/>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427638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04E7-5404-4C70-99F0-3DC373B24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A7DB27-4B6E-4A68-A03C-A5793975EB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597D4-E942-4855-AB0D-06CD69815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DDEA5-9262-4565-B799-71D2BA0D6AED}"/>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6" name="Footer Placeholder 5">
            <a:extLst>
              <a:ext uri="{FF2B5EF4-FFF2-40B4-BE49-F238E27FC236}">
                <a16:creationId xmlns:a16="http://schemas.microsoft.com/office/drawing/2014/main" id="{F302BA3D-AB4B-41BD-B141-ECD61C84A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9C5AC-2B90-49D0-8413-49308DDF44DC}"/>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12642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C7CA-96B4-4FA9-B1AC-1C13FB0F99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641830-896C-4921-B4FF-12D02334B4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2A54CD-77A8-421A-8EE3-82CC3A6A2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5C6CF8-3DFB-46AD-ACE6-80A723397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10699-7AD1-40D6-9ADA-0524CA78E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EB282F-BED1-4EC9-8AA3-3B8235CA6A40}"/>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8" name="Footer Placeholder 7">
            <a:extLst>
              <a:ext uri="{FF2B5EF4-FFF2-40B4-BE49-F238E27FC236}">
                <a16:creationId xmlns:a16="http://schemas.microsoft.com/office/drawing/2014/main" id="{69FBE368-E5CE-4624-BD5E-9666AFD57D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67C357-AE16-4E64-B519-AA9916FB891F}"/>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345703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465D-D927-4DF4-B011-47E15DFAA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7FCF67-A880-463F-AF0B-121234B0E3A9}"/>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4" name="Footer Placeholder 3">
            <a:extLst>
              <a:ext uri="{FF2B5EF4-FFF2-40B4-BE49-F238E27FC236}">
                <a16:creationId xmlns:a16="http://schemas.microsoft.com/office/drawing/2014/main" id="{7818D589-C599-4C42-AA77-7685F10269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1598E-F57D-4541-A570-5F1CBA00EAE0}"/>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177572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61CFF-34B1-472D-9483-015753F5B409}"/>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3" name="Footer Placeholder 2">
            <a:extLst>
              <a:ext uri="{FF2B5EF4-FFF2-40B4-BE49-F238E27FC236}">
                <a16:creationId xmlns:a16="http://schemas.microsoft.com/office/drawing/2014/main" id="{E6E1C75B-9C46-4120-B3AD-7925C137A4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C4C741-514C-445B-A91C-E76A3A47477C}"/>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359621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98E3-325C-4DBE-81D2-0D73BA6710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AD3A47-29D6-41CE-B950-73F18F5C0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CC9296-D52D-4B78-BE04-E2B42D328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15556-3129-4238-B4B0-1E4F3C8A8096}"/>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6" name="Footer Placeholder 5">
            <a:extLst>
              <a:ext uri="{FF2B5EF4-FFF2-40B4-BE49-F238E27FC236}">
                <a16:creationId xmlns:a16="http://schemas.microsoft.com/office/drawing/2014/main" id="{2933FD22-B939-46B0-8EA2-F92CEAAEA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29EE9-0702-4FC0-A299-DF6DA72F3DB1}"/>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291964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F6DE-A6C8-4D10-83C8-DB1E8CE3C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B15119-31E7-498F-8339-34F71A3C7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87CF4E-9D55-4F40-8B58-54D82E7A8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2F23A-637D-4202-8E21-59C895D96EBB}"/>
              </a:ext>
            </a:extLst>
          </p:cNvPr>
          <p:cNvSpPr>
            <a:spLocks noGrp="1"/>
          </p:cNvSpPr>
          <p:nvPr>
            <p:ph type="dt" sz="half" idx="10"/>
          </p:nvPr>
        </p:nvSpPr>
        <p:spPr/>
        <p:txBody>
          <a:bodyPr/>
          <a:lstStyle/>
          <a:p>
            <a:fld id="{3DF9F477-112F-41F7-8017-AF0321A14A86}" type="datetimeFigureOut">
              <a:rPr lang="en-US" smtClean="0"/>
              <a:t>2/10/2022</a:t>
            </a:fld>
            <a:endParaRPr lang="en-US"/>
          </a:p>
        </p:txBody>
      </p:sp>
      <p:sp>
        <p:nvSpPr>
          <p:cNvPr id="6" name="Footer Placeholder 5">
            <a:extLst>
              <a:ext uri="{FF2B5EF4-FFF2-40B4-BE49-F238E27FC236}">
                <a16:creationId xmlns:a16="http://schemas.microsoft.com/office/drawing/2014/main" id="{C7B6C975-5DA7-469E-8DF2-3D88AC19E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B5F0A-40F8-40D5-BC4B-FDF27A32C186}"/>
              </a:ext>
            </a:extLst>
          </p:cNvPr>
          <p:cNvSpPr>
            <a:spLocks noGrp="1"/>
          </p:cNvSpPr>
          <p:nvPr>
            <p:ph type="sldNum" sz="quarter" idx="12"/>
          </p:nvPr>
        </p:nvSpPr>
        <p:spPr/>
        <p:txBody>
          <a:bodyPr/>
          <a:lstStyle/>
          <a:p>
            <a:fld id="{EAC4E872-D033-4E67-BBEB-09CA2296A6DE}" type="slidenum">
              <a:rPr lang="en-US" smtClean="0"/>
              <a:t>‹#›</a:t>
            </a:fld>
            <a:endParaRPr lang="en-US"/>
          </a:p>
        </p:txBody>
      </p:sp>
    </p:spTree>
    <p:extLst>
      <p:ext uri="{BB962C8B-B14F-4D97-AF65-F5344CB8AC3E}">
        <p14:creationId xmlns:p14="http://schemas.microsoft.com/office/powerpoint/2010/main" val="106096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CFDB3-357F-49CA-B0F0-1C9B3CF07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C816EB-8878-42D7-9DD7-20EE543FD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434A6-2850-42AA-B82B-5EEF1C022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9F477-112F-41F7-8017-AF0321A14A86}" type="datetimeFigureOut">
              <a:rPr lang="en-US" smtClean="0"/>
              <a:t>2/10/2022</a:t>
            </a:fld>
            <a:endParaRPr lang="en-US"/>
          </a:p>
        </p:txBody>
      </p:sp>
      <p:sp>
        <p:nvSpPr>
          <p:cNvPr id="5" name="Footer Placeholder 4">
            <a:extLst>
              <a:ext uri="{FF2B5EF4-FFF2-40B4-BE49-F238E27FC236}">
                <a16:creationId xmlns:a16="http://schemas.microsoft.com/office/drawing/2014/main" id="{5258962C-B4C2-4014-9121-62427058D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9C9025-8516-4CC1-B2EF-645325FD2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E872-D033-4E67-BBEB-09CA2296A6DE}" type="slidenum">
              <a:rPr lang="en-US" smtClean="0"/>
              <a:t>‹#›</a:t>
            </a:fld>
            <a:endParaRPr lang="en-US"/>
          </a:p>
        </p:txBody>
      </p:sp>
    </p:spTree>
    <p:extLst>
      <p:ext uri="{BB962C8B-B14F-4D97-AF65-F5344CB8AC3E}">
        <p14:creationId xmlns:p14="http://schemas.microsoft.com/office/powerpoint/2010/main" val="98949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5C7AE-A6CA-47F8-B289-061EFD1FC47E}"/>
              </a:ext>
            </a:extLst>
          </p:cNvPr>
          <p:cNvSpPr>
            <a:spLocks noGrp="1"/>
          </p:cNvSpPr>
          <p:nvPr>
            <p:ph type="subTitle" idx="1"/>
          </p:nvPr>
        </p:nvSpPr>
        <p:spPr>
          <a:xfrm>
            <a:off x="1524000" y="6105236"/>
            <a:ext cx="9144000" cy="544946"/>
          </a:xfrm>
        </p:spPr>
        <p:txBody>
          <a:bodyPr/>
          <a:lstStyle/>
          <a:p>
            <a:r>
              <a:rPr lang="en-US" dirty="0"/>
              <a:t>HMIS 2.2.22</a:t>
            </a:r>
          </a:p>
        </p:txBody>
      </p:sp>
      <p:sp>
        <p:nvSpPr>
          <p:cNvPr id="4" name="Rectangle 1">
            <a:extLst>
              <a:ext uri="{FF2B5EF4-FFF2-40B4-BE49-F238E27FC236}">
                <a16:creationId xmlns:a16="http://schemas.microsoft.com/office/drawing/2014/main" id="{3CE202B6-6605-4DB8-8B3C-84B03AD4EC02}"/>
              </a:ext>
            </a:extLst>
          </p:cNvPr>
          <p:cNvSpPr>
            <a:spLocks noGrp="1" noChangeArrowheads="1"/>
          </p:cNvSpPr>
          <p:nvPr>
            <p:ph type="ctrTitle"/>
          </p:nvPr>
        </p:nvSpPr>
        <p:spPr bwMode="auto">
          <a:xfrm>
            <a:off x="3040785" y="1715998"/>
            <a:ext cx="61104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4472C4"/>
                </a:solidFill>
                <a:effectLst/>
                <a:latin typeface="Calibri Light" panose="020F0302020204030204" pitchFamily="34" charset="0"/>
                <a:ea typeface="Times New Roman" panose="02020603050405020304" pitchFamily="18" charset="0"/>
                <a:cs typeface="Calibri Light" panose="020F0302020204030204" pitchFamily="34" charset="0"/>
              </a:rPr>
              <a:t>101 OF CHANGES FOR</a:t>
            </a:r>
            <a:br>
              <a:rPr kumimoji="0" lang="en-US" altLang="en-US" sz="3600" b="0" i="0" u="none" strike="noStrike" cap="none" normalizeH="0" baseline="0" dirty="0">
                <a:ln>
                  <a:noFill/>
                </a:ln>
                <a:solidFill>
                  <a:srgbClr val="4472C4"/>
                </a:solidFill>
                <a:effectLst/>
                <a:latin typeface="Calibri Light" panose="020F0302020204030204" pitchFamily="34" charset="0"/>
                <a:ea typeface="Times New Roman" panose="02020603050405020304" pitchFamily="18" charset="0"/>
                <a:cs typeface="Calibri Light" panose="020F0302020204030204" pitchFamily="34" charset="0"/>
              </a:rPr>
            </a:br>
            <a:r>
              <a:rPr kumimoji="0" lang="en-US" altLang="en-US" sz="3600" b="0" i="0" u="none" strike="noStrike" cap="none" normalizeH="0" baseline="0" dirty="0">
                <a:ln>
                  <a:noFill/>
                </a:ln>
                <a:solidFill>
                  <a:srgbClr val="4472C4"/>
                </a:solidFill>
                <a:effectLst/>
                <a:latin typeface="Calibri Light" panose="020F0302020204030204" pitchFamily="34" charset="0"/>
                <a:ea typeface="Times New Roman" panose="02020603050405020304" pitchFamily="18" charset="0"/>
                <a:cs typeface="Calibri Light" panose="020F0302020204030204" pitchFamily="34" charset="0"/>
              </a:rPr>
              <a:t> INCOME&amp; HUD VERIFICATIONS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90F3CBF-39DE-4E74-A949-78268FAE3EA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87340" y="944404"/>
            <a:ext cx="1417320" cy="750570"/>
          </a:xfrm>
          <a:prstGeom prst="rect">
            <a:avLst/>
          </a:prstGeom>
          <a:noFill/>
          <a:ln>
            <a:noFill/>
          </a:ln>
        </p:spPr>
      </p:pic>
      <p:pic>
        <p:nvPicPr>
          <p:cNvPr id="6" name="Picture 5">
            <a:extLst>
              <a:ext uri="{FF2B5EF4-FFF2-40B4-BE49-F238E27FC236}">
                <a16:creationId xmlns:a16="http://schemas.microsoft.com/office/drawing/2014/main" id="{5A8891ED-CDD7-44F4-82F8-044B1DA3326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2038" y="2971504"/>
            <a:ext cx="758825" cy="412433"/>
          </a:xfrm>
          <a:prstGeom prst="rect">
            <a:avLst/>
          </a:prstGeom>
        </p:spPr>
      </p:pic>
    </p:spTree>
    <p:extLst>
      <p:ext uri="{BB962C8B-B14F-4D97-AF65-F5344CB8AC3E}">
        <p14:creationId xmlns:p14="http://schemas.microsoft.com/office/powerpoint/2010/main" val="20240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7635ED-F6F5-468C-B91A-BA82C690507B}"/>
              </a:ext>
            </a:extLst>
          </p:cNvPr>
          <p:cNvPicPr>
            <a:picLocks noChangeAspect="1"/>
          </p:cNvPicPr>
          <p:nvPr/>
        </p:nvPicPr>
        <p:blipFill>
          <a:blip r:embed="rId2"/>
          <a:stretch>
            <a:fillRect/>
          </a:stretch>
        </p:blipFill>
        <p:spPr>
          <a:xfrm>
            <a:off x="127881" y="259354"/>
            <a:ext cx="6948332" cy="5273228"/>
          </a:xfrm>
          <a:prstGeom prst="rect">
            <a:avLst/>
          </a:prstGeom>
        </p:spPr>
      </p:pic>
      <p:sp>
        <p:nvSpPr>
          <p:cNvPr id="4" name="TextBox 3">
            <a:extLst>
              <a:ext uri="{FF2B5EF4-FFF2-40B4-BE49-F238E27FC236}">
                <a16:creationId xmlns:a16="http://schemas.microsoft.com/office/drawing/2014/main" id="{F36B0A6B-ECC4-434C-A53A-918C785D0CD6}"/>
              </a:ext>
            </a:extLst>
          </p:cNvPr>
          <p:cNvSpPr txBox="1"/>
          <p:nvPr/>
        </p:nvSpPr>
        <p:spPr>
          <a:xfrm>
            <a:off x="7476448" y="1760520"/>
            <a:ext cx="4281443" cy="2523768"/>
          </a:xfrm>
          <a:prstGeom prst="rect">
            <a:avLst/>
          </a:prstGeom>
          <a:noFill/>
        </p:spPr>
        <p:txBody>
          <a:bodyPr wrap="square" rtlCol="0">
            <a:spAutoFit/>
          </a:bodyPr>
          <a:lstStyle/>
          <a:p>
            <a:pPr marL="285750" indent="-285750">
              <a:buFont typeface="Arial" panose="020B0604020202020204" pitchFamily="34" charset="0"/>
              <a:buChar char="•"/>
            </a:pPr>
            <a:r>
              <a:rPr lang="en-US" sz="1600" dirty="0"/>
              <a:t>When you click on the pencil you will get this popup </a:t>
            </a:r>
          </a:p>
          <a:p>
            <a:pPr marL="285750" indent="-285750">
              <a:buFont typeface="Arial" panose="020B0604020202020204" pitchFamily="34" charset="0"/>
              <a:buChar char="•"/>
            </a:pPr>
            <a:r>
              <a:rPr lang="en-US" sz="1600" b="1" dirty="0"/>
              <a:t>the first thing to remember is you are never ever going to change anything in this popup</a:t>
            </a:r>
          </a:p>
          <a:p>
            <a:pPr marL="742950" lvl="1" indent="-285750">
              <a:buFont typeface="Arial" panose="020B0604020202020204" pitchFamily="34" charset="0"/>
              <a:buChar char="•"/>
            </a:pPr>
            <a:r>
              <a:rPr lang="en-US" sz="1600" dirty="0"/>
              <a:t>you will not change anything here </a:t>
            </a:r>
          </a:p>
          <a:p>
            <a:pPr marL="742950" lvl="1" indent="-285750">
              <a:buFont typeface="Arial" panose="020B0604020202020204" pitchFamily="34" charset="0"/>
              <a:buChar char="•"/>
            </a:pPr>
            <a:r>
              <a:rPr lang="en-US" sz="1600" dirty="0"/>
              <a:t>you will not change a source of income</a:t>
            </a:r>
          </a:p>
          <a:p>
            <a:pPr marL="742950" lvl="1" indent="-285750">
              <a:buFont typeface="Arial" panose="020B0604020202020204" pitchFamily="34" charset="0"/>
              <a:buChar char="•"/>
            </a:pPr>
            <a:r>
              <a:rPr lang="en-US" sz="1600" dirty="0"/>
              <a:t>you will not change a start date </a:t>
            </a:r>
          </a:p>
          <a:p>
            <a:pPr lvl="1"/>
            <a:r>
              <a:rPr lang="en-US" sz="1600" b="1" dirty="0"/>
              <a:t>you will leave all that information just as you see it when the popup opens </a:t>
            </a:r>
          </a:p>
          <a:p>
            <a:pPr marL="285750" indent="-285750">
              <a:buFont typeface="Arial" panose="020B0604020202020204" pitchFamily="34" charset="0"/>
              <a:buChar char="•"/>
            </a:pPr>
            <a:endParaRPr lang="en-US" sz="1400" dirty="0"/>
          </a:p>
        </p:txBody>
      </p:sp>
      <p:cxnSp>
        <p:nvCxnSpPr>
          <p:cNvPr id="6" name="Straight Arrow Connector 5">
            <a:extLst>
              <a:ext uri="{FF2B5EF4-FFF2-40B4-BE49-F238E27FC236}">
                <a16:creationId xmlns:a16="http://schemas.microsoft.com/office/drawing/2014/main" id="{7B9B225A-CB19-4E00-96C9-6ADA421D7DD7}"/>
              </a:ext>
            </a:extLst>
          </p:cNvPr>
          <p:cNvCxnSpPr/>
          <p:nvPr/>
        </p:nvCxnSpPr>
        <p:spPr>
          <a:xfrm flipH="1">
            <a:off x="3948157" y="2914116"/>
            <a:ext cx="40848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63953538-BE9D-4DCC-9480-9CBC315EF9A4}"/>
              </a:ext>
            </a:extLst>
          </p:cNvPr>
          <p:cNvCxnSpPr/>
          <p:nvPr/>
        </p:nvCxnSpPr>
        <p:spPr>
          <a:xfrm flipH="1">
            <a:off x="3835638" y="3160520"/>
            <a:ext cx="40848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D8891EE3-C22B-404C-82E2-F53C1DD1FD4A}"/>
              </a:ext>
            </a:extLst>
          </p:cNvPr>
          <p:cNvCxnSpPr>
            <a:cxnSpLocks/>
          </p:cNvCxnSpPr>
          <p:nvPr/>
        </p:nvCxnSpPr>
        <p:spPr>
          <a:xfrm flipH="1">
            <a:off x="3725966" y="3429000"/>
            <a:ext cx="4307081" cy="4935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016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D118F-CF9B-4DBC-88B4-6775FAC494B8}"/>
              </a:ext>
            </a:extLst>
          </p:cNvPr>
          <p:cNvPicPr>
            <a:picLocks noChangeAspect="1"/>
          </p:cNvPicPr>
          <p:nvPr/>
        </p:nvPicPr>
        <p:blipFill>
          <a:blip r:embed="rId2"/>
          <a:stretch>
            <a:fillRect/>
          </a:stretch>
        </p:blipFill>
        <p:spPr>
          <a:xfrm>
            <a:off x="0" y="142932"/>
            <a:ext cx="7834039" cy="5334462"/>
          </a:xfrm>
          <a:prstGeom prst="rect">
            <a:avLst/>
          </a:prstGeom>
        </p:spPr>
      </p:pic>
      <p:sp>
        <p:nvSpPr>
          <p:cNvPr id="4" name="TextBox 3">
            <a:extLst>
              <a:ext uri="{FF2B5EF4-FFF2-40B4-BE49-F238E27FC236}">
                <a16:creationId xmlns:a16="http://schemas.microsoft.com/office/drawing/2014/main" id="{A808A254-AFE7-485B-A482-A964AA9781AC}"/>
              </a:ext>
            </a:extLst>
          </p:cNvPr>
          <p:cNvSpPr txBox="1"/>
          <p:nvPr/>
        </p:nvSpPr>
        <p:spPr>
          <a:xfrm>
            <a:off x="7908399" y="307735"/>
            <a:ext cx="3823855" cy="5232202"/>
          </a:xfrm>
          <a:prstGeom prst="rect">
            <a:avLst/>
          </a:prstGeom>
          <a:noFill/>
        </p:spPr>
        <p:txBody>
          <a:bodyPr wrap="square" rtlCol="0">
            <a:spAutoFit/>
          </a:bodyPr>
          <a:lstStyle/>
          <a:p>
            <a:r>
              <a:rPr lang="en-US" sz="1600" dirty="0"/>
              <a:t>On this pop up the only areas you will possible touch is :</a:t>
            </a:r>
          </a:p>
          <a:p>
            <a:pPr marL="285750" indent="-285750">
              <a:buFont typeface="Arial" panose="020B0604020202020204" pitchFamily="34" charset="0"/>
              <a:buChar char="•"/>
            </a:pPr>
            <a:r>
              <a:rPr lang="en-US" sz="1600" dirty="0"/>
              <a:t>On a </a:t>
            </a:r>
            <a:r>
              <a:rPr lang="en-US" sz="1600" dirty="0">
                <a:highlight>
                  <a:srgbClr val="FFFF00"/>
                </a:highlight>
              </a:rPr>
              <a:t>“NO” </a:t>
            </a:r>
            <a:r>
              <a:rPr lang="en-US" sz="1600" dirty="0"/>
              <a:t>you need to enter the monthly Amount on “0” because a no=zero no monthly$</a:t>
            </a:r>
          </a:p>
          <a:p>
            <a:pPr marL="285750" indent="-285750">
              <a:buFont typeface="Arial" panose="020B0604020202020204" pitchFamily="34" charset="0"/>
              <a:buChar char="•"/>
            </a:pPr>
            <a:r>
              <a:rPr lang="en-US" sz="1600" dirty="0"/>
              <a:t>If you are just changing an amount for the income and the </a:t>
            </a:r>
            <a:r>
              <a:rPr lang="en-US" sz="1600" dirty="0">
                <a:highlight>
                  <a:srgbClr val="FFFF00"/>
                </a:highlight>
              </a:rPr>
              <a:t>“Receiving Income, say “YES”</a:t>
            </a:r>
            <a:r>
              <a:rPr lang="en-US" sz="1600" dirty="0"/>
              <a:t> YOU DO NOT TYPE OVER AND PUT THE NEW AMOUNT HERE ! LEAVE IT ALONE AT THE OLD AMOUNT. We will change in another screen</a:t>
            </a:r>
          </a:p>
          <a:p>
            <a:pPr marL="285750" indent="-285750">
              <a:buFont typeface="Arial" panose="020B0604020202020204" pitchFamily="34" charset="0"/>
              <a:buChar char="•"/>
            </a:pPr>
            <a:r>
              <a:rPr lang="en-US" sz="1600" dirty="0"/>
              <a:t>Next the End Date, </a:t>
            </a:r>
            <a:r>
              <a:rPr lang="en-US" sz="1600" dirty="0">
                <a:highlight>
                  <a:srgbClr val="FFFF00"/>
                </a:highlight>
              </a:rPr>
              <a:t>which is always the day before whatever the entry date is you are working with for your change</a:t>
            </a:r>
            <a:r>
              <a:rPr lang="en-US" sz="1600" dirty="0"/>
              <a:t>. IT IS NOT WHEN THE CHANGE ACTUALLY HAPPEN  but the day before this change is going to START.</a:t>
            </a:r>
          </a:p>
          <a:p>
            <a:pPr marL="285750" indent="-285750">
              <a:buFont typeface="Arial" panose="020B0604020202020204" pitchFamily="34" charset="0"/>
              <a:buChar char="•"/>
            </a:pPr>
            <a:r>
              <a:rPr lang="en-US" sz="1600" dirty="0"/>
              <a:t>once you enter the needed </a:t>
            </a:r>
          </a:p>
          <a:p>
            <a:endParaRPr lang="en-US" sz="1600"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400" dirty="0"/>
          </a:p>
        </p:txBody>
      </p:sp>
      <p:cxnSp>
        <p:nvCxnSpPr>
          <p:cNvPr id="6" name="Straight Arrow Connector 5">
            <a:extLst>
              <a:ext uri="{FF2B5EF4-FFF2-40B4-BE49-F238E27FC236}">
                <a16:creationId xmlns:a16="http://schemas.microsoft.com/office/drawing/2014/main" id="{2F725973-EB8B-4E3F-92C1-C22F55247765}"/>
              </a:ext>
            </a:extLst>
          </p:cNvPr>
          <p:cNvCxnSpPr>
            <a:cxnSpLocks/>
          </p:cNvCxnSpPr>
          <p:nvPr/>
        </p:nvCxnSpPr>
        <p:spPr>
          <a:xfrm flipH="1">
            <a:off x="4366902" y="2256090"/>
            <a:ext cx="3845606" cy="9058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9210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2072A-816B-4AE7-94A2-83B8658E31FE}"/>
              </a:ext>
            </a:extLst>
          </p:cNvPr>
          <p:cNvPicPr>
            <a:picLocks noChangeAspect="1"/>
          </p:cNvPicPr>
          <p:nvPr/>
        </p:nvPicPr>
        <p:blipFill>
          <a:blip r:embed="rId2"/>
          <a:stretch>
            <a:fillRect/>
          </a:stretch>
        </p:blipFill>
        <p:spPr>
          <a:xfrm>
            <a:off x="138429" y="445755"/>
            <a:ext cx="6542098" cy="5348293"/>
          </a:xfrm>
          <a:prstGeom prst="rect">
            <a:avLst/>
          </a:prstGeom>
        </p:spPr>
      </p:pic>
      <p:pic>
        <p:nvPicPr>
          <p:cNvPr id="5" name="Picture 4">
            <a:extLst>
              <a:ext uri="{FF2B5EF4-FFF2-40B4-BE49-F238E27FC236}">
                <a16:creationId xmlns:a16="http://schemas.microsoft.com/office/drawing/2014/main" id="{67D24923-03AE-48FA-B0AC-747035091641}"/>
              </a:ext>
            </a:extLst>
          </p:cNvPr>
          <p:cNvPicPr>
            <a:picLocks noChangeAspect="1"/>
          </p:cNvPicPr>
          <p:nvPr/>
        </p:nvPicPr>
        <p:blipFill rotWithShape="1">
          <a:blip r:embed="rId3"/>
          <a:srcRect l="16621"/>
          <a:stretch/>
        </p:blipFill>
        <p:spPr>
          <a:xfrm>
            <a:off x="3731683" y="1636972"/>
            <a:ext cx="2219039" cy="1850015"/>
          </a:xfrm>
          <a:prstGeom prst="rect">
            <a:avLst/>
          </a:prstGeom>
        </p:spPr>
      </p:pic>
      <p:sp>
        <p:nvSpPr>
          <p:cNvPr id="7" name="TextBox 6">
            <a:extLst>
              <a:ext uri="{FF2B5EF4-FFF2-40B4-BE49-F238E27FC236}">
                <a16:creationId xmlns:a16="http://schemas.microsoft.com/office/drawing/2014/main" id="{67A6A331-0778-4589-8729-5AD3BB9AF7B5}"/>
              </a:ext>
            </a:extLst>
          </p:cNvPr>
          <p:cNvSpPr txBox="1"/>
          <p:nvPr/>
        </p:nvSpPr>
        <p:spPr>
          <a:xfrm>
            <a:off x="6628688" y="715321"/>
            <a:ext cx="3848456" cy="4801314"/>
          </a:xfrm>
          <a:prstGeom prst="rect">
            <a:avLst/>
          </a:prstGeom>
          <a:noFill/>
        </p:spPr>
        <p:txBody>
          <a:bodyPr wrap="square">
            <a:sp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On our example we need the end the one “NO” for SSDI, so we need to put that zero up in the monthly income </a:t>
            </a:r>
          </a:p>
          <a:p>
            <a:pPr marL="742950" lvl="1" indent="-285750">
              <a:buFont typeface="Arial" panose="020B0604020202020204" pitchFamily="34" charset="0"/>
              <a:buChar char="•"/>
            </a:pPr>
            <a:r>
              <a:rPr lang="en-US" dirty="0"/>
              <a:t>if you forget to do the zero on the monthly income and you hit save you are going to get this popup that says you must answer the question for a monthly income you would hit OK and you would add your zero</a:t>
            </a:r>
          </a:p>
          <a:p>
            <a:pPr marL="285750" indent="-285750">
              <a:buFont typeface="Arial" panose="020B0604020202020204" pitchFamily="34" charset="0"/>
              <a:buChar char="•"/>
            </a:pPr>
            <a:r>
              <a:rPr lang="en-US" dirty="0"/>
              <a:t>Then add the End Date for the day before out entry date (which in this case is 1/10/2022)</a:t>
            </a:r>
          </a:p>
          <a:p>
            <a:pPr marL="285750" indent="-285750">
              <a:buFont typeface="Arial" panose="020B0604020202020204" pitchFamily="34" charset="0"/>
              <a:buChar char="•"/>
            </a:pPr>
            <a:r>
              <a:rPr lang="en-US" sz="1800" dirty="0"/>
              <a:t>then hit save</a:t>
            </a:r>
          </a:p>
        </p:txBody>
      </p:sp>
      <p:cxnSp>
        <p:nvCxnSpPr>
          <p:cNvPr id="9" name="Straight Arrow Connector 8">
            <a:extLst>
              <a:ext uri="{FF2B5EF4-FFF2-40B4-BE49-F238E27FC236}">
                <a16:creationId xmlns:a16="http://schemas.microsoft.com/office/drawing/2014/main" id="{C8404C6C-0FDA-4915-93DE-D3AA4C8E335B}"/>
              </a:ext>
            </a:extLst>
          </p:cNvPr>
          <p:cNvCxnSpPr/>
          <p:nvPr/>
        </p:nvCxnSpPr>
        <p:spPr>
          <a:xfrm flipH="1" flipV="1">
            <a:off x="5494946" y="2561979"/>
            <a:ext cx="1880075" cy="5579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C4FC1103-123E-43A9-AB50-5B35E67B7B08}"/>
              </a:ext>
            </a:extLst>
          </p:cNvPr>
          <p:cNvCxnSpPr/>
          <p:nvPr/>
        </p:nvCxnSpPr>
        <p:spPr>
          <a:xfrm flipH="1">
            <a:off x="3409478" y="1618364"/>
            <a:ext cx="3392974" cy="3215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721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C46402-1818-44EC-A7FD-14841F1222F0}"/>
              </a:ext>
            </a:extLst>
          </p:cNvPr>
          <p:cNvPicPr>
            <a:picLocks noChangeAspect="1"/>
          </p:cNvPicPr>
          <p:nvPr/>
        </p:nvPicPr>
        <p:blipFill rotWithShape="1">
          <a:blip r:embed="rId2"/>
          <a:srcRect l="7279" t="-4754" r="684" b="4754"/>
          <a:stretch/>
        </p:blipFill>
        <p:spPr>
          <a:xfrm>
            <a:off x="145481" y="0"/>
            <a:ext cx="6053233" cy="3471839"/>
          </a:xfrm>
          <a:prstGeom prst="rect">
            <a:avLst/>
          </a:prstGeom>
        </p:spPr>
      </p:pic>
      <p:sp>
        <p:nvSpPr>
          <p:cNvPr id="6" name="TextBox 5">
            <a:extLst>
              <a:ext uri="{FF2B5EF4-FFF2-40B4-BE49-F238E27FC236}">
                <a16:creationId xmlns:a16="http://schemas.microsoft.com/office/drawing/2014/main" id="{0136368C-FF58-4C74-8D70-060184D1863A}"/>
              </a:ext>
            </a:extLst>
          </p:cNvPr>
          <p:cNvSpPr txBox="1"/>
          <p:nvPr/>
        </p:nvSpPr>
        <p:spPr>
          <a:xfrm>
            <a:off x="6797964" y="258618"/>
            <a:ext cx="442421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We come back to the cash income screen, and we can now see there is an end date next to the SSDI now</a:t>
            </a:r>
          </a:p>
          <a:p>
            <a:pPr marL="285750" indent="-285750">
              <a:buFont typeface="Arial" panose="020B0604020202020204" pitchFamily="34" charset="0"/>
              <a:buChar char="•"/>
            </a:pPr>
            <a:r>
              <a:rPr lang="en-US" dirty="0"/>
              <a:t>We now must end the “YES” for the SSDI of the $800 because they no longer have that income</a:t>
            </a:r>
          </a:p>
          <a:p>
            <a:pPr marL="285750" indent="-285750">
              <a:buFont typeface="Arial" panose="020B0604020202020204" pitchFamily="34" charset="0"/>
              <a:buChar char="•"/>
            </a:pPr>
            <a:r>
              <a:rPr lang="en-US" dirty="0"/>
              <a:t>We do this the same way as we did the no before, and we go into the pencil  </a:t>
            </a:r>
          </a:p>
        </p:txBody>
      </p:sp>
      <p:pic>
        <p:nvPicPr>
          <p:cNvPr id="8" name="Picture 7">
            <a:extLst>
              <a:ext uri="{FF2B5EF4-FFF2-40B4-BE49-F238E27FC236}">
                <a16:creationId xmlns:a16="http://schemas.microsoft.com/office/drawing/2014/main" id="{D39FD55B-4BF2-4AEC-BF22-27F8CB849B18}"/>
              </a:ext>
            </a:extLst>
          </p:cNvPr>
          <p:cNvPicPr>
            <a:picLocks noChangeAspect="1"/>
          </p:cNvPicPr>
          <p:nvPr/>
        </p:nvPicPr>
        <p:blipFill>
          <a:blip r:embed="rId3"/>
          <a:stretch>
            <a:fillRect/>
          </a:stretch>
        </p:blipFill>
        <p:spPr>
          <a:xfrm>
            <a:off x="6613237" y="3120244"/>
            <a:ext cx="4424218" cy="3571898"/>
          </a:xfrm>
          <a:prstGeom prst="rect">
            <a:avLst/>
          </a:prstGeom>
        </p:spPr>
      </p:pic>
      <p:cxnSp>
        <p:nvCxnSpPr>
          <p:cNvPr id="10" name="Straight Arrow Connector 9">
            <a:extLst>
              <a:ext uri="{FF2B5EF4-FFF2-40B4-BE49-F238E27FC236}">
                <a16:creationId xmlns:a16="http://schemas.microsoft.com/office/drawing/2014/main" id="{7A7B36BD-46E3-4080-9E4E-4802B79A59C2}"/>
              </a:ext>
            </a:extLst>
          </p:cNvPr>
          <p:cNvCxnSpPr/>
          <p:nvPr/>
        </p:nvCxnSpPr>
        <p:spPr>
          <a:xfrm flipH="1">
            <a:off x="5149273" y="673871"/>
            <a:ext cx="1893454" cy="7389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115D5B95-2803-46AA-BC39-4E4E49650342}"/>
              </a:ext>
            </a:extLst>
          </p:cNvPr>
          <p:cNvCxnSpPr>
            <a:cxnSpLocks/>
          </p:cNvCxnSpPr>
          <p:nvPr/>
        </p:nvCxnSpPr>
        <p:spPr>
          <a:xfrm flipH="1">
            <a:off x="2640650" y="1512606"/>
            <a:ext cx="4426722" cy="2233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90EF418D-91C8-4C37-B331-19963A619E8C}"/>
              </a:ext>
            </a:extLst>
          </p:cNvPr>
          <p:cNvCxnSpPr>
            <a:cxnSpLocks/>
          </p:cNvCxnSpPr>
          <p:nvPr/>
        </p:nvCxnSpPr>
        <p:spPr>
          <a:xfrm flipH="1" flipV="1">
            <a:off x="444382" y="1725548"/>
            <a:ext cx="6443528" cy="5740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5D5B5ACA-61B1-4013-81E8-20FD6DBD9784}"/>
              </a:ext>
            </a:extLst>
          </p:cNvPr>
          <p:cNvSpPr txBox="1"/>
          <p:nvPr/>
        </p:nvSpPr>
        <p:spPr>
          <a:xfrm>
            <a:off x="1036674" y="3691783"/>
            <a:ext cx="4424218"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We come back to the pop up </a:t>
            </a:r>
          </a:p>
          <a:p>
            <a:pPr marL="285750" indent="-285750">
              <a:buFont typeface="Arial" panose="020B0604020202020204" pitchFamily="34" charset="0"/>
              <a:buChar char="•"/>
            </a:pPr>
            <a:r>
              <a:rPr lang="en-US" sz="1600" dirty="0"/>
              <a:t>since this is a “YES” we do not change the monthly amount (leave it at the amount in there)</a:t>
            </a:r>
          </a:p>
          <a:p>
            <a:pPr marL="285750" indent="-285750">
              <a:buFont typeface="Arial" panose="020B0604020202020204" pitchFamily="34" charset="0"/>
              <a:buChar char="•"/>
            </a:pPr>
            <a:r>
              <a:rPr lang="en-US" sz="1600" dirty="0"/>
              <a:t>We do not change the receiving income source ( leave it at the status shown)</a:t>
            </a:r>
          </a:p>
          <a:p>
            <a:pPr marL="285750" indent="-285750">
              <a:buFont typeface="Arial" panose="020B0604020202020204" pitchFamily="34" charset="0"/>
              <a:buChar char="•"/>
            </a:pPr>
            <a:r>
              <a:rPr lang="en-US" sz="1600" dirty="0"/>
              <a:t>we do not change the start date(leave it at the date that is in there)</a:t>
            </a:r>
          </a:p>
          <a:p>
            <a:pPr marL="285750" indent="-285750">
              <a:buFont typeface="Arial" panose="020B0604020202020204" pitchFamily="34" charset="0"/>
              <a:buChar char="•"/>
            </a:pPr>
            <a:r>
              <a:rPr lang="en-US" sz="1600" dirty="0"/>
              <a:t>All we do is go down to the end date and end it for the day before </a:t>
            </a:r>
          </a:p>
          <a:p>
            <a:pPr marL="285750" indent="-285750">
              <a:buFont typeface="Arial" panose="020B0604020202020204" pitchFamily="34" charset="0"/>
              <a:buChar char="•"/>
            </a:pPr>
            <a:r>
              <a:rPr lang="en-US" sz="1600" dirty="0"/>
              <a:t>And hit save </a:t>
            </a:r>
          </a:p>
        </p:txBody>
      </p:sp>
      <p:cxnSp>
        <p:nvCxnSpPr>
          <p:cNvPr id="21" name="Straight Arrow Connector 20">
            <a:extLst>
              <a:ext uri="{FF2B5EF4-FFF2-40B4-BE49-F238E27FC236}">
                <a16:creationId xmlns:a16="http://schemas.microsoft.com/office/drawing/2014/main" id="{58357508-6C50-4433-B44E-AD34BCF5F906}"/>
              </a:ext>
            </a:extLst>
          </p:cNvPr>
          <p:cNvCxnSpPr/>
          <p:nvPr/>
        </p:nvCxnSpPr>
        <p:spPr>
          <a:xfrm flipV="1">
            <a:off x="5306938" y="3948157"/>
            <a:ext cx="1580972" cy="4871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457EBDE9-D6E7-43B4-8B79-4DDAD0B8B8E3}"/>
              </a:ext>
            </a:extLst>
          </p:cNvPr>
          <p:cNvCxnSpPr>
            <a:cxnSpLocks/>
          </p:cNvCxnSpPr>
          <p:nvPr/>
        </p:nvCxnSpPr>
        <p:spPr>
          <a:xfrm>
            <a:off x="5149273" y="4984445"/>
            <a:ext cx="2755587" cy="1359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9B1BD8FB-4DC2-4EF9-9656-27EB9374C9E1}"/>
              </a:ext>
            </a:extLst>
          </p:cNvPr>
          <p:cNvCxnSpPr>
            <a:cxnSpLocks/>
          </p:cNvCxnSpPr>
          <p:nvPr/>
        </p:nvCxnSpPr>
        <p:spPr>
          <a:xfrm>
            <a:off x="3248783" y="5533623"/>
            <a:ext cx="4656077" cy="3886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E7F1CE2A-396A-420C-A142-D3D699FA9B63}"/>
              </a:ext>
            </a:extLst>
          </p:cNvPr>
          <p:cNvCxnSpPr>
            <a:cxnSpLocks/>
          </p:cNvCxnSpPr>
          <p:nvPr/>
        </p:nvCxnSpPr>
        <p:spPr>
          <a:xfrm>
            <a:off x="5301673" y="5826105"/>
            <a:ext cx="2603187" cy="3580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A6707AAD-F97B-4D62-BB53-5139044DA86C}"/>
              </a:ext>
            </a:extLst>
          </p:cNvPr>
          <p:cNvCxnSpPr>
            <a:cxnSpLocks/>
          </p:cNvCxnSpPr>
          <p:nvPr/>
        </p:nvCxnSpPr>
        <p:spPr>
          <a:xfrm>
            <a:off x="2546086" y="6316488"/>
            <a:ext cx="6683372" cy="875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7088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3291-39CC-4B14-94EE-09F6870D4111}"/>
              </a:ext>
            </a:extLst>
          </p:cNvPr>
          <p:cNvPicPr>
            <a:picLocks noChangeAspect="1"/>
          </p:cNvPicPr>
          <p:nvPr/>
        </p:nvPicPr>
        <p:blipFill>
          <a:blip r:embed="rId2"/>
          <a:stretch>
            <a:fillRect/>
          </a:stretch>
        </p:blipFill>
        <p:spPr>
          <a:xfrm>
            <a:off x="768986" y="195710"/>
            <a:ext cx="7246969" cy="3803442"/>
          </a:xfrm>
          <a:prstGeom prst="rect">
            <a:avLst/>
          </a:prstGeom>
        </p:spPr>
      </p:pic>
      <p:cxnSp>
        <p:nvCxnSpPr>
          <p:cNvPr id="8" name="Straight Arrow Connector 7">
            <a:extLst>
              <a:ext uri="{FF2B5EF4-FFF2-40B4-BE49-F238E27FC236}">
                <a16:creationId xmlns:a16="http://schemas.microsoft.com/office/drawing/2014/main" id="{14E048BB-05A5-4A86-8ED2-E0ABA2F1A089}"/>
              </a:ext>
            </a:extLst>
          </p:cNvPr>
          <p:cNvCxnSpPr>
            <a:cxnSpLocks/>
          </p:cNvCxnSpPr>
          <p:nvPr/>
        </p:nvCxnSpPr>
        <p:spPr>
          <a:xfrm flipV="1">
            <a:off x="3469593" y="2640651"/>
            <a:ext cx="3777241" cy="2221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DDD95A6A-889F-4D33-B8EA-28299FC86864}"/>
              </a:ext>
            </a:extLst>
          </p:cNvPr>
          <p:cNvCxnSpPr>
            <a:cxnSpLocks/>
          </p:cNvCxnSpPr>
          <p:nvPr/>
        </p:nvCxnSpPr>
        <p:spPr>
          <a:xfrm flipH="1" flipV="1">
            <a:off x="1632179" y="2709018"/>
            <a:ext cx="5315552" cy="27777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E8DBF17A-B9CB-4611-B303-C016F780BBED}"/>
              </a:ext>
            </a:extLst>
          </p:cNvPr>
          <p:cNvCxnSpPr>
            <a:cxnSpLocks/>
          </p:cNvCxnSpPr>
          <p:nvPr/>
        </p:nvCxnSpPr>
        <p:spPr>
          <a:xfrm flipH="1" flipV="1">
            <a:off x="1546789" y="1463808"/>
            <a:ext cx="5469308" cy="40912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DAFDB834-726D-42C4-A8A4-85199B48D287}"/>
              </a:ext>
            </a:extLst>
          </p:cNvPr>
          <p:cNvSpPr txBox="1"/>
          <p:nvPr/>
        </p:nvSpPr>
        <p:spPr>
          <a:xfrm>
            <a:off x="495656" y="4455672"/>
            <a:ext cx="1153682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This time when you returned to the cash income screen you will see that the SDI with the yes is also now ended but also your HUD verification is now showing red </a:t>
            </a:r>
          </a:p>
          <a:p>
            <a:pPr marL="285750" indent="-285750">
              <a:buFont typeface="Arial" panose="020B0604020202020204" pitchFamily="34" charset="0"/>
              <a:buChar char="•"/>
            </a:pPr>
            <a:r>
              <a:rPr lang="en-US" sz="1600" dirty="0"/>
              <a:t>this is because we have now moved the dot for the SSDI to the  incomplete from the yes/no columns inside the HUD Verification  for the start date of 1/10/2022( this will allow you to now say that on 1/10/22 they are no longer receiving  SSDI</a:t>
            </a:r>
          </a:p>
          <a:p>
            <a:pPr marL="285750" indent="-285750">
              <a:buFont typeface="Arial" panose="020B0604020202020204" pitchFamily="34" charset="0"/>
              <a:buChar char="•"/>
            </a:pPr>
            <a:r>
              <a:rPr lang="en-US" sz="1600" dirty="0"/>
              <a:t>but before you can do that you must do the same end dates through the pencil for the “Earned Income” and “retirement Income for SS” </a:t>
            </a:r>
          </a:p>
          <a:p>
            <a:pPr marL="742950" lvl="1" indent="-285750">
              <a:buFont typeface="Arial" panose="020B0604020202020204" pitchFamily="34" charset="0"/>
              <a:buChar char="•"/>
            </a:pPr>
            <a:r>
              <a:rPr lang="en-US" sz="1600" dirty="0"/>
              <a:t>this is to allow their HUD verification dots to also move within the HUD verification so you can change the status starting 1/10/2022 </a:t>
            </a:r>
          </a:p>
        </p:txBody>
      </p:sp>
    </p:spTree>
    <p:extLst>
      <p:ext uri="{BB962C8B-B14F-4D97-AF65-F5344CB8AC3E}">
        <p14:creationId xmlns:p14="http://schemas.microsoft.com/office/powerpoint/2010/main" val="336639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4CD4D0-7080-439A-9201-BF31B6281392}"/>
              </a:ext>
            </a:extLst>
          </p:cNvPr>
          <p:cNvPicPr>
            <a:picLocks noChangeAspect="1"/>
          </p:cNvPicPr>
          <p:nvPr/>
        </p:nvPicPr>
        <p:blipFill>
          <a:blip r:embed="rId2"/>
          <a:stretch>
            <a:fillRect/>
          </a:stretch>
        </p:blipFill>
        <p:spPr>
          <a:xfrm>
            <a:off x="358963" y="264482"/>
            <a:ext cx="5451594" cy="4333155"/>
          </a:xfrm>
          <a:prstGeom prst="rect">
            <a:avLst/>
          </a:prstGeom>
        </p:spPr>
      </p:pic>
      <p:pic>
        <p:nvPicPr>
          <p:cNvPr id="5" name="Picture 4">
            <a:extLst>
              <a:ext uri="{FF2B5EF4-FFF2-40B4-BE49-F238E27FC236}">
                <a16:creationId xmlns:a16="http://schemas.microsoft.com/office/drawing/2014/main" id="{DD07E1BF-C15E-4ABA-9A55-ABFFC59EA452}"/>
              </a:ext>
            </a:extLst>
          </p:cNvPr>
          <p:cNvPicPr>
            <a:picLocks noChangeAspect="1"/>
          </p:cNvPicPr>
          <p:nvPr/>
        </p:nvPicPr>
        <p:blipFill>
          <a:blip r:embed="rId3"/>
          <a:stretch>
            <a:fillRect/>
          </a:stretch>
        </p:blipFill>
        <p:spPr>
          <a:xfrm>
            <a:off x="5940291" y="264482"/>
            <a:ext cx="5142094" cy="4005420"/>
          </a:xfrm>
          <a:prstGeom prst="rect">
            <a:avLst/>
          </a:prstGeom>
        </p:spPr>
      </p:pic>
      <p:sp>
        <p:nvSpPr>
          <p:cNvPr id="6" name="TextBox 5">
            <a:extLst>
              <a:ext uri="{FF2B5EF4-FFF2-40B4-BE49-F238E27FC236}">
                <a16:creationId xmlns:a16="http://schemas.microsoft.com/office/drawing/2014/main" id="{EB21E55B-2A18-4723-B6A8-31106289E40B}"/>
              </a:ext>
            </a:extLst>
          </p:cNvPr>
          <p:cNvSpPr txBox="1"/>
          <p:nvPr/>
        </p:nvSpPr>
        <p:spPr>
          <a:xfrm>
            <a:off x="1016950" y="4854011"/>
            <a:ext cx="102122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By going into each of those pencils  for the Earned Income NO and Retirement Income Social Security NO you’re going to get the pop up just like  shown previously.</a:t>
            </a:r>
          </a:p>
          <a:p>
            <a:pPr marL="285750" indent="-285750">
              <a:buFont typeface="Arial" panose="020B0604020202020204" pitchFamily="34" charset="0"/>
              <a:buChar char="•"/>
            </a:pPr>
            <a:r>
              <a:rPr lang="en-US" dirty="0"/>
              <a:t>Since these are both “NO” you would put the “0” under the Monthly Amount and then go down to the End Date and put the “day before date”</a:t>
            </a:r>
          </a:p>
          <a:p>
            <a:pPr marL="285750" indent="-285750">
              <a:buFont typeface="Arial" panose="020B0604020202020204" pitchFamily="34" charset="0"/>
              <a:buChar char="•"/>
            </a:pPr>
            <a:r>
              <a:rPr lang="en-US" dirty="0"/>
              <a:t>Then hit save</a:t>
            </a:r>
          </a:p>
          <a:p>
            <a:pPr marL="285750" indent="-285750">
              <a:buFont typeface="Arial" panose="020B0604020202020204" pitchFamily="34" charset="0"/>
              <a:buChar char="•"/>
            </a:pPr>
            <a:r>
              <a:rPr lang="en-US" dirty="0"/>
              <a:t>REMEMBER DO NO CHANGE ANYTHING ELSE </a:t>
            </a:r>
          </a:p>
        </p:txBody>
      </p:sp>
      <p:cxnSp>
        <p:nvCxnSpPr>
          <p:cNvPr id="8" name="Straight Arrow Connector 7">
            <a:extLst>
              <a:ext uri="{FF2B5EF4-FFF2-40B4-BE49-F238E27FC236}">
                <a16:creationId xmlns:a16="http://schemas.microsoft.com/office/drawing/2014/main" id="{C2883B9B-BAD7-4BCD-8703-26016971CA3C}"/>
              </a:ext>
            </a:extLst>
          </p:cNvPr>
          <p:cNvCxnSpPr/>
          <p:nvPr/>
        </p:nvCxnSpPr>
        <p:spPr>
          <a:xfrm flipH="1" flipV="1">
            <a:off x="3067940" y="1307507"/>
            <a:ext cx="2742617" cy="41874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F32C7B5C-F3DE-4FCF-AD3B-6425BDB2675E}"/>
              </a:ext>
            </a:extLst>
          </p:cNvPr>
          <p:cNvCxnSpPr/>
          <p:nvPr/>
        </p:nvCxnSpPr>
        <p:spPr>
          <a:xfrm flipV="1">
            <a:off x="5810557" y="1489526"/>
            <a:ext cx="2050990" cy="40054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3090350-B92E-4E0A-851C-BFA1BAC5C64B}"/>
              </a:ext>
            </a:extLst>
          </p:cNvPr>
          <p:cNvCxnSpPr/>
          <p:nvPr/>
        </p:nvCxnSpPr>
        <p:spPr>
          <a:xfrm flipH="1" flipV="1">
            <a:off x="2837204" y="3879791"/>
            <a:ext cx="1153682" cy="1942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23E7DE-E1FC-43CB-B238-DC7BAD51D413}"/>
              </a:ext>
            </a:extLst>
          </p:cNvPr>
          <p:cNvCxnSpPr>
            <a:cxnSpLocks/>
          </p:cNvCxnSpPr>
          <p:nvPr/>
        </p:nvCxnSpPr>
        <p:spPr>
          <a:xfrm flipV="1">
            <a:off x="3990886" y="4144710"/>
            <a:ext cx="5363910" cy="1677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02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A2D66-F232-495B-87E7-C78AF4450A04}"/>
              </a:ext>
            </a:extLst>
          </p:cNvPr>
          <p:cNvPicPr>
            <a:picLocks noChangeAspect="1"/>
          </p:cNvPicPr>
          <p:nvPr/>
        </p:nvPicPr>
        <p:blipFill rotWithShape="1">
          <a:blip r:embed="rId2"/>
          <a:srcRect l="7616"/>
          <a:stretch/>
        </p:blipFill>
        <p:spPr>
          <a:xfrm>
            <a:off x="138545" y="508000"/>
            <a:ext cx="8259195" cy="5615709"/>
          </a:xfrm>
          <a:prstGeom prst="rect">
            <a:avLst/>
          </a:prstGeom>
        </p:spPr>
      </p:pic>
      <p:sp>
        <p:nvSpPr>
          <p:cNvPr id="4" name="TextBox 3">
            <a:extLst>
              <a:ext uri="{FF2B5EF4-FFF2-40B4-BE49-F238E27FC236}">
                <a16:creationId xmlns:a16="http://schemas.microsoft.com/office/drawing/2014/main" id="{BD6C324C-E623-415A-841D-3C582504A0E8}"/>
              </a:ext>
            </a:extLst>
          </p:cNvPr>
          <p:cNvSpPr txBox="1"/>
          <p:nvPr/>
        </p:nvSpPr>
        <p:spPr>
          <a:xfrm>
            <a:off x="8635050" y="133370"/>
            <a:ext cx="3066473" cy="6247864"/>
          </a:xfrm>
          <a:prstGeom prst="rect">
            <a:avLst/>
          </a:prstGeom>
          <a:noFill/>
        </p:spPr>
        <p:txBody>
          <a:bodyPr wrap="square" rtlCol="0">
            <a:spAutoFit/>
          </a:bodyPr>
          <a:lstStyle/>
          <a:p>
            <a:pPr marL="285750" indent="-285750">
              <a:buFont typeface="Arial" panose="020B0604020202020204" pitchFamily="34" charset="0"/>
              <a:buChar char="•"/>
            </a:pPr>
            <a:r>
              <a:rPr lang="en-US" sz="1600" dirty="0"/>
              <a:t>After finishing your last end date and hitting saved you will come back to show all monthly income records and you will see an end date on all the areas needed </a:t>
            </a:r>
          </a:p>
          <a:p>
            <a:pPr marL="742950" lvl="1" indent="-285750">
              <a:buFont typeface="Arial" panose="020B0604020202020204" pitchFamily="34" charset="0"/>
              <a:buChar char="•"/>
            </a:pPr>
            <a:r>
              <a:rPr lang="en-US" sz="1600" dirty="0"/>
              <a:t>the end date for the earned income NO because they now have earned income And we need to start it </a:t>
            </a:r>
          </a:p>
          <a:p>
            <a:pPr marL="742950" lvl="1" indent="-285750">
              <a:buFont typeface="Arial" panose="020B0604020202020204" pitchFamily="34" charset="0"/>
              <a:buChar char="•"/>
            </a:pPr>
            <a:r>
              <a:rPr lang="en-US" sz="1600" dirty="0"/>
              <a:t>retirement income for Social Security because they now have that income, and we need to start it </a:t>
            </a:r>
          </a:p>
          <a:p>
            <a:pPr marL="742950" lvl="1" indent="-285750">
              <a:buFont typeface="Arial" panose="020B0604020202020204" pitchFamily="34" charset="0"/>
              <a:buChar char="•"/>
            </a:pPr>
            <a:r>
              <a:rPr lang="en-US" sz="1600" dirty="0"/>
              <a:t>and the end date for the two SSDI’s because they no longer have that type of income, and we need to 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this point we will click on the RED HUD VERIFICATION tab</a:t>
            </a:r>
          </a:p>
          <a:p>
            <a:pPr lvl="1"/>
            <a:endParaRPr lang="en-US" sz="1600" dirty="0"/>
          </a:p>
          <a:p>
            <a:pPr lvl="1"/>
            <a:endParaRPr lang="en-US" sz="1600" dirty="0"/>
          </a:p>
        </p:txBody>
      </p:sp>
      <p:cxnSp>
        <p:nvCxnSpPr>
          <p:cNvPr id="6" name="Straight Arrow Connector 5">
            <a:extLst>
              <a:ext uri="{FF2B5EF4-FFF2-40B4-BE49-F238E27FC236}">
                <a16:creationId xmlns:a16="http://schemas.microsoft.com/office/drawing/2014/main" id="{4F47F159-EE71-42DA-AF26-83C42FC03F3D}"/>
              </a:ext>
            </a:extLst>
          </p:cNvPr>
          <p:cNvCxnSpPr/>
          <p:nvPr/>
        </p:nvCxnSpPr>
        <p:spPr>
          <a:xfrm flipH="1">
            <a:off x="2837204" y="1760434"/>
            <a:ext cx="6306796" cy="769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69E8619-9644-4280-840F-77BC83F8E56A}"/>
              </a:ext>
            </a:extLst>
          </p:cNvPr>
          <p:cNvCxnSpPr/>
          <p:nvPr/>
        </p:nvCxnSpPr>
        <p:spPr>
          <a:xfrm flipH="1">
            <a:off x="2879933" y="2965391"/>
            <a:ext cx="6204246" cy="10169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C2A231D-AED0-45E0-BAD1-D08EAF8CCF19}"/>
              </a:ext>
            </a:extLst>
          </p:cNvPr>
          <p:cNvCxnSpPr>
            <a:cxnSpLocks/>
          </p:cNvCxnSpPr>
          <p:nvPr/>
        </p:nvCxnSpPr>
        <p:spPr>
          <a:xfrm flipH="1">
            <a:off x="3179036" y="4238714"/>
            <a:ext cx="5964965" cy="89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ight Brace 11">
            <a:extLst>
              <a:ext uri="{FF2B5EF4-FFF2-40B4-BE49-F238E27FC236}">
                <a16:creationId xmlns:a16="http://schemas.microsoft.com/office/drawing/2014/main" id="{9D694F0A-AE26-4403-BF17-4FFE458CDD3E}"/>
              </a:ext>
            </a:extLst>
          </p:cNvPr>
          <p:cNvSpPr/>
          <p:nvPr/>
        </p:nvSpPr>
        <p:spPr>
          <a:xfrm>
            <a:off x="2837204" y="4221622"/>
            <a:ext cx="213645" cy="31619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5762CF7-F6ED-424B-A618-1F470BDD7DCB}"/>
              </a:ext>
            </a:extLst>
          </p:cNvPr>
          <p:cNvCxnSpPr/>
          <p:nvPr/>
        </p:nvCxnSpPr>
        <p:spPr>
          <a:xfrm flipH="1" flipV="1">
            <a:off x="8161234" y="3982340"/>
            <a:ext cx="700755" cy="12733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582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8DF1C-E6BE-402B-B6B5-4E52C2DED910}"/>
              </a:ext>
            </a:extLst>
          </p:cNvPr>
          <p:cNvPicPr>
            <a:picLocks noChangeAspect="1"/>
          </p:cNvPicPr>
          <p:nvPr/>
        </p:nvPicPr>
        <p:blipFill>
          <a:blip r:embed="rId2"/>
          <a:stretch>
            <a:fillRect/>
          </a:stretch>
        </p:blipFill>
        <p:spPr>
          <a:xfrm>
            <a:off x="91551" y="170469"/>
            <a:ext cx="8701375" cy="5408296"/>
          </a:xfrm>
          <a:prstGeom prst="rect">
            <a:avLst/>
          </a:prstGeom>
        </p:spPr>
      </p:pic>
      <p:sp>
        <p:nvSpPr>
          <p:cNvPr id="4" name="TextBox 3">
            <a:extLst>
              <a:ext uri="{FF2B5EF4-FFF2-40B4-BE49-F238E27FC236}">
                <a16:creationId xmlns:a16="http://schemas.microsoft.com/office/drawing/2014/main" id="{B3126CAF-D397-4041-A263-6E26B6A2F8ED}"/>
              </a:ext>
            </a:extLst>
          </p:cNvPr>
          <p:cNvSpPr txBox="1"/>
          <p:nvPr/>
        </p:nvSpPr>
        <p:spPr>
          <a:xfrm>
            <a:off x="8866908" y="258618"/>
            <a:ext cx="3038765" cy="6463308"/>
          </a:xfrm>
          <a:prstGeom prst="rect">
            <a:avLst/>
          </a:prstGeom>
          <a:noFill/>
        </p:spPr>
        <p:txBody>
          <a:bodyPr wrap="square" rtlCol="0">
            <a:spAutoFit/>
          </a:bodyPr>
          <a:lstStyle/>
          <a:p>
            <a:pPr marL="285750" indent="-285750">
              <a:buFont typeface="Arial" panose="020B0604020202020204" pitchFamily="34" charset="0"/>
              <a:buChar char="•"/>
            </a:pPr>
            <a:r>
              <a:rPr lang="en-US" dirty="0"/>
              <a:t>Once you click on the red hood verification at the popup you will now see it opens up for the date of 1/10/2022 and shows the 15 types of income </a:t>
            </a:r>
          </a:p>
          <a:p>
            <a:pPr marL="285750" indent="-285750">
              <a:buFont typeface="Arial" panose="020B0604020202020204" pitchFamily="34" charset="0"/>
              <a:buChar char="•"/>
            </a:pPr>
            <a:r>
              <a:rPr lang="en-US" dirty="0"/>
              <a:t>but three of them show incomplete in those three are </a:t>
            </a:r>
          </a:p>
          <a:p>
            <a:pPr marL="742950" lvl="1" indent="-285750">
              <a:buFont typeface="Arial" panose="020B0604020202020204" pitchFamily="34" charset="0"/>
              <a:buChar char="•"/>
            </a:pPr>
            <a:r>
              <a:rPr lang="en-US" dirty="0"/>
              <a:t>Earned Income </a:t>
            </a:r>
          </a:p>
          <a:p>
            <a:pPr marL="742950" lvl="1" indent="-285750">
              <a:buFont typeface="Arial" panose="020B0604020202020204" pitchFamily="34" charset="0"/>
              <a:buChar char="•"/>
            </a:pPr>
            <a:r>
              <a:rPr lang="en-US" dirty="0"/>
              <a:t>SSDI </a:t>
            </a:r>
          </a:p>
          <a:p>
            <a:pPr marL="742950" lvl="1" indent="-285750">
              <a:buFont typeface="Arial" panose="020B0604020202020204" pitchFamily="34" charset="0"/>
              <a:buChar char="•"/>
            </a:pPr>
            <a:r>
              <a:rPr lang="en-US" dirty="0"/>
              <a:t>Retirement Income for Social Security </a:t>
            </a:r>
          </a:p>
          <a:p>
            <a:pPr lvl="1"/>
            <a:r>
              <a:rPr lang="en-US" dirty="0"/>
              <a:t>these were the three types that we ended by going through the pencil, putting an end date </a:t>
            </a:r>
          </a:p>
          <a:p>
            <a:pPr marL="285750" indent="-285750">
              <a:buFont typeface="Arial" panose="020B0604020202020204" pitchFamily="34" charset="0"/>
              <a:buChar char="•"/>
            </a:pPr>
            <a:r>
              <a:rPr lang="en-US" dirty="0"/>
              <a:t>we will now move those incomplete dots to either yes or no for the start date of 1/10 22to verifying  whether that income is yes or no </a:t>
            </a:r>
          </a:p>
        </p:txBody>
      </p:sp>
    </p:spTree>
    <p:extLst>
      <p:ext uri="{BB962C8B-B14F-4D97-AF65-F5344CB8AC3E}">
        <p14:creationId xmlns:p14="http://schemas.microsoft.com/office/powerpoint/2010/main" val="323086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334D36-B6B2-4DC7-A4E7-0D026E22CF25}"/>
              </a:ext>
            </a:extLst>
          </p:cNvPr>
          <p:cNvPicPr>
            <a:picLocks noChangeAspect="1"/>
          </p:cNvPicPr>
          <p:nvPr/>
        </p:nvPicPr>
        <p:blipFill>
          <a:blip r:embed="rId2"/>
          <a:stretch>
            <a:fillRect/>
          </a:stretch>
        </p:blipFill>
        <p:spPr>
          <a:xfrm>
            <a:off x="988291" y="230024"/>
            <a:ext cx="9836728" cy="4526703"/>
          </a:xfrm>
          <a:prstGeom prst="rect">
            <a:avLst/>
          </a:prstGeom>
        </p:spPr>
      </p:pic>
      <p:cxnSp>
        <p:nvCxnSpPr>
          <p:cNvPr id="7" name="Straight Arrow Connector 6">
            <a:extLst>
              <a:ext uri="{FF2B5EF4-FFF2-40B4-BE49-F238E27FC236}">
                <a16:creationId xmlns:a16="http://schemas.microsoft.com/office/drawing/2014/main" id="{DB033681-1F8F-4F67-B866-216366EC4B53}"/>
              </a:ext>
            </a:extLst>
          </p:cNvPr>
          <p:cNvCxnSpPr/>
          <p:nvPr/>
        </p:nvCxnSpPr>
        <p:spPr>
          <a:xfrm flipH="1">
            <a:off x="6160655" y="2262909"/>
            <a:ext cx="1625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9A20F513-FF2C-41F5-BFCC-C878F125B0CA}"/>
              </a:ext>
            </a:extLst>
          </p:cNvPr>
          <p:cNvSpPr txBox="1"/>
          <p:nvPr/>
        </p:nvSpPr>
        <p:spPr>
          <a:xfrm>
            <a:off x="555477" y="4882962"/>
            <a:ext cx="11536822"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So, the first Incomplete is Earned Income. We move it to yes by clicking on the “YES” dot space.</a:t>
            </a:r>
          </a:p>
          <a:p>
            <a:pPr marL="285750" indent="-285750">
              <a:buFont typeface="Arial" panose="020B0604020202020204" pitchFamily="34" charset="0"/>
              <a:buChar char="•"/>
            </a:pPr>
            <a:r>
              <a:rPr lang="en-US" sz="1600" dirty="0"/>
              <a:t>when we do that the Add Recordset pops up</a:t>
            </a:r>
          </a:p>
          <a:p>
            <a:pPr marL="285750" indent="-285750">
              <a:buFont typeface="Arial" panose="020B0604020202020204" pitchFamily="34" charset="0"/>
              <a:buChar char="•"/>
            </a:pPr>
            <a:r>
              <a:rPr lang="en-US" sz="1600" dirty="0"/>
              <a:t>from here is where we now add the new Monthly Amount based on our intake form. It already has the YES filled in the Source is filled in and the Start date of out entry date we do not need to do any of that. </a:t>
            </a:r>
          </a:p>
          <a:p>
            <a:pPr marL="285750" indent="-285750">
              <a:buFont typeface="Arial" panose="020B0604020202020204" pitchFamily="34" charset="0"/>
              <a:buChar char="•"/>
            </a:pPr>
            <a:r>
              <a:rPr lang="en-US" sz="1600" dirty="0"/>
              <a:t>By going through the HUD Verification, we don’t type over or change anything we just fill in the new amount and it has it already for a “YES”</a:t>
            </a:r>
          </a:p>
          <a:p>
            <a:pPr marL="285750" indent="-285750">
              <a:buFont typeface="Arial" panose="020B0604020202020204" pitchFamily="34" charset="0"/>
              <a:buChar char="•"/>
            </a:pPr>
            <a:r>
              <a:rPr lang="en-US" sz="1600" dirty="0"/>
              <a:t>hit save and go to the next incomplete</a:t>
            </a:r>
          </a:p>
        </p:txBody>
      </p:sp>
      <p:cxnSp>
        <p:nvCxnSpPr>
          <p:cNvPr id="9" name="Straight Arrow Connector 8">
            <a:extLst>
              <a:ext uri="{FF2B5EF4-FFF2-40B4-BE49-F238E27FC236}">
                <a16:creationId xmlns:a16="http://schemas.microsoft.com/office/drawing/2014/main" id="{6698947C-C996-4D53-9258-DA585A960BA6}"/>
              </a:ext>
            </a:extLst>
          </p:cNvPr>
          <p:cNvCxnSpPr>
            <a:cxnSpLocks/>
          </p:cNvCxnSpPr>
          <p:nvPr/>
        </p:nvCxnSpPr>
        <p:spPr>
          <a:xfrm flipH="1" flipV="1">
            <a:off x="3281585" y="1247687"/>
            <a:ext cx="162370" cy="42472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614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C98BBD-72DA-4C78-800E-790E4981F536}"/>
              </a:ext>
            </a:extLst>
          </p:cNvPr>
          <p:cNvPicPr>
            <a:picLocks noChangeAspect="1"/>
          </p:cNvPicPr>
          <p:nvPr/>
        </p:nvPicPr>
        <p:blipFill>
          <a:blip r:embed="rId2"/>
          <a:stretch>
            <a:fillRect/>
          </a:stretch>
        </p:blipFill>
        <p:spPr>
          <a:xfrm>
            <a:off x="81842" y="14062"/>
            <a:ext cx="7003387" cy="6637595"/>
          </a:xfrm>
          <a:prstGeom prst="rect">
            <a:avLst/>
          </a:prstGeom>
        </p:spPr>
      </p:pic>
      <p:cxnSp>
        <p:nvCxnSpPr>
          <p:cNvPr id="5" name="Straight Arrow Connector 4">
            <a:extLst>
              <a:ext uri="{FF2B5EF4-FFF2-40B4-BE49-F238E27FC236}">
                <a16:creationId xmlns:a16="http://schemas.microsoft.com/office/drawing/2014/main" id="{2C986225-E097-4CAB-8908-3F9B1BEC905E}"/>
              </a:ext>
            </a:extLst>
          </p:cNvPr>
          <p:cNvCxnSpPr>
            <a:cxnSpLocks/>
          </p:cNvCxnSpPr>
          <p:nvPr/>
        </p:nvCxnSpPr>
        <p:spPr>
          <a:xfrm flipH="1">
            <a:off x="4999289" y="3794333"/>
            <a:ext cx="14356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2E1A7230-6E28-4078-9B9A-FBD61DE79D33}"/>
              </a:ext>
            </a:extLst>
          </p:cNvPr>
          <p:cNvSpPr txBox="1"/>
          <p:nvPr/>
        </p:nvSpPr>
        <p:spPr>
          <a:xfrm>
            <a:off x="8212508" y="258618"/>
            <a:ext cx="369316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This SSDI is now a “NO” starting 1/10/22 so we click on the No spot, and it will highlight.</a:t>
            </a:r>
          </a:p>
          <a:p>
            <a:pPr marL="285750" indent="-285750">
              <a:buFont typeface="Arial" panose="020B0604020202020204" pitchFamily="34" charset="0"/>
              <a:buChar char="•"/>
            </a:pPr>
            <a:r>
              <a:rPr lang="en-US" dirty="0"/>
              <a:t>you will not get a pop for “NO’S” this is because it will automatically generate a No in the HUD Verification with the start date of our entry</a:t>
            </a:r>
          </a:p>
          <a:p>
            <a:pPr marL="285750" indent="-285750">
              <a:buFont typeface="Arial" panose="020B0604020202020204" pitchFamily="34" charset="0"/>
              <a:buChar char="•"/>
            </a:pPr>
            <a:r>
              <a:rPr lang="en-US" dirty="0"/>
              <a:t>Just go now to the next incomplete . If you had no more, you'd save &amp;exit</a:t>
            </a:r>
          </a:p>
        </p:txBody>
      </p:sp>
      <p:pic>
        <p:nvPicPr>
          <p:cNvPr id="11" name="Picture 10">
            <a:extLst>
              <a:ext uri="{FF2B5EF4-FFF2-40B4-BE49-F238E27FC236}">
                <a16:creationId xmlns:a16="http://schemas.microsoft.com/office/drawing/2014/main" id="{3F4F1E25-73A4-4A9B-BD24-E54594AED931}"/>
              </a:ext>
            </a:extLst>
          </p:cNvPr>
          <p:cNvPicPr>
            <a:picLocks noChangeAspect="1"/>
          </p:cNvPicPr>
          <p:nvPr/>
        </p:nvPicPr>
        <p:blipFill rotWithShape="1">
          <a:blip r:embed="rId3"/>
          <a:srcRect b="38941"/>
          <a:stretch/>
        </p:blipFill>
        <p:spPr>
          <a:xfrm>
            <a:off x="7085229" y="3905428"/>
            <a:ext cx="4582665" cy="2307365"/>
          </a:xfrm>
          <a:prstGeom prst="rect">
            <a:avLst/>
          </a:prstGeom>
        </p:spPr>
      </p:pic>
      <p:cxnSp>
        <p:nvCxnSpPr>
          <p:cNvPr id="13" name="Straight Arrow Connector 12">
            <a:extLst>
              <a:ext uri="{FF2B5EF4-FFF2-40B4-BE49-F238E27FC236}">
                <a16:creationId xmlns:a16="http://schemas.microsoft.com/office/drawing/2014/main" id="{4410B38D-C350-44DB-A830-40951E1F7A62}"/>
              </a:ext>
            </a:extLst>
          </p:cNvPr>
          <p:cNvCxnSpPr>
            <a:cxnSpLocks/>
          </p:cNvCxnSpPr>
          <p:nvPr/>
        </p:nvCxnSpPr>
        <p:spPr>
          <a:xfrm flipH="1">
            <a:off x="9974015" y="947598"/>
            <a:ext cx="640936" cy="4966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A885944-8244-4DB7-8FAB-EAAB0E1E7C6B}"/>
              </a:ext>
            </a:extLst>
          </p:cNvPr>
          <p:cNvCxnSpPr>
            <a:cxnSpLocks/>
          </p:cNvCxnSpPr>
          <p:nvPr/>
        </p:nvCxnSpPr>
        <p:spPr>
          <a:xfrm flipH="1">
            <a:off x="6599873" y="2982482"/>
            <a:ext cx="2083420" cy="2818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721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AE58DE-75F8-4DEF-AE6A-87EB74A29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276" y="697560"/>
            <a:ext cx="7490267" cy="4082472"/>
          </a:xfrm>
          <a:prstGeom prst="rect">
            <a:avLst/>
          </a:prstGeom>
        </p:spPr>
      </p:pic>
      <p:sp>
        <p:nvSpPr>
          <p:cNvPr id="3" name="TextBox 2">
            <a:extLst>
              <a:ext uri="{FF2B5EF4-FFF2-40B4-BE49-F238E27FC236}">
                <a16:creationId xmlns:a16="http://schemas.microsoft.com/office/drawing/2014/main" id="{B715F199-8E70-41DA-A027-B88A9386DECE}"/>
              </a:ext>
            </a:extLst>
          </p:cNvPr>
          <p:cNvSpPr txBox="1"/>
          <p:nvPr/>
        </p:nvSpPr>
        <p:spPr>
          <a:xfrm>
            <a:off x="2161309" y="5514109"/>
            <a:ext cx="8285018" cy="646331"/>
          </a:xfrm>
          <a:prstGeom prst="rect">
            <a:avLst/>
          </a:prstGeom>
          <a:noFill/>
        </p:spPr>
        <p:txBody>
          <a:bodyPr wrap="square" rtlCol="0">
            <a:spAutoFit/>
          </a:bodyPr>
          <a:lstStyle/>
          <a:p>
            <a:r>
              <a:rPr lang="en-US" dirty="0"/>
              <a:t>Updating a disability can only be done at the entry so if it ever needs to be updated one must go into the pencil at the entry date.</a:t>
            </a:r>
          </a:p>
        </p:txBody>
      </p:sp>
      <p:sp>
        <p:nvSpPr>
          <p:cNvPr id="4" name="TextBox 3">
            <a:extLst>
              <a:ext uri="{FF2B5EF4-FFF2-40B4-BE49-F238E27FC236}">
                <a16:creationId xmlns:a16="http://schemas.microsoft.com/office/drawing/2014/main" id="{29D4C4B0-FE9F-4249-9602-E31AAB90A1FF}"/>
              </a:ext>
            </a:extLst>
          </p:cNvPr>
          <p:cNvSpPr txBox="1"/>
          <p:nvPr/>
        </p:nvSpPr>
        <p:spPr>
          <a:xfrm>
            <a:off x="4862945" y="2050472"/>
            <a:ext cx="4488873" cy="369332"/>
          </a:xfrm>
          <a:prstGeom prst="rect">
            <a:avLst/>
          </a:prstGeom>
          <a:noFill/>
        </p:spPr>
        <p:txBody>
          <a:bodyPr wrap="square" rtlCol="0">
            <a:spAutoFit/>
          </a:bodyPr>
          <a:lstStyle/>
          <a:p>
            <a:r>
              <a:rPr lang="en-US" dirty="0"/>
              <a:t>Non-cash and health insurance</a:t>
            </a:r>
          </a:p>
        </p:txBody>
      </p:sp>
    </p:spTree>
    <p:extLst>
      <p:ext uri="{BB962C8B-B14F-4D97-AF65-F5344CB8AC3E}">
        <p14:creationId xmlns:p14="http://schemas.microsoft.com/office/powerpoint/2010/main" val="396414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F3583-A7C2-4BBD-914D-C2156C290D33}"/>
              </a:ext>
            </a:extLst>
          </p:cNvPr>
          <p:cNvPicPr>
            <a:picLocks noChangeAspect="1"/>
          </p:cNvPicPr>
          <p:nvPr/>
        </p:nvPicPr>
        <p:blipFill>
          <a:blip r:embed="rId2"/>
          <a:stretch>
            <a:fillRect/>
          </a:stretch>
        </p:blipFill>
        <p:spPr>
          <a:xfrm>
            <a:off x="227122" y="110203"/>
            <a:ext cx="5510172" cy="5222372"/>
          </a:xfrm>
          <a:prstGeom prst="rect">
            <a:avLst/>
          </a:prstGeom>
        </p:spPr>
      </p:pic>
      <p:cxnSp>
        <p:nvCxnSpPr>
          <p:cNvPr id="5" name="Straight Arrow Connector 4">
            <a:extLst>
              <a:ext uri="{FF2B5EF4-FFF2-40B4-BE49-F238E27FC236}">
                <a16:creationId xmlns:a16="http://schemas.microsoft.com/office/drawing/2014/main" id="{B3563FD5-1254-45C7-8021-9F0B8687EA71}"/>
              </a:ext>
            </a:extLst>
          </p:cNvPr>
          <p:cNvCxnSpPr>
            <a:cxnSpLocks/>
          </p:cNvCxnSpPr>
          <p:nvPr/>
        </p:nvCxnSpPr>
        <p:spPr>
          <a:xfrm flipH="1">
            <a:off x="3589234" y="4648912"/>
            <a:ext cx="16664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4FC229-D8FB-483A-A531-162C404AA7D6}"/>
              </a:ext>
            </a:extLst>
          </p:cNvPr>
          <p:cNvPicPr>
            <a:picLocks noChangeAspect="1"/>
          </p:cNvPicPr>
          <p:nvPr/>
        </p:nvPicPr>
        <p:blipFill rotWithShape="1">
          <a:blip r:embed="rId3"/>
          <a:srcRect r="29910"/>
          <a:stretch/>
        </p:blipFill>
        <p:spPr>
          <a:xfrm>
            <a:off x="509899" y="1002454"/>
            <a:ext cx="3159028" cy="3191677"/>
          </a:xfrm>
          <a:prstGeom prst="rect">
            <a:avLst/>
          </a:prstGeom>
        </p:spPr>
      </p:pic>
      <p:sp>
        <p:nvSpPr>
          <p:cNvPr id="10" name="TextBox 9">
            <a:extLst>
              <a:ext uri="{FF2B5EF4-FFF2-40B4-BE49-F238E27FC236}">
                <a16:creationId xmlns:a16="http://schemas.microsoft.com/office/drawing/2014/main" id="{60228820-49C6-4FBE-83B7-C294442268B7}"/>
              </a:ext>
            </a:extLst>
          </p:cNvPr>
          <p:cNvSpPr txBox="1"/>
          <p:nvPr/>
        </p:nvSpPr>
        <p:spPr>
          <a:xfrm>
            <a:off x="5960085" y="382012"/>
            <a:ext cx="5722016"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So, this Incomplete is just like the others. Since this income is a “YES” We move it to yes by clicking on the “YES” dot space.</a:t>
            </a:r>
          </a:p>
          <a:p>
            <a:pPr marL="285750" indent="-285750">
              <a:buFont typeface="Arial" panose="020B0604020202020204" pitchFamily="34" charset="0"/>
              <a:buChar char="•"/>
            </a:pPr>
            <a:r>
              <a:rPr lang="en-US" sz="1600" dirty="0"/>
              <a:t>when we do that the Add Recordset pops up</a:t>
            </a:r>
          </a:p>
          <a:p>
            <a:pPr marL="285750" indent="-285750">
              <a:buFont typeface="Arial" panose="020B0604020202020204" pitchFamily="34" charset="0"/>
              <a:buChar char="•"/>
            </a:pPr>
            <a:r>
              <a:rPr lang="en-US" sz="1600" dirty="0"/>
              <a:t>from here is where we now add the new Monthly Amount based on our intake form. It already has the YES filled in the Source is filled in and the Start date of out entry date we do not need to do any of that. </a:t>
            </a:r>
          </a:p>
          <a:p>
            <a:pPr marL="285750" indent="-285750">
              <a:buFont typeface="Arial" panose="020B0604020202020204" pitchFamily="34" charset="0"/>
              <a:buChar char="•"/>
            </a:pPr>
            <a:r>
              <a:rPr lang="en-US" sz="1600" dirty="0"/>
              <a:t>By going through the HUD Verification, we don’t type over or change anything we just fill in the new amount and it has it already for a “YES”</a:t>
            </a:r>
          </a:p>
          <a:p>
            <a:pPr marL="285750" indent="-285750">
              <a:buFont typeface="Arial" panose="020B0604020202020204" pitchFamily="34" charset="0"/>
              <a:buChar char="•"/>
            </a:pPr>
            <a:r>
              <a:rPr lang="en-US" sz="1600" dirty="0"/>
              <a:t>hit save</a:t>
            </a:r>
          </a:p>
        </p:txBody>
      </p:sp>
      <p:pic>
        <p:nvPicPr>
          <p:cNvPr id="12" name="Picture 11">
            <a:extLst>
              <a:ext uri="{FF2B5EF4-FFF2-40B4-BE49-F238E27FC236}">
                <a16:creationId xmlns:a16="http://schemas.microsoft.com/office/drawing/2014/main" id="{7649A12B-3FFA-4BE0-BBF8-5D5DEE93DA58}"/>
              </a:ext>
            </a:extLst>
          </p:cNvPr>
          <p:cNvPicPr>
            <a:picLocks noChangeAspect="1"/>
          </p:cNvPicPr>
          <p:nvPr/>
        </p:nvPicPr>
        <p:blipFill>
          <a:blip r:embed="rId4"/>
          <a:stretch>
            <a:fillRect/>
          </a:stretch>
        </p:blipFill>
        <p:spPr>
          <a:xfrm>
            <a:off x="6171929" y="3144091"/>
            <a:ext cx="4331165" cy="3571510"/>
          </a:xfrm>
          <a:prstGeom prst="rect">
            <a:avLst/>
          </a:prstGeom>
        </p:spPr>
      </p:pic>
      <p:sp>
        <p:nvSpPr>
          <p:cNvPr id="14" name="TextBox 13">
            <a:extLst>
              <a:ext uri="{FF2B5EF4-FFF2-40B4-BE49-F238E27FC236}">
                <a16:creationId xmlns:a16="http://schemas.microsoft.com/office/drawing/2014/main" id="{B912A5F9-3EC1-46F9-8E9D-F3CAAADBDF50}"/>
              </a:ext>
            </a:extLst>
          </p:cNvPr>
          <p:cNvSpPr txBox="1"/>
          <p:nvPr/>
        </p:nvSpPr>
        <p:spPr>
          <a:xfrm>
            <a:off x="238069" y="5455998"/>
            <a:ext cx="572201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When you hit save you’ll see your answers for the fifteen types of Cash Income that needed to be verified for HUD for that entry date</a:t>
            </a:r>
          </a:p>
          <a:p>
            <a:pPr marL="285750" indent="-285750">
              <a:buFont typeface="Arial" panose="020B0604020202020204" pitchFamily="34" charset="0"/>
              <a:buChar char="•"/>
            </a:pPr>
            <a:r>
              <a:rPr lang="en-US" sz="1600" dirty="0"/>
              <a:t>now hit save and exit and we go to the next HUD Verification</a:t>
            </a:r>
          </a:p>
          <a:p>
            <a:r>
              <a:rPr lang="en-US" sz="1600" dirty="0"/>
              <a:t>       NON-Cash</a:t>
            </a:r>
          </a:p>
        </p:txBody>
      </p:sp>
      <p:cxnSp>
        <p:nvCxnSpPr>
          <p:cNvPr id="16" name="Straight Arrow Connector 15">
            <a:extLst>
              <a:ext uri="{FF2B5EF4-FFF2-40B4-BE49-F238E27FC236}">
                <a16:creationId xmlns:a16="http://schemas.microsoft.com/office/drawing/2014/main" id="{B5B00146-5385-41D8-B372-274DB23723EB}"/>
              </a:ext>
            </a:extLst>
          </p:cNvPr>
          <p:cNvCxnSpPr/>
          <p:nvPr/>
        </p:nvCxnSpPr>
        <p:spPr>
          <a:xfrm flipV="1">
            <a:off x="5737294" y="6366617"/>
            <a:ext cx="3321248" cy="706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Left Brace 16">
            <a:extLst>
              <a:ext uri="{FF2B5EF4-FFF2-40B4-BE49-F238E27FC236}">
                <a16:creationId xmlns:a16="http://schemas.microsoft.com/office/drawing/2014/main" id="{A58BDC4A-9712-4E2C-B682-5A6AAD13614D}"/>
              </a:ext>
            </a:extLst>
          </p:cNvPr>
          <p:cNvSpPr/>
          <p:nvPr/>
        </p:nvSpPr>
        <p:spPr>
          <a:xfrm>
            <a:off x="8084322" y="4409630"/>
            <a:ext cx="188008" cy="185443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AD1FA86D-9B63-400D-91EE-87D18D3DA1C9}"/>
              </a:ext>
            </a:extLst>
          </p:cNvPr>
          <p:cNvSpPr/>
          <p:nvPr/>
        </p:nvSpPr>
        <p:spPr>
          <a:xfrm>
            <a:off x="9099406" y="4409630"/>
            <a:ext cx="292422" cy="184589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777AB55C-33EE-495C-BA94-E8C6098A4509}"/>
              </a:ext>
            </a:extLst>
          </p:cNvPr>
          <p:cNvCxnSpPr>
            <a:endCxn id="17" idx="1"/>
          </p:cNvCxnSpPr>
          <p:nvPr/>
        </p:nvCxnSpPr>
        <p:spPr>
          <a:xfrm flipV="1">
            <a:off x="5546221" y="5336849"/>
            <a:ext cx="2538101" cy="448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006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59406-CB2E-4F20-891F-B51434F903B4}"/>
              </a:ext>
            </a:extLst>
          </p:cNvPr>
          <p:cNvPicPr>
            <a:picLocks noChangeAspect="1"/>
          </p:cNvPicPr>
          <p:nvPr/>
        </p:nvPicPr>
        <p:blipFill rotWithShape="1">
          <a:blip r:embed="rId2"/>
          <a:srcRect l="16000"/>
          <a:stretch/>
        </p:blipFill>
        <p:spPr>
          <a:xfrm>
            <a:off x="3943927" y="858675"/>
            <a:ext cx="8017164" cy="3922513"/>
          </a:xfrm>
          <a:prstGeom prst="rect">
            <a:avLst/>
          </a:prstGeom>
        </p:spPr>
      </p:pic>
      <p:sp>
        <p:nvSpPr>
          <p:cNvPr id="4" name="TextBox 3">
            <a:extLst>
              <a:ext uri="{FF2B5EF4-FFF2-40B4-BE49-F238E27FC236}">
                <a16:creationId xmlns:a16="http://schemas.microsoft.com/office/drawing/2014/main" id="{C7DDCD73-4BD8-4D69-A29B-606E571EF316}"/>
              </a:ext>
            </a:extLst>
          </p:cNvPr>
          <p:cNvSpPr txBox="1"/>
          <p:nvPr/>
        </p:nvSpPr>
        <p:spPr>
          <a:xfrm>
            <a:off x="461817" y="973271"/>
            <a:ext cx="303876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Once you click on Save and exit it will come back out to your assessment and you now can see that on verification has turned back to green which is what you wanted </a:t>
            </a:r>
          </a:p>
          <a:p>
            <a:endParaRPr lang="en-US" dirty="0"/>
          </a:p>
          <a:p>
            <a:pPr marL="285750" indent="-285750">
              <a:buFont typeface="Arial" panose="020B0604020202020204" pitchFamily="34" charset="0"/>
              <a:buChar char="•"/>
            </a:pPr>
            <a:r>
              <a:rPr lang="en-US" dirty="0"/>
              <a:t>sometimes you can also see your new income that you just added but the best way to see it is to go back into the magnifying glass </a:t>
            </a:r>
          </a:p>
        </p:txBody>
      </p:sp>
      <p:cxnSp>
        <p:nvCxnSpPr>
          <p:cNvPr id="6" name="Straight Arrow Connector 5">
            <a:extLst>
              <a:ext uri="{FF2B5EF4-FFF2-40B4-BE49-F238E27FC236}">
                <a16:creationId xmlns:a16="http://schemas.microsoft.com/office/drawing/2014/main" id="{D23DA472-6E7A-4C66-9AF9-BED4E119CB8E}"/>
              </a:ext>
            </a:extLst>
          </p:cNvPr>
          <p:cNvCxnSpPr>
            <a:cxnSpLocks/>
          </p:cNvCxnSpPr>
          <p:nvPr/>
        </p:nvCxnSpPr>
        <p:spPr>
          <a:xfrm>
            <a:off x="3312919" y="1750595"/>
            <a:ext cx="6754027" cy="5054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810C088-E406-4EE7-9601-B86BCE74C071}"/>
              </a:ext>
            </a:extLst>
          </p:cNvPr>
          <p:cNvCxnSpPr/>
          <p:nvPr/>
        </p:nvCxnSpPr>
        <p:spPr>
          <a:xfrm flipV="1">
            <a:off x="3341406" y="2358639"/>
            <a:ext cx="1128044" cy="2110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966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F2AAA1-D7AB-4AEB-B956-CBB83DBCDB32}"/>
              </a:ext>
            </a:extLst>
          </p:cNvPr>
          <p:cNvSpPr txBox="1"/>
          <p:nvPr/>
        </p:nvSpPr>
        <p:spPr>
          <a:xfrm>
            <a:off x="7941651" y="684305"/>
            <a:ext cx="3038765" cy="5355312"/>
          </a:xfrm>
          <a:prstGeom prst="rect">
            <a:avLst/>
          </a:prstGeom>
          <a:noFill/>
        </p:spPr>
        <p:txBody>
          <a:bodyPr wrap="square" rtlCol="0">
            <a:spAutoFit/>
          </a:bodyPr>
          <a:lstStyle/>
          <a:p>
            <a:pPr marL="285750" indent="-285750">
              <a:buFont typeface="Arial" panose="020B0604020202020204" pitchFamily="34" charset="0"/>
              <a:buChar char="•"/>
            </a:pPr>
            <a:r>
              <a:rPr lang="en-US" dirty="0"/>
              <a:t>Again, first click on the receiving income column so the YESES  go to the top </a:t>
            </a:r>
          </a:p>
          <a:p>
            <a:pPr marL="285750" indent="-285750">
              <a:buFont typeface="Arial" panose="020B0604020202020204" pitchFamily="34" charset="0"/>
              <a:buChar char="•"/>
            </a:pPr>
            <a:r>
              <a:rPr lang="en-US" dirty="0"/>
              <a:t>We can see here that the Rachel yeah original yes for the SSDI now has an end date, so that no longer active ,</a:t>
            </a:r>
          </a:p>
          <a:p>
            <a:pPr marL="285750" indent="-285750">
              <a:buFont typeface="Arial" panose="020B0604020202020204" pitchFamily="34" charset="0"/>
              <a:buChar char="•"/>
            </a:pPr>
            <a:r>
              <a:rPr lang="en-US" dirty="0"/>
              <a:t>we can see the two new YESES for the “Earned Income and the Retirement Income from Social Security, both with no end dates so that is our current active income </a:t>
            </a:r>
          </a:p>
          <a:p>
            <a:endParaRPr lang="en-US" dirty="0"/>
          </a:p>
          <a:p>
            <a:r>
              <a:rPr lang="en-US" dirty="0"/>
              <a:t>next click on the source of income header so that it groups by sources of income </a:t>
            </a:r>
          </a:p>
        </p:txBody>
      </p:sp>
      <p:pic>
        <p:nvPicPr>
          <p:cNvPr id="4" name="Picture 3">
            <a:extLst>
              <a:ext uri="{FF2B5EF4-FFF2-40B4-BE49-F238E27FC236}">
                <a16:creationId xmlns:a16="http://schemas.microsoft.com/office/drawing/2014/main" id="{FF647334-D7C1-4B27-8C43-5DF6BD6CDAE7}"/>
              </a:ext>
            </a:extLst>
          </p:cNvPr>
          <p:cNvPicPr>
            <a:picLocks noChangeAspect="1"/>
          </p:cNvPicPr>
          <p:nvPr/>
        </p:nvPicPr>
        <p:blipFill>
          <a:blip r:embed="rId2"/>
          <a:stretch>
            <a:fillRect/>
          </a:stretch>
        </p:blipFill>
        <p:spPr>
          <a:xfrm>
            <a:off x="242074" y="328770"/>
            <a:ext cx="6473989" cy="5710847"/>
          </a:xfrm>
          <a:prstGeom prst="rect">
            <a:avLst/>
          </a:prstGeom>
        </p:spPr>
      </p:pic>
      <p:cxnSp>
        <p:nvCxnSpPr>
          <p:cNvPr id="6" name="Straight Arrow Connector 5">
            <a:extLst>
              <a:ext uri="{FF2B5EF4-FFF2-40B4-BE49-F238E27FC236}">
                <a16:creationId xmlns:a16="http://schemas.microsoft.com/office/drawing/2014/main" id="{60E1F40A-57E4-4C80-B216-E258D2C5FAD9}"/>
              </a:ext>
            </a:extLst>
          </p:cNvPr>
          <p:cNvCxnSpPr>
            <a:cxnSpLocks/>
          </p:cNvCxnSpPr>
          <p:nvPr/>
        </p:nvCxnSpPr>
        <p:spPr>
          <a:xfrm flipH="1" flipV="1">
            <a:off x="6452076" y="1469877"/>
            <a:ext cx="1555333" cy="2050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86F9F99F-F71A-4D98-A524-DD3569138F33}"/>
              </a:ext>
            </a:extLst>
          </p:cNvPr>
          <p:cNvCxnSpPr>
            <a:cxnSpLocks/>
          </p:cNvCxnSpPr>
          <p:nvPr/>
        </p:nvCxnSpPr>
        <p:spPr>
          <a:xfrm flipH="1" flipV="1">
            <a:off x="5749304" y="1927078"/>
            <a:ext cx="2258105" cy="11494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Right Brace 10">
            <a:extLst>
              <a:ext uri="{FF2B5EF4-FFF2-40B4-BE49-F238E27FC236}">
                <a16:creationId xmlns:a16="http://schemas.microsoft.com/office/drawing/2014/main" id="{2C9D89EF-C8FB-4C5F-905E-5FA64F2C20F1}"/>
              </a:ext>
            </a:extLst>
          </p:cNvPr>
          <p:cNvSpPr/>
          <p:nvPr/>
        </p:nvSpPr>
        <p:spPr>
          <a:xfrm>
            <a:off x="5486400" y="1674976"/>
            <a:ext cx="253526" cy="504202"/>
          </a:xfrm>
          <a:prstGeom prst="rightBrace">
            <a:avLst>
              <a:gd name="adj1" fmla="val 8333"/>
              <a:gd name="adj2" fmla="val 533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CDB9EBA-7D0D-47FC-81F5-846A6E5662C1}"/>
              </a:ext>
            </a:extLst>
          </p:cNvPr>
          <p:cNvCxnSpPr>
            <a:cxnSpLocks/>
          </p:cNvCxnSpPr>
          <p:nvPr/>
        </p:nvCxnSpPr>
        <p:spPr>
          <a:xfrm flipH="1" flipV="1">
            <a:off x="4322158" y="1186853"/>
            <a:ext cx="3619493" cy="43080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884486D-95AE-451C-9A62-FD27CF6D6895}"/>
              </a:ext>
            </a:extLst>
          </p:cNvPr>
          <p:cNvCxnSpPr>
            <a:cxnSpLocks/>
          </p:cNvCxnSpPr>
          <p:nvPr/>
        </p:nvCxnSpPr>
        <p:spPr>
          <a:xfrm flipH="1">
            <a:off x="3289335" y="833030"/>
            <a:ext cx="4652316" cy="3136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1573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368195-5F88-4576-8349-42F9273A3C87}"/>
              </a:ext>
            </a:extLst>
          </p:cNvPr>
          <p:cNvSpPr txBox="1"/>
          <p:nvPr/>
        </p:nvSpPr>
        <p:spPr>
          <a:xfrm>
            <a:off x="7984380" y="151179"/>
            <a:ext cx="3038765" cy="6294031"/>
          </a:xfrm>
          <a:prstGeom prst="rect">
            <a:avLst/>
          </a:prstGeom>
          <a:noFill/>
        </p:spPr>
        <p:txBody>
          <a:bodyPr wrap="square" rtlCol="0">
            <a:spAutoFit/>
          </a:bodyPr>
          <a:lstStyle/>
          <a:p>
            <a:pPr marL="285750" indent="-285750">
              <a:buFont typeface="Arial" panose="020B0604020202020204" pitchFamily="34" charset="0"/>
              <a:buChar char="•"/>
            </a:pPr>
            <a:r>
              <a:rPr lang="en-US" sz="1300" dirty="0"/>
              <a:t>When we look at it from the source of income view it shows us the actual timelines that we created by using the end date and then restarting it through the actual HUD verification tab </a:t>
            </a:r>
          </a:p>
          <a:p>
            <a:pPr marL="285750" indent="-285750">
              <a:buFont typeface="Arial" panose="020B0604020202020204" pitchFamily="34" charset="0"/>
              <a:buChar char="•"/>
            </a:pPr>
            <a:r>
              <a:rPr lang="en-US" sz="1300" dirty="0"/>
              <a:t>by looking at the earned income we can see where we ended the no on one nine 2022 and then below it we can see the yes where we restarted it on 1/10/2022 </a:t>
            </a:r>
          </a:p>
          <a:p>
            <a:pPr marL="285750" indent="-285750">
              <a:buFont typeface="Arial" panose="020B0604020202020204" pitchFamily="34" charset="0"/>
              <a:buChar char="•"/>
            </a:pPr>
            <a:r>
              <a:rPr lang="en-US" sz="1300" dirty="0"/>
              <a:t>the same is true for the retirement income from Social Security we ended it on one nine 2022 and then the yes starts on 1/10/2022 </a:t>
            </a:r>
          </a:p>
          <a:p>
            <a:pPr marL="285750" indent="-285750">
              <a:buFont typeface="Arial" panose="020B0604020202020204" pitchFamily="34" charset="0"/>
              <a:buChar char="•"/>
            </a:pPr>
            <a:r>
              <a:rPr lang="en-US" sz="1300" dirty="0"/>
              <a:t>now for the SSDI we can see where we hit end those two entries that were hanging out, we had a no we needed the end, and we had a yes, we needed to end also.  Once we ended both of those, we could then get the incomplete we needed so to put in our no that started for 1/10/2022 </a:t>
            </a:r>
          </a:p>
          <a:p>
            <a:pPr marL="285750" indent="-285750">
              <a:buFont typeface="Arial" panose="020B0604020202020204" pitchFamily="34" charset="0"/>
              <a:buChar char="•"/>
            </a:pPr>
            <a:r>
              <a:rPr lang="en-US" sz="1300" dirty="0"/>
              <a:t>All this is done so that it we keep the history that HUD has on all these entries they are acting as timelines,(pictures) . This is why you never type over or change anything when you go into the pencils you need this information for HUD </a:t>
            </a:r>
          </a:p>
        </p:txBody>
      </p:sp>
      <p:pic>
        <p:nvPicPr>
          <p:cNvPr id="6" name="Picture 5">
            <a:extLst>
              <a:ext uri="{FF2B5EF4-FFF2-40B4-BE49-F238E27FC236}">
                <a16:creationId xmlns:a16="http://schemas.microsoft.com/office/drawing/2014/main" id="{7AA0F6A2-0828-4E18-8D01-DB4BF3E8DC2B}"/>
              </a:ext>
            </a:extLst>
          </p:cNvPr>
          <p:cNvPicPr>
            <a:picLocks noChangeAspect="1"/>
          </p:cNvPicPr>
          <p:nvPr/>
        </p:nvPicPr>
        <p:blipFill rotWithShape="1">
          <a:blip r:embed="rId2"/>
          <a:srcRect r="14841"/>
          <a:stretch/>
        </p:blipFill>
        <p:spPr>
          <a:xfrm>
            <a:off x="120073" y="151179"/>
            <a:ext cx="6964218" cy="6206039"/>
          </a:xfrm>
          <a:prstGeom prst="rect">
            <a:avLst/>
          </a:prstGeom>
        </p:spPr>
      </p:pic>
    </p:spTree>
    <p:extLst>
      <p:ext uri="{BB962C8B-B14F-4D97-AF65-F5344CB8AC3E}">
        <p14:creationId xmlns:p14="http://schemas.microsoft.com/office/powerpoint/2010/main" val="718912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27383-3821-46BE-BEB9-132D6BAB42C3}"/>
              </a:ext>
            </a:extLst>
          </p:cNvPr>
          <p:cNvPicPr>
            <a:picLocks noChangeAspect="1"/>
          </p:cNvPicPr>
          <p:nvPr/>
        </p:nvPicPr>
        <p:blipFill>
          <a:blip r:embed="rId2"/>
          <a:stretch>
            <a:fillRect/>
          </a:stretch>
        </p:blipFill>
        <p:spPr>
          <a:xfrm>
            <a:off x="592076" y="2448802"/>
            <a:ext cx="6225083" cy="2096094"/>
          </a:xfrm>
          <a:prstGeom prst="rect">
            <a:avLst/>
          </a:prstGeom>
        </p:spPr>
      </p:pic>
      <p:pic>
        <p:nvPicPr>
          <p:cNvPr id="5" name="Picture 4">
            <a:extLst>
              <a:ext uri="{FF2B5EF4-FFF2-40B4-BE49-F238E27FC236}">
                <a16:creationId xmlns:a16="http://schemas.microsoft.com/office/drawing/2014/main" id="{34A11C99-735C-42C8-8ED8-AB0C8D06F1A5}"/>
              </a:ext>
            </a:extLst>
          </p:cNvPr>
          <p:cNvPicPr>
            <a:picLocks noChangeAspect="1"/>
          </p:cNvPicPr>
          <p:nvPr/>
        </p:nvPicPr>
        <p:blipFill rotWithShape="1">
          <a:blip r:embed="rId3"/>
          <a:srcRect t="11349" r="7756" b="13046"/>
          <a:stretch/>
        </p:blipFill>
        <p:spPr>
          <a:xfrm>
            <a:off x="2599955" y="3940138"/>
            <a:ext cx="4644493" cy="2661488"/>
          </a:xfrm>
          <a:prstGeom prst="rect">
            <a:avLst/>
          </a:prstGeom>
        </p:spPr>
      </p:pic>
      <p:pic>
        <p:nvPicPr>
          <p:cNvPr id="6" name="Picture 5">
            <a:extLst>
              <a:ext uri="{FF2B5EF4-FFF2-40B4-BE49-F238E27FC236}">
                <a16:creationId xmlns:a16="http://schemas.microsoft.com/office/drawing/2014/main" id="{E2429866-8A86-469C-8690-6FBDBB1CF189}"/>
              </a:ext>
            </a:extLst>
          </p:cNvPr>
          <p:cNvPicPr>
            <a:picLocks noChangeAspect="1"/>
          </p:cNvPicPr>
          <p:nvPr/>
        </p:nvPicPr>
        <p:blipFill>
          <a:blip r:embed="rId4"/>
          <a:stretch>
            <a:fillRect/>
          </a:stretch>
        </p:blipFill>
        <p:spPr>
          <a:xfrm>
            <a:off x="592076" y="150573"/>
            <a:ext cx="3385902" cy="2130118"/>
          </a:xfrm>
          <a:prstGeom prst="rect">
            <a:avLst/>
          </a:prstGeom>
          <a:ln w="9525">
            <a:solidFill>
              <a:schemeClr val="tx1"/>
            </a:solidFill>
          </a:ln>
        </p:spPr>
      </p:pic>
      <p:sp>
        <p:nvSpPr>
          <p:cNvPr id="8" name="TextBox 7">
            <a:extLst>
              <a:ext uri="{FF2B5EF4-FFF2-40B4-BE49-F238E27FC236}">
                <a16:creationId xmlns:a16="http://schemas.microsoft.com/office/drawing/2014/main" id="{A49EB938-E9EC-410E-8089-BA6CEA360F3A}"/>
              </a:ext>
            </a:extLst>
          </p:cNvPr>
          <p:cNvSpPr txBox="1"/>
          <p:nvPr/>
        </p:nvSpPr>
        <p:spPr>
          <a:xfrm>
            <a:off x="5238572" y="256374"/>
            <a:ext cx="6289705" cy="1754326"/>
          </a:xfrm>
          <a:prstGeom prst="rect">
            <a:avLst/>
          </a:prstGeom>
          <a:noFill/>
        </p:spPr>
        <p:txBody>
          <a:bodyPr wrap="square" rtlCol="0">
            <a:spAutoFit/>
          </a:bodyPr>
          <a:lstStyle/>
          <a:p>
            <a:r>
              <a:rPr lang="en-US" dirty="0"/>
              <a:t>You then continue to verify the other HUD Verifications.</a:t>
            </a:r>
          </a:p>
          <a:p>
            <a:endParaRPr lang="en-US" dirty="0"/>
          </a:p>
          <a:p>
            <a:r>
              <a:rPr lang="en-US" dirty="0"/>
              <a:t>Next is NON-Cash, in this case the reported they have Snap. For HMIS non-cash is a yes/no question so if the had it before and say they now receive a higher amount in HMIS as long as it say “Yes” that is all that matters (not the amount)</a:t>
            </a:r>
          </a:p>
        </p:txBody>
      </p:sp>
      <p:sp>
        <p:nvSpPr>
          <p:cNvPr id="9" name="TextBox 8">
            <a:extLst>
              <a:ext uri="{FF2B5EF4-FFF2-40B4-BE49-F238E27FC236}">
                <a16:creationId xmlns:a16="http://schemas.microsoft.com/office/drawing/2014/main" id="{4070AC32-F196-4A90-BC05-D56B35FAE541}"/>
              </a:ext>
            </a:extLst>
          </p:cNvPr>
          <p:cNvSpPr txBox="1"/>
          <p:nvPr/>
        </p:nvSpPr>
        <p:spPr>
          <a:xfrm>
            <a:off x="7244448" y="2683379"/>
            <a:ext cx="425819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First step answer the YES/NO in this case it is “Yes”</a:t>
            </a:r>
          </a:p>
          <a:p>
            <a:pPr marL="285750" indent="-285750">
              <a:buFont typeface="Arial" panose="020B0604020202020204" pitchFamily="34" charset="0"/>
              <a:buChar char="•"/>
            </a:pPr>
            <a:r>
              <a:rPr lang="en-US" dirty="0"/>
              <a:t>Then go into the magnifying glass</a:t>
            </a:r>
          </a:p>
          <a:p>
            <a:pPr marL="285750" indent="-285750">
              <a:buFont typeface="Arial" panose="020B0604020202020204" pitchFamily="34" charset="0"/>
              <a:buChar char="•"/>
            </a:pPr>
            <a:r>
              <a:rPr lang="en-US" dirty="0"/>
              <a:t>At the pop-up sort by the Receiving Benefits.</a:t>
            </a:r>
          </a:p>
          <a:p>
            <a:pPr marL="285750" indent="-285750">
              <a:buFont typeface="Arial" panose="020B0604020202020204" pitchFamily="34" charset="0"/>
              <a:buChar char="•"/>
            </a:pPr>
            <a:r>
              <a:rPr lang="en-US" dirty="0"/>
              <a:t>In this case we can see they are receiving SNAP , It is a “Yes” with no end date we can see it </a:t>
            </a:r>
            <a:r>
              <a:rPr lang="en-US" dirty="0" err="1"/>
              <a:t>it</a:t>
            </a:r>
            <a:r>
              <a:rPr lang="en-US" dirty="0"/>
              <a:t> does not matter the provider or start date it is still active . WE DO NOT NEED TO DO ANYTHING.</a:t>
            </a:r>
          </a:p>
          <a:p>
            <a:pPr marL="285750" indent="-285750">
              <a:buFont typeface="Arial" panose="020B0604020202020204" pitchFamily="34" charset="0"/>
              <a:buChar char="•"/>
            </a:pPr>
            <a:r>
              <a:rPr lang="en-US" dirty="0"/>
              <a:t>Just exit</a:t>
            </a:r>
          </a:p>
        </p:txBody>
      </p:sp>
      <p:cxnSp>
        <p:nvCxnSpPr>
          <p:cNvPr id="11" name="Straight Arrow Connector 10">
            <a:extLst>
              <a:ext uri="{FF2B5EF4-FFF2-40B4-BE49-F238E27FC236}">
                <a16:creationId xmlns:a16="http://schemas.microsoft.com/office/drawing/2014/main" id="{199923F7-F467-439F-A043-5216CED8AB99}"/>
              </a:ext>
            </a:extLst>
          </p:cNvPr>
          <p:cNvCxnSpPr/>
          <p:nvPr/>
        </p:nvCxnSpPr>
        <p:spPr>
          <a:xfrm flipH="1">
            <a:off x="3977978" y="1521151"/>
            <a:ext cx="12264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5569FEB3-4973-4003-BC54-966AF576CAA9}"/>
              </a:ext>
            </a:extLst>
          </p:cNvPr>
          <p:cNvCxnSpPr/>
          <p:nvPr/>
        </p:nvCxnSpPr>
        <p:spPr>
          <a:xfrm flipH="1" flipV="1">
            <a:off x="2922662" y="2785929"/>
            <a:ext cx="4321786" cy="85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7EA62A6F-5FE0-4F1C-98FA-90EFA3EE9C26}"/>
              </a:ext>
            </a:extLst>
          </p:cNvPr>
          <p:cNvCxnSpPr/>
          <p:nvPr/>
        </p:nvCxnSpPr>
        <p:spPr>
          <a:xfrm flipH="1" flipV="1">
            <a:off x="2239912" y="2955020"/>
            <a:ext cx="5118930" cy="521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CB913B43-AB81-438C-BE1D-24AB8330275D}"/>
              </a:ext>
            </a:extLst>
          </p:cNvPr>
          <p:cNvCxnSpPr>
            <a:cxnSpLocks/>
          </p:cNvCxnSpPr>
          <p:nvPr/>
        </p:nvCxnSpPr>
        <p:spPr>
          <a:xfrm flipH="1">
            <a:off x="5204389" y="3740921"/>
            <a:ext cx="2040059" cy="818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C2766429-78FE-451D-922D-E489B37F3CE6}"/>
              </a:ext>
            </a:extLst>
          </p:cNvPr>
          <p:cNvCxnSpPr/>
          <p:nvPr/>
        </p:nvCxnSpPr>
        <p:spPr>
          <a:xfrm flipH="1">
            <a:off x="6817159" y="4367529"/>
            <a:ext cx="728777" cy="449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B3D0C29D-3E9D-489E-A6C3-73D93639A0B5}"/>
              </a:ext>
            </a:extLst>
          </p:cNvPr>
          <p:cNvCxnSpPr/>
          <p:nvPr/>
        </p:nvCxnSpPr>
        <p:spPr>
          <a:xfrm flipH="1">
            <a:off x="6913548" y="5708591"/>
            <a:ext cx="632388" cy="6323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514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E979F9-72C6-4574-AF5A-397CC449B3C3}"/>
              </a:ext>
            </a:extLst>
          </p:cNvPr>
          <p:cNvPicPr>
            <a:picLocks noChangeAspect="1"/>
          </p:cNvPicPr>
          <p:nvPr/>
        </p:nvPicPr>
        <p:blipFill>
          <a:blip r:embed="rId2"/>
          <a:stretch>
            <a:fillRect/>
          </a:stretch>
        </p:blipFill>
        <p:spPr>
          <a:xfrm>
            <a:off x="2884762" y="68355"/>
            <a:ext cx="3385902" cy="2329945"/>
          </a:xfrm>
          <a:prstGeom prst="rect">
            <a:avLst/>
          </a:prstGeom>
          <a:ln w="9525">
            <a:solidFill>
              <a:schemeClr val="tx1"/>
            </a:solidFill>
          </a:ln>
        </p:spPr>
      </p:pic>
      <p:pic>
        <p:nvPicPr>
          <p:cNvPr id="3" name="Picture 2">
            <a:extLst>
              <a:ext uri="{FF2B5EF4-FFF2-40B4-BE49-F238E27FC236}">
                <a16:creationId xmlns:a16="http://schemas.microsoft.com/office/drawing/2014/main" id="{10E269B9-B1BF-42FC-9230-0CFB7D5011C9}"/>
              </a:ext>
            </a:extLst>
          </p:cNvPr>
          <p:cNvPicPr>
            <a:picLocks noChangeAspect="1"/>
          </p:cNvPicPr>
          <p:nvPr/>
        </p:nvPicPr>
        <p:blipFill>
          <a:blip r:embed="rId3"/>
          <a:stretch>
            <a:fillRect/>
          </a:stretch>
        </p:blipFill>
        <p:spPr>
          <a:xfrm>
            <a:off x="330175" y="2398300"/>
            <a:ext cx="6140692" cy="2388981"/>
          </a:xfrm>
          <a:prstGeom prst="rect">
            <a:avLst/>
          </a:prstGeom>
        </p:spPr>
      </p:pic>
      <p:pic>
        <p:nvPicPr>
          <p:cNvPr id="6" name="Picture 5">
            <a:extLst>
              <a:ext uri="{FF2B5EF4-FFF2-40B4-BE49-F238E27FC236}">
                <a16:creationId xmlns:a16="http://schemas.microsoft.com/office/drawing/2014/main" id="{48F439A9-CCB7-4016-A7F1-FD4428D8ED2A}"/>
              </a:ext>
            </a:extLst>
          </p:cNvPr>
          <p:cNvPicPr>
            <a:picLocks noChangeAspect="1"/>
          </p:cNvPicPr>
          <p:nvPr/>
        </p:nvPicPr>
        <p:blipFill>
          <a:blip r:embed="rId4"/>
          <a:stretch>
            <a:fillRect/>
          </a:stretch>
        </p:blipFill>
        <p:spPr>
          <a:xfrm>
            <a:off x="6470867" y="1068213"/>
            <a:ext cx="5208604" cy="3673338"/>
          </a:xfrm>
          <a:prstGeom prst="rect">
            <a:avLst/>
          </a:prstGeom>
        </p:spPr>
      </p:pic>
      <p:sp>
        <p:nvSpPr>
          <p:cNvPr id="7" name="TextBox 6">
            <a:extLst>
              <a:ext uri="{FF2B5EF4-FFF2-40B4-BE49-F238E27FC236}">
                <a16:creationId xmlns:a16="http://schemas.microsoft.com/office/drawing/2014/main" id="{9AF19567-A6BB-4BCF-B7DE-32C7CA555F6B}"/>
              </a:ext>
            </a:extLst>
          </p:cNvPr>
          <p:cNvSpPr txBox="1"/>
          <p:nvPr/>
        </p:nvSpPr>
        <p:spPr>
          <a:xfrm>
            <a:off x="717847" y="5024927"/>
            <a:ext cx="1062242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Next is health insurance again based on our scenario they have Medicare. </a:t>
            </a:r>
          </a:p>
          <a:p>
            <a:pPr marL="285750" indent="-285750">
              <a:buFont typeface="Arial" panose="020B0604020202020204" pitchFamily="34" charset="0"/>
              <a:buChar char="•"/>
            </a:pPr>
            <a:r>
              <a:rPr lang="en-US" dirty="0"/>
              <a:t>you go to the yes/no question it is still a “YES”</a:t>
            </a:r>
          </a:p>
          <a:p>
            <a:pPr marL="285750" indent="-285750">
              <a:buFont typeface="Arial" panose="020B0604020202020204" pitchFamily="34" charset="0"/>
              <a:buChar char="•"/>
            </a:pPr>
            <a:r>
              <a:rPr lang="en-US" dirty="0"/>
              <a:t>Then go into the magnifying glass </a:t>
            </a:r>
          </a:p>
          <a:p>
            <a:pPr marL="285750" indent="-285750">
              <a:buFont typeface="Arial" panose="020B0604020202020204" pitchFamily="34" charset="0"/>
              <a:buChar char="•"/>
            </a:pPr>
            <a:r>
              <a:rPr lang="en-US" dirty="0"/>
              <a:t>At the pop-up go to “covered” click so that the yeses go to the top, we see currently it is MEDICAID not MEDICARE</a:t>
            </a:r>
          </a:p>
        </p:txBody>
      </p:sp>
    </p:spTree>
    <p:extLst>
      <p:ext uri="{BB962C8B-B14F-4D97-AF65-F5344CB8AC3E}">
        <p14:creationId xmlns:p14="http://schemas.microsoft.com/office/powerpoint/2010/main" val="116897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76CB5-EC50-45AD-836D-64C6441D2578}"/>
              </a:ext>
            </a:extLst>
          </p:cNvPr>
          <p:cNvPicPr>
            <a:picLocks noChangeAspect="1"/>
          </p:cNvPicPr>
          <p:nvPr/>
        </p:nvPicPr>
        <p:blipFill rotWithShape="1">
          <a:blip r:embed="rId2"/>
          <a:srcRect l="8058"/>
          <a:stretch/>
        </p:blipFill>
        <p:spPr>
          <a:xfrm>
            <a:off x="203200" y="138545"/>
            <a:ext cx="7658194" cy="5761219"/>
          </a:xfrm>
          <a:prstGeom prst="rect">
            <a:avLst/>
          </a:prstGeom>
        </p:spPr>
      </p:pic>
      <p:sp>
        <p:nvSpPr>
          <p:cNvPr id="4" name="TextBox 3">
            <a:extLst>
              <a:ext uri="{FF2B5EF4-FFF2-40B4-BE49-F238E27FC236}">
                <a16:creationId xmlns:a16="http://schemas.microsoft.com/office/drawing/2014/main" id="{B9BD71C4-929F-4845-BF10-A6DEC9C420D0}"/>
              </a:ext>
            </a:extLst>
          </p:cNvPr>
          <p:cNvSpPr txBox="1"/>
          <p:nvPr/>
        </p:nvSpPr>
        <p:spPr>
          <a:xfrm>
            <a:off x="8238836" y="406400"/>
            <a:ext cx="31496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Next click on the header for Health Insurance Type so that we can group all our insurance types together </a:t>
            </a:r>
          </a:p>
          <a:p>
            <a:pPr marL="285750" indent="-285750">
              <a:buFont typeface="Arial" panose="020B0604020202020204" pitchFamily="34" charset="0"/>
              <a:buChar char="•"/>
            </a:pPr>
            <a:r>
              <a:rPr lang="en-US" dirty="0"/>
              <a:t>when we do this, we can see that we have two Medicaid's ones a yes ones and no neither one of them have an end date, so they are both active and we have one Medicare which is a no </a:t>
            </a:r>
          </a:p>
          <a:p>
            <a:pPr marL="285750" indent="-285750">
              <a:buFont typeface="Arial" panose="020B0604020202020204" pitchFamily="34" charset="0"/>
              <a:buChar char="•"/>
            </a:pPr>
            <a:r>
              <a:rPr lang="en-US" dirty="0"/>
              <a:t>this tells us we need to end all three of those incomes in order to get our red verification to start our new Medicare income for the 1/10/2022 </a:t>
            </a:r>
          </a:p>
        </p:txBody>
      </p:sp>
    </p:spTree>
    <p:extLst>
      <p:ext uri="{BB962C8B-B14F-4D97-AF65-F5344CB8AC3E}">
        <p14:creationId xmlns:p14="http://schemas.microsoft.com/office/powerpoint/2010/main" val="163048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1C5640-C39A-4423-B3E3-AB199AEB3D88}"/>
              </a:ext>
            </a:extLst>
          </p:cNvPr>
          <p:cNvPicPr>
            <a:picLocks noChangeAspect="1"/>
          </p:cNvPicPr>
          <p:nvPr/>
        </p:nvPicPr>
        <p:blipFill>
          <a:blip r:embed="rId2"/>
          <a:stretch>
            <a:fillRect/>
          </a:stretch>
        </p:blipFill>
        <p:spPr>
          <a:xfrm>
            <a:off x="525178" y="1345233"/>
            <a:ext cx="3362354" cy="2332633"/>
          </a:xfrm>
          <a:prstGeom prst="rect">
            <a:avLst/>
          </a:prstGeom>
        </p:spPr>
      </p:pic>
      <p:pic>
        <p:nvPicPr>
          <p:cNvPr id="5" name="Picture 4">
            <a:extLst>
              <a:ext uri="{FF2B5EF4-FFF2-40B4-BE49-F238E27FC236}">
                <a16:creationId xmlns:a16="http://schemas.microsoft.com/office/drawing/2014/main" id="{460FAF4F-85C4-4909-BD7A-702D9800E4AC}"/>
              </a:ext>
            </a:extLst>
          </p:cNvPr>
          <p:cNvPicPr>
            <a:picLocks noChangeAspect="1"/>
          </p:cNvPicPr>
          <p:nvPr/>
        </p:nvPicPr>
        <p:blipFill>
          <a:blip r:embed="rId3"/>
          <a:stretch>
            <a:fillRect/>
          </a:stretch>
        </p:blipFill>
        <p:spPr>
          <a:xfrm>
            <a:off x="7991181" y="1489837"/>
            <a:ext cx="3556000" cy="2188029"/>
          </a:xfrm>
          <a:prstGeom prst="rect">
            <a:avLst/>
          </a:prstGeom>
        </p:spPr>
      </p:pic>
      <p:pic>
        <p:nvPicPr>
          <p:cNvPr id="7" name="Picture 6">
            <a:extLst>
              <a:ext uri="{FF2B5EF4-FFF2-40B4-BE49-F238E27FC236}">
                <a16:creationId xmlns:a16="http://schemas.microsoft.com/office/drawing/2014/main" id="{BF474CBA-C650-485D-A162-AEB14446253E}"/>
              </a:ext>
            </a:extLst>
          </p:cNvPr>
          <p:cNvPicPr>
            <a:picLocks noChangeAspect="1"/>
          </p:cNvPicPr>
          <p:nvPr/>
        </p:nvPicPr>
        <p:blipFill>
          <a:blip r:embed="rId4"/>
          <a:stretch>
            <a:fillRect/>
          </a:stretch>
        </p:blipFill>
        <p:spPr>
          <a:xfrm>
            <a:off x="633960" y="3925442"/>
            <a:ext cx="6474570" cy="2641589"/>
          </a:xfrm>
          <a:prstGeom prst="rect">
            <a:avLst/>
          </a:prstGeom>
        </p:spPr>
      </p:pic>
      <p:sp>
        <p:nvSpPr>
          <p:cNvPr id="10" name="TextBox 9">
            <a:extLst>
              <a:ext uri="{FF2B5EF4-FFF2-40B4-BE49-F238E27FC236}">
                <a16:creationId xmlns:a16="http://schemas.microsoft.com/office/drawing/2014/main" id="{D5F40EE4-C8B6-4981-A8D0-93D0889B4C60}"/>
              </a:ext>
            </a:extLst>
          </p:cNvPr>
          <p:cNvSpPr txBox="1"/>
          <p:nvPr/>
        </p:nvSpPr>
        <p:spPr>
          <a:xfrm>
            <a:off x="4427196" y="1028976"/>
            <a:ext cx="3149600" cy="2339102"/>
          </a:xfrm>
          <a:prstGeom prst="rect">
            <a:avLst/>
          </a:prstGeom>
          <a:noFill/>
        </p:spPr>
        <p:txBody>
          <a:bodyPr wrap="square" rtlCol="0">
            <a:spAutoFit/>
          </a:bodyPr>
          <a:lstStyle/>
          <a:p>
            <a:pPr marL="285750" indent="-285750">
              <a:buFont typeface="Arial" panose="020B0604020202020204" pitchFamily="34" charset="0"/>
              <a:buChar char="•"/>
            </a:pPr>
            <a:r>
              <a:rPr lang="en-US" dirty="0"/>
              <a:t>So h</a:t>
            </a:r>
            <a:r>
              <a:rPr lang="en-US" sz="1600" dirty="0"/>
              <a:t>ere for the two Medicaid’s </a:t>
            </a:r>
          </a:p>
          <a:p>
            <a:pPr marL="285750" indent="-285750">
              <a:buFont typeface="Arial" panose="020B0604020202020204" pitchFamily="34" charset="0"/>
              <a:buChar char="•"/>
            </a:pPr>
            <a:r>
              <a:rPr lang="en-US" sz="1600" dirty="0"/>
              <a:t>first to “NO” we go into the pencil and just go down to the end date and end it for the day before of 1/9/2022 hit save </a:t>
            </a:r>
          </a:p>
          <a:p>
            <a:pPr marL="285750" indent="-285750">
              <a:buFont typeface="Arial" panose="020B0604020202020204" pitchFamily="34" charset="0"/>
              <a:buChar char="•"/>
            </a:pPr>
            <a:r>
              <a:rPr lang="en-US" sz="1600" dirty="0"/>
              <a:t>then for the ”YES”  Medicaid into the pencil just go down to the know and end it for 1/9/2022 ,then hit save </a:t>
            </a:r>
          </a:p>
        </p:txBody>
      </p:sp>
      <p:pic>
        <p:nvPicPr>
          <p:cNvPr id="12" name="Picture 11">
            <a:extLst>
              <a:ext uri="{FF2B5EF4-FFF2-40B4-BE49-F238E27FC236}">
                <a16:creationId xmlns:a16="http://schemas.microsoft.com/office/drawing/2014/main" id="{9EFB5D7A-C48F-430B-B73D-B792B81A2E08}"/>
              </a:ext>
            </a:extLst>
          </p:cNvPr>
          <p:cNvPicPr>
            <a:picLocks noChangeAspect="1"/>
          </p:cNvPicPr>
          <p:nvPr/>
        </p:nvPicPr>
        <p:blipFill>
          <a:blip r:embed="rId5"/>
          <a:stretch>
            <a:fillRect/>
          </a:stretch>
        </p:blipFill>
        <p:spPr>
          <a:xfrm>
            <a:off x="2542169" y="272672"/>
            <a:ext cx="6355631" cy="632515"/>
          </a:xfrm>
          <a:prstGeom prst="rect">
            <a:avLst/>
          </a:prstGeom>
        </p:spPr>
      </p:pic>
      <p:cxnSp>
        <p:nvCxnSpPr>
          <p:cNvPr id="14" name="Straight Arrow Connector 13">
            <a:extLst>
              <a:ext uri="{FF2B5EF4-FFF2-40B4-BE49-F238E27FC236}">
                <a16:creationId xmlns:a16="http://schemas.microsoft.com/office/drawing/2014/main" id="{B7D1DC9C-AD84-421D-932A-03804E178C3E}"/>
              </a:ext>
            </a:extLst>
          </p:cNvPr>
          <p:cNvCxnSpPr/>
          <p:nvPr/>
        </p:nvCxnSpPr>
        <p:spPr>
          <a:xfrm flipH="1" flipV="1">
            <a:off x="2726108" y="444381"/>
            <a:ext cx="1777526" cy="10454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EC732FB-45C6-4BFA-B310-EEC920FCC0FB}"/>
              </a:ext>
            </a:extLst>
          </p:cNvPr>
          <p:cNvCxnSpPr/>
          <p:nvPr/>
        </p:nvCxnSpPr>
        <p:spPr>
          <a:xfrm flipH="1" flipV="1">
            <a:off x="2542169" y="752030"/>
            <a:ext cx="1961465" cy="16664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7335F84-CF0A-48DB-8A74-5C3DA1D77934}"/>
              </a:ext>
            </a:extLst>
          </p:cNvPr>
          <p:cNvCxnSpPr>
            <a:cxnSpLocks/>
          </p:cNvCxnSpPr>
          <p:nvPr/>
        </p:nvCxnSpPr>
        <p:spPr>
          <a:xfrm>
            <a:off x="6708643" y="3208159"/>
            <a:ext cx="25692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665CAC68-D73D-4C14-811C-C5D9992F9E39}"/>
              </a:ext>
            </a:extLst>
          </p:cNvPr>
          <p:cNvCxnSpPr/>
          <p:nvPr/>
        </p:nvCxnSpPr>
        <p:spPr>
          <a:xfrm flipH="1">
            <a:off x="2879933" y="2198527"/>
            <a:ext cx="1982624" cy="895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3D2907EE-5096-42A3-8564-C578C11D81F4}"/>
              </a:ext>
            </a:extLst>
          </p:cNvPr>
          <p:cNvSpPr txBox="1"/>
          <p:nvPr/>
        </p:nvSpPr>
        <p:spPr>
          <a:xfrm>
            <a:off x="7383566" y="3925443"/>
            <a:ext cx="4076344"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After you hit save, you come back out to the screen with “All Health Insurance Records”</a:t>
            </a:r>
          </a:p>
          <a:p>
            <a:pPr marL="285750" indent="-285750">
              <a:buFont typeface="Arial" panose="020B0604020202020204" pitchFamily="34" charset="0"/>
              <a:buChar char="•"/>
            </a:pPr>
            <a:r>
              <a:rPr lang="en-US" sz="1600" dirty="0"/>
              <a:t>We can see the end date next to the two Medicaid’s</a:t>
            </a:r>
          </a:p>
          <a:p>
            <a:pPr marL="285750" indent="-285750">
              <a:buFont typeface="Arial" panose="020B0604020202020204" pitchFamily="34" charset="0"/>
              <a:buChar char="•"/>
            </a:pPr>
            <a:r>
              <a:rPr lang="en-US" sz="1600" dirty="0"/>
              <a:t>The HUD Verification has turned red because that verification dot have moved to the incomplete </a:t>
            </a:r>
          </a:p>
          <a:p>
            <a:pPr marL="285750" indent="-285750">
              <a:buFont typeface="Arial" panose="020B0604020202020204" pitchFamily="34" charset="0"/>
              <a:buChar char="•"/>
            </a:pPr>
            <a:r>
              <a:rPr lang="en-US" sz="1600" dirty="0"/>
              <a:t>now we must do the pencil for the Medicare </a:t>
            </a:r>
          </a:p>
        </p:txBody>
      </p:sp>
      <p:cxnSp>
        <p:nvCxnSpPr>
          <p:cNvPr id="25" name="Straight Arrow Connector 24">
            <a:extLst>
              <a:ext uri="{FF2B5EF4-FFF2-40B4-BE49-F238E27FC236}">
                <a16:creationId xmlns:a16="http://schemas.microsoft.com/office/drawing/2014/main" id="{93959A38-9379-4F90-9B12-0327B6522D06}"/>
              </a:ext>
            </a:extLst>
          </p:cNvPr>
          <p:cNvCxnSpPr/>
          <p:nvPr/>
        </p:nvCxnSpPr>
        <p:spPr>
          <a:xfrm flipH="1" flipV="1">
            <a:off x="1187865" y="5759865"/>
            <a:ext cx="6255522" cy="3536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C15E9DD3-F047-4DE7-9204-1308ACDB30BB}"/>
              </a:ext>
            </a:extLst>
          </p:cNvPr>
          <p:cNvCxnSpPr/>
          <p:nvPr/>
        </p:nvCxnSpPr>
        <p:spPr>
          <a:xfrm flipH="1">
            <a:off x="6836636" y="5366759"/>
            <a:ext cx="606751" cy="1538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ight Brace 28">
            <a:extLst>
              <a:ext uri="{FF2B5EF4-FFF2-40B4-BE49-F238E27FC236}">
                <a16:creationId xmlns:a16="http://schemas.microsoft.com/office/drawing/2014/main" id="{51ED4D2A-5A28-48C9-9877-9BE2A77772D8}"/>
              </a:ext>
            </a:extLst>
          </p:cNvPr>
          <p:cNvSpPr/>
          <p:nvPr/>
        </p:nvSpPr>
        <p:spPr>
          <a:xfrm>
            <a:off x="5076202" y="5306306"/>
            <a:ext cx="119641" cy="21427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E3C1833-0DE6-497D-8A65-6C1477196852}"/>
              </a:ext>
            </a:extLst>
          </p:cNvPr>
          <p:cNvCxnSpPr>
            <a:endCxn id="29" idx="1"/>
          </p:cNvCxnSpPr>
          <p:nvPr/>
        </p:nvCxnSpPr>
        <p:spPr>
          <a:xfrm flipH="1">
            <a:off x="5195843" y="4913832"/>
            <a:ext cx="2247544" cy="499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62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BFD84-6189-4E6C-8194-BF688318873D}"/>
              </a:ext>
            </a:extLst>
          </p:cNvPr>
          <p:cNvPicPr>
            <a:picLocks noChangeAspect="1"/>
          </p:cNvPicPr>
          <p:nvPr/>
        </p:nvPicPr>
        <p:blipFill>
          <a:blip r:embed="rId2"/>
          <a:stretch>
            <a:fillRect/>
          </a:stretch>
        </p:blipFill>
        <p:spPr>
          <a:xfrm>
            <a:off x="357544" y="359334"/>
            <a:ext cx="4140262" cy="2982072"/>
          </a:xfrm>
          <a:prstGeom prst="rect">
            <a:avLst/>
          </a:prstGeom>
        </p:spPr>
      </p:pic>
      <p:pic>
        <p:nvPicPr>
          <p:cNvPr id="4" name="Picture 3">
            <a:extLst>
              <a:ext uri="{FF2B5EF4-FFF2-40B4-BE49-F238E27FC236}">
                <a16:creationId xmlns:a16="http://schemas.microsoft.com/office/drawing/2014/main" id="{028B0014-71C0-4683-B7FC-FA9F7E21B939}"/>
              </a:ext>
            </a:extLst>
          </p:cNvPr>
          <p:cNvPicPr>
            <a:picLocks noChangeAspect="1"/>
          </p:cNvPicPr>
          <p:nvPr/>
        </p:nvPicPr>
        <p:blipFill>
          <a:blip r:embed="rId3"/>
          <a:stretch>
            <a:fillRect/>
          </a:stretch>
        </p:blipFill>
        <p:spPr>
          <a:xfrm>
            <a:off x="673900" y="3479562"/>
            <a:ext cx="7982990" cy="2799376"/>
          </a:xfrm>
          <a:prstGeom prst="rect">
            <a:avLst/>
          </a:prstGeom>
        </p:spPr>
      </p:pic>
      <p:sp>
        <p:nvSpPr>
          <p:cNvPr id="5" name="TextBox 4">
            <a:extLst>
              <a:ext uri="{FF2B5EF4-FFF2-40B4-BE49-F238E27FC236}">
                <a16:creationId xmlns:a16="http://schemas.microsoft.com/office/drawing/2014/main" id="{82BD8B66-3219-4748-A679-5EE65FB5F3AB}"/>
              </a:ext>
            </a:extLst>
          </p:cNvPr>
          <p:cNvSpPr txBox="1"/>
          <p:nvPr/>
        </p:nvSpPr>
        <p:spPr>
          <a:xfrm>
            <a:off x="4973652" y="435836"/>
            <a:ext cx="4879649" cy="1200329"/>
          </a:xfrm>
          <a:prstGeom prst="rect">
            <a:avLst/>
          </a:prstGeom>
          <a:noFill/>
        </p:spPr>
        <p:txBody>
          <a:bodyPr wrap="square" rtlCol="0">
            <a:spAutoFit/>
          </a:bodyPr>
          <a:lstStyle/>
          <a:p>
            <a:r>
              <a:rPr lang="en-US" dirty="0"/>
              <a:t>When we go into the pencil for the Medicare “NO” we just go down to the end date, again putting the one 1/9/2022 for the end date and hit save </a:t>
            </a:r>
          </a:p>
        </p:txBody>
      </p:sp>
      <p:cxnSp>
        <p:nvCxnSpPr>
          <p:cNvPr id="7" name="Straight Arrow Connector 6">
            <a:extLst>
              <a:ext uri="{FF2B5EF4-FFF2-40B4-BE49-F238E27FC236}">
                <a16:creationId xmlns:a16="http://schemas.microsoft.com/office/drawing/2014/main" id="{4AC3F04C-0A72-4D15-A768-F564A1155BCE}"/>
              </a:ext>
            </a:extLst>
          </p:cNvPr>
          <p:cNvCxnSpPr>
            <a:stCxn id="5" idx="1"/>
          </p:cNvCxnSpPr>
          <p:nvPr/>
        </p:nvCxnSpPr>
        <p:spPr>
          <a:xfrm flipH="1">
            <a:off x="3238856" y="1036001"/>
            <a:ext cx="1734796" cy="1655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66FB2B9-7340-4D03-A8D0-2AAC2DF7E2BC}"/>
              </a:ext>
            </a:extLst>
          </p:cNvPr>
          <p:cNvSpPr txBox="1"/>
          <p:nvPr/>
        </p:nvSpPr>
        <p:spPr>
          <a:xfrm>
            <a:off x="8758566" y="3214150"/>
            <a:ext cx="2759534" cy="3416320"/>
          </a:xfrm>
          <a:prstGeom prst="rect">
            <a:avLst/>
          </a:prstGeom>
          <a:noFill/>
        </p:spPr>
        <p:txBody>
          <a:bodyPr wrap="square">
            <a:spAutoFit/>
          </a:bodyPr>
          <a:lstStyle/>
          <a:p>
            <a:pPr marL="285750" indent="-285750">
              <a:buFont typeface="Arial" panose="020B0604020202020204" pitchFamily="34" charset="0"/>
              <a:buChar char="•"/>
            </a:pPr>
            <a:r>
              <a:rPr lang="en-US" dirty="0"/>
              <a:t>After hitting save </a:t>
            </a:r>
          </a:p>
          <a:p>
            <a:pPr marL="285750" indent="-285750">
              <a:buFont typeface="Arial" panose="020B0604020202020204" pitchFamily="34" charset="0"/>
              <a:buChar char="•"/>
            </a:pPr>
            <a:r>
              <a:rPr lang="en-US" dirty="0"/>
              <a:t>we come back to All Health Insurance Records again </a:t>
            </a:r>
          </a:p>
          <a:p>
            <a:pPr marL="285750" indent="-285750">
              <a:buFont typeface="Arial" panose="020B0604020202020204" pitchFamily="34" charset="0"/>
              <a:buChar char="•"/>
            </a:pPr>
            <a:r>
              <a:rPr lang="en-US" dirty="0"/>
              <a:t>we see the end date next to all three of our health insurance records we ended, and our HUD Verification is still red</a:t>
            </a:r>
          </a:p>
          <a:p>
            <a:pPr marL="285750" indent="-285750">
              <a:buFont typeface="Arial" panose="020B0604020202020204" pitchFamily="34" charset="0"/>
              <a:buChar char="•"/>
            </a:pPr>
            <a:r>
              <a:rPr lang="en-US" dirty="0"/>
              <a:t>Click on the X or exit</a:t>
            </a:r>
          </a:p>
          <a:p>
            <a:pPr marL="285750" indent="-285750">
              <a:buFont typeface="Arial" panose="020B0604020202020204" pitchFamily="34" charset="0"/>
              <a:buChar char="•"/>
            </a:pPr>
            <a:r>
              <a:rPr lang="en-US" dirty="0"/>
              <a:t>Then click on the red HUD verification </a:t>
            </a:r>
          </a:p>
        </p:txBody>
      </p:sp>
      <p:cxnSp>
        <p:nvCxnSpPr>
          <p:cNvPr id="11" name="Straight Arrow Connector 10">
            <a:extLst>
              <a:ext uri="{FF2B5EF4-FFF2-40B4-BE49-F238E27FC236}">
                <a16:creationId xmlns:a16="http://schemas.microsoft.com/office/drawing/2014/main" id="{31D717CF-E789-4261-9B2B-FBB93D61388A}"/>
              </a:ext>
            </a:extLst>
          </p:cNvPr>
          <p:cNvCxnSpPr/>
          <p:nvPr/>
        </p:nvCxnSpPr>
        <p:spPr>
          <a:xfrm flipH="1" flipV="1">
            <a:off x="6460621" y="3905428"/>
            <a:ext cx="2418459" cy="1888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9197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2E5BB8-0995-48CA-8BA4-EF12D148718A}"/>
              </a:ext>
            </a:extLst>
          </p:cNvPr>
          <p:cNvPicPr>
            <a:picLocks noChangeAspect="1"/>
          </p:cNvPicPr>
          <p:nvPr/>
        </p:nvPicPr>
        <p:blipFill>
          <a:blip r:embed="rId2"/>
          <a:stretch>
            <a:fillRect/>
          </a:stretch>
        </p:blipFill>
        <p:spPr>
          <a:xfrm>
            <a:off x="317534" y="377318"/>
            <a:ext cx="4393485" cy="3365740"/>
          </a:xfrm>
          <a:prstGeom prst="rect">
            <a:avLst/>
          </a:prstGeom>
        </p:spPr>
      </p:pic>
      <p:pic>
        <p:nvPicPr>
          <p:cNvPr id="5" name="Picture 4">
            <a:extLst>
              <a:ext uri="{FF2B5EF4-FFF2-40B4-BE49-F238E27FC236}">
                <a16:creationId xmlns:a16="http://schemas.microsoft.com/office/drawing/2014/main" id="{49BA7A1C-C4D9-462A-A05C-9A1018EEBA35}"/>
              </a:ext>
            </a:extLst>
          </p:cNvPr>
          <p:cNvPicPr>
            <a:picLocks noChangeAspect="1"/>
          </p:cNvPicPr>
          <p:nvPr/>
        </p:nvPicPr>
        <p:blipFill>
          <a:blip r:embed="rId3"/>
          <a:stretch>
            <a:fillRect/>
          </a:stretch>
        </p:blipFill>
        <p:spPr>
          <a:xfrm>
            <a:off x="7480981" y="237642"/>
            <a:ext cx="4393485" cy="3358920"/>
          </a:xfrm>
          <a:prstGeom prst="rect">
            <a:avLst/>
          </a:prstGeom>
        </p:spPr>
      </p:pic>
      <p:pic>
        <p:nvPicPr>
          <p:cNvPr id="7" name="Picture 6">
            <a:extLst>
              <a:ext uri="{FF2B5EF4-FFF2-40B4-BE49-F238E27FC236}">
                <a16:creationId xmlns:a16="http://schemas.microsoft.com/office/drawing/2014/main" id="{5C112765-F94A-4BC8-BCBF-B70F75FEA670}"/>
              </a:ext>
            </a:extLst>
          </p:cNvPr>
          <p:cNvPicPr>
            <a:picLocks noChangeAspect="1"/>
          </p:cNvPicPr>
          <p:nvPr/>
        </p:nvPicPr>
        <p:blipFill>
          <a:blip r:embed="rId4"/>
          <a:stretch>
            <a:fillRect/>
          </a:stretch>
        </p:blipFill>
        <p:spPr>
          <a:xfrm>
            <a:off x="206093" y="4896741"/>
            <a:ext cx="7416756" cy="1723617"/>
          </a:xfrm>
          <a:prstGeom prst="rect">
            <a:avLst/>
          </a:prstGeom>
        </p:spPr>
      </p:pic>
      <p:sp>
        <p:nvSpPr>
          <p:cNvPr id="9" name="TextBox 8">
            <a:extLst>
              <a:ext uri="{FF2B5EF4-FFF2-40B4-BE49-F238E27FC236}">
                <a16:creationId xmlns:a16="http://schemas.microsoft.com/office/drawing/2014/main" id="{19299670-4ABE-4B18-B74A-E5322B525D51}"/>
              </a:ext>
            </a:extLst>
          </p:cNvPr>
          <p:cNvSpPr txBox="1"/>
          <p:nvPr/>
        </p:nvSpPr>
        <p:spPr>
          <a:xfrm>
            <a:off x="4711019" y="32544"/>
            <a:ext cx="2769962" cy="4185761"/>
          </a:xfrm>
          <a:prstGeom prst="rect">
            <a:avLst/>
          </a:prstGeom>
          <a:noFill/>
        </p:spPr>
        <p:txBody>
          <a:bodyPr wrap="square">
            <a:spAutoFit/>
          </a:bodyPr>
          <a:lstStyle/>
          <a:p>
            <a:pPr marL="285750" indent="-285750">
              <a:buFont typeface="Arial" panose="020B0604020202020204" pitchFamily="34" charset="0"/>
              <a:buChar char="•"/>
            </a:pPr>
            <a:r>
              <a:rPr lang="en-US" sz="1400" dirty="0"/>
              <a:t>When we click on the red HUD verification Open up the pop up showing the health insurance types that need verifying for 1/10/2022 </a:t>
            </a:r>
          </a:p>
          <a:p>
            <a:pPr marL="285750" indent="-285750">
              <a:buFont typeface="Arial" panose="020B0604020202020204" pitchFamily="34" charset="0"/>
              <a:buChar char="•"/>
            </a:pPr>
            <a:r>
              <a:rPr lang="en-US" sz="1400" dirty="0"/>
              <a:t>we can see on the Medicaid and Medicare the two verification dots are under incomplete this is because we ended them for 1/9/2022 </a:t>
            </a:r>
          </a:p>
          <a:p>
            <a:pPr marL="285750" indent="-285750">
              <a:buFont typeface="Arial" panose="020B0604020202020204" pitchFamily="34" charset="0"/>
              <a:buChar char="•"/>
            </a:pPr>
            <a:r>
              <a:rPr lang="en-US" sz="1400" dirty="0"/>
              <a:t>We will now answer the yes/no questions for those two health insurance types</a:t>
            </a:r>
          </a:p>
          <a:p>
            <a:pPr marL="285750" indent="-285750">
              <a:buFont typeface="Arial" panose="020B0604020202020204" pitchFamily="34" charset="0"/>
              <a:buChar char="•"/>
            </a:pPr>
            <a:r>
              <a:rPr lang="en-US" sz="1400" dirty="0"/>
              <a:t>Based on our intake form, the Medicaid answer is now “NO” </a:t>
            </a:r>
          </a:p>
          <a:p>
            <a:pPr marL="285750" indent="-285750">
              <a:buFont typeface="Arial" panose="020B0604020202020204" pitchFamily="34" charset="0"/>
              <a:buChar char="•"/>
            </a:pPr>
            <a:r>
              <a:rPr lang="en-US" sz="1400" dirty="0"/>
              <a:t>The answer for Medicare is now “YES” once we moved those HUD verification dots, we then hit save and exit  </a:t>
            </a:r>
          </a:p>
        </p:txBody>
      </p:sp>
      <p:sp>
        <p:nvSpPr>
          <p:cNvPr id="11" name="TextBox 10">
            <a:extLst>
              <a:ext uri="{FF2B5EF4-FFF2-40B4-BE49-F238E27FC236}">
                <a16:creationId xmlns:a16="http://schemas.microsoft.com/office/drawing/2014/main" id="{6992666B-80CE-41BA-8D54-AD62C6F0F3D4}"/>
              </a:ext>
            </a:extLst>
          </p:cNvPr>
          <p:cNvSpPr txBox="1"/>
          <p:nvPr/>
        </p:nvSpPr>
        <p:spPr>
          <a:xfrm>
            <a:off x="7814052" y="4896741"/>
            <a:ext cx="4149067" cy="1754326"/>
          </a:xfrm>
          <a:prstGeom prst="rect">
            <a:avLst/>
          </a:prstGeom>
          <a:noFill/>
        </p:spPr>
        <p:txBody>
          <a:bodyPr wrap="square">
            <a:spAutoFit/>
          </a:bodyPr>
          <a:lstStyle/>
          <a:p>
            <a:pPr marL="285750" indent="-285750">
              <a:buFont typeface="Arial" panose="020B0604020202020204" pitchFamily="34" charset="0"/>
              <a:buChar char="•"/>
            </a:pPr>
            <a:r>
              <a:rPr lang="en-US" dirty="0"/>
              <a:t>T</a:t>
            </a:r>
            <a:r>
              <a:rPr lang="en-US" sz="1800" dirty="0"/>
              <a:t>he HUD Verification will now be green, and we can see that starting 1/10/2022 Medicare is now “YES” and Medicaid is now “NO”</a:t>
            </a:r>
          </a:p>
          <a:p>
            <a:pPr marL="285750" indent="-285750">
              <a:buFont typeface="Arial" panose="020B0604020202020204" pitchFamily="34" charset="0"/>
              <a:buChar char="•"/>
            </a:pPr>
            <a:r>
              <a:rPr lang="en-US" dirty="0"/>
              <a:t>The last HUD Verification is Disability you only do this on an entry …….</a:t>
            </a:r>
          </a:p>
        </p:txBody>
      </p:sp>
      <p:cxnSp>
        <p:nvCxnSpPr>
          <p:cNvPr id="13" name="Straight Arrow Connector 12">
            <a:extLst>
              <a:ext uri="{FF2B5EF4-FFF2-40B4-BE49-F238E27FC236}">
                <a16:creationId xmlns:a16="http://schemas.microsoft.com/office/drawing/2014/main" id="{C6A43968-8A10-46BF-A8AB-AD6838CB1D8F}"/>
              </a:ext>
            </a:extLst>
          </p:cNvPr>
          <p:cNvCxnSpPr/>
          <p:nvPr/>
        </p:nvCxnSpPr>
        <p:spPr>
          <a:xfrm flipH="1">
            <a:off x="7349383" y="5665862"/>
            <a:ext cx="709301" cy="2050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D1E96E64-3B64-461E-A77E-1B815D921E7F}"/>
              </a:ext>
            </a:extLst>
          </p:cNvPr>
          <p:cNvCxnSpPr>
            <a:cxnSpLocks/>
          </p:cNvCxnSpPr>
          <p:nvPr/>
        </p:nvCxnSpPr>
        <p:spPr>
          <a:xfrm flipH="1">
            <a:off x="4466602" y="5892325"/>
            <a:ext cx="5421983" cy="585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0539BE2-84B9-4BA0-9695-2FC8CC4075C7}"/>
              </a:ext>
            </a:extLst>
          </p:cNvPr>
          <p:cNvCxnSpPr>
            <a:cxnSpLocks/>
          </p:cNvCxnSpPr>
          <p:nvPr/>
        </p:nvCxnSpPr>
        <p:spPr>
          <a:xfrm flipH="1">
            <a:off x="4377949" y="5665862"/>
            <a:ext cx="6587903" cy="529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379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EB3C7-EBDC-41A8-82DF-2B538A43B06D}"/>
              </a:ext>
            </a:extLst>
          </p:cNvPr>
          <p:cNvSpPr txBox="1"/>
          <p:nvPr/>
        </p:nvSpPr>
        <p:spPr>
          <a:xfrm>
            <a:off x="1016949" y="401728"/>
            <a:ext cx="9511469" cy="6054543"/>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thing to remember is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YOU MAY NOT HAVE PUT THE HUD VERIFICATIONS IN BUT IF YOU CAN SEE IT, YOU MUST DEAL WITH IT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This means if you go into a HUD verification, and you see something that no longer applies then YOU MUST END IT!! </a:t>
            </a:r>
          </a:p>
          <a:p>
            <a:pPr marL="1257300" lvl="2" indent="-342900">
              <a:lnSpc>
                <a:spcPct val="107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you must do this by preserving the previous history of that HUD verification and ending </a:t>
            </a:r>
            <a:r>
              <a:rPr lang="en-US" sz="2800" dirty="0">
                <a:latin typeface="Times New Roman" panose="02020603050405020304" pitchFamily="18" charset="0"/>
                <a:ea typeface="Calibri" panose="020F0502020204030204" pitchFamily="34" charset="0"/>
                <a:cs typeface="Times New Roman" panose="02020603050405020304" pitchFamily="18" charset="0"/>
              </a:rPr>
              <a:t>via the pencil and changing it through the HUD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Verification Icon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NOT TYPING OVER or changing information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YOU MUST END THE OLD before STARTING THE NEW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for every new income or HUD verification change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there must be two steps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END THE OLD AND #2 BEGIN THE NEW </a:t>
            </a:r>
          </a:p>
        </p:txBody>
      </p:sp>
    </p:spTree>
    <p:extLst>
      <p:ext uri="{BB962C8B-B14F-4D97-AF65-F5344CB8AC3E}">
        <p14:creationId xmlns:p14="http://schemas.microsoft.com/office/powerpoint/2010/main" val="3307643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F2DD3-4EBA-4DF6-BC9F-EB69255CF475}"/>
              </a:ext>
            </a:extLst>
          </p:cNvPr>
          <p:cNvPicPr>
            <a:picLocks noChangeAspect="1"/>
          </p:cNvPicPr>
          <p:nvPr/>
        </p:nvPicPr>
        <p:blipFill rotWithShape="1">
          <a:blip r:embed="rId2"/>
          <a:srcRect l="16537" t="1055" r="-783" b="-1055"/>
          <a:stretch/>
        </p:blipFill>
        <p:spPr>
          <a:xfrm>
            <a:off x="76912" y="382461"/>
            <a:ext cx="8269050" cy="3238781"/>
          </a:xfrm>
          <a:prstGeom prst="rect">
            <a:avLst/>
          </a:prstGeom>
        </p:spPr>
      </p:pic>
      <p:pic>
        <p:nvPicPr>
          <p:cNvPr id="5" name="Picture 4">
            <a:extLst>
              <a:ext uri="{FF2B5EF4-FFF2-40B4-BE49-F238E27FC236}">
                <a16:creationId xmlns:a16="http://schemas.microsoft.com/office/drawing/2014/main" id="{CEF63B40-779B-46AA-BE37-6DD58B7299F5}"/>
              </a:ext>
            </a:extLst>
          </p:cNvPr>
          <p:cNvPicPr>
            <a:picLocks noChangeAspect="1"/>
          </p:cNvPicPr>
          <p:nvPr/>
        </p:nvPicPr>
        <p:blipFill>
          <a:blip r:embed="rId3"/>
          <a:stretch>
            <a:fillRect/>
          </a:stretch>
        </p:blipFill>
        <p:spPr>
          <a:xfrm>
            <a:off x="5151291" y="313271"/>
            <a:ext cx="6389342" cy="3515244"/>
          </a:xfrm>
          <a:prstGeom prst="rect">
            <a:avLst/>
          </a:prstGeom>
        </p:spPr>
      </p:pic>
      <p:pic>
        <p:nvPicPr>
          <p:cNvPr id="9" name="Picture 8">
            <a:extLst>
              <a:ext uri="{FF2B5EF4-FFF2-40B4-BE49-F238E27FC236}">
                <a16:creationId xmlns:a16="http://schemas.microsoft.com/office/drawing/2014/main" id="{B69AA46A-AC65-489F-9167-C14723A3431A}"/>
              </a:ext>
            </a:extLst>
          </p:cNvPr>
          <p:cNvPicPr>
            <a:picLocks noChangeAspect="1"/>
          </p:cNvPicPr>
          <p:nvPr/>
        </p:nvPicPr>
        <p:blipFill>
          <a:blip r:embed="rId4"/>
          <a:stretch>
            <a:fillRect/>
          </a:stretch>
        </p:blipFill>
        <p:spPr>
          <a:xfrm>
            <a:off x="698108" y="4158514"/>
            <a:ext cx="4172655" cy="2524297"/>
          </a:xfrm>
          <a:prstGeom prst="rect">
            <a:avLst/>
          </a:prstGeom>
        </p:spPr>
      </p:pic>
      <p:sp>
        <p:nvSpPr>
          <p:cNvPr id="11" name="TextBox 10">
            <a:extLst>
              <a:ext uri="{FF2B5EF4-FFF2-40B4-BE49-F238E27FC236}">
                <a16:creationId xmlns:a16="http://schemas.microsoft.com/office/drawing/2014/main" id="{07C60D88-008B-43AC-B6BE-31A1DE9F0611}"/>
              </a:ext>
            </a:extLst>
          </p:cNvPr>
          <p:cNvSpPr txBox="1"/>
          <p:nvPr/>
        </p:nvSpPr>
        <p:spPr>
          <a:xfrm>
            <a:off x="5597034" y="3794331"/>
            <a:ext cx="6097424" cy="3046988"/>
          </a:xfrm>
          <a:prstGeom prst="rect">
            <a:avLst/>
          </a:prstGeom>
          <a:noFill/>
        </p:spPr>
        <p:txBody>
          <a:bodyPr wrap="square">
            <a:spAutoFit/>
          </a:bodyPr>
          <a:lstStyle/>
          <a:p>
            <a:pPr marL="285750" indent="-285750">
              <a:buFont typeface="Arial" panose="020B0604020202020204" pitchFamily="34" charset="0"/>
              <a:buChar char="•"/>
            </a:pPr>
            <a:r>
              <a:rPr lang="en-US" sz="1600" dirty="0"/>
              <a:t>First step answer the YES/NO in this case it is “Yes”</a:t>
            </a:r>
          </a:p>
          <a:p>
            <a:pPr marL="285750" indent="-285750">
              <a:buFont typeface="Arial" panose="020B0604020202020204" pitchFamily="34" charset="0"/>
              <a:buChar char="•"/>
            </a:pPr>
            <a:r>
              <a:rPr lang="en-US" sz="1600" dirty="0"/>
              <a:t>Then go into the magnifying glass</a:t>
            </a:r>
          </a:p>
          <a:p>
            <a:pPr marL="285750" indent="-285750">
              <a:buFont typeface="Arial" panose="020B0604020202020204" pitchFamily="34" charset="0"/>
              <a:buChar char="•"/>
            </a:pPr>
            <a:r>
              <a:rPr lang="en-US" sz="1600" dirty="0"/>
              <a:t>At the pop-up sort by the Disability Determination.</a:t>
            </a:r>
          </a:p>
          <a:p>
            <a:pPr marL="285750" indent="-285750">
              <a:buFont typeface="Arial" panose="020B0604020202020204" pitchFamily="34" charset="0"/>
              <a:buChar char="•"/>
            </a:pPr>
            <a:r>
              <a:rPr lang="en-US" sz="1600" dirty="0"/>
              <a:t>In this case we can see they have a chronic Health Condition, It is a “Yes” with no end date we can see it, it does not matter the provider or start date it is still active . WE DO NOT NEED TO DO ANYTHING. It matches the intake form</a:t>
            </a:r>
          </a:p>
          <a:p>
            <a:pPr marL="285750" indent="-285750">
              <a:buFont typeface="Arial" panose="020B0604020202020204" pitchFamily="34" charset="0"/>
              <a:buChar char="•"/>
            </a:pPr>
            <a:r>
              <a:rPr lang="en-US" sz="1600" dirty="0"/>
              <a:t>Just exit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400" dirty="0"/>
              <a:t>If you ever </a:t>
            </a:r>
            <a:r>
              <a:rPr lang="en-US" sz="1400" b="1" dirty="0"/>
              <a:t>start </a:t>
            </a:r>
            <a:r>
              <a:rPr lang="en-US" sz="1400" dirty="0"/>
              <a:t>disability type to a “YES” know that you will get a pop-up where it wants you to answer “Yes” that it is going to be long term and effect housing-then save</a:t>
            </a:r>
          </a:p>
        </p:txBody>
      </p:sp>
      <p:cxnSp>
        <p:nvCxnSpPr>
          <p:cNvPr id="13" name="Straight Arrow Connector 12">
            <a:extLst>
              <a:ext uri="{FF2B5EF4-FFF2-40B4-BE49-F238E27FC236}">
                <a16:creationId xmlns:a16="http://schemas.microsoft.com/office/drawing/2014/main" id="{1EF76AA6-EBF2-4129-9966-2278CBB019B5}"/>
              </a:ext>
            </a:extLst>
          </p:cNvPr>
          <p:cNvCxnSpPr>
            <a:cxnSpLocks/>
          </p:cNvCxnSpPr>
          <p:nvPr/>
        </p:nvCxnSpPr>
        <p:spPr>
          <a:xfrm flipH="1" flipV="1">
            <a:off x="2691925" y="1059679"/>
            <a:ext cx="3008120" cy="28724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6FF7BE1-63EA-432C-B33F-C9E4DFF0A797}"/>
              </a:ext>
            </a:extLst>
          </p:cNvPr>
          <p:cNvCxnSpPr/>
          <p:nvPr/>
        </p:nvCxnSpPr>
        <p:spPr>
          <a:xfrm flipH="1" flipV="1">
            <a:off x="3245978" y="5314060"/>
            <a:ext cx="2597921" cy="9827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2CC5DB5A-D4EE-4B2D-B0E4-72F01636BAB9}"/>
              </a:ext>
            </a:extLst>
          </p:cNvPr>
          <p:cNvCxnSpPr>
            <a:cxnSpLocks/>
          </p:cNvCxnSpPr>
          <p:nvPr/>
        </p:nvCxnSpPr>
        <p:spPr>
          <a:xfrm flipH="1" flipV="1">
            <a:off x="624588" y="1333144"/>
            <a:ext cx="4972446" cy="28713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6712FB67-893D-42FB-BBDC-2695B49A800E}"/>
              </a:ext>
            </a:extLst>
          </p:cNvPr>
          <p:cNvCxnSpPr>
            <a:cxnSpLocks/>
          </p:cNvCxnSpPr>
          <p:nvPr/>
        </p:nvCxnSpPr>
        <p:spPr>
          <a:xfrm flipV="1">
            <a:off x="6383708" y="1333144"/>
            <a:ext cx="2201773" cy="35977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E809A612-477A-4506-AA66-9F495CD7D908}"/>
              </a:ext>
            </a:extLst>
          </p:cNvPr>
          <p:cNvCxnSpPr>
            <a:cxnSpLocks/>
          </p:cNvCxnSpPr>
          <p:nvPr/>
        </p:nvCxnSpPr>
        <p:spPr>
          <a:xfrm flipV="1">
            <a:off x="6716994" y="3302948"/>
            <a:ext cx="3703293" cy="23800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12447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BFACCD-6447-4CD6-BB4F-F1AE6505C468}"/>
              </a:ext>
            </a:extLst>
          </p:cNvPr>
          <p:cNvPicPr>
            <a:picLocks noChangeAspect="1"/>
          </p:cNvPicPr>
          <p:nvPr/>
        </p:nvPicPr>
        <p:blipFill>
          <a:blip r:embed="rId2"/>
          <a:stretch>
            <a:fillRect/>
          </a:stretch>
        </p:blipFill>
        <p:spPr>
          <a:xfrm>
            <a:off x="173837" y="302402"/>
            <a:ext cx="4859636" cy="6253196"/>
          </a:xfrm>
          <a:prstGeom prst="rect">
            <a:avLst/>
          </a:prstGeom>
        </p:spPr>
      </p:pic>
      <p:sp>
        <p:nvSpPr>
          <p:cNvPr id="6" name="TextBox 5">
            <a:extLst>
              <a:ext uri="{FF2B5EF4-FFF2-40B4-BE49-F238E27FC236}">
                <a16:creationId xmlns:a16="http://schemas.microsoft.com/office/drawing/2014/main" id="{73FB2759-9C7F-4FB7-856C-5F29F209F241}"/>
              </a:ext>
            </a:extLst>
          </p:cNvPr>
          <p:cNvSpPr txBox="1"/>
          <p:nvPr/>
        </p:nvSpPr>
        <p:spPr>
          <a:xfrm>
            <a:off x="5845323" y="607606"/>
            <a:ext cx="551203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Once the HUD verifications are completed and  show green for the type of assessment you are doing be it for(entry, move-in update, Hud Verification Update, Annual Assessment, Exit) </a:t>
            </a:r>
            <a:r>
              <a:rPr lang="en-US" b="1" dirty="0"/>
              <a:t>then you would do the same for all family members.</a:t>
            </a:r>
          </a:p>
          <a:p>
            <a:pPr marL="285750" indent="-285750">
              <a:buFont typeface="Arial" panose="020B0604020202020204" pitchFamily="34" charset="0"/>
              <a:buChar char="•"/>
            </a:pPr>
            <a:r>
              <a:rPr lang="en-US" dirty="0"/>
              <a:t>Remember Cash income and Non-Cash income for a household member under age 18 gets reported under the head of house’s income.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all household members assessments questions are updated and HUD verifications are updated and green  then save and exit.</a:t>
            </a:r>
          </a:p>
          <a:p>
            <a:pPr lvl="1"/>
            <a:endParaRPr lang="en-US" dirty="0"/>
          </a:p>
          <a:p>
            <a:pPr lvl="1" algn="just"/>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00965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999883-AA4D-44BA-BF8A-A5AF1290B408}"/>
              </a:ext>
            </a:extLst>
          </p:cNvPr>
          <p:cNvSpPr txBox="1"/>
          <p:nvPr/>
        </p:nvSpPr>
        <p:spPr>
          <a:xfrm>
            <a:off x="1102407" y="937339"/>
            <a:ext cx="9733659" cy="2031325"/>
          </a:xfrm>
          <a:prstGeom prst="rect">
            <a:avLst/>
          </a:prstGeom>
          <a:noFill/>
        </p:spPr>
        <p:txBody>
          <a:bodyPr wrap="square">
            <a:spAutoFit/>
          </a:bodyPr>
          <a:lstStyle/>
          <a:p>
            <a:pPr marL="285750" indent="-285750">
              <a:buFont typeface="Arial" panose="020B0604020202020204" pitchFamily="34" charset="0"/>
              <a:buChar char="•"/>
            </a:pPr>
            <a:r>
              <a:rPr lang="en-US" dirty="0"/>
              <a:t>Things to remember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can see it under the HUD verification  and it's not ended, it is active, and you need to deal with it </a:t>
            </a:r>
          </a:p>
          <a:p>
            <a:pPr marL="285750" indent="-285750">
              <a:buFont typeface="Arial" panose="020B0604020202020204" pitchFamily="34" charset="0"/>
              <a:buChar char="•"/>
            </a:pPr>
            <a:r>
              <a:rPr lang="en-US" dirty="0"/>
              <a:t>The provider does not need to be your provider in order to be an active Hud verification. As long as the information is correct, and it is still active with no end </a:t>
            </a:r>
            <a:r>
              <a:rPr lang="en-US"/>
              <a:t>date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1209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7FF31-427F-413F-B0CD-5C1FB0868BD4}"/>
              </a:ext>
            </a:extLst>
          </p:cNvPr>
          <p:cNvPicPr>
            <a:picLocks noChangeAspect="1"/>
          </p:cNvPicPr>
          <p:nvPr/>
        </p:nvPicPr>
        <p:blipFill>
          <a:blip r:embed="rId2"/>
          <a:stretch>
            <a:fillRect/>
          </a:stretch>
        </p:blipFill>
        <p:spPr>
          <a:xfrm>
            <a:off x="124931" y="335304"/>
            <a:ext cx="4801475" cy="6187390"/>
          </a:xfrm>
          <a:prstGeom prst="rect">
            <a:avLst/>
          </a:prstGeom>
          <a:ln w="3175">
            <a:solidFill>
              <a:schemeClr val="tx1"/>
            </a:solidFill>
          </a:ln>
        </p:spPr>
      </p:pic>
      <p:pic>
        <p:nvPicPr>
          <p:cNvPr id="5" name="Picture 4">
            <a:extLst>
              <a:ext uri="{FF2B5EF4-FFF2-40B4-BE49-F238E27FC236}">
                <a16:creationId xmlns:a16="http://schemas.microsoft.com/office/drawing/2014/main" id="{A5F28F0A-1CA5-482B-BCC5-C0AF51DEA7B8}"/>
              </a:ext>
            </a:extLst>
          </p:cNvPr>
          <p:cNvPicPr>
            <a:picLocks noChangeAspect="1"/>
          </p:cNvPicPr>
          <p:nvPr/>
        </p:nvPicPr>
        <p:blipFill rotWithShape="1">
          <a:blip r:embed="rId3"/>
          <a:srcRect b="11185"/>
          <a:stretch/>
        </p:blipFill>
        <p:spPr>
          <a:xfrm>
            <a:off x="8448075" y="4612773"/>
            <a:ext cx="3542082" cy="2069324"/>
          </a:xfrm>
          <a:prstGeom prst="rect">
            <a:avLst/>
          </a:prstGeom>
          <a:ln w="9525">
            <a:solidFill>
              <a:schemeClr val="tx1"/>
            </a:solidFill>
          </a:ln>
        </p:spPr>
      </p:pic>
      <p:pic>
        <p:nvPicPr>
          <p:cNvPr id="7" name="Picture 6">
            <a:extLst>
              <a:ext uri="{FF2B5EF4-FFF2-40B4-BE49-F238E27FC236}">
                <a16:creationId xmlns:a16="http://schemas.microsoft.com/office/drawing/2014/main" id="{B0B01C69-3457-4EB1-B47B-D06C78B69320}"/>
              </a:ext>
            </a:extLst>
          </p:cNvPr>
          <p:cNvPicPr>
            <a:picLocks noChangeAspect="1"/>
          </p:cNvPicPr>
          <p:nvPr/>
        </p:nvPicPr>
        <p:blipFill>
          <a:blip r:embed="rId4"/>
          <a:stretch>
            <a:fillRect/>
          </a:stretch>
        </p:blipFill>
        <p:spPr>
          <a:xfrm>
            <a:off x="8448075" y="115108"/>
            <a:ext cx="3385902" cy="2130118"/>
          </a:xfrm>
          <a:prstGeom prst="rect">
            <a:avLst/>
          </a:prstGeom>
          <a:ln w="9525">
            <a:solidFill>
              <a:schemeClr val="tx1"/>
            </a:solidFill>
          </a:ln>
        </p:spPr>
      </p:pic>
      <p:pic>
        <p:nvPicPr>
          <p:cNvPr id="9" name="Picture 8">
            <a:extLst>
              <a:ext uri="{FF2B5EF4-FFF2-40B4-BE49-F238E27FC236}">
                <a16:creationId xmlns:a16="http://schemas.microsoft.com/office/drawing/2014/main" id="{2AE1586C-18B4-407D-9651-46662BF21152}"/>
              </a:ext>
            </a:extLst>
          </p:cNvPr>
          <p:cNvPicPr>
            <a:picLocks noChangeAspect="1"/>
          </p:cNvPicPr>
          <p:nvPr/>
        </p:nvPicPr>
        <p:blipFill>
          <a:blip r:embed="rId5"/>
          <a:stretch>
            <a:fillRect/>
          </a:stretch>
        </p:blipFill>
        <p:spPr>
          <a:xfrm>
            <a:off x="8448075" y="2264027"/>
            <a:ext cx="3385902" cy="2329945"/>
          </a:xfrm>
          <a:prstGeom prst="rect">
            <a:avLst/>
          </a:prstGeom>
          <a:ln w="9525">
            <a:solidFill>
              <a:schemeClr val="tx1"/>
            </a:solidFill>
          </a:ln>
        </p:spPr>
      </p:pic>
      <p:sp>
        <p:nvSpPr>
          <p:cNvPr id="10" name="TextBox 9">
            <a:extLst>
              <a:ext uri="{FF2B5EF4-FFF2-40B4-BE49-F238E27FC236}">
                <a16:creationId xmlns:a16="http://schemas.microsoft.com/office/drawing/2014/main" id="{D4336228-AFCF-44A2-9241-CAED37DB7742}"/>
              </a:ext>
            </a:extLst>
          </p:cNvPr>
          <p:cNvSpPr txBox="1"/>
          <p:nvPr/>
        </p:nvSpPr>
        <p:spPr>
          <a:xfrm>
            <a:off x="5101995" y="126456"/>
            <a:ext cx="3170490" cy="6555641"/>
          </a:xfrm>
          <a:prstGeom prst="rect">
            <a:avLst/>
          </a:prstGeom>
          <a:noFill/>
        </p:spPr>
        <p:txBody>
          <a:bodyPr wrap="square" rtlCol="0">
            <a:spAutoFit/>
          </a:bodyPr>
          <a:lstStyle/>
          <a:p>
            <a:r>
              <a:rPr lang="en-US" sz="1400" b="1" dirty="0"/>
              <a:t>Remember the HUD verifications are exactly that, </a:t>
            </a:r>
            <a:r>
              <a:rPr lang="en-US" sz="1400" dirty="0"/>
              <a:t>we are verifying four different types of HUD verifications:</a:t>
            </a:r>
          </a:p>
          <a:p>
            <a:pPr marL="285750" indent="-285750">
              <a:buFont typeface="Arial" panose="020B0604020202020204" pitchFamily="34" charset="0"/>
              <a:buChar char="•"/>
            </a:pPr>
            <a:r>
              <a:rPr lang="en-US" sz="1400" dirty="0"/>
              <a:t>cash income</a:t>
            </a:r>
          </a:p>
          <a:p>
            <a:pPr marL="285750" indent="-285750">
              <a:buFont typeface="Arial" panose="020B0604020202020204" pitchFamily="34" charset="0"/>
              <a:buChar char="•"/>
            </a:pPr>
            <a:r>
              <a:rPr lang="en-US" sz="1400" dirty="0"/>
              <a:t>non-cash income,</a:t>
            </a:r>
          </a:p>
          <a:p>
            <a:pPr marL="285750" indent="-285750">
              <a:buFont typeface="Arial" panose="020B0604020202020204" pitchFamily="34" charset="0"/>
              <a:buChar char="•"/>
            </a:pPr>
            <a:r>
              <a:rPr lang="en-US" sz="1400" dirty="0"/>
              <a:t>health insurance </a:t>
            </a:r>
          </a:p>
          <a:p>
            <a:pPr marL="285750" indent="-285750">
              <a:buFont typeface="Arial" panose="020B0604020202020204" pitchFamily="34" charset="0"/>
              <a:buChar char="•"/>
            </a:pPr>
            <a:r>
              <a:rPr lang="en-US" sz="1400" dirty="0"/>
              <a:t>physical disability </a:t>
            </a:r>
          </a:p>
          <a:p>
            <a:endParaRPr lang="en-US" sz="1400" dirty="0"/>
          </a:p>
          <a:p>
            <a:r>
              <a:rPr lang="en-US" sz="1400" dirty="0"/>
              <a:t>Each of these HUD verifications have a yes  or no question and then the actual items for verifying, starting the date that you are doing your particular entry type  for:</a:t>
            </a:r>
          </a:p>
          <a:p>
            <a:pPr marL="285750" indent="-285750">
              <a:buFont typeface="Arial" panose="020B0604020202020204" pitchFamily="34" charset="0"/>
              <a:buChar char="•"/>
            </a:pPr>
            <a:r>
              <a:rPr lang="en-US" sz="1400" dirty="0"/>
              <a:t>Entry</a:t>
            </a:r>
          </a:p>
          <a:p>
            <a:pPr marL="285750" indent="-285750">
              <a:buFont typeface="Arial" panose="020B0604020202020204" pitchFamily="34" charset="0"/>
              <a:buChar char="•"/>
            </a:pPr>
            <a:r>
              <a:rPr lang="en-US" sz="1400" dirty="0"/>
              <a:t>Move-in</a:t>
            </a:r>
          </a:p>
          <a:p>
            <a:pPr marL="285750" indent="-285750">
              <a:buFont typeface="Arial" panose="020B0604020202020204" pitchFamily="34" charset="0"/>
              <a:buChar char="•"/>
            </a:pPr>
            <a:r>
              <a:rPr lang="en-US" sz="1400" dirty="0"/>
              <a:t>Update(change/interim</a:t>
            </a:r>
          </a:p>
          <a:p>
            <a:pPr marL="285750" indent="-285750">
              <a:buFont typeface="Arial" panose="020B0604020202020204" pitchFamily="34" charset="0"/>
              <a:buChar char="•"/>
            </a:pPr>
            <a:r>
              <a:rPr lang="en-US" sz="1400" dirty="0"/>
              <a:t>Annual assessment</a:t>
            </a:r>
          </a:p>
          <a:p>
            <a:pPr marL="285750" indent="-285750">
              <a:buFont typeface="Arial" panose="020B0604020202020204" pitchFamily="34" charset="0"/>
              <a:buChar char="•"/>
            </a:pPr>
            <a:r>
              <a:rPr lang="en-US" sz="1400" dirty="0"/>
              <a:t>exit</a:t>
            </a:r>
          </a:p>
          <a:p>
            <a:endParaRPr lang="en-US" sz="1400" dirty="0"/>
          </a:p>
          <a:p>
            <a:r>
              <a:rPr lang="en-US" sz="1400" dirty="0"/>
              <a:t>you would obtain this information from the paper HUD intake/exit form that contains section that look like these shown </a:t>
            </a:r>
          </a:p>
          <a:p>
            <a:endParaRPr lang="en-US" sz="1400" dirty="0"/>
          </a:p>
          <a:p>
            <a:r>
              <a:rPr lang="en-US" sz="1400" dirty="0"/>
              <a:t>Once you have the current information you need to compare to what is already showing in the clients HMIS record and make any changes needed </a:t>
            </a:r>
            <a:r>
              <a:rPr lang="en-US" sz="1400" b="1" dirty="0"/>
              <a:t>WITHOUT LOSING THE HISTORY</a:t>
            </a:r>
            <a:r>
              <a:rPr lang="en-US" sz="1400" dirty="0"/>
              <a:t> of what is there currently</a:t>
            </a:r>
          </a:p>
        </p:txBody>
      </p:sp>
    </p:spTree>
    <p:extLst>
      <p:ext uri="{BB962C8B-B14F-4D97-AF65-F5344CB8AC3E}">
        <p14:creationId xmlns:p14="http://schemas.microsoft.com/office/powerpoint/2010/main" val="110980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69476-B753-44B7-845E-9BE54E0F0E3F}"/>
              </a:ext>
            </a:extLst>
          </p:cNvPr>
          <p:cNvPicPr>
            <a:picLocks noChangeAspect="1"/>
          </p:cNvPicPr>
          <p:nvPr/>
        </p:nvPicPr>
        <p:blipFill rotWithShape="1">
          <a:blip r:embed="rId2"/>
          <a:srcRect l="15846"/>
          <a:stretch/>
        </p:blipFill>
        <p:spPr>
          <a:xfrm>
            <a:off x="455541" y="375612"/>
            <a:ext cx="4633268" cy="6219152"/>
          </a:xfrm>
          <a:prstGeom prst="rect">
            <a:avLst/>
          </a:prstGeom>
          <a:ln w="19050">
            <a:solidFill>
              <a:schemeClr val="tx1"/>
            </a:solidFill>
          </a:ln>
        </p:spPr>
      </p:pic>
      <p:sp>
        <p:nvSpPr>
          <p:cNvPr id="4" name="Oval 3">
            <a:extLst>
              <a:ext uri="{FF2B5EF4-FFF2-40B4-BE49-F238E27FC236}">
                <a16:creationId xmlns:a16="http://schemas.microsoft.com/office/drawing/2014/main" id="{516F1DF3-C757-4836-AB75-90D788072A5C}"/>
              </a:ext>
            </a:extLst>
          </p:cNvPr>
          <p:cNvSpPr/>
          <p:nvPr/>
        </p:nvSpPr>
        <p:spPr>
          <a:xfrm>
            <a:off x="800605" y="1738076"/>
            <a:ext cx="332509"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035215F-CEAF-49D0-AB34-2A14D12E3587}"/>
              </a:ext>
            </a:extLst>
          </p:cNvPr>
          <p:cNvCxnSpPr>
            <a:cxnSpLocks/>
            <a:stCxn id="4" idx="7"/>
            <a:endCxn id="4" idx="3"/>
          </p:cNvCxnSpPr>
          <p:nvPr/>
        </p:nvCxnSpPr>
        <p:spPr>
          <a:xfrm flipH="1">
            <a:off x="849300" y="1782713"/>
            <a:ext cx="235119" cy="2155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0FE5B09-E467-4835-8EE3-4DCC17138879}"/>
              </a:ext>
            </a:extLst>
          </p:cNvPr>
          <p:cNvSpPr/>
          <p:nvPr/>
        </p:nvSpPr>
        <p:spPr>
          <a:xfrm>
            <a:off x="751910" y="2924517"/>
            <a:ext cx="332509"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4A53688-ACDF-4E58-A2B8-695AC1C36355}"/>
              </a:ext>
            </a:extLst>
          </p:cNvPr>
          <p:cNvSpPr/>
          <p:nvPr/>
        </p:nvSpPr>
        <p:spPr>
          <a:xfrm>
            <a:off x="751909" y="4242344"/>
            <a:ext cx="332509"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731A86-A8D5-455A-8C14-8DF542C49FA0}"/>
              </a:ext>
            </a:extLst>
          </p:cNvPr>
          <p:cNvSpPr/>
          <p:nvPr/>
        </p:nvSpPr>
        <p:spPr>
          <a:xfrm>
            <a:off x="751908" y="5266154"/>
            <a:ext cx="332509"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82B8476-6A80-4ED1-B0CF-4E13E60570D5}"/>
              </a:ext>
            </a:extLst>
          </p:cNvPr>
          <p:cNvCxnSpPr>
            <a:cxnSpLocks/>
          </p:cNvCxnSpPr>
          <p:nvPr/>
        </p:nvCxnSpPr>
        <p:spPr>
          <a:xfrm flipH="1">
            <a:off x="799706" y="2969154"/>
            <a:ext cx="235119" cy="2155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D9A3F0-3BBC-4129-83D9-68C66AA61214}"/>
              </a:ext>
            </a:extLst>
          </p:cNvPr>
          <p:cNvCxnSpPr>
            <a:cxnSpLocks/>
          </p:cNvCxnSpPr>
          <p:nvPr/>
        </p:nvCxnSpPr>
        <p:spPr>
          <a:xfrm flipH="1">
            <a:off x="774069" y="4314958"/>
            <a:ext cx="235119" cy="2155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A71FE0-71BB-4A32-B13B-91A16BEE8A8D}"/>
              </a:ext>
            </a:extLst>
          </p:cNvPr>
          <p:cNvCxnSpPr>
            <a:cxnSpLocks/>
          </p:cNvCxnSpPr>
          <p:nvPr/>
        </p:nvCxnSpPr>
        <p:spPr>
          <a:xfrm flipH="1">
            <a:off x="807353" y="5310791"/>
            <a:ext cx="235119" cy="2155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A8F0A5-B75C-41C6-BDDB-3576FFB5B2BC}"/>
              </a:ext>
            </a:extLst>
          </p:cNvPr>
          <p:cNvSpPr txBox="1"/>
          <p:nvPr/>
        </p:nvSpPr>
        <p:spPr>
          <a:xfrm>
            <a:off x="5509402" y="375612"/>
            <a:ext cx="4907922" cy="3693319"/>
          </a:xfrm>
          <a:prstGeom prst="rect">
            <a:avLst/>
          </a:prstGeom>
          <a:noFill/>
        </p:spPr>
        <p:txBody>
          <a:bodyPr wrap="square" rtlCol="0">
            <a:spAutoFit/>
          </a:bodyPr>
          <a:lstStyle/>
          <a:p>
            <a:r>
              <a:rPr lang="en-US" dirty="0"/>
              <a:t>When you go into your entry,  the assessment comes up ,you can see the four HUD verifications with the yes/no question:</a:t>
            </a:r>
          </a:p>
          <a:p>
            <a:endParaRPr lang="en-US" dirty="0"/>
          </a:p>
          <a:p>
            <a:pPr marL="285750" indent="-285750">
              <a:buFont typeface="Arial" panose="020B0604020202020204" pitchFamily="34" charset="0"/>
              <a:buChar char="•"/>
            </a:pPr>
            <a:r>
              <a:rPr lang="en-US" dirty="0"/>
              <a:t>cash income with the yes/no </a:t>
            </a:r>
          </a:p>
          <a:p>
            <a:pPr marL="285750" indent="-285750">
              <a:buFont typeface="Arial" panose="020B0604020202020204" pitchFamily="34" charset="0"/>
              <a:buChar char="•"/>
            </a:pPr>
            <a:r>
              <a:rPr lang="en-US" dirty="0"/>
              <a:t>Non-Cash with the yes/no</a:t>
            </a:r>
          </a:p>
          <a:p>
            <a:pPr marL="285750" indent="-285750">
              <a:buFont typeface="Arial" panose="020B0604020202020204" pitchFamily="34" charset="0"/>
              <a:buChar char="•"/>
            </a:pPr>
            <a:r>
              <a:rPr lang="en-US" dirty="0"/>
              <a:t>Covered by health insurance with the yes/no </a:t>
            </a:r>
          </a:p>
          <a:p>
            <a:pPr marL="285750" indent="-285750">
              <a:buFont typeface="Arial" panose="020B0604020202020204" pitchFamily="34" charset="0"/>
              <a:buChar char="•"/>
            </a:pPr>
            <a:r>
              <a:rPr lang="en-US" dirty="0"/>
              <a:t>Does the client have a disabling condition with the yes/no </a:t>
            </a:r>
          </a:p>
          <a:p>
            <a:pPr marL="285750" indent="-285750">
              <a:buFont typeface="Arial" panose="020B0604020202020204" pitchFamily="34" charset="0"/>
              <a:buChar char="•"/>
            </a:pPr>
            <a:endParaRPr lang="en-US" dirty="0"/>
          </a:p>
          <a:p>
            <a:r>
              <a:rPr lang="en-US" dirty="0"/>
              <a:t>when you complete your assessment </a:t>
            </a:r>
            <a:r>
              <a:rPr lang="en-US" b="1" dirty="0"/>
              <a:t>All the HUD Verification MUST BE GREEN and not RED. </a:t>
            </a:r>
          </a:p>
          <a:p>
            <a:r>
              <a:rPr lang="en-US" b="1" dirty="0"/>
              <a:t>Right=                                   Wrong</a:t>
            </a:r>
            <a:r>
              <a:rPr lang="en-US" sz="1400" b="1" dirty="0"/>
              <a:t>=</a:t>
            </a:r>
          </a:p>
        </p:txBody>
      </p:sp>
      <p:pic>
        <p:nvPicPr>
          <p:cNvPr id="15" name="Picture 14">
            <a:extLst>
              <a:ext uri="{FF2B5EF4-FFF2-40B4-BE49-F238E27FC236}">
                <a16:creationId xmlns:a16="http://schemas.microsoft.com/office/drawing/2014/main" id="{70179102-4686-47AA-ABDB-D2E5ABE6FC61}"/>
              </a:ext>
            </a:extLst>
          </p:cNvPr>
          <p:cNvPicPr>
            <a:picLocks noChangeAspect="1"/>
          </p:cNvPicPr>
          <p:nvPr/>
        </p:nvPicPr>
        <p:blipFill>
          <a:blip r:embed="rId3"/>
          <a:stretch>
            <a:fillRect/>
          </a:stretch>
        </p:blipFill>
        <p:spPr>
          <a:xfrm>
            <a:off x="6349412" y="3738400"/>
            <a:ext cx="1507562" cy="362932"/>
          </a:xfrm>
          <a:prstGeom prst="rect">
            <a:avLst/>
          </a:prstGeom>
        </p:spPr>
      </p:pic>
      <p:pic>
        <p:nvPicPr>
          <p:cNvPr id="28" name="Picture 27">
            <a:extLst>
              <a:ext uri="{FF2B5EF4-FFF2-40B4-BE49-F238E27FC236}">
                <a16:creationId xmlns:a16="http://schemas.microsoft.com/office/drawing/2014/main" id="{11D9FE2B-FAAE-4F8C-98F1-292D0AE9A940}"/>
              </a:ext>
            </a:extLst>
          </p:cNvPr>
          <p:cNvPicPr>
            <a:picLocks noChangeAspect="1"/>
          </p:cNvPicPr>
          <p:nvPr/>
        </p:nvPicPr>
        <p:blipFill rotWithShape="1">
          <a:blip r:embed="rId4"/>
          <a:srcRect l="12433" t="27896"/>
          <a:stretch/>
        </p:blipFill>
        <p:spPr>
          <a:xfrm>
            <a:off x="8802169" y="3642575"/>
            <a:ext cx="1695234" cy="362932"/>
          </a:xfrm>
          <a:prstGeom prst="rect">
            <a:avLst/>
          </a:prstGeom>
        </p:spPr>
      </p:pic>
      <p:sp>
        <p:nvSpPr>
          <p:cNvPr id="29" name="TextBox 28">
            <a:extLst>
              <a:ext uri="{FF2B5EF4-FFF2-40B4-BE49-F238E27FC236}">
                <a16:creationId xmlns:a16="http://schemas.microsoft.com/office/drawing/2014/main" id="{31205E32-2AF9-4EBD-8F5F-EFD83592F735}"/>
              </a:ext>
            </a:extLst>
          </p:cNvPr>
          <p:cNvSpPr txBox="1"/>
          <p:nvPr/>
        </p:nvSpPr>
        <p:spPr>
          <a:xfrm>
            <a:off x="5595399" y="4093626"/>
            <a:ext cx="5469309" cy="1754326"/>
          </a:xfrm>
          <a:prstGeom prst="rect">
            <a:avLst/>
          </a:prstGeom>
          <a:noFill/>
        </p:spPr>
        <p:txBody>
          <a:bodyPr wrap="square" rtlCol="0">
            <a:spAutoFit/>
          </a:bodyPr>
          <a:lstStyle/>
          <a:p>
            <a:r>
              <a:rPr lang="en-US" dirty="0"/>
              <a:t>Every HUD verification has an “ADD” button at the bottom of that section-</a:t>
            </a:r>
            <a:r>
              <a:rPr lang="en-US" b="1" dirty="0"/>
              <a:t>you will never use this  “ADD” button </a:t>
            </a:r>
            <a:r>
              <a:rPr lang="en-US" dirty="0"/>
              <a:t>to add or change income. Pretend it does not exist. You will always use the magnifying glass and the actual HUD verification button to change or modify a HUD verification field .</a:t>
            </a:r>
          </a:p>
        </p:txBody>
      </p:sp>
      <p:cxnSp>
        <p:nvCxnSpPr>
          <p:cNvPr id="31" name="Straight Arrow Connector 30">
            <a:extLst>
              <a:ext uri="{FF2B5EF4-FFF2-40B4-BE49-F238E27FC236}">
                <a16:creationId xmlns:a16="http://schemas.microsoft.com/office/drawing/2014/main" id="{93DFCC4D-0748-4E70-A2BE-5E347225847A}"/>
              </a:ext>
            </a:extLst>
          </p:cNvPr>
          <p:cNvCxnSpPr/>
          <p:nvPr/>
        </p:nvCxnSpPr>
        <p:spPr>
          <a:xfrm flipH="1">
            <a:off x="1139862" y="4802736"/>
            <a:ext cx="4440542" cy="6158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0C093722-8965-4A07-BA01-D451D5FC7E9A}"/>
              </a:ext>
            </a:extLst>
          </p:cNvPr>
          <p:cNvCxnSpPr/>
          <p:nvPr/>
        </p:nvCxnSpPr>
        <p:spPr>
          <a:xfrm flipH="1">
            <a:off x="4870734" y="3634870"/>
            <a:ext cx="72466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BACC7549-9B41-4B11-813B-B9E3F536E41B}"/>
              </a:ext>
            </a:extLst>
          </p:cNvPr>
          <p:cNvCxnSpPr/>
          <p:nvPr/>
        </p:nvCxnSpPr>
        <p:spPr>
          <a:xfrm flipH="1" flipV="1">
            <a:off x="2066595" y="623843"/>
            <a:ext cx="3528804" cy="538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411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880206-623B-49D2-AA75-B48DD14991E6}"/>
              </a:ext>
            </a:extLst>
          </p:cNvPr>
          <p:cNvPicPr>
            <a:picLocks noChangeAspect="1"/>
          </p:cNvPicPr>
          <p:nvPr/>
        </p:nvPicPr>
        <p:blipFill>
          <a:blip r:embed="rId2"/>
          <a:stretch>
            <a:fillRect/>
          </a:stretch>
        </p:blipFill>
        <p:spPr>
          <a:xfrm>
            <a:off x="8579122" y="159812"/>
            <a:ext cx="3224952" cy="4155813"/>
          </a:xfrm>
          <a:prstGeom prst="rect">
            <a:avLst/>
          </a:prstGeom>
          <a:ln w="3175">
            <a:solidFill>
              <a:schemeClr val="tx1"/>
            </a:solidFill>
          </a:ln>
        </p:spPr>
      </p:pic>
      <p:pic>
        <p:nvPicPr>
          <p:cNvPr id="4" name="Picture 3">
            <a:extLst>
              <a:ext uri="{FF2B5EF4-FFF2-40B4-BE49-F238E27FC236}">
                <a16:creationId xmlns:a16="http://schemas.microsoft.com/office/drawing/2014/main" id="{402553FC-D635-46BC-BF77-DC0C211094DF}"/>
              </a:ext>
            </a:extLst>
          </p:cNvPr>
          <p:cNvPicPr>
            <a:picLocks noChangeAspect="1"/>
          </p:cNvPicPr>
          <p:nvPr/>
        </p:nvPicPr>
        <p:blipFill>
          <a:blip r:embed="rId3"/>
          <a:stretch>
            <a:fillRect/>
          </a:stretch>
        </p:blipFill>
        <p:spPr>
          <a:xfrm>
            <a:off x="261429" y="3348460"/>
            <a:ext cx="8207451" cy="3292125"/>
          </a:xfrm>
          <a:prstGeom prst="rect">
            <a:avLst/>
          </a:prstGeom>
          <a:ln w="12700">
            <a:solidFill>
              <a:schemeClr val="tx1"/>
            </a:solidFill>
          </a:ln>
        </p:spPr>
      </p:pic>
      <p:sp>
        <p:nvSpPr>
          <p:cNvPr id="5" name="TextBox 4">
            <a:extLst>
              <a:ext uri="{FF2B5EF4-FFF2-40B4-BE49-F238E27FC236}">
                <a16:creationId xmlns:a16="http://schemas.microsoft.com/office/drawing/2014/main" id="{863E573E-9A00-4BB5-8D59-DDB8256E2CE8}"/>
              </a:ext>
            </a:extLst>
          </p:cNvPr>
          <p:cNvSpPr txBox="1"/>
          <p:nvPr/>
        </p:nvSpPr>
        <p:spPr>
          <a:xfrm>
            <a:off x="49743" y="358923"/>
            <a:ext cx="8419137" cy="2800767"/>
          </a:xfrm>
          <a:prstGeom prst="rect">
            <a:avLst/>
          </a:prstGeom>
          <a:noFill/>
        </p:spPr>
        <p:txBody>
          <a:bodyPr wrap="square" rtlCol="0">
            <a:spAutoFit/>
          </a:bodyPr>
          <a:lstStyle/>
          <a:p>
            <a:pPr marL="285750" indent="-285750">
              <a:buFont typeface="Arial" panose="020B0604020202020204" pitchFamily="34" charset="0"/>
              <a:buChar char="•"/>
            </a:pPr>
            <a:r>
              <a:rPr lang="en-US" dirty="0"/>
              <a:t>To start our HUD verifications, we would first start with cash income. </a:t>
            </a:r>
          </a:p>
          <a:p>
            <a:endParaRPr lang="en-US" dirty="0"/>
          </a:p>
          <a:p>
            <a:pPr marL="285750" indent="-285750">
              <a:buFont typeface="Arial" panose="020B0604020202020204" pitchFamily="34" charset="0"/>
              <a:buChar char="•"/>
            </a:pPr>
            <a:r>
              <a:rPr lang="en-US" dirty="0"/>
              <a:t>Based on the paper assessment that was filled out with the client, we can see that they told us they have Earned Income of $500 a month and Retirement Income from SSI of $1200 a month </a:t>
            </a:r>
          </a:p>
          <a:p>
            <a:endParaRPr lang="en-US" dirty="0"/>
          </a:p>
          <a:p>
            <a:pPr marL="285750" indent="-285750">
              <a:buFont typeface="Arial" panose="020B0604020202020204" pitchFamily="34" charset="0"/>
              <a:buChar char="•"/>
            </a:pPr>
            <a:r>
              <a:rPr lang="en-US" dirty="0"/>
              <a:t>So, we would answer the yes/no question with a “Yes” that they have cash income from any source. </a:t>
            </a:r>
          </a:p>
          <a:p>
            <a:pPr marL="285750" indent="-285750">
              <a:buFont typeface="Arial" panose="020B0604020202020204" pitchFamily="34" charset="0"/>
              <a:buChar char="•"/>
            </a:pPr>
            <a:r>
              <a:rPr lang="en-US" dirty="0"/>
              <a:t>Next click on the magnifying glass to open up the current list of cash income.</a:t>
            </a:r>
          </a:p>
          <a:p>
            <a:endParaRPr lang="en-US" sz="1400" dirty="0"/>
          </a:p>
        </p:txBody>
      </p:sp>
      <p:cxnSp>
        <p:nvCxnSpPr>
          <p:cNvPr id="7" name="Straight Arrow Connector 6">
            <a:extLst>
              <a:ext uri="{FF2B5EF4-FFF2-40B4-BE49-F238E27FC236}">
                <a16:creationId xmlns:a16="http://schemas.microsoft.com/office/drawing/2014/main" id="{76334C35-5DF2-4CB7-B7A9-A5E03C2693AC}"/>
              </a:ext>
            </a:extLst>
          </p:cNvPr>
          <p:cNvCxnSpPr/>
          <p:nvPr/>
        </p:nvCxnSpPr>
        <p:spPr>
          <a:xfrm>
            <a:off x="8127050" y="1392964"/>
            <a:ext cx="871671" cy="3076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7534B39A-558D-49E8-A503-1C17148BC9BA}"/>
              </a:ext>
            </a:extLst>
          </p:cNvPr>
          <p:cNvCxnSpPr/>
          <p:nvPr/>
        </p:nvCxnSpPr>
        <p:spPr>
          <a:xfrm>
            <a:off x="8144142" y="1444239"/>
            <a:ext cx="888763" cy="19042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3AD508B1-3FA4-436D-8CEA-7AD60C858686}"/>
              </a:ext>
            </a:extLst>
          </p:cNvPr>
          <p:cNvCxnSpPr/>
          <p:nvPr/>
        </p:nvCxnSpPr>
        <p:spPr>
          <a:xfrm flipH="1">
            <a:off x="2965391" y="2307364"/>
            <a:ext cx="1948441" cy="12220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4888E55-12F8-4613-8B9D-3041D03AC8DA}"/>
              </a:ext>
            </a:extLst>
          </p:cNvPr>
          <p:cNvCxnSpPr/>
          <p:nvPr/>
        </p:nvCxnSpPr>
        <p:spPr>
          <a:xfrm flipH="1">
            <a:off x="828942" y="2854295"/>
            <a:ext cx="1820254" cy="1307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207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F96F8C-9B65-43AF-81D8-FA962C54AF10}"/>
              </a:ext>
            </a:extLst>
          </p:cNvPr>
          <p:cNvPicPr>
            <a:picLocks noChangeAspect="1"/>
          </p:cNvPicPr>
          <p:nvPr/>
        </p:nvPicPr>
        <p:blipFill rotWithShape="1">
          <a:blip r:embed="rId2"/>
          <a:srcRect l="10075"/>
          <a:stretch/>
        </p:blipFill>
        <p:spPr>
          <a:xfrm>
            <a:off x="299103" y="348911"/>
            <a:ext cx="4746264" cy="4505101"/>
          </a:xfrm>
          <a:prstGeom prst="rect">
            <a:avLst/>
          </a:prstGeom>
          <a:ln w="19050">
            <a:solidFill>
              <a:schemeClr val="tx1"/>
            </a:solidFill>
          </a:ln>
        </p:spPr>
      </p:pic>
      <p:pic>
        <p:nvPicPr>
          <p:cNvPr id="5" name="Picture 4">
            <a:extLst>
              <a:ext uri="{FF2B5EF4-FFF2-40B4-BE49-F238E27FC236}">
                <a16:creationId xmlns:a16="http://schemas.microsoft.com/office/drawing/2014/main" id="{C3779D53-CFC9-41A9-B969-E2E7FD308FAF}"/>
              </a:ext>
            </a:extLst>
          </p:cNvPr>
          <p:cNvPicPr>
            <a:picLocks noChangeAspect="1"/>
          </p:cNvPicPr>
          <p:nvPr/>
        </p:nvPicPr>
        <p:blipFill rotWithShape="1">
          <a:blip r:embed="rId3"/>
          <a:srcRect r="22621"/>
          <a:stretch/>
        </p:blipFill>
        <p:spPr>
          <a:xfrm>
            <a:off x="6597292" y="2352898"/>
            <a:ext cx="4813898" cy="4399899"/>
          </a:xfrm>
          <a:prstGeom prst="rect">
            <a:avLst/>
          </a:prstGeom>
          <a:ln w="19050">
            <a:solidFill>
              <a:schemeClr val="tx1"/>
            </a:solidFill>
          </a:ln>
        </p:spPr>
      </p:pic>
      <p:sp>
        <p:nvSpPr>
          <p:cNvPr id="6" name="TextBox 5">
            <a:extLst>
              <a:ext uri="{FF2B5EF4-FFF2-40B4-BE49-F238E27FC236}">
                <a16:creationId xmlns:a16="http://schemas.microsoft.com/office/drawing/2014/main" id="{6F70AB7D-0463-4A54-B0FC-F095524B6B2A}"/>
              </a:ext>
            </a:extLst>
          </p:cNvPr>
          <p:cNvSpPr txBox="1"/>
          <p:nvPr/>
        </p:nvSpPr>
        <p:spPr>
          <a:xfrm>
            <a:off x="5110385" y="508476"/>
            <a:ext cx="6050421" cy="4185761"/>
          </a:xfrm>
          <a:prstGeom prst="rect">
            <a:avLst/>
          </a:prstGeom>
          <a:noFill/>
        </p:spPr>
        <p:txBody>
          <a:bodyPr wrap="square" rtlCol="0">
            <a:spAutoFit/>
          </a:bodyPr>
          <a:lstStyle/>
          <a:p>
            <a:pPr marL="285750" indent="-285750">
              <a:buFont typeface="Arial" panose="020B0604020202020204" pitchFamily="34" charset="0"/>
              <a:buChar char="•"/>
            </a:pPr>
            <a:r>
              <a:rPr lang="en-US" sz="1400" dirty="0"/>
              <a:t>When you click on the magnifying glass it will open up all the monthly income records as shown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first thing you want to do is click on where it says receiving income source and it'll move all the yes’s to the top.</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 This way you can see what is the current active income, they are reporting as receiving .(this is a yes with no end date)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Now we </a:t>
            </a:r>
          </a:p>
          <a:p>
            <a:r>
              <a:rPr lang="en-US" sz="1400" dirty="0"/>
              <a:t>need to see the</a:t>
            </a:r>
          </a:p>
          <a:p>
            <a:r>
              <a:rPr lang="en-US" sz="1400" dirty="0"/>
              <a:t>sources of</a:t>
            </a:r>
          </a:p>
          <a:p>
            <a:r>
              <a:rPr lang="en-US" sz="1400" dirty="0"/>
              <a:t>income that </a:t>
            </a:r>
          </a:p>
          <a:p>
            <a:r>
              <a:rPr lang="en-US" sz="1400" dirty="0"/>
              <a:t>are reported</a:t>
            </a:r>
          </a:p>
          <a:p>
            <a:r>
              <a:rPr lang="en-US" sz="1400" dirty="0"/>
              <a:t>(ender and open) </a:t>
            </a:r>
          </a:p>
          <a:p>
            <a:r>
              <a:rPr lang="en-US" sz="1400" dirty="0"/>
              <a:t>To do this click on</a:t>
            </a:r>
          </a:p>
          <a:p>
            <a:r>
              <a:rPr lang="en-US" sz="1400" dirty="0"/>
              <a:t>the Source of</a:t>
            </a:r>
          </a:p>
          <a:p>
            <a:r>
              <a:rPr lang="en-US" sz="1400" dirty="0"/>
              <a:t>Income column to </a:t>
            </a:r>
          </a:p>
          <a:p>
            <a:r>
              <a:rPr lang="en-US" sz="1400" dirty="0"/>
              <a:t>group the sources.</a:t>
            </a:r>
          </a:p>
        </p:txBody>
      </p:sp>
      <p:cxnSp>
        <p:nvCxnSpPr>
          <p:cNvPr id="8" name="Straight Arrow Connector 7">
            <a:extLst>
              <a:ext uri="{FF2B5EF4-FFF2-40B4-BE49-F238E27FC236}">
                <a16:creationId xmlns:a16="http://schemas.microsoft.com/office/drawing/2014/main" id="{0C013D50-B55A-412E-9B79-529E28758B98}"/>
              </a:ext>
            </a:extLst>
          </p:cNvPr>
          <p:cNvCxnSpPr>
            <a:cxnSpLocks/>
          </p:cNvCxnSpPr>
          <p:nvPr/>
        </p:nvCxnSpPr>
        <p:spPr>
          <a:xfrm flipH="1" flipV="1">
            <a:off x="2768837" y="1258465"/>
            <a:ext cx="2606469" cy="661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477EAE0A-3812-484B-BE79-CD59E8DE578E}"/>
              </a:ext>
            </a:extLst>
          </p:cNvPr>
          <p:cNvCxnSpPr>
            <a:cxnSpLocks/>
          </p:cNvCxnSpPr>
          <p:nvPr/>
        </p:nvCxnSpPr>
        <p:spPr>
          <a:xfrm flipH="1" flipV="1">
            <a:off x="4040861" y="1486968"/>
            <a:ext cx="1442817" cy="6088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C27E85E6-EAFD-409A-8C3F-2BAC8C475083}"/>
              </a:ext>
            </a:extLst>
          </p:cNvPr>
          <p:cNvCxnSpPr>
            <a:cxnSpLocks/>
          </p:cNvCxnSpPr>
          <p:nvPr/>
        </p:nvCxnSpPr>
        <p:spPr>
          <a:xfrm flipV="1">
            <a:off x="6228628" y="2954219"/>
            <a:ext cx="2855551" cy="1201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4F132757-C7D3-49E7-A976-F0656D60C8C6}"/>
              </a:ext>
            </a:extLst>
          </p:cNvPr>
          <p:cNvSpPr txBox="1"/>
          <p:nvPr/>
        </p:nvSpPr>
        <p:spPr>
          <a:xfrm>
            <a:off x="239282" y="5050564"/>
            <a:ext cx="6281159"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We can now see that some sources have multiple open  income like the SSDI has both a yes and a no with no end dates, so they are both active. If you can see it then in order to change it, you need to deal with all that have no end dates.</a:t>
            </a:r>
          </a:p>
          <a:p>
            <a:pPr marL="285750" indent="-285750">
              <a:buFont typeface="Arial" panose="020B0604020202020204" pitchFamily="34" charset="0"/>
              <a:buChar char="•"/>
            </a:pPr>
            <a:r>
              <a:rPr lang="en-US" sz="1400" dirty="0"/>
              <a:t>So based on the reported income on the previous page we know they have earned income of $500 and Retirement income from SS of $1200 and NO SSDI</a:t>
            </a:r>
          </a:p>
          <a:p>
            <a:pPr marL="285750" indent="-285750">
              <a:buFont typeface="Arial" panose="020B0604020202020204" pitchFamily="34" charset="0"/>
              <a:buChar char="•"/>
            </a:pPr>
            <a:r>
              <a:rPr lang="en-US" sz="1400" dirty="0"/>
              <a:t>WE now need to report that income here without typing over or deleting the history already reported here as of the entry date.</a:t>
            </a:r>
          </a:p>
        </p:txBody>
      </p:sp>
      <p:cxnSp>
        <p:nvCxnSpPr>
          <p:cNvPr id="18" name="Straight Arrow Connector 17">
            <a:extLst>
              <a:ext uri="{FF2B5EF4-FFF2-40B4-BE49-F238E27FC236}">
                <a16:creationId xmlns:a16="http://schemas.microsoft.com/office/drawing/2014/main" id="{078E3C23-4512-4087-A2EB-9CCB01A48237}"/>
              </a:ext>
            </a:extLst>
          </p:cNvPr>
          <p:cNvCxnSpPr/>
          <p:nvPr/>
        </p:nvCxnSpPr>
        <p:spPr>
          <a:xfrm flipV="1">
            <a:off x="6434983" y="5033473"/>
            <a:ext cx="1845892" cy="146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Left Brace 18">
            <a:extLst>
              <a:ext uri="{FF2B5EF4-FFF2-40B4-BE49-F238E27FC236}">
                <a16:creationId xmlns:a16="http://schemas.microsoft.com/office/drawing/2014/main" id="{2197571C-56E0-4DBF-8479-7BC4A5BD76ED}"/>
              </a:ext>
            </a:extLst>
          </p:cNvPr>
          <p:cNvSpPr/>
          <p:nvPr/>
        </p:nvSpPr>
        <p:spPr>
          <a:xfrm>
            <a:off x="8280875" y="4890789"/>
            <a:ext cx="76851" cy="28955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0" name="Rectangle 19">
            <a:extLst>
              <a:ext uri="{FF2B5EF4-FFF2-40B4-BE49-F238E27FC236}">
                <a16:creationId xmlns:a16="http://schemas.microsoft.com/office/drawing/2014/main" id="{9487C91D-DE26-4669-A9EA-E5C57A03BF0B}"/>
              </a:ext>
            </a:extLst>
          </p:cNvPr>
          <p:cNvSpPr/>
          <p:nvPr/>
        </p:nvSpPr>
        <p:spPr>
          <a:xfrm>
            <a:off x="10400232" y="4854012"/>
            <a:ext cx="640934" cy="41874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283925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06A79-B013-4517-AF97-0CBC58FCDC2C}"/>
              </a:ext>
            </a:extLst>
          </p:cNvPr>
          <p:cNvSpPr txBox="1"/>
          <p:nvPr/>
        </p:nvSpPr>
        <p:spPr>
          <a:xfrm>
            <a:off x="5580179" y="1376218"/>
            <a:ext cx="6281159"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t>That being said what we need to happen is to get the dots for the monthly income that are in there from the 12/25/21 last update which shows:</a:t>
            </a:r>
          </a:p>
          <a:p>
            <a:pPr marL="285750" indent="-285750">
              <a:buFont typeface="Arial" panose="020B0604020202020204" pitchFamily="34" charset="0"/>
              <a:buChar char="•"/>
            </a:pPr>
            <a:r>
              <a:rPr lang="en-US" sz="1400" dirty="0"/>
              <a:t> Earned income as “NO”</a:t>
            </a:r>
          </a:p>
          <a:p>
            <a:pPr marL="285750" indent="-285750">
              <a:buFont typeface="Arial" panose="020B0604020202020204" pitchFamily="34" charset="0"/>
              <a:buChar char="•"/>
            </a:pPr>
            <a:r>
              <a:rPr lang="en-US" sz="1400" dirty="0"/>
              <a:t>SSDI as  “YES”</a:t>
            </a:r>
          </a:p>
          <a:p>
            <a:pPr marL="285750" indent="-285750">
              <a:buFont typeface="Arial" panose="020B0604020202020204" pitchFamily="34" charset="0"/>
              <a:buChar char="•"/>
            </a:pPr>
            <a:r>
              <a:rPr lang="en-US" sz="1400" dirty="0"/>
              <a:t>Retirement Disability Income from Social Security as “NO”</a:t>
            </a:r>
          </a:p>
          <a:p>
            <a:pPr marL="285750" indent="-285750">
              <a:buFont typeface="Arial" panose="020B0604020202020204" pitchFamily="34" charset="0"/>
              <a:buChar char="•"/>
            </a:pPr>
            <a:endParaRPr lang="en-US" sz="1400" dirty="0"/>
          </a:p>
          <a:p>
            <a:r>
              <a:rPr lang="en-US" sz="1400" dirty="0"/>
              <a:t>changed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 that for 1/10/2022 it shows:</a:t>
            </a:r>
          </a:p>
          <a:p>
            <a:pPr marL="285750" indent="-285750">
              <a:buFont typeface="Arial" panose="020B0604020202020204" pitchFamily="34" charset="0"/>
              <a:buChar char="•"/>
            </a:pPr>
            <a:r>
              <a:rPr lang="en-US" sz="1400" dirty="0"/>
              <a:t>Earned Income as “YES”</a:t>
            </a:r>
          </a:p>
          <a:p>
            <a:pPr marL="285750" indent="-285750">
              <a:buFont typeface="Arial" panose="020B0604020202020204" pitchFamily="34" charset="0"/>
              <a:buChar char="•"/>
            </a:pPr>
            <a:r>
              <a:rPr lang="en-US" sz="1400" dirty="0"/>
              <a:t>SSDI as “NO”</a:t>
            </a:r>
          </a:p>
          <a:p>
            <a:pPr marL="285750" indent="-285750">
              <a:buFont typeface="Arial" panose="020B0604020202020204" pitchFamily="34" charset="0"/>
              <a:buChar char="•"/>
            </a:pPr>
            <a:r>
              <a:rPr lang="en-US" sz="1400" dirty="0"/>
              <a:t>Retirement Income from Social Security as “YES”</a:t>
            </a:r>
          </a:p>
          <a:p>
            <a:pPr marL="285750" indent="-285750">
              <a:buFont typeface="Arial" panose="020B0604020202020204" pitchFamily="34" charset="0"/>
              <a:buChar char="•"/>
            </a:pPr>
            <a:endParaRPr lang="en-US" sz="1400" dirty="0"/>
          </a:p>
          <a:p>
            <a:r>
              <a:rPr lang="en-US" sz="1400" dirty="0"/>
              <a:t>But we need that to happen without wiping out that 12/25/21 history . No typing over, no using the “ADD” button, no field exiting</a:t>
            </a:r>
          </a:p>
          <a:p>
            <a:endParaRPr lang="en-US" sz="1400" dirty="0"/>
          </a:p>
        </p:txBody>
      </p:sp>
      <p:pic>
        <p:nvPicPr>
          <p:cNvPr id="6" name="Picture 5">
            <a:extLst>
              <a:ext uri="{FF2B5EF4-FFF2-40B4-BE49-F238E27FC236}">
                <a16:creationId xmlns:a16="http://schemas.microsoft.com/office/drawing/2014/main" id="{230BD963-7DDB-40FF-9840-14294E4820ED}"/>
              </a:ext>
            </a:extLst>
          </p:cNvPr>
          <p:cNvPicPr>
            <a:picLocks noChangeAspect="1"/>
          </p:cNvPicPr>
          <p:nvPr/>
        </p:nvPicPr>
        <p:blipFill>
          <a:blip r:embed="rId2"/>
          <a:stretch>
            <a:fillRect/>
          </a:stretch>
        </p:blipFill>
        <p:spPr>
          <a:xfrm>
            <a:off x="739630" y="3415992"/>
            <a:ext cx="3850844" cy="3361439"/>
          </a:xfrm>
          <a:prstGeom prst="rect">
            <a:avLst/>
          </a:prstGeom>
        </p:spPr>
      </p:pic>
      <p:pic>
        <p:nvPicPr>
          <p:cNvPr id="14" name="Picture 13">
            <a:extLst>
              <a:ext uri="{FF2B5EF4-FFF2-40B4-BE49-F238E27FC236}">
                <a16:creationId xmlns:a16="http://schemas.microsoft.com/office/drawing/2014/main" id="{CFF083A8-5D1D-4104-B677-ABA13EBD0A9E}"/>
              </a:ext>
            </a:extLst>
          </p:cNvPr>
          <p:cNvPicPr>
            <a:picLocks noChangeAspect="1"/>
          </p:cNvPicPr>
          <p:nvPr/>
        </p:nvPicPr>
        <p:blipFill>
          <a:blip r:embed="rId3"/>
          <a:stretch>
            <a:fillRect/>
          </a:stretch>
        </p:blipFill>
        <p:spPr>
          <a:xfrm>
            <a:off x="734688" y="80569"/>
            <a:ext cx="3855786" cy="3289011"/>
          </a:xfrm>
          <a:prstGeom prst="rect">
            <a:avLst/>
          </a:prstGeom>
        </p:spPr>
      </p:pic>
      <p:pic>
        <p:nvPicPr>
          <p:cNvPr id="8" name="Picture 7">
            <a:extLst>
              <a:ext uri="{FF2B5EF4-FFF2-40B4-BE49-F238E27FC236}">
                <a16:creationId xmlns:a16="http://schemas.microsoft.com/office/drawing/2014/main" id="{F16DB151-0EF9-4E49-AE1A-E7BBE998E680}"/>
              </a:ext>
            </a:extLst>
          </p:cNvPr>
          <p:cNvPicPr>
            <a:picLocks noChangeAspect="1"/>
          </p:cNvPicPr>
          <p:nvPr/>
        </p:nvPicPr>
        <p:blipFill rotWithShape="1">
          <a:blip r:embed="rId4"/>
          <a:srcRect t="50746"/>
          <a:stretch/>
        </p:blipFill>
        <p:spPr>
          <a:xfrm flipV="1">
            <a:off x="3565236" y="80569"/>
            <a:ext cx="1267199" cy="188129"/>
          </a:xfrm>
          <a:prstGeom prst="rect">
            <a:avLst/>
          </a:prstGeom>
        </p:spPr>
      </p:pic>
      <p:cxnSp>
        <p:nvCxnSpPr>
          <p:cNvPr id="16" name="Straight Arrow Connector 15">
            <a:extLst>
              <a:ext uri="{FF2B5EF4-FFF2-40B4-BE49-F238E27FC236}">
                <a16:creationId xmlns:a16="http://schemas.microsoft.com/office/drawing/2014/main" id="{A454F106-7F40-47C1-921E-402F9E22499A}"/>
              </a:ext>
            </a:extLst>
          </p:cNvPr>
          <p:cNvCxnSpPr/>
          <p:nvPr/>
        </p:nvCxnSpPr>
        <p:spPr>
          <a:xfrm flipH="1" flipV="1">
            <a:off x="3565236" y="1376218"/>
            <a:ext cx="2429164" cy="86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E576ED8-F358-466E-A6C9-1CEF8EA52FD7}"/>
              </a:ext>
            </a:extLst>
          </p:cNvPr>
          <p:cNvCxnSpPr/>
          <p:nvPr/>
        </p:nvCxnSpPr>
        <p:spPr>
          <a:xfrm flipH="1" flipV="1">
            <a:off x="3127761" y="1725074"/>
            <a:ext cx="2879932" cy="76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52AF5D-4A1C-401E-8F1A-C7269438130E}"/>
              </a:ext>
            </a:extLst>
          </p:cNvPr>
          <p:cNvCxnSpPr/>
          <p:nvPr/>
        </p:nvCxnSpPr>
        <p:spPr>
          <a:xfrm flipH="1">
            <a:off x="3461047" y="2691925"/>
            <a:ext cx="2533353" cy="187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B80E04-9F2F-4FD8-9761-C378EE8FA037}"/>
              </a:ext>
            </a:extLst>
          </p:cNvPr>
          <p:cNvCxnSpPr/>
          <p:nvPr/>
        </p:nvCxnSpPr>
        <p:spPr>
          <a:xfrm flipH="1" flipV="1">
            <a:off x="2973936" y="174633"/>
            <a:ext cx="3264494" cy="1931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0F25FE0-18D5-42AC-B5B9-E2ECFFFD03F2}"/>
              </a:ext>
            </a:extLst>
          </p:cNvPr>
          <p:cNvCxnSpPr>
            <a:cxnSpLocks/>
          </p:cNvCxnSpPr>
          <p:nvPr/>
        </p:nvCxnSpPr>
        <p:spPr>
          <a:xfrm flipH="1" flipV="1">
            <a:off x="2960643" y="3563596"/>
            <a:ext cx="2619536" cy="490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D8D4933-AF15-47FD-8E15-AF2A3EB01C74}"/>
              </a:ext>
            </a:extLst>
          </p:cNvPr>
          <p:cNvCxnSpPr>
            <a:cxnSpLocks/>
          </p:cNvCxnSpPr>
          <p:nvPr/>
        </p:nvCxnSpPr>
        <p:spPr>
          <a:xfrm flipH="1">
            <a:off x="2973937" y="4350781"/>
            <a:ext cx="2606242" cy="3152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9BD4B543-F3F9-4DC2-8D1A-ABA1EC55E8CA}"/>
              </a:ext>
            </a:extLst>
          </p:cNvPr>
          <p:cNvCxnSpPr/>
          <p:nvPr/>
        </p:nvCxnSpPr>
        <p:spPr>
          <a:xfrm flipH="1">
            <a:off x="3461047" y="4571165"/>
            <a:ext cx="2119132" cy="525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536F3B2-8762-44CF-A852-DC29DE2F07B0}"/>
              </a:ext>
            </a:extLst>
          </p:cNvPr>
          <p:cNvCxnSpPr/>
          <p:nvPr/>
        </p:nvCxnSpPr>
        <p:spPr>
          <a:xfrm flipH="1">
            <a:off x="2973936" y="4771481"/>
            <a:ext cx="2606243" cy="1436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411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EE6664-AF0D-4044-93AC-5FA97CED3628}"/>
              </a:ext>
            </a:extLst>
          </p:cNvPr>
          <p:cNvSpPr txBox="1"/>
          <p:nvPr/>
        </p:nvSpPr>
        <p:spPr>
          <a:xfrm>
            <a:off x="7605757" y="273465"/>
            <a:ext cx="4281443" cy="5047536"/>
          </a:xfrm>
          <a:prstGeom prst="rect">
            <a:avLst/>
          </a:prstGeom>
          <a:noFill/>
        </p:spPr>
        <p:txBody>
          <a:bodyPr wrap="square" rtlCol="0">
            <a:spAutoFit/>
          </a:bodyPr>
          <a:lstStyle/>
          <a:p>
            <a:r>
              <a:rPr lang="en-US" sz="1400" b="1" dirty="0"/>
              <a:t>we do this Just using the pencil in front of the current income and ending it for the day before our new start date! </a:t>
            </a:r>
          </a:p>
          <a:p>
            <a:endParaRPr lang="en-US" sz="1400" b="1" dirty="0"/>
          </a:p>
          <a:p>
            <a:r>
              <a:rPr lang="en-US" sz="1400" dirty="0"/>
              <a:t>We use the day before because we need to start the new for the date of our entry and they can’t be the same date. Also,  </a:t>
            </a:r>
            <a:r>
              <a:rPr lang="en-US" sz="1400" i="1" dirty="0"/>
              <a:t>It does not matter when the change actually happened you only care about the day before you are doing the entry or the change for</a:t>
            </a:r>
            <a:r>
              <a:rPr lang="en-US" sz="1400" dirty="0"/>
              <a:t>.</a:t>
            </a:r>
          </a:p>
          <a:p>
            <a:endParaRPr lang="en-US" sz="1400" b="1" dirty="0"/>
          </a:p>
          <a:p>
            <a:r>
              <a:rPr lang="en-US" sz="1400" dirty="0"/>
              <a:t>let's start with the SSDI….</a:t>
            </a:r>
          </a:p>
          <a:p>
            <a:endParaRPr lang="en-US" sz="1400" dirty="0"/>
          </a:p>
          <a:p>
            <a:pPr marL="285750" indent="-285750">
              <a:buFont typeface="Arial" panose="020B0604020202020204" pitchFamily="34" charset="0"/>
              <a:buChar char="•"/>
            </a:pPr>
            <a:r>
              <a:rPr lang="en-US" sz="1400" dirty="0"/>
              <a:t>In this case we have two that need ending, the reason for this most likely is the “YES” was added using the “ADD” button without ending the “NO” and going through the HUD verification tab. As we can see this create an extra burden for the next time there is a change so again never add a HUD verification items using the “ADD” button use the steps show next.</a:t>
            </a:r>
          </a:p>
          <a:p>
            <a:pPr marL="285750" indent="-285750">
              <a:buFont typeface="Arial" panose="020B0604020202020204" pitchFamily="34" charset="0"/>
              <a:buChar char="•"/>
            </a:pPr>
            <a:r>
              <a:rPr lang="en-US" sz="1400" dirty="0"/>
              <a:t>So lets click on the first pencil by the “No” for the SSDI</a:t>
            </a:r>
          </a:p>
          <a:p>
            <a:pPr marL="285750" indent="-285750">
              <a:buFont typeface="Arial" panose="020B0604020202020204" pitchFamily="34" charset="0"/>
              <a:buChar char="•"/>
            </a:pPr>
            <a:endParaRPr lang="en-US" sz="1400" dirty="0"/>
          </a:p>
        </p:txBody>
      </p:sp>
      <p:pic>
        <p:nvPicPr>
          <p:cNvPr id="4" name="Picture 3">
            <a:extLst>
              <a:ext uri="{FF2B5EF4-FFF2-40B4-BE49-F238E27FC236}">
                <a16:creationId xmlns:a16="http://schemas.microsoft.com/office/drawing/2014/main" id="{436EADAF-DE14-46A6-BAE9-6C7A20799DEB}"/>
              </a:ext>
            </a:extLst>
          </p:cNvPr>
          <p:cNvPicPr>
            <a:picLocks noChangeAspect="1"/>
          </p:cNvPicPr>
          <p:nvPr/>
        </p:nvPicPr>
        <p:blipFill>
          <a:blip r:embed="rId2"/>
          <a:stretch>
            <a:fillRect/>
          </a:stretch>
        </p:blipFill>
        <p:spPr>
          <a:xfrm>
            <a:off x="70555" y="273465"/>
            <a:ext cx="7447704" cy="5850244"/>
          </a:xfrm>
          <a:prstGeom prst="rect">
            <a:avLst/>
          </a:prstGeom>
        </p:spPr>
      </p:pic>
      <p:sp>
        <p:nvSpPr>
          <p:cNvPr id="5" name="Right Brace 4">
            <a:extLst>
              <a:ext uri="{FF2B5EF4-FFF2-40B4-BE49-F238E27FC236}">
                <a16:creationId xmlns:a16="http://schemas.microsoft.com/office/drawing/2014/main" id="{C80DE109-34A5-45F1-8241-689861F2968E}"/>
              </a:ext>
            </a:extLst>
          </p:cNvPr>
          <p:cNvSpPr/>
          <p:nvPr/>
        </p:nvSpPr>
        <p:spPr>
          <a:xfrm>
            <a:off x="5272755" y="4016523"/>
            <a:ext cx="136733" cy="4358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E1F02BA-E015-4DDD-9AFC-C203E96F1691}"/>
              </a:ext>
            </a:extLst>
          </p:cNvPr>
          <p:cNvCxnSpPr>
            <a:cxnSpLocks/>
          </p:cNvCxnSpPr>
          <p:nvPr/>
        </p:nvCxnSpPr>
        <p:spPr>
          <a:xfrm flipH="1">
            <a:off x="5409489" y="3102123"/>
            <a:ext cx="2555191" cy="1153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2280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0909591C4B9409BE1948CEFD63649" ma:contentTypeVersion="10" ma:contentTypeDescription="Create a new document." ma:contentTypeScope="" ma:versionID="8ac52e28e866c505af6de4d9e605c16b">
  <xsd:schema xmlns:xsd="http://www.w3.org/2001/XMLSchema" xmlns:xs="http://www.w3.org/2001/XMLSchema" xmlns:p="http://schemas.microsoft.com/office/2006/metadata/properties" xmlns:ns3="f0f5d71f-7902-4a51-ba61-a87ba84567b5" xmlns:ns4="99342f40-1686-40d1-950d-85bb0398514c" targetNamespace="http://schemas.microsoft.com/office/2006/metadata/properties" ma:root="true" ma:fieldsID="c7bab13a99e77310cc7ccfd98be43de2" ns3:_="" ns4:_="">
    <xsd:import namespace="f0f5d71f-7902-4a51-ba61-a87ba84567b5"/>
    <xsd:import namespace="99342f40-1686-40d1-950d-85bb0398514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5d71f-7902-4a51-ba61-a87ba84567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342f40-1686-40d1-950d-85bb039851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B0B6D7-7CAE-492C-80E6-ABD432D3ACF6}">
  <ds:schemaRefs>
    <ds:schemaRef ds:uri="http://schemas.openxmlformats.org/package/2006/metadata/core-properties"/>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99342f40-1686-40d1-950d-85bb0398514c"/>
    <ds:schemaRef ds:uri="f0f5d71f-7902-4a51-ba61-a87ba84567b5"/>
    <ds:schemaRef ds:uri="http://purl.org/dc/elements/1.1/"/>
  </ds:schemaRefs>
</ds:datastoreItem>
</file>

<file path=customXml/itemProps2.xml><?xml version="1.0" encoding="utf-8"?>
<ds:datastoreItem xmlns:ds="http://schemas.openxmlformats.org/officeDocument/2006/customXml" ds:itemID="{0212FF11-2F34-41F1-9F8A-90B05AB6C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f5d71f-7902-4a51-ba61-a87ba84567b5"/>
    <ds:schemaRef ds:uri="99342f40-1686-40d1-950d-85bb039851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16F0B9-5A97-4142-AE57-A9E66500F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22485</TotalTime>
  <Words>3477</Words>
  <Application>Microsoft Office PowerPoint</Application>
  <PresentationFormat>Widescreen</PresentationFormat>
  <Paragraphs>209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Symbol</vt:lpstr>
      <vt:lpstr>Times New Roman</vt:lpstr>
      <vt:lpstr>Office Theme</vt:lpstr>
      <vt:lpstr>101 OF CHANGES FOR  INCOME&amp; HUD VERIFICATIONS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 OF CHANGES FOR  INCOME&amp; HUD VERIFICATIONS</dc:title>
  <dc:creator>Janice Steimer</dc:creator>
  <cp:lastModifiedBy>Janice Steimer</cp:lastModifiedBy>
  <cp:revision>6</cp:revision>
  <dcterms:created xsi:type="dcterms:W3CDTF">2022-02-01T18:15:04Z</dcterms:created>
  <dcterms:modified xsi:type="dcterms:W3CDTF">2022-02-17T13:12:39Z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0x010100CF10909591C4B9409BE1948CEFD63649</vt:lpwstr>
  </property>
</Properties>
</file>