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5" r:id="rId3"/>
    <p:sldId id="257" r:id="rId4"/>
    <p:sldId id="258" r:id="rId5"/>
    <p:sldId id="259" r:id="rId6"/>
    <p:sldId id="270" r:id="rId7"/>
    <p:sldId id="260" r:id="rId8"/>
    <p:sldId id="261" r:id="rId9"/>
    <p:sldId id="262" r:id="rId10"/>
    <p:sldId id="265" r:id="rId11"/>
    <p:sldId id="266" r:id="rId12"/>
    <p:sldId id="263" r:id="rId13"/>
    <p:sldId id="264" r:id="rId14"/>
    <p:sldId id="267" r:id="rId15"/>
    <p:sldId id="268" r:id="rId16"/>
    <p:sldId id="269" r:id="rId17"/>
    <p:sldId id="271" r:id="rId18"/>
    <p:sldId id="272"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10/25/2022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10/25/2022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10/25/2022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10/25/2022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10/25/2022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10/25/2022</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5643-D25F-40B0-83BB-71A713602DCA}"/>
              </a:ext>
            </a:extLst>
          </p:cNvPr>
          <p:cNvSpPr>
            <a:spLocks noGrp="1"/>
          </p:cNvSpPr>
          <p:nvPr>
            <p:ph type="ctrTitle"/>
          </p:nvPr>
        </p:nvSpPr>
        <p:spPr/>
        <p:txBody>
          <a:bodyPr/>
          <a:lstStyle/>
          <a:p>
            <a:pPr algn="ctr"/>
            <a:r>
              <a:rPr lang="en-US" sz="6000" dirty="0">
                <a:solidFill>
                  <a:srgbClr val="1F4E79"/>
                </a:solidFill>
                <a:effectLst/>
                <a:latin typeface="Comic Sans MS" panose="030F0702030302020204" pitchFamily="66" charset="0"/>
                <a:ea typeface="Calibri" panose="020F0502020204030204" pitchFamily="34" charset="0"/>
                <a:cs typeface="Calibri" panose="020F0502020204030204" pitchFamily="34" charset="0"/>
              </a:rPr>
              <a:t>How to run reports</a:t>
            </a:r>
            <a:br>
              <a:rPr lang="en-US" sz="6000" dirty="0">
                <a:solidFill>
                  <a:srgbClr val="1F4E79"/>
                </a:solidFill>
                <a:effectLst/>
                <a:latin typeface="Comic Sans MS" panose="030F0702030302020204" pitchFamily="66" charset="0"/>
                <a:ea typeface="Calibri" panose="020F0502020204030204" pitchFamily="34" charset="0"/>
                <a:cs typeface="Calibri" panose="020F0502020204030204" pitchFamily="34" charset="0"/>
              </a:rPr>
            </a:br>
            <a:r>
              <a:rPr lang="en-US" sz="6000" dirty="0">
                <a:solidFill>
                  <a:srgbClr val="1F4E79"/>
                </a:solidFill>
                <a:effectLst/>
                <a:latin typeface="Comic Sans MS" panose="030F0702030302020204" pitchFamily="66" charset="0"/>
                <a:ea typeface="Calibri" panose="020F0502020204030204" pitchFamily="34" charset="0"/>
                <a:cs typeface="Calibri" panose="020F0502020204030204" pitchFamily="34" charset="0"/>
              </a:rPr>
              <a:t> ART in SAP Business Objects, APR, CAPER </a:t>
            </a:r>
            <a:br>
              <a:rPr lang="en-US" sz="6000" dirty="0">
                <a:solidFill>
                  <a:srgbClr val="1F4E79"/>
                </a:solidFill>
                <a:effectLst/>
                <a:latin typeface="Comic Sans MS" panose="030F0702030302020204" pitchFamily="66" charset="0"/>
                <a:ea typeface="Calibri" panose="020F0502020204030204" pitchFamily="34" charset="0"/>
                <a:cs typeface="Calibri" panose="020F0502020204030204" pitchFamily="34" charset="0"/>
              </a:rPr>
            </a:br>
            <a:r>
              <a:rPr lang="en-US" sz="6000" dirty="0">
                <a:solidFill>
                  <a:srgbClr val="1F4E79"/>
                </a:solidFill>
                <a:effectLst/>
                <a:latin typeface="Comic Sans MS" panose="030F0702030302020204" pitchFamily="66" charset="0"/>
                <a:ea typeface="Calibri" panose="020F0502020204030204" pitchFamily="34" charset="0"/>
                <a:cs typeface="Calibri" panose="020F0502020204030204" pitchFamily="34" charset="0"/>
              </a:rPr>
              <a:t>or Data Quality Report</a:t>
            </a:r>
            <a:endParaRPr lang="en-US" sz="6000" dirty="0"/>
          </a:p>
        </p:txBody>
      </p:sp>
      <p:sp>
        <p:nvSpPr>
          <p:cNvPr id="3" name="Subtitle 2">
            <a:extLst>
              <a:ext uri="{FF2B5EF4-FFF2-40B4-BE49-F238E27FC236}">
                <a16:creationId xmlns:a16="http://schemas.microsoft.com/office/drawing/2014/main" id="{91661E0B-92CD-4EC5-99F7-AB22D87226AB}"/>
              </a:ext>
            </a:extLst>
          </p:cNvPr>
          <p:cNvSpPr>
            <a:spLocks noGrp="1"/>
          </p:cNvSpPr>
          <p:nvPr>
            <p:ph type="subTitle" idx="1"/>
          </p:nvPr>
        </p:nvSpPr>
        <p:spPr>
          <a:xfrm>
            <a:off x="693150" y="4215422"/>
            <a:ext cx="9228201" cy="1645920"/>
          </a:xfrm>
        </p:spPr>
        <p:txBody>
          <a:bodyPr/>
          <a:lstStyle/>
          <a:p>
            <a:pPr algn="ctr"/>
            <a:r>
              <a:rPr lang="en-US" sz="3200" dirty="0">
                <a:solidFill>
                  <a:srgbClr val="1F4E79"/>
                </a:solidFill>
                <a:effectLst/>
                <a:latin typeface="Comic Sans MS" panose="030F0702030302020204" pitchFamily="66" charset="0"/>
                <a:ea typeface="Calibri" panose="020F0502020204030204" pitchFamily="34" charset="0"/>
                <a:cs typeface="Calibri" panose="020F0502020204030204" pitchFamily="34" charset="0"/>
              </a:rPr>
              <a:t>-</a:t>
            </a:r>
            <a:r>
              <a:rPr lang="en-US" sz="4000" dirty="0">
                <a:solidFill>
                  <a:srgbClr val="1F4E79"/>
                </a:solidFill>
                <a:effectLst/>
                <a:latin typeface="Comic Sans MS" panose="030F0702030302020204" pitchFamily="66" charset="0"/>
                <a:ea typeface="Calibri" panose="020F0502020204030204" pitchFamily="34" charset="0"/>
                <a:cs typeface="Calibri" panose="020F0502020204030204" pitchFamily="34" charset="0"/>
              </a:rPr>
              <a:t>what to look for</a:t>
            </a:r>
            <a:endParaRPr lang="en-US" sz="4000" dirty="0"/>
          </a:p>
        </p:txBody>
      </p:sp>
      <p:pic>
        <p:nvPicPr>
          <p:cNvPr id="7" name="Picture 6" descr="Logo, company name&#10;&#10;Description automatically generated">
            <a:extLst>
              <a:ext uri="{FF2B5EF4-FFF2-40B4-BE49-F238E27FC236}">
                <a16:creationId xmlns:a16="http://schemas.microsoft.com/office/drawing/2014/main" id="{9FA83825-7DF2-4D53-ABCA-4926760C4D5A}"/>
              </a:ext>
            </a:extLst>
          </p:cNvPr>
          <p:cNvPicPr>
            <a:picLocks noChangeAspect="1"/>
          </p:cNvPicPr>
          <p:nvPr/>
        </p:nvPicPr>
        <p:blipFill>
          <a:blip r:embed="rId2"/>
          <a:stretch>
            <a:fillRect/>
          </a:stretch>
        </p:blipFill>
        <p:spPr>
          <a:xfrm>
            <a:off x="8982736" y="4650532"/>
            <a:ext cx="2941320" cy="1905000"/>
          </a:xfrm>
          <a:prstGeom prst="rect">
            <a:avLst/>
          </a:prstGeom>
        </p:spPr>
      </p:pic>
    </p:spTree>
    <p:extLst>
      <p:ext uri="{BB962C8B-B14F-4D97-AF65-F5344CB8AC3E}">
        <p14:creationId xmlns:p14="http://schemas.microsoft.com/office/powerpoint/2010/main" val="96481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4897729-D6C3-493B-9FEB-5C9C24ACA543}"/>
              </a:ext>
            </a:extLst>
          </p:cNvPr>
          <p:cNvSpPr txBox="1"/>
          <p:nvPr/>
        </p:nvSpPr>
        <p:spPr>
          <a:xfrm>
            <a:off x="647086" y="315802"/>
            <a:ext cx="6094770" cy="5708166"/>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CAPER/APR – Data Quality Checks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6a Personally Identifiable Information</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Name</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SSN</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Date of Birth</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Race</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Ethnicity</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Gender</a:t>
            </a: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6b Universal Data Elements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Veteran Status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Project Start Date</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Relationship to HOH</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Client Location</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Disabling Condition</a:t>
            </a:r>
          </a:p>
        </p:txBody>
      </p:sp>
      <p:pic>
        <p:nvPicPr>
          <p:cNvPr id="11" name="Picture 10">
            <a:extLst>
              <a:ext uri="{FF2B5EF4-FFF2-40B4-BE49-F238E27FC236}">
                <a16:creationId xmlns:a16="http://schemas.microsoft.com/office/drawing/2014/main" id="{8AA67094-9360-4DED-A71E-02C2D5CFB213}"/>
              </a:ext>
            </a:extLst>
          </p:cNvPr>
          <p:cNvPicPr>
            <a:picLocks noChangeAspect="1"/>
          </p:cNvPicPr>
          <p:nvPr/>
        </p:nvPicPr>
        <p:blipFill rotWithShape="1">
          <a:blip r:embed="rId2"/>
          <a:srcRect t="5923"/>
          <a:stretch/>
        </p:blipFill>
        <p:spPr>
          <a:xfrm>
            <a:off x="2459909" y="1401096"/>
            <a:ext cx="9085005" cy="1643844"/>
          </a:xfrm>
          <a:prstGeom prst="rect">
            <a:avLst/>
          </a:prstGeom>
        </p:spPr>
      </p:pic>
      <p:pic>
        <p:nvPicPr>
          <p:cNvPr id="13" name="Picture 12">
            <a:extLst>
              <a:ext uri="{FF2B5EF4-FFF2-40B4-BE49-F238E27FC236}">
                <a16:creationId xmlns:a16="http://schemas.microsoft.com/office/drawing/2014/main" id="{4119B63C-6C9C-44BE-841A-219C4E0F8AF1}"/>
              </a:ext>
            </a:extLst>
          </p:cNvPr>
          <p:cNvPicPr>
            <a:picLocks noChangeAspect="1"/>
          </p:cNvPicPr>
          <p:nvPr/>
        </p:nvPicPr>
        <p:blipFill rotWithShape="1">
          <a:blip r:embed="rId3"/>
          <a:srcRect b="4747"/>
          <a:stretch/>
        </p:blipFill>
        <p:spPr>
          <a:xfrm>
            <a:off x="2917737" y="4269658"/>
            <a:ext cx="8372153" cy="1553220"/>
          </a:xfrm>
          <a:prstGeom prst="rect">
            <a:avLst/>
          </a:prstGeom>
        </p:spPr>
      </p:pic>
    </p:spTree>
    <p:extLst>
      <p:ext uri="{BB962C8B-B14F-4D97-AF65-F5344CB8AC3E}">
        <p14:creationId xmlns:p14="http://schemas.microsoft.com/office/powerpoint/2010/main" val="186082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279DA06-9FF3-4B0A-BC56-FD24D88F2587}"/>
              </a:ext>
            </a:extLst>
          </p:cNvPr>
          <p:cNvSpPr txBox="1"/>
          <p:nvPr/>
        </p:nvSpPr>
        <p:spPr>
          <a:xfrm>
            <a:off x="894122" y="537827"/>
            <a:ext cx="5491930" cy="4770921"/>
          </a:xfrm>
          <a:prstGeom prst="rect">
            <a:avLst/>
          </a:prstGeom>
          <a:noFill/>
        </p:spPr>
        <p:txBody>
          <a:bodyPr wrap="square">
            <a:sp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6c Income and Housing Data Quality</a:t>
            </a:r>
          </a:p>
          <a:p>
            <a:pPr marL="0" marR="0">
              <a:lnSpc>
                <a:spcPct val="107000"/>
              </a:lnSpc>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	Destination (important, but was not </a:t>
            </a:r>
          </a:p>
          <a:p>
            <a:pPr marL="0" marR="0">
              <a:lnSpc>
                <a:spcPct val="107000"/>
              </a:lnSpc>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               counted on renewal application)</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Income and Sources at Start</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Income and Sources at Annual Assessment</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Income and Sources at Exit</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6d Chronic Homelessness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Look a project type:</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Missing time in institution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Missing time in housing</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Approximate date started</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Number of times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Number of months</a:t>
            </a:r>
          </a:p>
        </p:txBody>
      </p:sp>
      <p:pic>
        <p:nvPicPr>
          <p:cNvPr id="5" name="Picture 4">
            <a:extLst>
              <a:ext uri="{FF2B5EF4-FFF2-40B4-BE49-F238E27FC236}">
                <a16:creationId xmlns:a16="http://schemas.microsoft.com/office/drawing/2014/main" id="{212BC0FC-863B-4D0D-8031-212E166E6B97}"/>
              </a:ext>
            </a:extLst>
          </p:cNvPr>
          <p:cNvPicPr>
            <a:picLocks noChangeAspect="1"/>
          </p:cNvPicPr>
          <p:nvPr/>
        </p:nvPicPr>
        <p:blipFill>
          <a:blip r:embed="rId2"/>
          <a:stretch>
            <a:fillRect/>
          </a:stretch>
        </p:blipFill>
        <p:spPr>
          <a:xfrm>
            <a:off x="4955458" y="860749"/>
            <a:ext cx="6415548" cy="1821153"/>
          </a:xfrm>
          <a:prstGeom prst="rect">
            <a:avLst/>
          </a:prstGeom>
        </p:spPr>
      </p:pic>
      <p:pic>
        <p:nvPicPr>
          <p:cNvPr id="10" name="Picture 9">
            <a:extLst>
              <a:ext uri="{FF2B5EF4-FFF2-40B4-BE49-F238E27FC236}">
                <a16:creationId xmlns:a16="http://schemas.microsoft.com/office/drawing/2014/main" id="{787A5337-24D0-41AF-B8A5-67140B779B62}"/>
              </a:ext>
            </a:extLst>
          </p:cNvPr>
          <p:cNvPicPr>
            <a:picLocks noChangeAspect="1"/>
          </p:cNvPicPr>
          <p:nvPr/>
        </p:nvPicPr>
        <p:blipFill>
          <a:blip r:embed="rId3"/>
          <a:stretch>
            <a:fillRect/>
          </a:stretch>
        </p:blipFill>
        <p:spPr>
          <a:xfrm>
            <a:off x="3160764" y="3231871"/>
            <a:ext cx="7706326" cy="1821154"/>
          </a:xfrm>
          <a:prstGeom prst="rect">
            <a:avLst/>
          </a:prstGeom>
        </p:spPr>
      </p:pic>
      <p:sp>
        <p:nvSpPr>
          <p:cNvPr id="12" name="TextBox 11">
            <a:extLst>
              <a:ext uri="{FF2B5EF4-FFF2-40B4-BE49-F238E27FC236}">
                <a16:creationId xmlns:a16="http://schemas.microsoft.com/office/drawing/2014/main" id="{5C707577-FEAA-4B44-80A7-62A878DC3BE3}"/>
              </a:ext>
            </a:extLst>
          </p:cNvPr>
          <p:cNvSpPr txBox="1"/>
          <p:nvPr/>
        </p:nvSpPr>
        <p:spPr>
          <a:xfrm>
            <a:off x="967863" y="5881439"/>
            <a:ext cx="4385802" cy="523220"/>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6e Timeliness</a:t>
            </a:r>
          </a:p>
          <a:p>
            <a:r>
              <a:rPr lang="en-US" sz="1400" dirty="0">
                <a:latin typeface="Calibri" panose="020F0502020204030204" pitchFamily="34" charset="0"/>
                <a:cs typeface="Calibri" panose="020F0502020204030204" pitchFamily="34" charset="0"/>
              </a:rPr>
              <a:t>	Number of projects start records</a:t>
            </a:r>
          </a:p>
        </p:txBody>
      </p:sp>
      <p:pic>
        <p:nvPicPr>
          <p:cNvPr id="14" name="Picture 13">
            <a:extLst>
              <a:ext uri="{FF2B5EF4-FFF2-40B4-BE49-F238E27FC236}">
                <a16:creationId xmlns:a16="http://schemas.microsoft.com/office/drawing/2014/main" id="{E0322C29-EBA4-4C15-97F5-349D3611C39A}"/>
              </a:ext>
            </a:extLst>
          </p:cNvPr>
          <p:cNvPicPr>
            <a:picLocks noChangeAspect="1"/>
          </p:cNvPicPr>
          <p:nvPr/>
        </p:nvPicPr>
        <p:blipFill>
          <a:blip r:embed="rId4"/>
          <a:stretch>
            <a:fillRect/>
          </a:stretch>
        </p:blipFill>
        <p:spPr>
          <a:xfrm>
            <a:off x="4164261" y="5334037"/>
            <a:ext cx="7287862" cy="1094803"/>
          </a:xfrm>
          <a:prstGeom prst="rect">
            <a:avLst/>
          </a:prstGeom>
        </p:spPr>
      </p:pic>
    </p:spTree>
    <p:extLst>
      <p:ext uri="{BB962C8B-B14F-4D97-AF65-F5344CB8AC3E}">
        <p14:creationId xmlns:p14="http://schemas.microsoft.com/office/powerpoint/2010/main" val="301266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DEF9D79-D56C-423B-BC4A-235D54EF15B3}"/>
              </a:ext>
            </a:extLst>
          </p:cNvPr>
          <p:cNvSpPr txBox="1"/>
          <p:nvPr/>
        </p:nvSpPr>
        <p:spPr>
          <a:xfrm>
            <a:off x="318934" y="256595"/>
            <a:ext cx="6094770" cy="5909310"/>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15 Living Situation</a:t>
            </a:r>
          </a:p>
          <a:p>
            <a:r>
              <a:rPr lang="en-US" sz="1400" i="1" dirty="0">
                <a:latin typeface="Calibri" panose="020F0502020204030204" pitchFamily="34" charset="0"/>
                <a:cs typeface="Calibri" panose="020F0502020204030204" pitchFamily="34" charset="0"/>
              </a:rPr>
              <a:t>Homeless Situations: </a:t>
            </a:r>
          </a:p>
          <a:p>
            <a:pPr marL="285750" indent="-285750">
              <a:buFont typeface="Wingdings" panose="05000000000000000000" pitchFamily="2" charset="2"/>
              <a:buChar char="§"/>
            </a:pPr>
            <a:r>
              <a:rPr lang="en-US" sz="1400" dirty="0">
                <a:latin typeface="Calibri" panose="020F0502020204030204" pitchFamily="34" charset="0"/>
                <a:cs typeface="Calibri" panose="020F0502020204030204" pitchFamily="34" charset="0"/>
              </a:rPr>
              <a:t>Emergency Shelter</a:t>
            </a:r>
          </a:p>
          <a:p>
            <a:pPr marL="285750" indent="-285750">
              <a:buFont typeface="Wingdings" panose="05000000000000000000" pitchFamily="2" charset="2"/>
              <a:buChar char="§"/>
            </a:pPr>
            <a:r>
              <a:rPr lang="en-US" sz="1400" dirty="0">
                <a:latin typeface="Calibri" panose="020F0502020204030204" pitchFamily="34" charset="0"/>
                <a:cs typeface="Calibri" panose="020F0502020204030204" pitchFamily="34" charset="0"/>
              </a:rPr>
              <a:t>Transitional Housing	</a:t>
            </a:r>
          </a:p>
          <a:p>
            <a:pPr marL="285750" indent="-285750">
              <a:buFont typeface="Wingdings" panose="05000000000000000000" pitchFamily="2" charset="2"/>
              <a:buChar char="§"/>
            </a:pPr>
            <a:r>
              <a:rPr lang="en-US" sz="1400" dirty="0">
                <a:latin typeface="Calibri" panose="020F0502020204030204" pitchFamily="34" charset="0"/>
                <a:cs typeface="Calibri" panose="020F0502020204030204" pitchFamily="34" charset="0"/>
              </a:rPr>
              <a:t>Place Not Meant for Habitation</a:t>
            </a:r>
          </a:p>
          <a:p>
            <a:pPr marL="285750" indent="-285750">
              <a:buFont typeface="Wingdings" panose="05000000000000000000" pitchFamily="2" charset="2"/>
              <a:buChar char="§"/>
            </a:pPr>
            <a:r>
              <a:rPr lang="en-US" sz="1400" dirty="0">
                <a:latin typeface="Calibri" panose="020F0502020204030204" pitchFamily="34" charset="0"/>
                <a:cs typeface="Calibri" panose="020F0502020204030204" pitchFamily="34" charset="0"/>
              </a:rPr>
              <a:t>Safe-Haven (Salvation Army program)</a:t>
            </a:r>
          </a:p>
          <a:p>
            <a:pPr marL="285750" indent="-285750">
              <a:buFont typeface="Wingdings" panose="05000000000000000000" pitchFamily="2" charset="2"/>
              <a:buChar char="§"/>
            </a:pPr>
            <a:endParaRPr lang="en-US" sz="1400"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a:p>
            <a:r>
              <a:rPr lang="en-US" sz="1400" i="1" dirty="0">
                <a:latin typeface="Calibri" panose="020F0502020204030204" pitchFamily="34" charset="0"/>
                <a:cs typeface="Calibri" panose="020F0502020204030204" pitchFamily="34" charset="0"/>
              </a:rPr>
              <a:t>Institutional Settings (</a:t>
            </a:r>
            <a:r>
              <a:rPr lang="en-US" sz="1400" dirty="0">
                <a:latin typeface="Calibri" panose="020F0502020204030204" pitchFamily="34" charset="0"/>
                <a:cs typeface="Calibri" panose="020F0502020204030204" pitchFamily="34" charset="0"/>
              </a:rPr>
              <a:t>if client was there less than 90 days and was in a Homeless Situation beforehand): </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Psychiatric Hospital</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Substance abuse treatment center</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Hospital</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Jail, prison or juvenile detention center</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Foster care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Long-term care facility or nursing home</a:t>
            </a:r>
          </a:p>
        </p:txBody>
      </p:sp>
      <p:pic>
        <p:nvPicPr>
          <p:cNvPr id="11" name="Picture 10">
            <a:extLst>
              <a:ext uri="{FF2B5EF4-FFF2-40B4-BE49-F238E27FC236}">
                <a16:creationId xmlns:a16="http://schemas.microsoft.com/office/drawing/2014/main" id="{A135FDD1-0568-4BDC-97A9-14FCF95C7E2A}"/>
              </a:ext>
            </a:extLst>
          </p:cNvPr>
          <p:cNvPicPr>
            <a:picLocks noChangeAspect="1"/>
          </p:cNvPicPr>
          <p:nvPr/>
        </p:nvPicPr>
        <p:blipFill>
          <a:blip r:embed="rId2"/>
          <a:stretch>
            <a:fillRect/>
          </a:stretch>
        </p:blipFill>
        <p:spPr>
          <a:xfrm>
            <a:off x="508820" y="1710814"/>
            <a:ext cx="10707328" cy="2478322"/>
          </a:xfrm>
          <a:prstGeom prst="rect">
            <a:avLst/>
          </a:prstGeom>
        </p:spPr>
      </p:pic>
    </p:spTree>
    <p:extLst>
      <p:ext uri="{BB962C8B-B14F-4D97-AF65-F5344CB8AC3E}">
        <p14:creationId xmlns:p14="http://schemas.microsoft.com/office/powerpoint/2010/main" val="49758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9DD36-2A5B-4242-864B-1536E6B17795}"/>
              </a:ext>
            </a:extLst>
          </p:cNvPr>
          <p:cNvSpPr txBox="1"/>
          <p:nvPr/>
        </p:nvSpPr>
        <p:spPr>
          <a:xfrm>
            <a:off x="429546" y="870154"/>
            <a:ext cx="6693925" cy="5952270"/>
          </a:xfrm>
          <a:prstGeom prst="rect">
            <a:avLst/>
          </a:prstGeom>
          <a:noFill/>
        </p:spPr>
        <p:txBody>
          <a:bodyPr wrap="square">
            <a:sp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20b Number of Non-Cash Benefit Sources</a:t>
            </a:r>
          </a:p>
          <a:p>
            <a:pPr marL="285750" marR="0" indent="-2857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Client Doesn’t Know/Client Refused &amp; Data Not Collected should all equal 0</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No Sources gets counted elsewhere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21 Health Insurance</a:t>
            </a:r>
          </a:p>
          <a:p>
            <a:pPr marL="285750" marR="0" indent="-2857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Client Doesn’t Know/Client Refused &amp; Data Not Collected should all equal 0</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No Health Insurance gets counted elsewhere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5" name="Picture 4">
            <a:extLst>
              <a:ext uri="{FF2B5EF4-FFF2-40B4-BE49-F238E27FC236}">
                <a16:creationId xmlns:a16="http://schemas.microsoft.com/office/drawing/2014/main" id="{16904340-69F8-4C6D-A4D4-8C7347D71E17}"/>
              </a:ext>
            </a:extLst>
          </p:cNvPr>
          <p:cNvPicPr>
            <a:picLocks noChangeAspect="1"/>
          </p:cNvPicPr>
          <p:nvPr/>
        </p:nvPicPr>
        <p:blipFill>
          <a:blip r:embed="rId2"/>
          <a:stretch>
            <a:fillRect/>
          </a:stretch>
        </p:blipFill>
        <p:spPr>
          <a:xfrm>
            <a:off x="523566" y="1813793"/>
            <a:ext cx="9571703" cy="3946999"/>
          </a:xfrm>
          <a:prstGeom prst="rect">
            <a:avLst/>
          </a:prstGeom>
        </p:spPr>
      </p:pic>
    </p:spTree>
    <p:extLst>
      <p:ext uri="{BB962C8B-B14F-4D97-AF65-F5344CB8AC3E}">
        <p14:creationId xmlns:p14="http://schemas.microsoft.com/office/powerpoint/2010/main" val="35956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B97D2D-DA05-496A-A802-3288E1E86D75}"/>
              </a:ext>
            </a:extLst>
          </p:cNvPr>
          <p:cNvPicPr/>
          <p:nvPr/>
        </p:nvPicPr>
        <p:blipFill>
          <a:blip r:embed="rId2"/>
          <a:stretch>
            <a:fillRect/>
          </a:stretch>
        </p:blipFill>
        <p:spPr>
          <a:xfrm>
            <a:off x="1170039" y="106148"/>
            <a:ext cx="9144000" cy="5427980"/>
          </a:xfrm>
          <a:prstGeom prst="rect">
            <a:avLst/>
          </a:prstGeom>
        </p:spPr>
      </p:pic>
      <p:sp>
        <p:nvSpPr>
          <p:cNvPr id="4" name="TextBox 3">
            <a:extLst>
              <a:ext uri="{FF2B5EF4-FFF2-40B4-BE49-F238E27FC236}">
                <a16:creationId xmlns:a16="http://schemas.microsoft.com/office/drawing/2014/main" id="{86266059-F137-4E1F-9ED4-9FB59F938C79}"/>
              </a:ext>
            </a:extLst>
          </p:cNvPr>
          <p:cNvSpPr txBox="1"/>
          <p:nvPr/>
        </p:nvSpPr>
        <p:spPr>
          <a:xfrm>
            <a:off x="1238865" y="5828522"/>
            <a:ext cx="9075174" cy="923330"/>
          </a:xfrm>
          <a:prstGeom prst="rect">
            <a:avLst/>
          </a:prstGeom>
          <a:noFill/>
        </p:spPr>
        <p:txBody>
          <a:bodyPr wrap="square">
            <a:spAutoFit/>
          </a:bodyPr>
          <a:lstStyle/>
          <a:p>
            <a:r>
              <a:rPr lang="en-US" dirty="0"/>
              <a:t>•	When the report will appear on screen</a:t>
            </a:r>
          </a:p>
          <a:p>
            <a:r>
              <a:rPr lang="en-US" dirty="0"/>
              <a:t>•	Click on blue numbers to see clients who are included in the count for that line of the    </a:t>
            </a:r>
          </a:p>
          <a:p>
            <a:r>
              <a:rPr lang="en-US" dirty="0"/>
              <a:t>         report.</a:t>
            </a:r>
          </a:p>
        </p:txBody>
      </p:sp>
      <p:cxnSp>
        <p:nvCxnSpPr>
          <p:cNvPr id="5" name="Straight Arrow Connector 4">
            <a:extLst>
              <a:ext uri="{FF2B5EF4-FFF2-40B4-BE49-F238E27FC236}">
                <a16:creationId xmlns:a16="http://schemas.microsoft.com/office/drawing/2014/main" id="{8C8B21A1-486E-4C9A-A1A7-6A38C3332BD2}"/>
              </a:ext>
            </a:extLst>
          </p:cNvPr>
          <p:cNvCxnSpPr/>
          <p:nvPr/>
        </p:nvCxnSpPr>
        <p:spPr>
          <a:xfrm flipH="1" flipV="1">
            <a:off x="6737965" y="2447413"/>
            <a:ext cx="3022600" cy="26416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647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F30512-87DE-4DB6-9631-A465F3DCE2DE}"/>
              </a:ext>
            </a:extLst>
          </p:cNvPr>
          <p:cNvPicPr/>
          <p:nvPr/>
        </p:nvPicPr>
        <p:blipFill>
          <a:blip r:embed="rId2"/>
          <a:stretch>
            <a:fillRect/>
          </a:stretch>
        </p:blipFill>
        <p:spPr>
          <a:xfrm>
            <a:off x="609292" y="1142621"/>
            <a:ext cx="8962411" cy="5333334"/>
          </a:xfrm>
          <a:prstGeom prst="rect">
            <a:avLst/>
          </a:prstGeom>
        </p:spPr>
      </p:pic>
      <p:sp>
        <p:nvSpPr>
          <p:cNvPr id="3" name="Rectangle 2">
            <a:extLst>
              <a:ext uri="{FF2B5EF4-FFF2-40B4-BE49-F238E27FC236}">
                <a16:creationId xmlns:a16="http://schemas.microsoft.com/office/drawing/2014/main" id="{127608AC-516D-4B61-A7BC-0C986E797AF2}"/>
              </a:ext>
            </a:extLst>
          </p:cNvPr>
          <p:cNvSpPr/>
          <p:nvPr/>
        </p:nvSpPr>
        <p:spPr>
          <a:xfrm>
            <a:off x="7910226" y="4033305"/>
            <a:ext cx="884555" cy="1033145"/>
          </a:xfrm>
          <a:prstGeom prst="rect">
            <a:avLst/>
          </a:prstGeom>
          <a:noFill/>
          <a:ln w="28575"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a:extLst>
              <a:ext uri="{FF2B5EF4-FFF2-40B4-BE49-F238E27FC236}">
                <a16:creationId xmlns:a16="http://schemas.microsoft.com/office/drawing/2014/main" id="{8480B3B5-E987-4DA7-9DDE-88B6336D19B4}"/>
              </a:ext>
            </a:extLst>
          </p:cNvPr>
          <p:cNvSpPr/>
          <p:nvPr/>
        </p:nvSpPr>
        <p:spPr>
          <a:xfrm>
            <a:off x="7910226" y="5066828"/>
            <a:ext cx="884555" cy="803409"/>
          </a:xfrm>
          <a:prstGeom prst="rect">
            <a:avLst/>
          </a:prstGeom>
          <a:noFill/>
          <a:ln w="28575"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a:extLst>
              <a:ext uri="{FF2B5EF4-FFF2-40B4-BE49-F238E27FC236}">
                <a16:creationId xmlns:a16="http://schemas.microsoft.com/office/drawing/2014/main" id="{85687B25-3BC7-45DF-B95B-B4B9EAEDEB77}"/>
              </a:ext>
            </a:extLst>
          </p:cNvPr>
          <p:cNvSpPr/>
          <p:nvPr/>
        </p:nvSpPr>
        <p:spPr>
          <a:xfrm>
            <a:off x="6162542" y="3000160"/>
            <a:ext cx="884555" cy="1033145"/>
          </a:xfrm>
          <a:prstGeom prst="rect">
            <a:avLst/>
          </a:prstGeom>
          <a:noFill/>
          <a:ln w="28575"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Explosion: 8 Points 5">
            <a:extLst>
              <a:ext uri="{FF2B5EF4-FFF2-40B4-BE49-F238E27FC236}">
                <a16:creationId xmlns:a16="http://schemas.microsoft.com/office/drawing/2014/main" id="{96665C55-3FA3-4439-86E5-A9707259C6A5}"/>
              </a:ext>
            </a:extLst>
          </p:cNvPr>
          <p:cNvSpPr/>
          <p:nvPr/>
        </p:nvSpPr>
        <p:spPr>
          <a:xfrm>
            <a:off x="7935621" y="4189475"/>
            <a:ext cx="160020" cy="18986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Explosion: 8 Points 6">
            <a:extLst>
              <a:ext uri="{FF2B5EF4-FFF2-40B4-BE49-F238E27FC236}">
                <a16:creationId xmlns:a16="http://schemas.microsoft.com/office/drawing/2014/main" id="{11794C08-D980-4853-AF13-D195D58578F7}"/>
              </a:ext>
            </a:extLst>
          </p:cNvPr>
          <p:cNvSpPr/>
          <p:nvPr/>
        </p:nvSpPr>
        <p:spPr>
          <a:xfrm>
            <a:off x="6015990" y="3000160"/>
            <a:ext cx="160020" cy="18986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Explosion: 8 Points 7">
            <a:extLst>
              <a:ext uri="{FF2B5EF4-FFF2-40B4-BE49-F238E27FC236}">
                <a16:creationId xmlns:a16="http://schemas.microsoft.com/office/drawing/2014/main" id="{61227D8E-A92D-4004-B501-98C4284A3A1D}"/>
              </a:ext>
            </a:extLst>
          </p:cNvPr>
          <p:cNvSpPr/>
          <p:nvPr/>
        </p:nvSpPr>
        <p:spPr>
          <a:xfrm>
            <a:off x="7895478" y="5120291"/>
            <a:ext cx="160020" cy="18986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EED7B3EE-B547-436F-A024-8DCBE7632EAA}"/>
              </a:ext>
            </a:extLst>
          </p:cNvPr>
          <p:cNvSpPr txBox="1"/>
          <p:nvPr/>
        </p:nvSpPr>
        <p:spPr>
          <a:xfrm>
            <a:off x="9718254" y="1263690"/>
            <a:ext cx="2473745" cy="541372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Anything that says information missing or error count is something you should be looking at. By clicking on the blue number on the computer screen in any section it will open the pop-up screen to give the client ID # and names you </a:t>
            </a:r>
            <a:r>
              <a:rPr lang="en-US" dirty="0">
                <a:latin typeface="Calibri" panose="020F0502020204030204" pitchFamily="34" charset="0"/>
                <a:ea typeface="Calibri" panose="020F0502020204030204" pitchFamily="34" charset="0"/>
                <a:cs typeface="Times New Roman" panose="02020603050405020304" pitchFamily="18" charset="0"/>
              </a:rPr>
              <a:t>can download this list or just write them down. In the errors or missing data this then allows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 to go into ClientPoint and make the corrections needed.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EA6A163-0319-4611-B48D-CC4927AE5484}"/>
              </a:ext>
            </a:extLst>
          </p:cNvPr>
          <p:cNvSpPr txBox="1"/>
          <p:nvPr/>
        </p:nvSpPr>
        <p:spPr>
          <a:xfrm>
            <a:off x="4933950" y="1352550"/>
            <a:ext cx="2961528" cy="1200329"/>
          </a:xfrm>
          <a:prstGeom prst="rect">
            <a:avLst/>
          </a:prstGeom>
          <a:noFill/>
        </p:spPr>
        <p:txBody>
          <a:bodyPr wrap="square" rtlCol="0">
            <a:spAutoFit/>
          </a:bodyPr>
          <a:lstStyle/>
          <a:p>
            <a:r>
              <a:rPr lang="en-US" dirty="0"/>
              <a:t>This area will tell you the stayer(active), the leavers(exited). Head of house, children, Adults etc. </a:t>
            </a:r>
          </a:p>
        </p:txBody>
      </p:sp>
    </p:spTree>
    <p:extLst>
      <p:ext uri="{BB962C8B-B14F-4D97-AF65-F5344CB8AC3E}">
        <p14:creationId xmlns:p14="http://schemas.microsoft.com/office/powerpoint/2010/main" val="248890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6CDBFE-58B8-4F64-BCE8-A91144CE4D26}"/>
              </a:ext>
            </a:extLst>
          </p:cNvPr>
          <p:cNvSpPr txBox="1"/>
          <p:nvPr/>
        </p:nvSpPr>
        <p:spPr>
          <a:xfrm>
            <a:off x="1600201" y="478989"/>
            <a:ext cx="9648824" cy="1754326"/>
          </a:xfrm>
          <a:prstGeom prst="rect">
            <a:avLst/>
          </a:prstGeom>
          <a:noFill/>
        </p:spPr>
        <p:txBody>
          <a:bodyPr wrap="square">
            <a:spAutoFit/>
          </a:bodyPr>
          <a:lstStyle/>
          <a:p>
            <a:r>
              <a:rPr kumimoji="0" lang="en-US" sz="5400" b="0" i="0" u="none" strike="noStrike" kern="1200" cap="none" spc="-120" normalizeH="0" baseline="0" noProof="0" dirty="0">
                <a:ln>
                  <a:noFill/>
                </a:ln>
                <a:solidFill>
                  <a:srgbClr val="50B4C8"/>
                </a:solidFill>
                <a:effectLst/>
                <a:uLnTx/>
                <a:uFillTx/>
                <a:latin typeface="Calibri Light" panose="020F0302020204030204"/>
                <a:ea typeface="+mj-ea"/>
                <a:cs typeface="+mj-cs"/>
              </a:rPr>
              <a:t>The following slides are for running the Data Quality Framework. </a:t>
            </a:r>
            <a:endParaRPr lang="en-US" dirty="0"/>
          </a:p>
        </p:txBody>
      </p:sp>
      <p:pic>
        <p:nvPicPr>
          <p:cNvPr id="4" name="Picture 3">
            <a:extLst>
              <a:ext uri="{FF2B5EF4-FFF2-40B4-BE49-F238E27FC236}">
                <a16:creationId xmlns:a16="http://schemas.microsoft.com/office/drawing/2014/main" id="{2A7D07B2-3710-585A-8468-BB98DB0C50DD}"/>
              </a:ext>
            </a:extLst>
          </p:cNvPr>
          <p:cNvPicPr>
            <a:picLocks noChangeAspect="1"/>
          </p:cNvPicPr>
          <p:nvPr/>
        </p:nvPicPr>
        <p:blipFill>
          <a:blip r:embed="rId2"/>
          <a:stretch>
            <a:fillRect/>
          </a:stretch>
        </p:blipFill>
        <p:spPr>
          <a:xfrm>
            <a:off x="1612642" y="2415610"/>
            <a:ext cx="7725747" cy="3875072"/>
          </a:xfrm>
          <a:prstGeom prst="rect">
            <a:avLst/>
          </a:prstGeom>
        </p:spPr>
      </p:pic>
    </p:spTree>
    <p:extLst>
      <p:ext uri="{BB962C8B-B14F-4D97-AF65-F5344CB8AC3E}">
        <p14:creationId xmlns:p14="http://schemas.microsoft.com/office/powerpoint/2010/main" val="339792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39AD53E-C62F-46AC-92DE-DCFE0229E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019299"/>
            <a:ext cx="11099938"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3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9D477C-8429-420A-ABCB-672EEAEF73D7}"/>
              </a:ext>
            </a:extLst>
          </p:cNvPr>
          <p:cNvSpPr txBox="1"/>
          <p:nvPr/>
        </p:nvSpPr>
        <p:spPr>
          <a:xfrm>
            <a:off x="213626" y="428625"/>
            <a:ext cx="6096000" cy="6471002"/>
          </a:xfrm>
          <a:prstGeom prst="rect">
            <a:avLst/>
          </a:prstGeom>
          <a:noFill/>
        </p:spPr>
        <p:txBody>
          <a:bodyPr wrap="square">
            <a:spAutoFit/>
          </a:bodyPr>
          <a:lstStyle/>
          <a:p>
            <a:pPr algn="ctr"/>
            <a:r>
              <a:rPr lang="en-US" sz="1400" b="1" i="0" dirty="0">
                <a:solidFill>
                  <a:srgbClr val="000000"/>
                </a:solidFill>
                <a:effectLst/>
                <a:latin typeface="Calibri" panose="020F0502020204030204" pitchFamily="34" charset="0"/>
                <a:cs typeface="Calibri" panose="020F0502020204030204" pitchFamily="34" charset="0"/>
              </a:rPr>
              <a:t>The Data Quality framework is a </a:t>
            </a:r>
          </a:p>
          <a:p>
            <a:r>
              <a:rPr lang="en-US" sz="1050" b="1" dirty="0">
                <a:latin typeface="Calibri" panose="020F0502020204030204" pitchFamily="34" charset="0"/>
                <a:cs typeface="Calibri" panose="020F0502020204030204" pitchFamily="34" charset="0"/>
              </a:rPr>
              <a:t>Q1 Validation</a:t>
            </a:r>
          </a:p>
          <a:p>
            <a:pPr marL="285750" indent="-285750">
              <a:buFont typeface="Arial" panose="020B0604020202020204" pitchFamily="34" charset="0"/>
              <a:buChar char="•"/>
            </a:pPr>
            <a:r>
              <a:rPr lang="en-US" sz="1050" dirty="0">
                <a:latin typeface="Calibri" panose="020F0502020204030204" pitchFamily="34" charset="0"/>
                <a:cs typeface="Calibri" panose="020F0502020204030204" pitchFamily="34" charset="0"/>
              </a:rPr>
              <a:t>In the DQ report, it is used to create totals of clients</a:t>
            </a:r>
          </a:p>
          <a:p>
            <a:r>
              <a:rPr lang="en-US" sz="1050" b="1" dirty="0">
                <a:latin typeface="Calibri" panose="020F0502020204030204" pitchFamily="34" charset="0"/>
                <a:cs typeface="Calibri" panose="020F0502020204030204" pitchFamily="34" charset="0"/>
              </a:rPr>
              <a:t>Q2 Personally Identifiable Information (PII) </a:t>
            </a:r>
          </a:p>
          <a:p>
            <a:pPr marL="285750" indent="-285750">
              <a:buFont typeface="Arial" panose="020B0604020202020204" pitchFamily="34" charset="0"/>
              <a:buChar char="•"/>
            </a:pPr>
            <a:r>
              <a:rPr lang="en-US" sz="1050" dirty="0">
                <a:latin typeface="Calibri" panose="020F0502020204030204" pitchFamily="34" charset="0"/>
                <a:cs typeface="Calibri" panose="020F0502020204030204" pitchFamily="34" charset="0"/>
              </a:rPr>
              <a:t>Critical for a system’s ability to un-duplicate &amp; merge records. </a:t>
            </a:r>
          </a:p>
          <a:p>
            <a:pPr marL="285750" indent="-285750">
              <a:buFont typeface="Arial" panose="020B0604020202020204" pitchFamily="34" charset="0"/>
              <a:buChar char="•"/>
            </a:pPr>
            <a:r>
              <a:rPr lang="en-US" sz="1050" dirty="0">
                <a:latin typeface="Calibri" panose="020F0502020204030204" pitchFamily="34" charset="0"/>
                <a:cs typeface="Calibri" panose="020F0502020204030204" pitchFamily="34" charset="0"/>
              </a:rPr>
              <a:t>Show Missing , unknow information or data issues in the PII.</a:t>
            </a:r>
          </a:p>
          <a:p>
            <a:r>
              <a:rPr lang="en-US" sz="1050" b="1" dirty="0">
                <a:latin typeface="Calibri" panose="020F0502020204030204" pitchFamily="34" charset="0"/>
                <a:cs typeface="Calibri" panose="020F0502020204030204" pitchFamily="34" charset="0"/>
              </a:rPr>
              <a:t>Q3 Universal Data Elements</a:t>
            </a:r>
          </a:p>
          <a:p>
            <a:pPr marL="285750" indent="-285750">
              <a:buFont typeface="Arial" panose="020B0604020202020204" pitchFamily="34" charset="0"/>
              <a:buChar char="•"/>
            </a:pPr>
            <a:r>
              <a:rPr lang="en-US" sz="1050" dirty="0">
                <a:latin typeface="Calibri" panose="020F0502020204030204" pitchFamily="34" charset="0"/>
                <a:cs typeface="Calibri" panose="020F0502020204030204" pitchFamily="34" charset="0"/>
              </a:rPr>
              <a:t>Veteran Status - Not Missing -Veterans are 18 or older</a:t>
            </a:r>
          </a:p>
          <a:p>
            <a:pPr marL="285750" indent="-285750">
              <a:buFont typeface="Arial" panose="020B0604020202020204" pitchFamily="34" charset="0"/>
              <a:buChar char="•"/>
            </a:pPr>
            <a:r>
              <a:rPr lang="en-US" sz="1050" dirty="0">
                <a:latin typeface="Calibri" panose="020F0502020204030204" pitchFamily="34" charset="0"/>
                <a:cs typeface="Calibri" panose="020F0502020204030204" pitchFamily="34" charset="0"/>
              </a:rPr>
              <a:t>Project Entry Date - Looking to ensure that there are not overlapping project  </a:t>
            </a:r>
          </a:p>
          <a:p>
            <a:r>
              <a:rPr lang="en-US" sz="1050" dirty="0">
                <a:latin typeface="Calibri" panose="020F0502020204030204" pitchFamily="34" charset="0"/>
                <a:cs typeface="Calibri" panose="020F0502020204030204" pitchFamily="34" charset="0"/>
              </a:rPr>
              <a:t>       stays for the client in the same project. </a:t>
            </a:r>
          </a:p>
          <a:p>
            <a:pPr marL="285750" indent="-285750">
              <a:buFont typeface="Arial" panose="020B0604020202020204" pitchFamily="34" charset="0"/>
              <a:buChar char="•"/>
            </a:pPr>
            <a:r>
              <a:rPr lang="en-US" sz="1050" dirty="0">
                <a:latin typeface="Calibri" panose="020F0502020204030204" pitchFamily="34" charset="0"/>
                <a:cs typeface="Calibri" panose="020F0502020204030204" pitchFamily="34" charset="0"/>
              </a:rPr>
              <a:t>Relationship to Head of Household – Everyone has a relationship – A </a:t>
            </a:r>
            <a:r>
              <a:rPr lang="en-US" sz="1050" dirty="0" err="1">
                <a:latin typeface="Calibri" panose="020F0502020204030204" pitchFamily="34" charset="0"/>
                <a:cs typeface="Calibri" panose="020F0502020204030204" pitchFamily="34" charset="0"/>
              </a:rPr>
              <a:t>HoH</a:t>
            </a:r>
            <a:r>
              <a:rPr lang="en-US" sz="1050" dirty="0">
                <a:latin typeface="Calibri" panose="020F0502020204030204" pitchFamily="34" charset="0"/>
                <a:cs typeface="Calibri" panose="020F0502020204030204" pitchFamily="34" charset="0"/>
              </a:rPr>
              <a:t> is identified (“self”) – There is not more than one </a:t>
            </a:r>
            <a:r>
              <a:rPr lang="en-US" sz="1050" dirty="0" err="1">
                <a:latin typeface="Calibri" panose="020F0502020204030204" pitchFamily="34" charset="0"/>
                <a:cs typeface="Calibri" panose="020F0502020204030204" pitchFamily="34" charset="0"/>
              </a:rPr>
              <a:t>HoH</a:t>
            </a:r>
            <a:r>
              <a:rPr lang="en-US" sz="1050" dirty="0">
                <a:latin typeface="Calibri" panose="020F0502020204030204" pitchFamily="34" charset="0"/>
                <a:cs typeface="Calibri" panose="020F0502020204030204" pitchFamily="34" charset="0"/>
              </a:rPr>
              <a:t> per household </a:t>
            </a:r>
          </a:p>
          <a:p>
            <a:pPr marL="285750" indent="-285750">
              <a:buFont typeface="Arial" panose="020B0604020202020204" pitchFamily="34" charset="0"/>
              <a:buChar char="•"/>
            </a:pPr>
            <a:r>
              <a:rPr lang="en-US" sz="1050" dirty="0">
                <a:latin typeface="Calibri" panose="020F0502020204030204" pitchFamily="34" charset="0"/>
                <a:cs typeface="Calibri" panose="020F0502020204030204" pitchFamily="34" charset="0"/>
              </a:rPr>
              <a:t>Client Location – Not missing – Valid CoC code </a:t>
            </a:r>
          </a:p>
          <a:p>
            <a:pPr marL="285750" indent="-285750">
              <a:buFont typeface="Arial" panose="020B0604020202020204" pitchFamily="34" charset="0"/>
              <a:buChar char="•"/>
            </a:pPr>
            <a:r>
              <a:rPr lang="en-US" sz="1050" dirty="0">
                <a:latin typeface="Calibri" panose="020F0502020204030204" pitchFamily="34" charset="0"/>
                <a:cs typeface="Calibri" panose="020F0502020204030204" pitchFamily="34" charset="0"/>
              </a:rPr>
              <a:t>Disabling Condition – Not missing – Set to “Yes” if special need of long-term duration is identified</a:t>
            </a:r>
          </a:p>
          <a:p>
            <a:r>
              <a:rPr lang="en-US" sz="1050" b="1" dirty="0">
                <a:latin typeface="Calibri" panose="020F0502020204030204" pitchFamily="34" charset="0"/>
                <a:cs typeface="Calibri" panose="020F0502020204030204" pitchFamily="34" charset="0"/>
              </a:rPr>
              <a:t>Q4 Income &amp; Housing</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Destination • 8,9, 99 or 30 – Left without an Exit Income </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Errors are any record where information is not present because the client didn’t know the response, refused to provide a response, or the information was just plain missing… </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…or where the response of client has income “yes” or “no” at a data collection stage is inconsistent with the income source information. </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It’s been over a year and no exit, and an annual assessment has not been done with correct date.</a:t>
            </a:r>
          </a:p>
          <a:p>
            <a:endParaRPr lang="en-US" sz="1050" b="1" dirty="0">
              <a:latin typeface="Calibri" panose="020F0502020204030204" pitchFamily="34" charset="0"/>
              <a:cs typeface="Calibri" panose="020F0502020204030204" pitchFamily="34" charset="0"/>
            </a:endParaRPr>
          </a:p>
          <a:p>
            <a:r>
              <a:rPr lang="en-US" sz="1050" b="1" dirty="0">
                <a:latin typeface="Calibri" panose="020F0502020204030204" pitchFamily="34" charset="0"/>
                <a:cs typeface="Calibri" panose="020F0502020204030204" pitchFamily="34" charset="0"/>
              </a:rPr>
              <a:t>Q5 Chronic Homelessness </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A and B are the building blocks for determining Chronic Homelessness. </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Missing data prevents the HMIS from accurately reporting chronic homelessness, and from knowing how long someone has been homeless</a:t>
            </a:r>
          </a:p>
          <a:p>
            <a:r>
              <a:rPr lang="en-US" sz="1050" b="1" dirty="0">
                <a:latin typeface="Calibri" panose="020F0502020204030204" pitchFamily="34" charset="0"/>
                <a:cs typeface="Calibri" panose="020F0502020204030204" pitchFamily="34" charset="0"/>
              </a:rPr>
              <a:t>Q6 Timeliness</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This section identifies how quickly project entries and project exits are entered into HMIS after they occur</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It compares the system date and time to the effective date and time. *</a:t>
            </a:r>
            <a:r>
              <a:rPr lang="en-US" sz="1050" i="1" dirty="0">
                <a:latin typeface="Calibri" panose="020F0502020204030204" pitchFamily="34" charset="0"/>
                <a:cs typeface="Calibri" panose="020F0502020204030204" pitchFamily="34" charset="0"/>
              </a:rPr>
              <a:t>If and entry is deleted and re-entered it WILL used the newer system time showing a longer timeliness</a:t>
            </a:r>
          </a:p>
          <a:p>
            <a:r>
              <a:rPr lang="en-US" sz="1050" b="1" dirty="0">
                <a:latin typeface="Calibri" panose="020F0502020204030204" pitchFamily="34" charset="0"/>
                <a:cs typeface="Calibri" panose="020F0502020204030204" pitchFamily="34" charset="0"/>
              </a:rPr>
              <a:t> </a:t>
            </a:r>
          </a:p>
          <a:p>
            <a:r>
              <a:rPr lang="en-US" sz="1050" b="1" dirty="0">
                <a:latin typeface="Calibri" panose="020F0502020204030204" pitchFamily="34" charset="0"/>
                <a:cs typeface="Calibri" panose="020F0502020204030204" pitchFamily="34" charset="0"/>
              </a:rPr>
              <a:t>Q7 Inactive Records in Street Outreach &amp; Emergency Shelter </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Data quality includes maintaining accuracy in the number of active records in a system. </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Records often remain open and hamper the project and community’s ability to generate accurate performance measurement.</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This section sets a 90-day limit on inactive records and reports how many records within the report range are inactive (i.e. should have been exited but were not) based on contact with the client for outreach or bed nights for shelter</a:t>
            </a:r>
            <a:endParaRPr lang="en-US" sz="1050" i="1"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0E5F7B76-656C-46B7-BDD7-439D8BB529CA}"/>
              </a:ext>
            </a:extLst>
          </p:cNvPr>
          <p:cNvPicPr>
            <a:picLocks noChangeAspect="1"/>
          </p:cNvPicPr>
          <p:nvPr/>
        </p:nvPicPr>
        <p:blipFill rotWithShape="1">
          <a:blip r:embed="rId2"/>
          <a:srcRect l="7725" t="5071" b="2250"/>
          <a:stretch/>
        </p:blipFill>
        <p:spPr>
          <a:xfrm>
            <a:off x="6309626" y="654946"/>
            <a:ext cx="5054248" cy="5682743"/>
          </a:xfrm>
          <a:prstGeom prst="rect">
            <a:avLst/>
          </a:prstGeom>
        </p:spPr>
      </p:pic>
      <p:cxnSp>
        <p:nvCxnSpPr>
          <p:cNvPr id="26" name="Straight Arrow Connector 25">
            <a:extLst>
              <a:ext uri="{FF2B5EF4-FFF2-40B4-BE49-F238E27FC236}">
                <a16:creationId xmlns:a16="http://schemas.microsoft.com/office/drawing/2014/main" id="{32A98C16-1179-4C5E-82CB-DBC3995BECCB}"/>
              </a:ext>
            </a:extLst>
          </p:cNvPr>
          <p:cNvCxnSpPr/>
          <p:nvPr/>
        </p:nvCxnSpPr>
        <p:spPr>
          <a:xfrm>
            <a:off x="5657353" y="3840480"/>
            <a:ext cx="159026" cy="206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51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F30512-87DE-4DB6-9631-A465F3DCE2DE}"/>
              </a:ext>
            </a:extLst>
          </p:cNvPr>
          <p:cNvPicPr/>
          <p:nvPr/>
        </p:nvPicPr>
        <p:blipFill>
          <a:blip r:embed="rId2"/>
          <a:stretch>
            <a:fillRect/>
          </a:stretch>
        </p:blipFill>
        <p:spPr>
          <a:xfrm>
            <a:off x="663402" y="380152"/>
            <a:ext cx="7654427" cy="2699224"/>
          </a:xfrm>
          <a:prstGeom prst="rect">
            <a:avLst/>
          </a:prstGeom>
        </p:spPr>
      </p:pic>
      <p:sp>
        <p:nvSpPr>
          <p:cNvPr id="3" name="Rectangle 2">
            <a:extLst>
              <a:ext uri="{FF2B5EF4-FFF2-40B4-BE49-F238E27FC236}">
                <a16:creationId xmlns:a16="http://schemas.microsoft.com/office/drawing/2014/main" id="{127608AC-516D-4B61-A7BC-0C986E797AF2}"/>
              </a:ext>
            </a:extLst>
          </p:cNvPr>
          <p:cNvSpPr/>
          <p:nvPr/>
        </p:nvSpPr>
        <p:spPr>
          <a:xfrm>
            <a:off x="6917404" y="1889048"/>
            <a:ext cx="685179" cy="897696"/>
          </a:xfrm>
          <a:prstGeom prst="rect">
            <a:avLst/>
          </a:prstGeom>
          <a:noFill/>
          <a:ln w="28575"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a:extLst>
              <a:ext uri="{FF2B5EF4-FFF2-40B4-BE49-F238E27FC236}">
                <a16:creationId xmlns:a16="http://schemas.microsoft.com/office/drawing/2014/main" id="{85687B25-3BC7-45DF-B95B-B4B9EAEDEB77}"/>
              </a:ext>
            </a:extLst>
          </p:cNvPr>
          <p:cNvSpPr/>
          <p:nvPr/>
        </p:nvSpPr>
        <p:spPr>
          <a:xfrm>
            <a:off x="5398368" y="1287935"/>
            <a:ext cx="1429151" cy="601112"/>
          </a:xfrm>
          <a:prstGeom prst="rect">
            <a:avLst/>
          </a:prstGeom>
          <a:noFill/>
          <a:ln w="28575"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Explosion: 8 Points 5">
            <a:extLst>
              <a:ext uri="{FF2B5EF4-FFF2-40B4-BE49-F238E27FC236}">
                <a16:creationId xmlns:a16="http://schemas.microsoft.com/office/drawing/2014/main" id="{96665C55-3FA3-4439-86E5-A9707259C6A5}"/>
              </a:ext>
            </a:extLst>
          </p:cNvPr>
          <p:cNvSpPr/>
          <p:nvPr/>
        </p:nvSpPr>
        <p:spPr>
          <a:xfrm>
            <a:off x="6691986" y="1982141"/>
            <a:ext cx="160020" cy="18986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Explosion: 8 Points 6">
            <a:extLst>
              <a:ext uri="{FF2B5EF4-FFF2-40B4-BE49-F238E27FC236}">
                <a16:creationId xmlns:a16="http://schemas.microsoft.com/office/drawing/2014/main" id="{11794C08-D980-4853-AF13-D195D58578F7}"/>
              </a:ext>
            </a:extLst>
          </p:cNvPr>
          <p:cNvSpPr/>
          <p:nvPr/>
        </p:nvSpPr>
        <p:spPr>
          <a:xfrm>
            <a:off x="5025217" y="1337594"/>
            <a:ext cx="160020" cy="18986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EED7B3EE-B547-436F-A024-8DCBE7632EAA}"/>
              </a:ext>
            </a:extLst>
          </p:cNvPr>
          <p:cNvSpPr txBox="1"/>
          <p:nvPr/>
        </p:nvSpPr>
        <p:spPr>
          <a:xfrm>
            <a:off x="8530961" y="556751"/>
            <a:ext cx="2921184" cy="5336013"/>
          </a:xfrm>
          <a:prstGeom prst="rect">
            <a:avLst/>
          </a:prstGeom>
          <a:noFill/>
        </p:spPr>
        <p:txBody>
          <a:bodyPr wrap="square">
            <a:sp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Any field that says information missing or error count is something you should be looking at. </a:t>
            </a:r>
          </a:p>
          <a:p>
            <a:pPr marL="0" marR="0">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By clicking on the blue number on the computer screen in any section it will open the pop-up screen to give the client ID # and names you </a:t>
            </a:r>
            <a:r>
              <a:rPr lang="en-US" sz="1600" dirty="0">
                <a:latin typeface="Calibri" panose="020F0502020204030204" pitchFamily="34" charset="0"/>
                <a:ea typeface="Calibri" panose="020F0502020204030204" pitchFamily="34" charset="0"/>
                <a:cs typeface="Times New Roman" panose="02020603050405020304" pitchFamily="18" charset="0"/>
              </a:rPr>
              <a:t>can download this list or just write them down. In the errors or missing data this then allows </a:t>
            </a:r>
            <a:r>
              <a:rPr lang="en-US" sz="1600" dirty="0">
                <a:effectLst/>
                <a:latin typeface="Calibri" panose="020F0502020204030204" pitchFamily="34" charset="0"/>
                <a:ea typeface="Calibri" panose="020F0502020204030204" pitchFamily="34" charset="0"/>
                <a:cs typeface="Times New Roman" panose="02020603050405020304" pitchFamily="18" charset="0"/>
              </a:rPr>
              <a:t>you to go into ClientPoint and make the corrections needed. </a:t>
            </a:r>
          </a:p>
        </p:txBody>
      </p:sp>
      <p:sp>
        <p:nvSpPr>
          <p:cNvPr id="11" name="TextBox 10">
            <a:extLst>
              <a:ext uri="{FF2B5EF4-FFF2-40B4-BE49-F238E27FC236}">
                <a16:creationId xmlns:a16="http://schemas.microsoft.com/office/drawing/2014/main" id="{FEA6A163-0319-4611-B48D-CC4927AE5484}"/>
              </a:ext>
            </a:extLst>
          </p:cNvPr>
          <p:cNvSpPr txBox="1"/>
          <p:nvPr/>
        </p:nvSpPr>
        <p:spPr>
          <a:xfrm>
            <a:off x="3955876" y="556751"/>
            <a:ext cx="2961528" cy="707886"/>
          </a:xfrm>
          <a:prstGeom prst="rect">
            <a:avLst/>
          </a:prstGeom>
          <a:noFill/>
        </p:spPr>
        <p:txBody>
          <a:bodyPr wrap="square" rtlCol="0">
            <a:spAutoFit/>
          </a:bodyPr>
          <a:lstStyle/>
          <a:p>
            <a:r>
              <a:rPr lang="en-US" sz="1100" dirty="0"/>
              <a:t>This area will tell you the stayer(active), the leavers(exited). Head of house, children, Adults etc</a:t>
            </a:r>
            <a:r>
              <a:rPr lang="en-US" dirty="0"/>
              <a:t>. </a:t>
            </a:r>
          </a:p>
        </p:txBody>
      </p:sp>
      <p:pic>
        <p:nvPicPr>
          <p:cNvPr id="12" name="Picture 11">
            <a:extLst>
              <a:ext uri="{FF2B5EF4-FFF2-40B4-BE49-F238E27FC236}">
                <a16:creationId xmlns:a16="http://schemas.microsoft.com/office/drawing/2014/main" id="{25A0655C-E821-4090-85C3-3CF837FE3467}"/>
              </a:ext>
            </a:extLst>
          </p:cNvPr>
          <p:cNvPicPr/>
          <p:nvPr/>
        </p:nvPicPr>
        <p:blipFill>
          <a:blip r:embed="rId3"/>
          <a:stretch>
            <a:fillRect/>
          </a:stretch>
        </p:blipFill>
        <p:spPr>
          <a:xfrm>
            <a:off x="1262742" y="3255975"/>
            <a:ext cx="6865445" cy="2381795"/>
          </a:xfrm>
          <a:prstGeom prst="rect">
            <a:avLst/>
          </a:prstGeom>
        </p:spPr>
      </p:pic>
      <p:sp>
        <p:nvSpPr>
          <p:cNvPr id="13" name="Rectangle 12">
            <a:extLst>
              <a:ext uri="{FF2B5EF4-FFF2-40B4-BE49-F238E27FC236}">
                <a16:creationId xmlns:a16="http://schemas.microsoft.com/office/drawing/2014/main" id="{4FE80EC9-348C-4F85-B678-A575EA48A2B0}"/>
              </a:ext>
            </a:extLst>
          </p:cNvPr>
          <p:cNvSpPr/>
          <p:nvPr/>
        </p:nvSpPr>
        <p:spPr>
          <a:xfrm>
            <a:off x="1811123" y="3971109"/>
            <a:ext cx="1337481" cy="13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1BF36B6-323D-447A-B169-FCB6403B28DE}"/>
              </a:ext>
            </a:extLst>
          </p:cNvPr>
          <p:cNvCxnSpPr>
            <a:cxnSpLocks/>
          </p:cNvCxnSpPr>
          <p:nvPr/>
        </p:nvCxnSpPr>
        <p:spPr>
          <a:xfrm flipH="1" flipV="1">
            <a:off x="5025217" y="4117431"/>
            <a:ext cx="2664452" cy="10902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431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8EB2-6EBF-443F-AD94-4870C474EE8F}"/>
              </a:ext>
            </a:extLst>
          </p:cNvPr>
          <p:cNvSpPr>
            <a:spLocks noGrp="1"/>
          </p:cNvSpPr>
          <p:nvPr>
            <p:ph type="title"/>
          </p:nvPr>
        </p:nvSpPr>
        <p:spPr>
          <a:xfrm>
            <a:off x="919189" y="1038255"/>
            <a:ext cx="10780776" cy="3237654"/>
          </a:xfrm>
        </p:spPr>
        <p:txBody>
          <a:bodyPr>
            <a:normAutofit/>
          </a:bodyPr>
          <a:lstStyle/>
          <a:p>
            <a:pPr algn="ctr"/>
            <a:r>
              <a:rPr lang="en-US" dirty="0"/>
              <a:t>Step one</a:t>
            </a:r>
            <a:br>
              <a:rPr lang="en-US" dirty="0"/>
            </a:br>
            <a:r>
              <a:rPr lang="en-US" dirty="0"/>
              <a:t> </a:t>
            </a:r>
            <a:br>
              <a:rPr lang="en-US" dirty="0"/>
            </a:br>
            <a:r>
              <a:rPr lang="en-US" dirty="0"/>
              <a:t>Making sure you are in the Program</a:t>
            </a:r>
            <a:br>
              <a:rPr lang="en-US" dirty="0"/>
            </a:br>
            <a:r>
              <a:rPr lang="en-US" dirty="0"/>
              <a:t> for which you want to run the report for </a:t>
            </a:r>
            <a:br>
              <a:rPr lang="en-US" dirty="0"/>
            </a:br>
            <a:r>
              <a:rPr lang="en-US" dirty="0"/>
              <a:t>this  very important other wise your data will not be correct.</a:t>
            </a:r>
            <a:br>
              <a:rPr lang="en-US" dirty="0"/>
            </a:br>
            <a:br>
              <a:rPr lang="en-US" dirty="0"/>
            </a:br>
            <a:endParaRPr lang="en-US" dirty="0"/>
          </a:p>
        </p:txBody>
      </p:sp>
    </p:spTree>
    <p:extLst>
      <p:ext uri="{BB962C8B-B14F-4D97-AF65-F5344CB8AC3E}">
        <p14:creationId xmlns:p14="http://schemas.microsoft.com/office/powerpoint/2010/main" val="394077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21A23E-8CAB-9027-BC12-6743F858B7AF}"/>
              </a:ext>
            </a:extLst>
          </p:cNvPr>
          <p:cNvPicPr>
            <a:picLocks noChangeAspect="1"/>
          </p:cNvPicPr>
          <p:nvPr/>
        </p:nvPicPr>
        <p:blipFill>
          <a:blip r:embed="rId2"/>
          <a:stretch>
            <a:fillRect/>
          </a:stretch>
        </p:blipFill>
        <p:spPr>
          <a:xfrm>
            <a:off x="1996084" y="704614"/>
            <a:ext cx="8199831" cy="5448772"/>
          </a:xfrm>
          <a:prstGeom prst="rect">
            <a:avLst/>
          </a:prstGeom>
        </p:spPr>
      </p:pic>
    </p:spTree>
    <p:extLst>
      <p:ext uri="{BB962C8B-B14F-4D97-AF65-F5344CB8AC3E}">
        <p14:creationId xmlns:p14="http://schemas.microsoft.com/office/powerpoint/2010/main" val="323291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7ADC98-1436-B5A3-07E6-FDE4AACB3347}"/>
              </a:ext>
            </a:extLst>
          </p:cNvPr>
          <p:cNvPicPr>
            <a:picLocks noChangeAspect="1"/>
          </p:cNvPicPr>
          <p:nvPr/>
        </p:nvPicPr>
        <p:blipFill>
          <a:blip r:embed="rId2"/>
          <a:stretch>
            <a:fillRect/>
          </a:stretch>
        </p:blipFill>
        <p:spPr>
          <a:xfrm>
            <a:off x="961054" y="160725"/>
            <a:ext cx="10618236" cy="6712993"/>
          </a:xfrm>
          <a:prstGeom prst="rect">
            <a:avLst/>
          </a:prstGeom>
        </p:spPr>
      </p:pic>
    </p:spTree>
    <p:extLst>
      <p:ext uri="{BB962C8B-B14F-4D97-AF65-F5344CB8AC3E}">
        <p14:creationId xmlns:p14="http://schemas.microsoft.com/office/powerpoint/2010/main" val="161568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E8EC06-98B5-4E5F-0AFB-76C2A3E7F819}"/>
              </a:ext>
            </a:extLst>
          </p:cNvPr>
          <p:cNvPicPr>
            <a:picLocks noChangeAspect="1"/>
          </p:cNvPicPr>
          <p:nvPr/>
        </p:nvPicPr>
        <p:blipFill>
          <a:blip r:embed="rId2"/>
          <a:stretch>
            <a:fillRect/>
          </a:stretch>
        </p:blipFill>
        <p:spPr>
          <a:xfrm>
            <a:off x="821094" y="148098"/>
            <a:ext cx="11457992" cy="6561804"/>
          </a:xfrm>
          <a:prstGeom prst="rect">
            <a:avLst/>
          </a:prstGeom>
        </p:spPr>
      </p:pic>
    </p:spTree>
    <p:extLst>
      <p:ext uri="{BB962C8B-B14F-4D97-AF65-F5344CB8AC3E}">
        <p14:creationId xmlns:p14="http://schemas.microsoft.com/office/powerpoint/2010/main" val="378353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30A622-730A-E5F4-05C8-D37B1869ED4A}"/>
              </a:ext>
            </a:extLst>
          </p:cNvPr>
          <p:cNvPicPr>
            <a:picLocks noChangeAspect="1"/>
          </p:cNvPicPr>
          <p:nvPr/>
        </p:nvPicPr>
        <p:blipFill>
          <a:blip r:embed="rId2"/>
          <a:stretch>
            <a:fillRect/>
          </a:stretch>
        </p:blipFill>
        <p:spPr>
          <a:xfrm>
            <a:off x="503853" y="355682"/>
            <a:ext cx="10743915" cy="6007718"/>
          </a:xfrm>
          <a:prstGeom prst="rect">
            <a:avLst/>
          </a:prstGeom>
        </p:spPr>
      </p:pic>
    </p:spTree>
    <p:extLst>
      <p:ext uri="{BB962C8B-B14F-4D97-AF65-F5344CB8AC3E}">
        <p14:creationId xmlns:p14="http://schemas.microsoft.com/office/powerpoint/2010/main" val="1343298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A18704-E0DE-77F3-1BF8-BCB971EDC677}"/>
              </a:ext>
            </a:extLst>
          </p:cNvPr>
          <p:cNvPicPr>
            <a:picLocks noChangeAspect="1"/>
          </p:cNvPicPr>
          <p:nvPr/>
        </p:nvPicPr>
        <p:blipFill>
          <a:blip r:embed="rId2"/>
          <a:stretch>
            <a:fillRect/>
          </a:stretch>
        </p:blipFill>
        <p:spPr>
          <a:xfrm>
            <a:off x="364471" y="233266"/>
            <a:ext cx="11827530" cy="6594688"/>
          </a:xfrm>
          <a:prstGeom prst="rect">
            <a:avLst/>
          </a:prstGeom>
        </p:spPr>
      </p:pic>
    </p:spTree>
    <p:extLst>
      <p:ext uri="{BB962C8B-B14F-4D97-AF65-F5344CB8AC3E}">
        <p14:creationId xmlns:p14="http://schemas.microsoft.com/office/powerpoint/2010/main" val="1743465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F04562-97EB-50CF-DD85-D655FBFF4EEA}"/>
              </a:ext>
            </a:extLst>
          </p:cNvPr>
          <p:cNvPicPr>
            <a:picLocks noChangeAspect="1"/>
          </p:cNvPicPr>
          <p:nvPr/>
        </p:nvPicPr>
        <p:blipFill>
          <a:blip r:embed="rId2"/>
          <a:stretch>
            <a:fillRect/>
          </a:stretch>
        </p:blipFill>
        <p:spPr>
          <a:xfrm>
            <a:off x="167951" y="145950"/>
            <a:ext cx="12279085" cy="6800355"/>
          </a:xfrm>
          <a:prstGeom prst="rect">
            <a:avLst/>
          </a:prstGeom>
        </p:spPr>
      </p:pic>
    </p:spTree>
    <p:extLst>
      <p:ext uri="{BB962C8B-B14F-4D97-AF65-F5344CB8AC3E}">
        <p14:creationId xmlns:p14="http://schemas.microsoft.com/office/powerpoint/2010/main" val="865486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5C09BB-13AD-F07B-216B-188AA84B9FF9}"/>
              </a:ext>
            </a:extLst>
          </p:cNvPr>
          <p:cNvPicPr>
            <a:picLocks noChangeAspect="1"/>
          </p:cNvPicPr>
          <p:nvPr/>
        </p:nvPicPr>
        <p:blipFill>
          <a:blip r:embed="rId2"/>
          <a:stretch>
            <a:fillRect/>
          </a:stretch>
        </p:blipFill>
        <p:spPr>
          <a:xfrm>
            <a:off x="373224" y="247663"/>
            <a:ext cx="11370743" cy="6321087"/>
          </a:xfrm>
          <a:prstGeom prst="rect">
            <a:avLst/>
          </a:prstGeom>
        </p:spPr>
      </p:pic>
    </p:spTree>
    <p:extLst>
      <p:ext uri="{BB962C8B-B14F-4D97-AF65-F5344CB8AC3E}">
        <p14:creationId xmlns:p14="http://schemas.microsoft.com/office/powerpoint/2010/main" val="2988337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F673C1-BCE5-66F7-2AD4-7A41AEA2E44D}"/>
              </a:ext>
            </a:extLst>
          </p:cNvPr>
          <p:cNvPicPr>
            <a:picLocks noChangeAspect="1"/>
          </p:cNvPicPr>
          <p:nvPr/>
        </p:nvPicPr>
        <p:blipFill>
          <a:blip r:embed="rId2"/>
          <a:stretch>
            <a:fillRect/>
          </a:stretch>
        </p:blipFill>
        <p:spPr>
          <a:xfrm>
            <a:off x="208190" y="158660"/>
            <a:ext cx="11692674" cy="6456744"/>
          </a:xfrm>
          <a:prstGeom prst="rect">
            <a:avLst/>
          </a:prstGeom>
        </p:spPr>
      </p:pic>
    </p:spTree>
    <p:extLst>
      <p:ext uri="{BB962C8B-B14F-4D97-AF65-F5344CB8AC3E}">
        <p14:creationId xmlns:p14="http://schemas.microsoft.com/office/powerpoint/2010/main" val="123013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0FD1B-110E-3201-CA6A-5EF9AF7156B9}"/>
              </a:ext>
            </a:extLst>
          </p:cNvPr>
          <p:cNvPicPr>
            <a:picLocks noChangeAspect="1"/>
          </p:cNvPicPr>
          <p:nvPr/>
        </p:nvPicPr>
        <p:blipFill>
          <a:blip r:embed="rId2"/>
          <a:stretch>
            <a:fillRect/>
          </a:stretch>
        </p:blipFill>
        <p:spPr>
          <a:xfrm>
            <a:off x="578498" y="46120"/>
            <a:ext cx="10786188" cy="6613205"/>
          </a:xfrm>
          <a:prstGeom prst="rect">
            <a:avLst/>
          </a:prstGeom>
        </p:spPr>
      </p:pic>
    </p:spTree>
    <p:extLst>
      <p:ext uri="{BB962C8B-B14F-4D97-AF65-F5344CB8AC3E}">
        <p14:creationId xmlns:p14="http://schemas.microsoft.com/office/powerpoint/2010/main" val="352974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A41E9-4553-D892-2ADA-195B0119B49F}"/>
              </a:ext>
            </a:extLst>
          </p:cNvPr>
          <p:cNvPicPr>
            <a:picLocks noChangeAspect="1"/>
          </p:cNvPicPr>
          <p:nvPr/>
        </p:nvPicPr>
        <p:blipFill>
          <a:blip r:embed="rId2"/>
          <a:stretch>
            <a:fillRect/>
          </a:stretch>
        </p:blipFill>
        <p:spPr>
          <a:xfrm>
            <a:off x="541176" y="-23178"/>
            <a:ext cx="11072351" cy="6881178"/>
          </a:xfrm>
          <a:prstGeom prst="rect">
            <a:avLst/>
          </a:prstGeom>
        </p:spPr>
      </p:pic>
    </p:spTree>
    <p:extLst>
      <p:ext uri="{BB962C8B-B14F-4D97-AF65-F5344CB8AC3E}">
        <p14:creationId xmlns:p14="http://schemas.microsoft.com/office/powerpoint/2010/main" val="375490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3EEE4D5-B47A-43D7-9918-0A346D5C8BE7}"/>
              </a:ext>
            </a:extLst>
          </p:cNvPr>
          <p:cNvSpPr/>
          <p:nvPr/>
        </p:nvSpPr>
        <p:spPr>
          <a:xfrm>
            <a:off x="1241572" y="6249798"/>
            <a:ext cx="310392" cy="3146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471AC6E-9318-43C4-AE06-7C49E23E1331}"/>
              </a:ext>
            </a:extLst>
          </p:cNvPr>
          <p:cNvSpPr>
            <a:spLocks noGrp="1"/>
          </p:cNvSpPr>
          <p:nvPr>
            <p:ph type="body" sz="half" idx="2"/>
          </p:nvPr>
        </p:nvSpPr>
        <p:spPr>
          <a:xfrm>
            <a:off x="891260" y="5346878"/>
            <a:ext cx="11036534" cy="1305495"/>
          </a:xfrm>
        </p:spPr>
        <p:txBody>
          <a:bodyPr>
            <a:normAutofit lnSpcReduction="10000"/>
          </a:bodyPr>
          <a:lstStyle/>
          <a:p>
            <a:r>
              <a:rPr lang="en-US" dirty="0">
                <a:latin typeface="Comic Sans MS" panose="030F0702030302020204" pitchFamily="66" charset="0"/>
              </a:rPr>
              <a:t>•    Make sure you are “entering data as” the program you will be running the report for.  </a:t>
            </a:r>
          </a:p>
          <a:p>
            <a:r>
              <a:rPr lang="en-US" dirty="0">
                <a:latin typeface="Comic Sans MS" panose="030F0702030302020204" pitchFamily="66" charset="0"/>
              </a:rPr>
              <a:t>•    Your default program is on the top left of the screen. If this is the program you want, you don’t need to do anything.  </a:t>
            </a:r>
          </a:p>
          <a:p>
            <a:pPr marL="285750" indent="-285750">
              <a:buFont typeface="Arial" panose="020B0604020202020204" pitchFamily="34" charset="0"/>
              <a:buChar char="•"/>
            </a:pPr>
            <a:r>
              <a:rPr lang="en-US" dirty="0">
                <a:latin typeface="Comic Sans MS" panose="030F0702030302020204" pitchFamily="66" charset="0"/>
              </a:rPr>
              <a:t>Otherwise, click on “Enter Data As” on the top right of the screen and choose the program for the report by clicking on the  </a:t>
            </a:r>
            <a:r>
              <a:rPr lang="en-US" sz="2800" b="1" dirty="0">
                <a:solidFill>
                  <a:schemeClr val="bg1"/>
                </a:solidFill>
                <a:latin typeface="Comic Sans MS" panose="030F0702030302020204" pitchFamily="66" charset="0"/>
              </a:rPr>
              <a:t>+ </a:t>
            </a:r>
            <a:r>
              <a:rPr lang="en-US" dirty="0">
                <a:latin typeface="Comic Sans MS" panose="030F0702030302020204" pitchFamily="66" charset="0"/>
              </a:rPr>
              <a:t>.</a:t>
            </a:r>
          </a:p>
          <a:p>
            <a:endParaRPr lang="en-US" dirty="0"/>
          </a:p>
        </p:txBody>
      </p:sp>
      <p:pic>
        <p:nvPicPr>
          <p:cNvPr id="6" name="Picture Placeholder 5">
            <a:extLst>
              <a:ext uri="{FF2B5EF4-FFF2-40B4-BE49-F238E27FC236}">
                <a16:creationId xmlns:a16="http://schemas.microsoft.com/office/drawing/2014/main" id="{0085B3AB-9116-42FC-8037-5C98396DD6D2}"/>
              </a:ext>
            </a:extLst>
          </p:cNvPr>
          <p:cNvPicPr>
            <a:picLocks noGrp="1" noChangeAspect="1"/>
          </p:cNvPicPr>
          <p:nvPr>
            <p:ph type="pic" idx="1"/>
          </p:nvPr>
        </p:nvPicPr>
        <p:blipFill rotWithShape="1">
          <a:blip r:embed="rId2"/>
          <a:srcRect t="5359" b="5359"/>
          <a:stretch/>
        </p:blipFill>
        <p:spPr>
          <a:xfrm>
            <a:off x="251017" y="205627"/>
            <a:ext cx="11278571" cy="4931556"/>
          </a:xfrm>
        </p:spPr>
      </p:pic>
      <p:cxnSp>
        <p:nvCxnSpPr>
          <p:cNvPr id="19" name="Straight Arrow Connector 18">
            <a:extLst>
              <a:ext uri="{FF2B5EF4-FFF2-40B4-BE49-F238E27FC236}">
                <a16:creationId xmlns:a16="http://schemas.microsoft.com/office/drawing/2014/main" id="{518DF8C1-1A4C-4707-828D-69F5862212D2}"/>
              </a:ext>
            </a:extLst>
          </p:cNvPr>
          <p:cNvCxnSpPr>
            <a:cxnSpLocks/>
          </p:cNvCxnSpPr>
          <p:nvPr/>
        </p:nvCxnSpPr>
        <p:spPr>
          <a:xfrm flipH="1" flipV="1">
            <a:off x="10756282" y="436341"/>
            <a:ext cx="544458" cy="55632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556098-68E8-463D-AADC-C32FCAEE9C44}"/>
              </a:ext>
            </a:extLst>
          </p:cNvPr>
          <p:cNvCxnSpPr/>
          <p:nvPr/>
        </p:nvCxnSpPr>
        <p:spPr>
          <a:xfrm>
            <a:off x="2577736" y="705560"/>
            <a:ext cx="2760618" cy="502484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5495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260A39-D9F3-9657-B9D6-73C5B4DBC8A3}"/>
              </a:ext>
            </a:extLst>
          </p:cNvPr>
          <p:cNvPicPr>
            <a:picLocks noChangeAspect="1"/>
          </p:cNvPicPr>
          <p:nvPr/>
        </p:nvPicPr>
        <p:blipFill>
          <a:blip r:embed="rId2"/>
          <a:stretch>
            <a:fillRect/>
          </a:stretch>
        </p:blipFill>
        <p:spPr>
          <a:xfrm>
            <a:off x="139959" y="82130"/>
            <a:ext cx="11178074" cy="6678545"/>
          </a:xfrm>
          <a:prstGeom prst="rect">
            <a:avLst/>
          </a:prstGeom>
        </p:spPr>
      </p:pic>
    </p:spTree>
    <p:extLst>
      <p:ext uri="{BB962C8B-B14F-4D97-AF65-F5344CB8AC3E}">
        <p14:creationId xmlns:p14="http://schemas.microsoft.com/office/powerpoint/2010/main" val="41161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8B8E23-0EFE-52E0-8D82-FFD40F039258}"/>
              </a:ext>
            </a:extLst>
          </p:cNvPr>
          <p:cNvPicPr>
            <a:picLocks noChangeAspect="1"/>
          </p:cNvPicPr>
          <p:nvPr/>
        </p:nvPicPr>
        <p:blipFill rotWithShape="1">
          <a:blip r:embed="rId2"/>
          <a:srcRect l="14861"/>
          <a:stretch/>
        </p:blipFill>
        <p:spPr>
          <a:xfrm>
            <a:off x="485192" y="207471"/>
            <a:ext cx="11411338" cy="6443058"/>
          </a:xfrm>
          <a:prstGeom prst="rect">
            <a:avLst/>
          </a:prstGeom>
        </p:spPr>
      </p:pic>
    </p:spTree>
    <p:extLst>
      <p:ext uri="{BB962C8B-B14F-4D97-AF65-F5344CB8AC3E}">
        <p14:creationId xmlns:p14="http://schemas.microsoft.com/office/powerpoint/2010/main" val="3310604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37120-6EA3-FC2A-6FC3-7BCED0D3BA98}"/>
              </a:ext>
            </a:extLst>
          </p:cNvPr>
          <p:cNvPicPr>
            <a:picLocks noChangeAspect="1"/>
          </p:cNvPicPr>
          <p:nvPr/>
        </p:nvPicPr>
        <p:blipFill>
          <a:blip r:embed="rId2"/>
          <a:stretch>
            <a:fillRect/>
          </a:stretch>
        </p:blipFill>
        <p:spPr>
          <a:xfrm>
            <a:off x="205099" y="150586"/>
            <a:ext cx="11553323" cy="6429676"/>
          </a:xfrm>
          <a:prstGeom prst="rect">
            <a:avLst/>
          </a:prstGeom>
        </p:spPr>
      </p:pic>
    </p:spTree>
    <p:extLst>
      <p:ext uri="{BB962C8B-B14F-4D97-AF65-F5344CB8AC3E}">
        <p14:creationId xmlns:p14="http://schemas.microsoft.com/office/powerpoint/2010/main" val="1032717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844442-7469-E32F-0E64-B6CE68D149EE}"/>
              </a:ext>
            </a:extLst>
          </p:cNvPr>
          <p:cNvPicPr>
            <a:picLocks noChangeAspect="1"/>
          </p:cNvPicPr>
          <p:nvPr/>
        </p:nvPicPr>
        <p:blipFill>
          <a:blip r:embed="rId2"/>
          <a:stretch>
            <a:fillRect/>
          </a:stretch>
        </p:blipFill>
        <p:spPr>
          <a:xfrm>
            <a:off x="264920" y="219645"/>
            <a:ext cx="11587666" cy="6377708"/>
          </a:xfrm>
          <a:prstGeom prst="rect">
            <a:avLst/>
          </a:prstGeom>
        </p:spPr>
      </p:pic>
    </p:spTree>
    <p:extLst>
      <p:ext uri="{BB962C8B-B14F-4D97-AF65-F5344CB8AC3E}">
        <p14:creationId xmlns:p14="http://schemas.microsoft.com/office/powerpoint/2010/main" val="1533305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C6DCB-3C6A-79AE-4681-F87E95B7E6D5}"/>
              </a:ext>
            </a:extLst>
          </p:cNvPr>
          <p:cNvPicPr>
            <a:picLocks noChangeAspect="1"/>
          </p:cNvPicPr>
          <p:nvPr/>
        </p:nvPicPr>
        <p:blipFill>
          <a:blip r:embed="rId2"/>
          <a:stretch>
            <a:fillRect/>
          </a:stretch>
        </p:blipFill>
        <p:spPr>
          <a:xfrm>
            <a:off x="68367" y="135760"/>
            <a:ext cx="11384268" cy="6586479"/>
          </a:xfrm>
          <a:prstGeom prst="rect">
            <a:avLst/>
          </a:prstGeom>
        </p:spPr>
      </p:pic>
    </p:spTree>
    <p:extLst>
      <p:ext uri="{BB962C8B-B14F-4D97-AF65-F5344CB8AC3E}">
        <p14:creationId xmlns:p14="http://schemas.microsoft.com/office/powerpoint/2010/main" val="1521749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E692E-DC39-1645-830B-1ED226663167}"/>
              </a:ext>
            </a:extLst>
          </p:cNvPr>
          <p:cNvPicPr>
            <a:picLocks noChangeAspect="1"/>
          </p:cNvPicPr>
          <p:nvPr/>
        </p:nvPicPr>
        <p:blipFill>
          <a:blip r:embed="rId2"/>
          <a:stretch>
            <a:fillRect/>
          </a:stretch>
        </p:blipFill>
        <p:spPr>
          <a:xfrm>
            <a:off x="1452785" y="105915"/>
            <a:ext cx="9106052" cy="6517076"/>
          </a:xfrm>
          <a:prstGeom prst="rect">
            <a:avLst/>
          </a:prstGeom>
        </p:spPr>
      </p:pic>
    </p:spTree>
    <p:extLst>
      <p:ext uri="{BB962C8B-B14F-4D97-AF65-F5344CB8AC3E}">
        <p14:creationId xmlns:p14="http://schemas.microsoft.com/office/powerpoint/2010/main" val="1215539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AA6684-3C5B-4157-E6A1-EC5D480A4ACF}"/>
              </a:ext>
            </a:extLst>
          </p:cNvPr>
          <p:cNvPicPr>
            <a:picLocks noChangeAspect="1"/>
          </p:cNvPicPr>
          <p:nvPr/>
        </p:nvPicPr>
        <p:blipFill>
          <a:blip r:embed="rId2"/>
          <a:stretch>
            <a:fillRect/>
          </a:stretch>
        </p:blipFill>
        <p:spPr>
          <a:xfrm>
            <a:off x="-68366" y="368991"/>
            <a:ext cx="12219897" cy="6065992"/>
          </a:xfrm>
          <a:prstGeom prst="rect">
            <a:avLst/>
          </a:prstGeom>
        </p:spPr>
      </p:pic>
    </p:spTree>
    <p:extLst>
      <p:ext uri="{BB962C8B-B14F-4D97-AF65-F5344CB8AC3E}">
        <p14:creationId xmlns:p14="http://schemas.microsoft.com/office/powerpoint/2010/main" val="1579637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2227E2-2F48-D71D-9474-BBB5E37D2A64}"/>
              </a:ext>
            </a:extLst>
          </p:cNvPr>
          <p:cNvPicPr>
            <a:picLocks noChangeAspect="1"/>
          </p:cNvPicPr>
          <p:nvPr/>
        </p:nvPicPr>
        <p:blipFill>
          <a:blip r:embed="rId2"/>
          <a:stretch>
            <a:fillRect/>
          </a:stretch>
        </p:blipFill>
        <p:spPr>
          <a:xfrm>
            <a:off x="1275932" y="761769"/>
            <a:ext cx="10391299" cy="5750126"/>
          </a:xfrm>
          <a:prstGeom prst="rect">
            <a:avLst/>
          </a:prstGeom>
        </p:spPr>
      </p:pic>
    </p:spTree>
    <p:extLst>
      <p:ext uri="{BB962C8B-B14F-4D97-AF65-F5344CB8AC3E}">
        <p14:creationId xmlns:p14="http://schemas.microsoft.com/office/powerpoint/2010/main" val="47794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D221A-F884-3143-8FFD-D75B9CAA6875}"/>
              </a:ext>
            </a:extLst>
          </p:cNvPr>
          <p:cNvPicPr>
            <a:picLocks noChangeAspect="1"/>
          </p:cNvPicPr>
          <p:nvPr/>
        </p:nvPicPr>
        <p:blipFill>
          <a:blip r:embed="rId2"/>
          <a:stretch>
            <a:fillRect/>
          </a:stretch>
        </p:blipFill>
        <p:spPr>
          <a:xfrm>
            <a:off x="162370" y="192474"/>
            <a:ext cx="11804946" cy="6439062"/>
          </a:xfrm>
          <a:prstGeom prst="rect">
            <a:avLst/>
          </a:prstGeom>
        </p:spPr>
      </p:pic>
    </p:spTree>
    <p:extLst>
      <p:ext uri="{BB962C8B-B14F-4D97-AF65-F5344CB8AC3E}">
        <p14:creationId xmlns:p14="http://schemas.microsoft.com/office/powerpoint/2010/main" val="226402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AC1524-474A-4448-9904-753F62B3A5CB}"/>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Once you click on the         It will open the program under the “Enter Data As”. Think pf this as opening the file drawer for the program you want to work with.</a:t>
            </a:r>
          </a:p>
          <a:p>
            <a:pPr marL="285750" indent="-285750">
              <a:buFont typeface="Arial" panose="020B0604020202020204" pitchFamily="34" charset="0"/>
              <a:buChar char="•"/>
            </a:pPr>
            <a:r>
              <a:rPr lang="en-US" dirty="0"/>
              <a:t>Then click on the Reports tab.</a:t>
            </a:r>
          </a:p>
        </p:txBody>
      </p:sp>
      <p:pic>
        <p:nvPicPr>
          <p:cNvPr id="12" name="Picture 11">
            <a:extLst>
              <a:ext uri="{FF2B5EF4-FFF2-40B4-BE49-F238E27FC236}">
                <a16:creationId xmlns:a16="http://schemas.microsoft.com/office/drawing/2014/main" id="{1BD405DB-C61C-4DFE-B55B-A21365CAC13B}"/>
              </a:ext>
            </a:extLst>
          </p:cNvPr>
          <p:cNvPicPr>
            <a:picLocks noChangeAspect="1"/>
          </p:cNvPicPr>
          <p:nvPr/>
        </p:nvPicPr>
        <p:blipFill>
          <a:blip r:embed="rId2"/>
          <a:stretch>
            <a:fillRect/>
          </a:stretch>
        </p:blipFill>
        <p:spPr>
          <a:xfrm>
            <a:off x="149103" y="1502402"/>
            <a:ext cx="7418242" cy="3396169"/>
          </a:xfrm>
          <a:prstGeom prst="rect">
            <a:avLst/>
          </a:prstGeom>
        </p:spPr>
      </p:pic>
      <p:pic>
        <p:nvPicPr>
          <p:cNvPr id="14" name="Picture 13">
            <a:extLst>
              <a:ext uri="{FF2B5EF4-FFF2-40B4-BE49-F238E27FC236}">
                <a16:creationId xmlns:a16="http://schemas.microsoft.com/office/drawing/2014/main" id="{B118A40F-C29A-413D-AD88-DC638EE9B5EC}"/>
              </a:ext>
            </a:extLst>
          </p:cNvPr>
          <p:cNvPicPr>
            <a:picLocks noChangeAspect="1"/>
          </p:cNvPicPr>
          <p:nvPr/>
        </p:nvPicPr>
        <p:blipFill>
          <a:blip r:embed="rId3"/>
          <a:stretch>
            <a:fillRect/>
          </a:stretch>
        </p:blipFill>
        <p:spPr>
          <a:xfrm>
            <a:off x="10402838" y="2511813"/>
            <a:ext cx="381033" cy="327688"/>
          </a:xfrm>
          <a:prstGeom prst="rect">
            <a:avLst/>
          </a:prstGeom>
        </p:spPr>
      </p:pic>
      <p:cxnSp>
        <p:nvCxnSpPr>
          <p:cNvPr id="16" name="Straight Arrow Connector 15">
            <a:extLst>
              <a:ext uri="{FF2B5EF4-FFF2-40B4-BE49-F238E27FC236}">
                <a16:creationId xmlns:a16="http://schemas.microsoft.com/office/drawing/2014/main" id="{968476C6-E0C7-4021-B369-51DB671A5E15}"/>
              </a:ext>
            </a:extLst>
          </p:cNvPr>
          <p:cNvCxnSpPr>
            <a:cxnSpLocks/>
          </p:cNvCxnSpPr>
          <p:nvPr/>
        </p:nvCxnSpPr>
        <p:spPr>
          <a:xfrm flipH="1" flipV="1">
            <a:off x="7172587" y="2130804"/>
            <a:ext cx="1178311" cy="10696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69B96B3F-1193-46AF-AE8A-22A63C71B36F}"/>
              </a:ext>
            </a:extLst>
          </p:cNvPr>
          <p:cNvCxnSpPr>
            <a:cxnSpLocks/>
          </p:cNvCxnSpPr>
          <p:nvPr/>
        </p:nvCxnSpPr>
        <p:spPr>
          <a:xfrm flipH="1" flipV="1">
            <a:off x="940966" y="3540466"/>
            <a:ext cx="7409932" cy="8987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9177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FCABBA-8ED1-4CEF-83E4-CA081C9F8D33}"/>
              </a:ext>
            </a:extLst>
          </p:cNvPr>
          <p:cNvSpPr>
            <a:spLocks noGrp="1"/>
          </p:cNvSpPr>
          <p:nvPr>
            <p:ph type="subTitle" idx="1"/>
          </p:nvPr>
        </p:nvSpPr>
        <p:spPr>
          <a:xfrm>
            <a:off x="533288" y="5385732"/>
            <a:ext cx="11223283" cy="1052390"/>
          </a:xfrm>
        </p:spPr>
        <p:txBody>
          <a:bodyPr>
            <a:normAutofit fontScale="92500" lnSpcReduction="20000"/>
          </a:bodyPr>
          <a:lstStyle/>
          <a:p>
            <a:pPr marL="285750" indent="-285750">
              <a:buFont typeface="Arial" panose="020B0604020202020204" pitchFamily="34" charset="0"/>
              <a:buChar char="•"/>
            </a:pPr>
            <a:r>
              <a:rPr lang="en-US" sz="1600" dirty="0">
                <a:solidFill>
                  <a:schemeClr val="tx1"/>
                </a:solidFill>
                <a:latin typeface="Comic Sans MS" panose="030F0702030302020204" pitchFamily="66" charset="0"/>
              </a:rPr>
              <a:t>Once the Report tab is clicked the Dashboard  will open. From here the APR, Caper and Data Quality Framework are accessed.</a:t>
            </a:r>
          </a:p>
          <a:p>
            <a:pPr marL="285750" indent="-285750">
              <a:buFont typeface="Arial" panose="020B0604020202020204" pitchFamily="34" charset="0"/>
              <a:buChar char="•"/>
            </a:pPr>
            <a:r>
              <a:rPr lang="en-US" sz="1600" dirty="0">
                <a:solidFill>
                  <a:schemeClr val="tx1"/>
                </a:solidFill>
                <a:latin typeface="Comic Sans MS" panose="030F0702030302020204" pitchFamily="66" charset="0"/>
              </a:rPr>
              <a:t>Remember the APR is for PHS and RRH, the CAPER for Emergency and TH and the Data Quality is for all types</a:t>
            </a:r>
          </a:p>
          <a:p>
            <a:pPr marL="285750" indent="-285750">
              <a:buFont typeface="Arial" panose="020B0604020202020204" pitchFamily="34" charset="0"/>
              <a:buChar char="•"/>
            </a:pPr>
            <a:r>
              <a:rPr lang="en-US" sz="1600" dirty="0">
                <a:solidFill>
                  <a:schemeClr val="tx1"/>
                </a:solidFill>
                <a:latin typeface="Comic Sans MS" panose="030F0702030302020204" pitchFamily="66" charset="0"/>
              </a:rPr>
              <a:t>Click on the report you want to run.</a:t>
            </a:r>
          </a:p>
          <a:p>
            <a:endParaRPr lang="en-US" sz="1600" dirty="0">
              <a:solidFill>
                <a:schemeClr val="tx1"/>
              </a:solidFill>
              <a:latin typeface="Comic Sans MS" panose="030F0702030302020204" pitchFamily="66" charset="0"/>
            </a:endParaRPr>
          </a:p>
        </p:txBody>
      </p:sp>
      <p:pic>
        <p:nvPicPr>
          <p:cNvPr id="4" name="Picture 3">
            <a:extLst>
              <a:ext uri="{FF2B5EF4-FFF2-40B4-BE49-F238E27FC236}">
                <a16:creationId xmlns:a16="http://schemas.microsoft.com/office/drawing/2014/main" id="{CD28E8F2-B9B2-37B6-E538-90ED36815F1B}"/>
              </a:ext>
            </a:extLst>
          </p:cNvPr>
          <p:cNvPicPr>
            <a:picLocks noChangeAspect="1"/>
          </p:cNvPicPr>
          <p:nvPr/>
        </p:nvPicPr>
        <p:blipFill>
          <a:blip r:embed="rId2"/>
          <a:stretch>
            <a:fillRect/>
          </a:stretch>
        </p:blipFill>
        <p:spPr>
          <a:xfrm>
            <a:off x="905070" y="296731"/>
            <a:ext cx="9806474" cy="4918720"/>
          </a:xfrm>
          <a:prstGeom prst="rect">
            <a:avLst/>
          </a:prstGeom>
        </p:spPr>
      </p:pic>
    </p:spTree>
    <p:extLst>
      <p:ext uri="{BB962C8B-B14F-4D97-AF65-F5344CB8AC3E}">
        <p14:creationId xmlns:p14="http://schemas.microsoft.com/office/powerpoint/2010/main" val="43681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6F618-FC34-47E1-A872-1CF7776485A7}"/>
              </a:ext>
            </a:extLst>
          </p:cNvPr>
          <p:cNvSpPr>
            <a:spLocks noGrp="1"/>
          </p:cNvSpPr>
          <p:nvPr>
            <p:ph type="title"/>
          </p:nvPr>
        </p:nvSpPr>
        <p:spPr/>
        <p:txBody>
          <a:bodyPr/>
          <a:lstStyle/>
          <a:p>
            <a:pPr algn="ctr"/>
            <a:r>
              <a:rPr lang="en-US" dirty="0"/>
              <a:t>The following slides are for running the APR and CAPER. </a:t>
            </a:r>
          </a:p>
        </p:txBody>
      </p:sp>
      <p:sp>
        <p:nvSpPr>
          <p:cNvPr id="3" name="Content Placeholder 2">
            <a:extLst>
              <a:ext uri="{FF2B5EF4-FFF2-40B4-BE49-F238E27FC236}">
                <a16:creationId xmlns:a16="http://schemas.microsoft.com/office/drawing/2014/main" id="{BAE71089-D7E0-4707-944E-1E137AD6B5E9}"/>
              </a:ext>
            </a:extLst>
          </p:cNvPr>
          <p:cNvSpPr>
            <a:spLocks noGrp="1"/>
          </p:cNvSpPr>
          <p:nvPr>
            <p:ph idx="1"/>
          </p:nvPr>
        </p:nvSpPr>
        <p:spPr/>
        <p:txBody>
          <a:bodyPr/>
          <a:lstStyle/>
          <a:p>
            <a:pPr algn="ctr"/>
            <a:r>
              <a:rPr lang="en-US" dirty="0"/>
              <a:t>They both run the same</a:t>
            </a:r>
          </a:p>
        </p:txBody>
      </p:sp>
      <p:pic>
        <p:nvPicPr>
          <p:cNvPr id="8" name="Picture 7">
            <a:extLst>
              <a:ext uri="{FF2B5EF4-FFF2-40B4-BE49-F238E27FC236}">
                <a16:creationId xmlns:a16="http://schemas.microsoft.com/office/drawing/2014/main" id="{E851B1BC-1461-B84B-6E0E-A96260F75702}"/>
              </a:ext>
            </a:extLst>
          </p:cNvPr>
          <p:cNvPicPr>
            <a:picLocks noChangeAspect="1"/>
          </p:cNvPicPr>
          <p:nvPr/>
        </p:nvPicPr>
        <p:blipFill>
          <a:blip r:embed="rId2"/>
          <a:stretch>
            <a:fillRect/>
          </a:stretch>
        </p:blipFill>
        <p:spPr>
          <a:xfrm>
            <a:off x="1856793" y="2606540"/>
            <a:ext cx="7912360" cy="3968673"/>
          </a:xfrm>
          <a:prstGeom prst="rect">
            <a:avLst/>
          </a:prstGeom>
        </p:spPr>
      </p:pic>
    </p:spTree>
    <p:extLst>
      <p:ext uri="{BB962C8B-B14F-4D97-AF65-F5344CB8AC3E}">
        <p14:creationId xmlns:p14="http://schemas.microsoft.com/office/powerpoint/2010/main" val="3445582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FCABBA-8ED1-4CEF-83E4-CA081C9F8D33}"/>
              </a:ext>
            </a:extLst>
          </p:cNvPr>
          <p:cNvSpPr>
            <a:spLocks noGrp="1"/>
          </p:cNvSpPr>
          <p:nvPr>
            <p:ph type="subTitle" idx="1"/>
          </p:nvPr>
        </p:nvSpPr>
        <p:spPr>
          <a:xfrm>
            <a:off x="533288" y="4911213"/>
            <a:ext cx="11223283" cy="1526909"/>
          </a:xfrm>
        </p:spPr>
        <p:txBody>
          <a:bodyPr>
            <a:normAutofit fontScale="92500" lnSpcReduction="20000"/>
          </a:bodyPr>
          <a:lstStyle/>
          <a:p>
            <a:pPr marL="285750" indent="-285750">
              <a:buFont typeface="Arial" panose="020B0604020202020204" pitchFamily="34" charset="0"/>
              <a:buChar char="•"/>
            </a:pPr>
            <a:r>
              <a:rPr lang="en-US" sz="1600" dirty="0">
                <a:solidFill>
                  <a:schemeClr val="tx1"/>
                </a:solidFill>
                <a:latin typeface="Comic Sans MS" panose="030F0702030302020204" pitchFamily="66" charset="0"/>
              </a:rPr>
              <a:t>Once the you click on either the APR or the CAPER  make sure the Provider is the one for which you want your report for.</a:t>
            </a:r>
          </a:p>
          <a:p>
            <a:pPr marL="285750" indent="-285750">
              <a:buFont typeface="Arial" panose="020B0604020202020204" pitchFamily="34" charset="0"/>
              <a:buChar char="•"/>
            </a:pPr>
            <a:r>
              <a:rPr lang="en-US" sz="1600" dirty="0">
                <a:solidFill>
                  <a:schemeClr val="tx1"/>
                </a:solidFill>
                <a:latin typeface="Comic Sans MS" panose="030F0702030302020204" pitchFamily="66" charset="0"/>
              </a:rPr>
              <a:t>Enter the date range that you want the report to  run for. It will show that which was true during that chosen timeframe(so if someone exited before the chosen range they would not be included in the report)</a:t>
            </a:r>
          </a:p>
          <a:p>
            <a:pPr marL="285750" indent="-285750">
              <a:buFont typeface="Arial" panose="020B0604020202020204" pitchFamily="34" charset="0"/>
              <a:buChar char="•"/>
            </a:pPr>
            <a:r>
              <a:rPr lang="en-US" sz="1600" dirty="0">
                <a:solidFill>
                  <a:schemeClr val="tx1"/>
                </a:solidFill>
                <a:latin typeface="Comic Sans MS" panose="030F0702030302020204" pitchFamily="66" charset="0"/>
              </a:rPr>
              <a:t>Put the Entry/Exit type </a:t>
            </a:r>
          </a:p>
          <a:p>
            <a:pPr marL="285750" indent="-285750">
              <a:buFont typeface="Arial" panose="020B0604020202020204" pitchFamily="34" charset="0"/>
              <a:buChar char="•"/>
            </a:pPr>
            <a:r>
              <a:rPr lang="en-US" sz="1600" dirty="0">
                <a:solidFill>
                  <a:schemeClr val="tx1"/>
                </a:solidFill>
                <a:latin typeface="Comic Sans MS" panose="030F0702030302020204" pitchFamily="66" charset="0"/>
              </a:rPr>
              <a:t>Then Build Report</a:t>
            </a:r>
          </a:p>
        </p:txBody>
      </p:sp>
      <p:pic>
        <p:nvPicPr>
          <p:cNvPr id="4" name="Picture 3">
            <a:extLst>
              <a:ext uri="{FF2B5EF4-FFF2-40B4-BE49-F238E27FC236}">
                <a16:creationId xmlns:a16="http://schemas.microsoft.com/office/drawing/2014/main" id="{BAF3AA74-E6F5-4EB9-92DE-86CC2D53A8F3}"/>
              </a:ext>
            </a:extLst>
          </p:cNvPr>
          <p:cNvPicPr>
            <a:picLocks noChangeAspect="1"/>
          </p:cNvPicPr>
          <p:nvPr/>
        </p:nvPicPr>
        <p:blipFill>
          <a:blip r:embed="rId2"/>
          <a:stretch>
            <a:fillRect/>
          </a:stretch>
        </p:blipFill>
        <p:spPr>
          <a:xfrm>
            <a:off x="401217" y="419878"/>
            <a:ext cx="11358728" cy="4310742"/>
          </a:xfrm>
          <a:prstGeom prst="rect">
            <a:avLst/>
          </a:prstGeom>
        </p:spPr>
      </p:pic>
    </p:spTree>
    <p:extLst>
      <p:ext uri="{BB962C8B-B14F-4D97-AF65-F5344CB8AC3E}">
        <p14:creationId xmlns:p14="http://schemas.microsoft.com/office/powerpoint/2010/main" val="3747162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32CE06-D153-4073-A9FC-112BDA3F8B71}"/>
              </a:ext>
            </a:extLst>
          </p:cNvPr>
          <p:cNvSpPr>
            <a:spLocks noGrp="1"/>
          </p:cNvSpPr>
          <p:nvPr>
            <p:ph type="body" sz="half" idx="2"/>
          </p:nvPr>
        </p:nvSpPr>
        <p:spPr>
          <a:xfrm>
            <a:off x="8275982" y="980769"/>
            <a:ext cx="3398520" cy="4658032"/>
          </a:xfrm>
        </p:spPr>
        <p:txBody>
          <a:bodyPr/>
          <a:lstStyle/>
          <a:p>
            <a:pPr marL="285750" indent="-285750">
              <a:buFont typeface="Arial" panose="020B0604020202020204" pitchFamily="34" charset="0"/>
              <a:buChar char="•"/>
            </a:pPr>
            <a:r>
              <a:rPr lang="en-US" dirty="0"/>
              <a:t>When you hit build report you will see on the banner above showing the report running.</a:t>
            </a:r>
          </a:p>
          <a:p>
            <a:pPr marL="285750" indent="-285750">
              <a:buFont typeface="Arial" panose="020B0604020202020204" pitchFamily="34" charset="0"/>
              <a:buChar char="•"/>
            </a:pPr>
            <a:r>
              <a:rPr lang="en-US" dirty="0"/>
              <a:t>Click refresh and keep clicking refresh until it changes to complete</a:t>
            </a:r>
          </a:p>
          <a:p>
            <a:pPr marL="285750" indent="-285750">
              <a:buFont typeface="Arial" panose="020B0604020202020204" pitchFamily="34" charset="0"/>
              <a:buChar char="•"/>
            </a:pPr>
            <a:r>
              <a:rPr lang="en-US" dirty="0"/>
              <a:t>Once shows complete</a:t>
            </a:r>
          </a:p>
          <a:p>
            <a:pPr marL="285750" indent="-285750">
              <a:buFont typeface="Arial" panose="020B0604020202020204" pitchFamily="34" charset="0"/>
              <a:buChar char="•"/>
            </a:pPr>
            <a:r>
              <a:rPr lang="en-US" dirty="0"/>
              <a:t>Click on the magnifying glass to load the report below in the APR/CAPER</a:t>
            </a: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998492D9-3B99-4A80-83ED-BECB5C17F408}"/>
              </a:ext>
            </a:extLst>
          </p:cNvPr>
          <p:cNvPicPr>
            <a:picLocks noChangeAspect="1"/>
          </p:cNvPicPr>
          <p:nvPr/>
        </p:nvPicPr>
        <p:blipFill>
          <a:blip r:embed="rId2"/>
          <a:stretch>
            <a:fillRect/>
          </a:stretch>
        </p:blipFill>
        <p:spPr>
          <a:xfrm>
            <a:off x="0" y="3596844"/>
            <a:ext cx="7308839" cy="3029650"/>
          </a:xfrm>
          <a:prstGeom prst="rect">
            <a:avLst/>
          </a:prstGeom>
        </p:spPr>
      </p:pic>
      <p:pic>
        <p:nvPicPr>
          <p:cNvPr id="6" name="Picture 5">
            <a:extLst>
              <a:ext uri="{FF2B5EF4-FFF2-40B4-BE49-F238E27FC236}">
                <a16:creationId xmlns:a16="http://schemas.microsoft.com/office/drawing/2014/main" id="{F77BD69C-2FCE-4C43-954E-A9C0224C41F1}"/>
              </a:ext>
            </a:extLst>
          </p:cNvPr>
          <p:cNvPicPr>
            <a:picLocks noChangeAspect="1"/>
          </p:cNvPicPr>
          <p:nvPr/>
        </p:nvPicPr>
        <p:blipFill>
          <a:blip r:embed="rId3"/>
          <a:stretch>
            <a:fillRect/>
          </a:stretch>
        </p:blipFill>
        <p:spPr>
          <a:xfrm>
            <a:off x="135553" y="691359"/>
            <a:ext cx="7037731" cy="2905485"/>
          </a:xfrm>
          <a:prstGeom prst="rect">
            <a:avLst/>
          </a:prstGeom>
        </p:spPr>
      </p:pic>
    </p:spTree>
    <p:extLst>
      <p:ext uri="{BB962C8B-B14F-4D97-AF65-F5344CB8AC3E}">
        <p14:creationId xmlns:p14="http://schemas.microsoft.com/office/powerpoint/2010/main" val="171102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78CA1F-D14E-4B03-8729-8083954F8660}"/>
              </a:ext>
            </a:extLst>
          </p:cNvPr>
          <p:cNvSpPr>
            <a:spLocks noGrp="1"/>
          </p:cNvSpPr>
          <p:nvPr>
            <p:ph type="body" sz="half" idx="2"/>
          </p:nvPr>
        </p:nvSpPr>
        <p:spPr>
          <a:xfrm>
            <a:off x="7931020" y="243348"/>
            <a:ext cx="3918858" cy="5395453"/>
          </a:xfrm>
        </p:spPr>
        <p:txBody>
          <a:bodyPr>
            <a:normAutofit fontScale="40000" lnSpcReduction="20000"/>
          </a:bodyPr>
          <a:lstStyle/>
          <a:p>
            <a:pPr marL="571500" indent="-571500">
              <a:buFont typeface="Arial" panose="020B0604020202020204" pitchFamily="34" charset="0"/>
              <a:buChar char="•"/>
            </a:pPr>
            <a:r>
              <a:rPr lang="en-US" sz="4000" dirty="0">
                <a:latin typeface="Comic Sans MS" panose="030F0702030302020204" pitchFamily="66" charset="0"/>
              </a:rPr>
              <a:t>This is what the whole report looks like when is load and you scroll down through the different sections. </a:t>
            </a:r>
          </a:p>
          <a:p>
            <a:pPr marL="571500" indent="-571500">
              <a:buFont typeface="Arial" panose="020B0604020202020204" pitchFamily="34" charset="0"/>
              <a:buChar char="•"/>
            </a:pPr>
            <a:r>
              <a:rPr lang="en-US" sz="4000" dirty="0">
                <a:latin typeface="Comic Sans MS" panose="030F0702030302020204" pitchFamily="66" charset="0"/>
              </a:rPr>
              <a:t>This report delivers a wide range of information from clientele served demographics, income, timeliness, etc.</a:t>
            </a:r>
          </a:p>
          <a:p>
            <a:pPr marL="571500" indent="-571500">
              <a:buFont typeface="Arial" panose="020B0604020202020204" pitchFamily="34" charset="0"/>
              <a:buChar char="•"/>
            </a:pPr>
            <a:r>
              <a:rPr lang="en-US" sz="4000" dirty="0">
                <a:latin typeface="Comic Sans MS" panose="030F0702030302020204" pitchFamily="66" charset="0"/>
              </a:rPr>
              <a:t>It will show error/missing information in HMIS entries</a:t>
            </a:r>
          </a:p>
          <a:p>
            <a:pPr marL="571500" indent="-571500">
              <a:buFont typeface="Arial" panose="020B0604020202020204" pitchFamily="34" charset="0"/>
              <a:buChar char="•"/>
            </a:pPr>
            <a:r>
              <a:rPr lang="en-US" sz="4000" dirty="0">
                <a:latin typeface="Comic Sans MS" panose="030F0702030302020204" pitchFamily="66" charset="0"/>
              </a:rPr>
              <a:t>Information from this report is used when doing the Renewal Project Ranking for the HMIS portion and mentoring and HUD reporting so it is very important that when issues are found that are fixed.</a:t>
            </a:r>
          </a:p>
        </p:txBody>
      </p:sp>
      <p:pic>
        <p:nvPicPr>
          <p:cNvPr id="6" name="Picture 5">
            <a:extLst>
              <a:ext uri="{FF2B5EF4-FFF2-40B4-BE49-F238E27FC236}">
                <a16:creationId xmlns:a16="http://schemas.microsoft.com/office/drawing/2014/main" id="{3A49553A-8D13-4DF8-BF47-A40F935D09B3}"/>
              </a:ext>
            </a:extLst>
          </p:cNvPr>
          <p:cNvPicPr>
            <a:picLocks noChangeAspect="1"/>
          </p:cNvPicPr>
          <p:nvPr/>
        </p:nvPicPr>
        <p:blipFill>
          <a:blip r:embed="rId2"/>
          <a:stretch>
            <a:fillRect/>
          </a:stretch>
        </p:blipFill>
        <p:spPr>
          <a:xfrm>
            <a:off x="2435290" y="354562"/>
            <a:ext cx="1742427" cy="6189753"/>
          </a:xfrm>
          <a:prstGeom prst="rect">
            <a:avLst/>
          </a:prstGeom>
        </p:spPr>
      </p:pic>
    </p:spTree>
    <p:extLst>
      <p:ext uri="{BB962C8B-B14F-4D97-AF65-F5344CB8AC3E}">
        <p14:creationId xmlns:p14="http://schemas.microsoft.com/office/powerpoint/2010/main" val="247587196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14991</TotalTime>
  <Words>1355</Words>
  <Application>Microsoft Office PowerPoint</Application>
  <PresentationFormat>Widescreen</PresentationFormat>
  <Paragraphs>148</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Comic Sans MS</vt:lpstr>
      <vt:lpstr>Wingdings</vt:lpstr>
      <vt:lpstr>Metropolitan</vt:lpstr>
      <vt:lpstr>How to run reports  ART in SAP Business Objects, APR, CAPER  or Data Quality Report</vt:lpstr>
      <vt:lpstr>Step one   Making sure you are in the Program  for which you want to run the report for  this  very important other wise your data will not be correct.  </vt:lpstr>
      <vt:lpstr>PowerPoint Presentation</vt:lpstr>
      <vt:lpstr>PowerPoint Presentation</vt:lpstr>
      <vt:lpstr>PowerPoint Presentation</vt:lpstr>
      <vt:lpstr>The following slides are for running the APR and CAPER.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Providers Monitoring Reports</dc:title>
  <dc:creator>Janice Steimer</dc:creator>
  <cp:lastModifiedBy>Janice Steimer</cp:lastModifiedBy>
  <cp:revision>42</cp:revision>
  <dcterms:created xsi:type="dcterms:W3CDTF">2021-04-16T13:38:21Z</dcterms:created>
  <dcterms:modified xsi:type="dcterms:W3CDTF">2022-10-25T11:25:11Z</dcterms:modified>
</cp:coreProperties>
</file>