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7FBF7F-7DFB-481F-86A4-60B6349F341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F073CA-406E-41CD-B764-A3013AFF3B2E}">
      <dgm:prSet/>
      <dgm:spPr>
        <a:solidFill>
          <a:srgbClr val="92D050"/>
        </a:solidFill>
      </dgm:spPr>
      <dgm:t>
        <a:bodyPr/>
        <a:lstStyle/>
        <a:p>
          <a:r>
            <a:rPr lang="en-US" dirty="0"/>
            <a:t>Work with Client to develop a Service Coordination Plan in order to identify all barriers and have a general plan to work towards meeting those goals. </a:t>
          </a:r>
        </a:p>
      </dgm:t>
    </dgm:pt>
    <dgm:pt modelId="{3933A1E4-DFBE-4C38-9115-958A251D2C08}" type="parTrans" cxnId="{DDF527F2-F1D3-4C2A-B21E-DE8D422DFB47}">
      <dgm:prSet/>
      <dgm:spPr/>
      <dgm:t>
        <a:bodyPr/>
        <a:lstStyle/>
        <a:p>
          <a:endParaRPr lang="en-US"/>
        </a:p>
      </dgm:t>
    </dgm:pt>
    <dgm:pt modelId="{39ECA57F-ADAB-4FC8-8774-F324DA7CE642}" type="sibTrans" cxnId="{DDF527F2-F1D3-4C2A-B21E-DE8D422DFB47}">
      <dgm:prSet/>
      <dgm:spPr/>
      <dgm:t>
        <a:bodyPr/>
        <a:lstStyle/>
        <a:p>
          <a:endParaRPr lang="en-US"/>
        </a:p>
      </dgm:t>
    </dgm:pt>
    <dgm:pt modelId="{EB199803-48D8-48A2-9CD7-3D677A2F5906}">
      <dgm:prSet/>
      <dgm:spPr>
        <a:solidFill>
          <a:srgbClr val="92D050"/>
        </a:solidFill>
      </dgm:spPr>
      <dgm:t>
        <a:bodyPr/>
        <a:lstStyle/>
        <a:p>
          <a:r>
            <a:rPr lang="en-US" dirty="0"/>
            <a:t>Some barriers that are often addressed are DHS needs, employment search, housing search, personal identifications(Social Security Card, Birth Certificate, NYS non-drivers ID), referral to treatment needs, Cognitive Behavioral Intervention(Ready, Set, Work and Interactive Journaling), bus passes, and clothing/hygiene items.</a:t>
          </a:r>
        </a:p>
      </dgm:t>
    </dgm:pt>
    <dgm:pt modelId="{C97018E9-E3B2-4855-99B7-5B76B60EE7D9}" type="parTrans" cxnId="{39EBFAC1-17FA-45EA-ADF5-B962F4D59849}">
      <dgm:prSet/>
      <dgm:spPr/>
      <dgm:t>
        <a:bodyPr/>
        <a:lstStyle/>
        <a:p>
          <a:endParaRPr lang="en-US"/>
        </a:p>
      </dgm:t>
    </dgm:pt>
    <dgm:pt modelId="{AF8AD93B-CDCA-4D49-BBEB-E73CD9AB87D2}" type="sibTrans" cxnId="{39EBFAC1-17FA-45EA-ADF5-B962F4D59849}">
      <dgm:prSet/>
      <dgm:spPr/>
      <dgm:t>
        <a:bodyPr/>
        <a:lstStyle/>
        <a:p>
          <a:endParaRPr lang="en-US"/>
        </a:p>
      </dgm:t>
    </dgm:pt>
    <dgm:pt modelId="{AC82F1D2-BC2B-4DB6-A80E-7A4E3E6C7337}" type="pres">
      <dgm:prSet presAssocID="{887FBF7F-7DFB-481F-86A4-60B6349F3418}" presName="linear" presStyleCnt="0">
        <dgm:presLayoutVars>
          <dgm:animLvl val="lvl"/>
          <dgm:resizeHandles val="exact"/>
        </dgm:presLayoutVars>
      </dgm:prSet>
      <dgm:spPr/>
    </dgm:pt>
    <dgm:pt modelId="{4B3AC065-043C-4E23-96CD-B8C8B2E9EB58}" type="pres">
      <dgm:prSet presAssocID="{17F073CA-406E-41CD-B764-A3013AFF3B2E}" presName="parentText" presStyleLbl="node1" presStyleIdx="0" presStyleCnt="2" custLinFactY="-7996" custLinFactNeighborX="3" custLinFactNeighborY="-100000">
        <dgm:presLayoutVars>
          <dgm:chMax val="0"/>
          <dgm:bulletEnabled val="1"/>
        </dgm:presLayoutVars>
      </dgm:prSet>
      <dgm:spPr/>
    </dgm:pt>
    <dgm:pt modelId="{1212E31A-CADB-4F81-B569-6D60AD66A1C9}" type="pres">
      <dgm:prSet presAssocID="{39ECA57F-ADAB-4FC8-8774-F324DA7CE642}" presName="spacer" presStyleCnt="0"/>
      <dgm:spPr/>
    </dgm:pt>
    <dgm:pt modelId="{E2B7F889-D488-4DEC-8822-1AE9DEDF4202}" type="pres">
      <dgm:prSet presAssocID="{EB199803-48D8-48A2-9CD7-3D677A2F5906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39EBFAC1-17FA-45EA-ADF5-B962F4D59849}" srcId="{887FBF7F-7DFB-481F-86A4-60B6349F3418}" destId="{EB199803-48D8-48A2-9CD7-3D677A2F5906}" srcOrd="1" destOrd="0" parTransId="{C97018E9-E3B2-4855-99B7-5B76B60EE7D9}" sibTransId="{AF8AD93B-CDCA-4D49-BBEB-E73CD9AB87D2}"/>
    <dgm:cxn modelId="{A6D860D3-8FB4-42C0-8296-59B0DC7DCF41}" type="presOf" srcId="{887FBF7F-7DFB-481F-86A4-60B6349F3418}" destId="{AC82F1D2-BC2B-4DB6-A80E-7A4E3E6C7337}" srcOrd="0" destOrd="0" presId="urn:microsoft.com/office/officeart/2005/8/layout/vList2"/>
    <dgm:cxn modelId="{5720D2E2-0119-4CED-9AFC-6B2F350396A7}" type="presOf" srcId="{17F073CA-406E-41CD-B764-A3013AFF3B2E}" destId="{4B3AC065-043C-4E23-96CD-B8C8B2E9EB58}" srcOrd="0" destOrd="0" presId="urn:microsoft.com/office/officeart/2005/8/layout/vList2"/>
    <dgm:cxn modelId="{23A254EF-C595-48E5-9E81-A5AAA2414E3D}" type="presOf" srcId="{EB199803-48D8-48A2-9CD7-3D677A2F5906}" destId="{E2B7F889-D488-4DEC-8822-1AE9DEDF4202}" srcOrd="0" destOrd="0" presId="urn:microsoft.com/office/officeart/2005/8/layout/vList2"/>
    <dgm:cxn modelId="{DDF527F2-F1D3-4C2A-B21E-DE8D422DFB47}" srcId="{887FBF7F-7DFB-481F-86A4-60B6349F3418}" destId="{17F073CA-406E-41CD-B764-A3013AFF3B2E}" srcOrd="0" destOrd="0" parTransId="{3933A1E4-DFBE-4C38-9115-958A251D2C08}" sibTransId="{39ECA57F-ADAB-4FC8-8774-F324DA7CE642}"/>
    <dgm:cxn modelId="{0FCB4BD5-E03F-4D8E-9F18-744E407C2022}" type="presParOf" srcId="{AC82F1D2-BC2B-4DB6-A80E-7A4E3E6C7337}" destId="{4B3AC065-043C-4E23-96CD-B8C8B2E9EB58}" srcOrd="0" destOrd="0" presId="urn:microsoft.com/office/officeart/2005/8/layout/vList2"/>
    <dgm:cxn modelId="{3BCD0BEE-92B5-4A28-9DDF-CD4B28D9BCD4}" type="presParOf" srcId="{AC82F1D2-BC2B-4DB6-A80E-7A4E3E6C7337}" destId="{1212E31A-CADB-4F81-B569-6D60AD66A1C9}" srcOrd="1" destOrd="0" presId="urn:microsoft.com/office/officeart/2005/8/layout/vList2"/>
    <dgm:cxn modelId="{A95C9018-45AF-4822-8DB0-AA5D0A035D4A}" type="presParOf" srcId="{AC82F1D2-BC2B-4DB6-A80E-7A4E3E6C7337}" destId="{E2B7F889-D488-4DEC-8822-1AE9DEDF420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3AC065-043C-4E23-96CD-B8C8B2E9EB58}">
      <dsp:nvSpPr>
        <dsp:cNvPr id="0" name=""/>
        <dsp:cNvSpPr/>
      </dsp:nvSpPr>
      <dsp:spPr>
        <a:xfrm>
          <a:off x="0" y="232795"/>
          <a:ext cx="10058399" cy="1558878"/>
        </a:xfrm>
        <a:prstGeom prst="roundRect">
          <a:avLst/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Work with Client to develop a Service Coordination Plan in order to identify all barriers and have a general plan to work towards meeting those goals. </a:t>
          </a:r>
        </a:p>
      </dsp:txBody>
      <dsp:txXfrm>
        <a:off x="76098" y="308893"/>
        <a:ext cx="9906203" cy="1406682"/>
      </dsp:txXfrm>
    </dsp:sp>
    <dsp:sp modelId="{E2B7F889-D488-4DEC-8822-1AE9DEDF4202}">
      <dsp:nvSpPr>
        <dsp:cNvPr id="0" name=""/>
        <dsp:cNvSpPr/>
      </dsp:nvSpPr>
      <dsp:spPr>
        <a:xfrm>
          <a:off x="0" y="2043042"/>
          <a:ext cx="10058399" cy="1558878"/>
        </a:xfrm>
        <a:prstGeom prst="roundRect">
          <a:avLst/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Some barriers that are often addressed are DHS needs, employment search, housing search, personal identifications(Social Security Card, Birth Certificate, NYS non-drivers ID), referral to treatment needs, Cognitive Behavioral Intervention(Ready, Set, Work and Interactive Journaling), bus passes, and clothing/hygiene items.</a:t>
          </a:r>
        </a:p>
      </dsp:txBody>
      <dsp:txXfrm>
        <a:off x="76098" y="2119140"/>
        <a:ext cx="9906203" cy="14066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1449AA12-8195-4182-A7AC-2E7E59DFBDAF}" type="datetimeFigureOut">
              <a:rPr lang="en-US" smtClean="0"/>
              <a:pPr algn="r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816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46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452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561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8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02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798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51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449AA12-8195-4182-A7AC-2E7E59DFBDAF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12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6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449AA12-8195-4182-A7AC-2E7E59DFBDAF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4DFC975-2FD7-44A5-9E78-ECBA4615607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0479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D207F73-CA5B-BD92-B9E8-FDCBA72879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027" r="-2" b="-2"/>
          <a:stretch/>
        </p:blipFill>
        <p:spPr>
          <a:xfrm>
            <a:off x="4735487" y="10"/>
            <a:ext cx="7456513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8EA966-F2CC-6315-FFED-25E0ABF878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218" y="1247140"/>
            <a:ext cx="4479024" cy="3450844"/>
          </a:xfrm>
        </p:spPr>
        <p:txBody>
          <a:bodyPr>
            <a:normAutofit/>
          </a:bodyPr>
          <a:lstStyle/>
          <a:p>
            <a:r>
              <a:rPr lang="en-US" sz="4800" u="sng" dirty="0"/>
              <a:t>Delphi Rise </a:t>
            </a:r>
            <a:r>
              <a:rPr lang="en-US" sz="4800" dirty="0"/>
              <a:t>Monroe County Reentry</a:t>
            </a:r>
            <a:br>
              <a:rPr lang="en-US" sz="4800" dirty="0"/>
            </a:br>
            <a:r>
              <a:rPr lang="en-US" sz="2200" dirty="0"/>
              <a:t>72 Hinchey Rd Rochester NY, 14624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C701CF-FFD0-D3B9-F981-74C6681671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469" y="4818126"/>
            <a:ext cx="3608208" cy="1268984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2200" dirty="0"/>
              <a:t>Darnell Rhodes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Monroe County Reentry Coordinator </a:t>
            </a:r>
          </a:p>
        </p:txBody>
      </p:sp>
    </p:spTree>
    <p:extLst>
      <p:ext uri="{BB962C8B-B14F-4D97-AF65-F5344CB8AC3E}">
        <p14:creationId xmlns:p14="http://schemas.microsoft.com/office/powerpoint/2010/main" val="2028208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4E399-396C-67C8-3039-95CAA381888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99858" y="428922"/>
            <a:ext cx="9653588" cy="155098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7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Who do we serve and How to make referrals</a:t>
            </a:r>
          </a:p>
        </p:txBody>
      </p:sp>
      <p:pic>
        <p:nvPicPr>
          <p:cNvPr id="4" name="Content Placeholder 3" descr="Logo 2018">
            <a:extLst>
              <a:ext uri="{FF2B5EF4-FFF2-40B4-BE49-F238E27FC236}">
                <a16:creationId xmlns:a16="http://schemas.microsoft.com/office/drawing/2014/main" id="{18A713AA-042A-9FD5-242F-1BBD73A2868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2176463"/>
            <a:ext cx="4787900" cy="1963737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F0BE5BF-08E8-8840-2234-5DC27361CB0B}"/>
              </a:ext>
            </a:extLst>
          </p:cNvPr>
          <p:cNvSpPr txBox="1"/>
          <p:nvPr/>
        </p:nvSpPr>
        <p:spPr>
          <a:xfrm>
            <a:off x="5571858" y="1341690"/>
            <a:ext cx="5502541" cy="42099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indent="-228600" defTabSz="9144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Previously served individuals who were currently on or reached maximum expiration with NYS Parole.</a:t>
            </a:r>
          </a:p>
          <a:p>
            <a:pPr marL="285750" indent="-228600" defTabSz="9144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New guidance allows the program to serve any individual who has served a sentence in NYS Prison system.</a:t>
            </a:r>
          </a:p>
          <a:p>
            <a:pPr marL="285750" indent="-228600" defTabSz="9144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Referrals generally come from the local NYS Parole office but can also come from clients directly if they reach out. </a:t>
            </a:r>
          </a:p>
          <a:p>
            <a:pPr marL="285750" indent="-228600" defTabSz="9144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Normally serve individuals anywhere from 30-120 days but this can be extended based on case manager discretion if the client is working towards goals. </a:t>
            </a:r>
          </a:p>
        </p:txBody>
      </p:sp>
    </p:spTree>
    <p:extLst>
      <p:ext uri="{BB962C8B-B14F-4D97-AF65-F5344CB8AC3E}">
        <p14:creationId xmlns:p14="http://schemas.microsoft.com/office/powerpoint/2010/main" val="2816538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8869A-239A-A109-F4D7-E234C1B3A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Delphi Rise Reentry Services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42F28F8-CD59-0446-FFF6-D3500B81D5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1262277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2097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8C95-F088-639F-18CA-6A2D4ADE6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Monroe County Reentry Task Force 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37A0D-7C8A-0005-4A7D-758C7647C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For those involved or interested in local Reentry</a:t>
            </a:r>
          </a:p>
          <a:p>
            <a:r>
              <a:rPr lang="en-US" dirty="0">
                <a:solidFill>
                  <a:schemeClr val="tx1"/>
                </a:solidFill>
              </a:rPr>
              <a:t>Weekly Announcements of events, job openings, and other relevant information </a:t>
            </a:r>
          </a:p>
          <a:p>
            <a:r>
              <a:rPr lang="en-US" dirty="0">
                <a:solidFill>
                  <a:schemeClr val="tx1"/>
                </a:solidFill>
              </a:rPr>
              <a:t>Updates for Bi-monthly Reentry Task Force Meetings</a:t>
            </a:r>
          </a:p>
          <a:p>
            <a:r>
              <a:rPr lang="en-US" dirty="0">
                <a:solidFill>
                  <a:schemeClr val="tx1"/>
                </a:solidFill>
              </a:rPr>
              <a:t>Opportunity to ask questions, share experiences, network, and learn about Monroe County Reentry and several other programs involved. </a:t>
            </a:r>
          </a:p>
        </p:txBody>
      </p:sp>
      <p:pic>
        <p:nvPicPr>
          <p:cNvPr id="5" name="Graphic 4" descr="Customer review with solid fill">
            <a:extLst>
              <a:ext uri="{FF2B5EF4-FFF2-40B4-BE49-F238E27FC236}">
                <a16:creationId xmlns:a16="http://schemas.microsoft.com/office/drawing/2014/main" id="{D18D9529-37EC-C9F1-6EC1-6AE409DDD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0150" y="3429000"/>
            <a:ext cx="2924086" cy="2924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534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1D1DA-8C86-04F3-EC82-0D22B15C6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Contact information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4C23D-CA79-0A1A-CC48-B031388B8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Darnell Rhodes</a:t>
            </a:r>
          </a:p>
          <a:p>
            <a:r>
              <a:rPr lang="en-US" sz="2800" dirty="0">
                <a:solidFill>
                  <a:schemeClr val="tx1"/>
                </a:solidFill>
              </a:rPr>
              <a:t>Monroe County Reentry Coordinator</a:t>
            </a:r>
          </a:p>
          <a:p>
            <a:r>
              <a:rPr lang="en-US" sz="2800" dirty="0">
                <a:solidFill>
                  <a:schemeClr val="tx1"/>
                </a:solidFill>
              </a:rPr>
              <a:t>drhodes@delphirise.org</a:t>
            </a:r>
          </a:p>
          <a:p>
            <a:r>
              <a:rPr lang="en-US" sz="2800" dirty="0">
                <a:solidFill>
                  <a:schemeClr val="tx1"/>
                </a:solidFill>
              </a:rPr>
              <a:t>585-301-7249</a:t>
            </a:r>
          </a:p>
        </p:txBody>
      </p:sp>
    </p:spTree>
    <p:extLst>
      <p:ext uri="{BB962C8B-B14F-4D97-AF65-F5344CB8AC3E}">
        <p14:creationId xmlns:p14="http://schemas.microsoft.com/office/powerpoint/2010/main" val="112001040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1418</TotalTime>
  <Words>267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Retrospect</vt:lpstr>
      <vt:lpstr>Delphi Rise Monroe County Reentry 72 Hinchey Rd Rochester NY, 14624 </vt:lpstr>
      <vt:lpstr>Who do we serve and How to make referrals</vt:lpstr>
      <vt:lpstr>Delphi Rise Reentry Services </vt:lpstr>
      <vt:lpstr>Monroe County Reentry Task Force  </vt:lpstr>
      <vt:lpstr>Contact information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Delphi Rise Monroe County Reentry 72 Hinchey Rd Rochester NY, 14624 </dc:title>
  <dc:creator>Darnell Rhodes</dc:creator>
  <cp:lastModifiedBy>Darnell Rhodes</cp:lastModifiedBy>
  <cp:revision>5</cp:revision>
  <dcterms:created xsi:type="dcterms:W3CDTF">2022-11-09T15:59:18Z</dcterms:created>
  <dcterms:modified xsi:type="dcterms:W3CDTF">2022-11-16T13:48:53Z</dcterms:modified>
</cp:coreProperties>
</file>