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95" r:id="rId6"/>
    <p:sldId id="289" r:id="rId7"/>
    <p:sldId id="290" r:id="rId8"/>
    <p:sldId id="291" r:id="rId9"/>
    <p:sldId id="292" r:id="rId10"/>
    <p:sldId id="296" r:id="rId11"/>
    <p:sldId id="293" r:id="rId12"/>
    <p:sldId id="294" r:id="rId13"/>
    <p:sldId id="297" r:id="rId14"/>
    <p:sldId id="298" r:id="rId15"/>
    <p:sldId id="301" r:id="rId16"/>
    <p:sldId id="299"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DE58-07F4-649C-25EB-F82CC57CA5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FA896F-50D2-7492-7279-9D8E2B8C28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6C497-F479-0841-D839-478E908B1C14}"/>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CEAC6DB9-4706-DC62-F6BA-024564BD3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E739-9F5F-BEB1-14F0-52E3A7D26D9A}"/>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51622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CF26A-9FDD-E99E-3E64-F462348A4E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7F63F2-D6EF-506A-AEE8-D5D33999C4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A076A-5009-0B05-5328-F4FD42C9F2E3}"/>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354E0727-034C-027E-CCEE-52F490FC9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0C5AE-BD29-8C07-DFB0-A499EFA1932C}"/>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97793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A1A711-7509-043E-962D-E71C04D5EE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D95C61-4E04-E82A-AEAF-D5791CEDF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4D346-4EE8-B931-D056-5AFDADEC013B}"/>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DCE96AEE-4EBB-44A0-B39E-7ACF5FCAE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071FC-6EFF-5A26-B9E9-AB685C900B25}"/>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412480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A436-9633-7DDC-9051-9D3E9683F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BE6317-8B78-D8E7-EAC5-3BF09001E6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E1070-1F4C-493F-D9C1-07A8FA459DD4}"/>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812835F4-09E8-7C5C-A809-AB5E8EC84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00A32-F32A-4FE1-3AA6-F97C9EF8FF17}"/>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55378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4050C-2675-ACDA-8C19-3BBE689013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4734B8-33CC-7E9C-BA2A-030632162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B8AB6B-2D35-78B3-FC6A-918641F1173B}"/>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C95D9088-4BFA-E502-F964-988ED648D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E93AF-0483-47C5-17C2-753E43CBDC4A}"/>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87135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AD96-FC21-C58F-6EDA-11CE0318B2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1EF4C-B18A-23F9-AC33-17504295D4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53769-5510-62F5-C89B-2D769C4D72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3931A7-3312-3A28-A86F-F29B1EBD8C90}"/>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6" name="Footer Placeholder 5">
            <a:extLst>
              <a:ext uri="{FF2B5EF4-FFF2-40B4-BE49-F238E27FC236}">
                <a16:creationId xmlns:a16="http://schemas.microsoft.com/office/drawing/2014/main" id="{34B5D967-7FDB-6A28-77A9-0E0716C91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650138-62D3-40C5-73E2-ABF86C276EE0}"/>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74210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D498-3D2C-5ABF-40D1-3E49EB3B4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A2920F-161E-AD7F-2C75-C58BA60255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9A513D-F823-FFCE-2FD6-F750F9FDB4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9D0848-0510-7C19-5524-581F8064C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BC3C23-B21B-721C-E444-12CB6A4157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0FC491-4736-500C-EE74-0355913146C0}"/>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8" name="Footer Placeholder 7">
            <a:extLst>
              <a:ext uri="{FF2B5EF4-FFF2-40B4-BE49-F238E27FC236}">
                <a16:creationId xmlns:a16="http://schemas.microsoft.com/office/drawing/2014/main" id="{A12BA2D1-C430-DD87-A707-754396F47A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D2EB84-80BE-8EE6-DBB5-E14728C2F53B}"/>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346422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8CCBF-E246-0E84-8747-45089FC4F2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77BE7F-AEED-FDE7-B275-76E1D1EDB2A6}"/>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4" name="Footer Placeholder 3">
            <a:extLst>
              <a:ext uri="{FF2B5EF4-FFF2-40B4-BE49-F238E27FC236}">
                <a16:creationId xmlns:a16="http://schemas.microsoft.com/office/drawing/2014/main" id="{CB8BC949-F406-916B-3652-148253F5B2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775F7B-8E5B-AAA3-A43E-CFB3CB6D8292}"/>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35598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17B83-B0DD-8D22-CC0A-FD82FF8C9F47}"/>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3" name="Footer Placeholder 2">
            <a:extLst>
              <a:ext uri="{FF2B5EF4-FFF2-40B4-BE49-F238E27FC236}">
                <a16:creationId xmlns:a16="http://schemas.microsoft.com/office/drawing/2014/main" id="{19A509A1-2F65-C5D8-B99C-BB21B2C541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68A039-A0B7-3DCD-3630-3F82620E33CB}"/>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189855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898C-F6F4-FF13-6B79-9FD3292674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6A5203-FF3E-BD6B-7E5F-A37A9FEFF7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39BA95-F1B1-97BF-44DF-57A3BA965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037F43-C44C-0BF8-2972-BEA39402E997}"/>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6" name="Footer Placeholder 5">
            <a:extLst>
              <a:ext uri="{FF2B5EF4-FFF2-40B4-BE49-F238E27FC236}">
                <a16:creationId xmlns:a16="http://schemas.microsoft.com/office/drawing/2014/main" id="{630D8B17-866B-4B0B-0606-BA5E78AA0D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B930E-5C37-F275-3528-A1A4CB585912}"/>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143628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D509-DD4F-48E1-58E6-72F5E95AF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93E05C-A4B5-F25C-FE17-337A3EFBF5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A66AEE-C00C-6A53-6CFD-2EC64B026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42EC5-4D33-05C8-F5D1-C36274A98AE1}"/>
              </a:ext>
            </a:extLst>
          </p:cNvPr>
          <p:cNvSpPr>
            <a:spLocks noGrp="1"/>
          </p:cNvSpPr>
          <p:nvPr>
            <p:ph type="dt" sz="half" idx="10"/>
          </p:nvPr>
        </p:nvSpPr>
        <p:spPr/>
        <p:txBody>
          <a:bodyPr/>
          <a:lstStyle/>
          <a:p>
            <a:fld id="{3ECD6589-9A43-4176-A825-0D2E8B14E40D}" type="datetimeFigureOut">
              <a:rPr lang="en-US" smtClean="0"/>
              <a:t>12/15/2022</a:t>
            </a:fld>
            <a:endParaRPr lang="en-US"/>
          </a:p>
        </p:txBody>
      </p:sp>
      <p:sp>
        <p:nvSpPr>
          <p:cNvPr id="6" name="Footer Placeholder 5">
            <a:extLst>
              <a:ext uri="{FF2B5EF4-FFF2-40B4-BE49-F238E27FC236}">
                <a16:creationId xmlns:a16="http://schemas.microsoft.com/office/drawing/2014/main" id="{3D85A7B5-5303-357A-D7FA-D749C51CB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9C7E1-F3A1-D8CF-9378-46245E84DD89}"/>
              </a:ext>
            </a:extLst>
          </p:cNvPr>
          <p:cNvSpPr>
            <a:spLocks noGrp="1"/>
          </p:cNvSpPr>
          <p:nvPr>
            <p:ph type="sldNum" sz="quarter" idx="12"/>
          </p:nvPr>
        </p:nvSpPr>
        <p:spPr/>
        <p:txBody>
          <a:bodyPr/>
          <a:lstStyle/>
          <a:p>
            <a:fld id="{5BA0DFA6-9C20-4D20-B6E5-148190A78417}" type="slidenum">
              <a:rPr lang="en-US" smtClean="0"/>
              <a:t>‹#›</a:t>
            </a:fld>
            <a:endParaRPr lang="en-US"/>
          </a:p>
        </p:txBody>
      </p:sp>
    </p:spTree>
    <p:extLst>
      <p:ext uri="{BB962C8B-B14F-4D97-AF65-F5344CB8AC3E}">
        <p14:creationId xmlns:p14="http://schemas.microsoft.com/office/powerpoint/2010/main" val="1835604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1D291-8469-A298-D348-BE9C611B6A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F5E729-1A26-F4DA-ECCB-1A7974A8A7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ED7F0C-8465-2B37-6069-17C4F4B69C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D6589-9A43-4176-A825-0D2E8B14E40D}" type="datetimeFigureOut">
              <a:rPr lang="en-US" smtClean="0"/>
              <a:t>12/15/2022</a:t>
            </a:fld>
            <a:endParaRPr lang="en-US"/>
          </a:p>
        </p:txBody>
      </p:sp>
      <p:sp>
        <p:nvSpPr>
          <p:cNvPr id="5" name="Footer Placeholder 4">
            <a:extLst>
              <a:ext uri="{FF2B5EF4-FFF2-40B4-BE49-F238E27FC236}">
                <a16:creationId xmlns:a16="http://schemas.microsoft.com/office/drawing/2014/main" id="{BE60F256-9A20-792F-FFC7-8EF4C8FB49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1C7D8D-C50B-A2CD-2399-6116EAA31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0DFA6-9C20-4D20-B6E5-148190A78417}" type="slidenum">
              <a:rPr lang="en-US" smtClean="0"/>
              <a:t>‹#›</a:t>
            </a:fld>
            <a:endParaRPr lang="en-US"/>
          </a:p>
        </p:txBody>
      </p:sp>
    </p:spTree>
    <p:extLst>
      <p:ext uri="{BB962C8B-B14F-4D97-AF65-F5344CB8AC3E}">
        <p14:creationId xmlns:p14="http://schemas.microsoft.com/office/powerpoint/2010/main" val="842826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a:t>
            </a:fld>
            <a:endParaRPr lang="en-US" dirty="0"/>
          </a:p>
        </p:txBody>
      </p:sp>
      <p:sp>
        <p:nvSpPr>
          <p:cNvPr id="2" name="TextBox 1">
            <a:extLst>
              <a:ext uri="{FF2B5EF4-FFF2-40B4-BE49-F238E27FC236}">
                <a16:creationId xmlns:a16="http://schemas.microsoft.com/office/drawing/2014/main" id="{24625E1B-6158-F9B2-B6C2-CA5E15C79206}"/>
              </a:ext>
            </a:extLst>
          </p:cNvPr>
          <p:cNvSpPr txBox="1"/>
          <p:nvPr/>
        </p:nvSpPr>
        <p:spPr>
          <a:xfrm>
            <a:off x="791281" y="1461331"/>
            <a:ext cx="10609438" cy="1754326"/>
          </a:xfrm>
          <a:prstGeom prst="rect">
            <a:avLst/>
          </a:prstGeom>
          <a:noFill/>
        </p:spPr>
        <p:txBody>
          <a:bodyPr wrap="square" rtlCol="0">
            <a:spAutoFit/>
          </a:bodyPr>
          <a:lstStyle/>
          <a:p>
            <a:pPr algn="ctr"/>
            <a:r>
              <a:rPr lang="en-US" sz="3600" b="1" dirty="0">
                <a:solidFill>
                  <a:srgbClr val="0070C0"/>
                </a:solidFill>
                <a:latin typeface="Times New Roman" panose="02020603050405020304" pitchFamily="18" charset="0"/>
                <a:cs typeface="Times New Roman" panose="02020603050405020304" pitchFamily="18" charset="0"/>
              </a:rPr>
              <a:t>2022 NOFO</a:t>
            </a:r>
          </a:p>
          <a:p>
            <a:pPr algn="ctr"/>
            <a:endParaRPr lang="en-US" sz="3600" b="1" dirty="0">
              <a:solidFill>
                <a:srgbClr val="0070C0"/>
              </a:solidFill>
              <a:latin typeface="Times New Roman" panose="02020603050405020304" pitchFamily="18" charset="0"/>
              <a:cs typeface="Times New Roman" panose="02020603050405020304" pitchFamily="18" charset="0"/>
            </a:endParaRPr>
          </a:p>
          <a:p>
            <a:pPr algn="ctr"/>
            <a:r>
              <a:rPr lang="en-US" sz="3600" b="1" dirty="0">
                <a:solidFill>
                  <a:srgbClr val="0070C0"/>
                </a:solidFill>
                <a:latin typeface="Times New Roman" panose="02020603050405020304" pitchFamily="18" charset="0"/>
                <a:cs typeface="Times New Roman" panose="02020603050405020304" pitchFamily="18" charset="0"/>
              </a:rPr>
              <a:t>System Performance Measures Debrief</a:t>
            </a:r>
          </a:p>
        </p:txBody>
      </p:sp>
    </p:spTree>
    <p:extLst>
      <p:ext uri="{BB962C8B-B14F-4D97-AF65-F5344CB8AC3E}">
        <p14:creationId xmlns:p14="http://schemas.microsoft.com/office/powerpoint/2010/main" val="233777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10</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pic>
        <p:nvPicPr>
          <p:cNvPr id="8" name="Picture 7" descr="Table&#10;&#10;Description automatically generated">
            <a:extLst>
              <a:ext uri="{FF2B5EF4-FFF2-40B4-BE49-F238E27FC236}">
                <a16:creationId xmlns:a16="http://schemas.microsoft.com/office/drawing/2014/main" id="{94C26185-CA0B-6CFF-F046-801843510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552" y="2102413"/>
            <a:ext cx="7000624" cy="3992628"/>
          </a:xfrm>
          <a:prstGeom prst="rect">
            <a:avLst/>
          </a:prstGeom>
        </p:spPr>
      </p:pic>
    </p:spTree>
    <p:extLst>
      <p:ext uri="{BB962C8B-B14F-4D97-AF65-F5344CB8AC3E}">
        <p14:creationId xmlns:p14="http://schemas.microsoft.com/office/powerpoint/2010/main" val="324382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11</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75B89EE5-A374-5720-D012-9486EFFFAD13}"/>
              </a:ext>
            </a:extLst>
          </p:cNvPr>
          <p:cNvSpPr txBox="1"/>
          <p:nvPr/>
        </p:nvSpPr>
        <p:spPr>
          <a:xfrm>
            <a:off x="106728" y="1936132"/>
            <a:ext cx="12085272" cy="1704569"/>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Jobs and Income Growth</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This SPM has two distinct universes of clients measured:</a:t>
            </a:r>
          </a:p>
          <a:p>
            <a:pPr marL="742950" lvl="1"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CoC program system stayers</a:t>
            </a:r>
          </a:p>
          <a:p>
            <a:pPr marL="742950" lvl="1"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CoC program system leavers (this is the universe that was scored for the NOFO)</a:t>
            </a:r>
          </a:p>
        </p:txBody>
      </p:sp>
    </p:spTree>
    <p:extLst>
      <p:ext uri="{BB962C8B-B14F-4D97-AF65-F5344CB8AC3E}">
        <p14:creationId xmlns:p14="http://schemas.microsoft.com/office/powerpoint/2010/main" val="1743766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12</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75B89EE5-A374-5720-D012-9486EFFFAD13}"/>
              </a:ext>
            </a:extLst>
          </p:cNvPr>
          <p:cNvSpPr txBox="1"/>
          <p:nvPr/>
        </p:nvSpPr>
        <p:spPr>
          <a:xfrm>
            <a:off x="106728" y="1936132"/>
            <a:ext cx="11569457" cy="4197559"/>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Jobs and Income Growth</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Between FY2020 and FY2021 demonstrate an increase in percentage of CoC Program Participants who had an increase in income from employment, OR that the rate of income from employment in the CoC was 20% or higher (2 of 7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Increase from 11% to 13%</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Between FY2020 and FY2021 demonstrate an increase in percentage of CoC Program Participants who had increased non-employment cash income, OR that the rate of income from non-employment cash income was 50% or higher (2 of 7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Increase from 31% to 37%</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Remaining 3 points earned via narrative response</a:t>
            </a:r>
          </a:p>
        </p:txBody>
      </p:sp>
    </p:spTree>
    <p:extLst>
      <p:ext uri="{BB962C8B-B14F-4D97-AF65-F5344CB8AC3E}">
        <p14:creationId xmlns:p14="http://schemas.microsoft.com/office/powerpoint/2010/main" val="36050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13</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4514477" y="1474467"/>
            <a:ext cx="3163045"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Rapid Rehousing Beds</a:t>
            </a:r>
          </a:p>
        </p:txBody>
      </p:sp>
      <p:sp>
        <p:nvSpPr>
          <p:cNvPr id="6" name="TextBox 5">
            <a:extLst>
              <a:ext uri="{FF2B5EF4-FFF2-40B4-BE49-F238E27FC236}">
                <a16:creationId xmlns:a16="http://schemas.microsoft.com/office/drawing/2014/main" id="{75B89EE5-A374-5720-D012-9486EFFFAD13}"/>
              </a:ext>
            </a:extLst>
          </p:cNvPr>
          <p:cNvSpPr txBox="1"/>
          <p:nvPr/>
        </p:nvSpPr>
        <p:spPr>
          <a:xfrm>
            <a:off x="106728" y="1936132"/>
            <a:ext cx="12085272" cy="280698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b="1" i="1" dirty="0">
                <a:solidFill>
                  <a:schemeClr val="accent1">
                    <a:lumMod val="75000"/>
                  </a:schemeClr>
                </a:solidFill>
                <a:latin typeface="Times New Roman" panose="02020603050405020304" pitchFamily="18" charset="0"/>
                <a:cs typeface="Times New Roman" panose="02020603050405020304" pitchFamily="18" charset="0"/>
              </a:rPr>
              <a:t>10 Points on 2022 NOFO</a:t>
            </a:r>
          </a:p>
          <a:p>
            <a:pPr marL="742950" lvl="1"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Demonstrate an increase of at least 20% in the number of Rapid Rehousing Beds in the CoC geographic area as reported in HDX, or</a:t>
            </a:r>
          </a:p>
          <a:p>
            <a:pPr marL="742950" lvl="1"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Clearly demonstrate the number of Rapid Rehousing Beds in the CoC’s geographic area sufficiently meets the need for this type of housing, which will be verified against information in the most recent PIT and HIC data reported in HDX</a:t>
            </a:r>
          </a:p>
        </p:txBody>
      </p:sp>
    </p:spTree>
    <p:extLst>
      <p:ext uri="{BB962C8B-B14F-4D97-AF65-F5344CB8AC3E}">
        <p14:creationId xmlns:p14="http://schemas.microsoft.com/office/powerpoint/2010/main" val="1288573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14</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4514477" y="1474467"/>
            <a:ext cx="3163045"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Rapid Rehousing Beds</a:t>
            </a:r>
          </a:p>
        </p:txBody>
      </p:sp>
      <p:sp>
        <p:nvSpPr>
          <p:cNvPr id="6" name="TextBox 5">
            <a:extLst>
              <a:ext uri="{FF2B5EF4-FFF2-40B4-BE49-F238E27FC236}">
                <a16:creationId xmlns:a16="http://schemas.microsoft.com/office/drawing/2014/main" id="{75B89EE5-A374-5720-D012-9486EFFFAD13}"/>
              </a:ext>
            </a:extLst>
          </p:cNvPr>
          <p:cNvSpPr txBox="1"/>
          <p:nvPr/>
        </p:nvSpPr>
        <p:spPr>
          <a:xfrm>
            <a:off x="106728" y="1936132"/>
            <a:ext cx="12085272" cy="41919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Outcome:</a:t>
            </a:r>
          </a:p>
          <a:p>
            <a:pPr marL="742950" lvl="1"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2021: 598</a:t>
            </a:r>
          </a:p>
          <a:p>
            <a:pPr marL="742950" lvl="1"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2022: 536</a:t>
            </a:r>
          </a:p>
          <a:p>
            <a:pPr marL="285750"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It is likely we will not earn the 10 points here due to the decrease in RRH beds on the night of the PIT.</a:t>
            </a:r>
          </a:p>
          <a:p>
            <a:pPr marL="285750"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There is no narrative section to this question to allow us to write anything that demonstrates that the need for RRH beds are met</a:t>
            </a:r>
          </a:p>
          <a:p>
            <a:pPr marL="285750" indent="-285750">
              <a:lnSpc>
                <a:spcPct val="150000"/>
              </a:lnSpc>
              <a:buFont typeface="Arial" panose="020B0604020202020204" pitchFamily="34" charset="0"/>
              <a:buChar char="•"/>
            </a:pPr>
            <a:endParaRPr lang="en-US" sz="2000" b="1" dirty="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sz="2000" b="1" dirty="0">
                <a:solidFill>
                  <a:schemeClr val="accent1">
                    <a:lumMod val="75000"/>
                  </a:schemeClr>
                </a:solidFill>
                <a:latin typeface="Times New Roman" panose="02020603050405020304" pitchFamily="18" charset="0"/>
                <a:cs typeface="Times New Roman" panose="02020603050405020304" pitchFamily="18" charset="0"/>
              </a:rPr>
              <a:t>Based on current occupancy rates in RRH programs, the number is unlikely to increase for this year’s NOFO, which will be comparing 2022 and 2023</a:t>
            </a:r>
          </a:p>
        </p:txBody>
      </p:sp>
    </p:spTree>
    <p:extLst>
      <p:ext uri="{BB962C8B-B14F-4D97-AF65-F5344CB8AC3E}">
        <p14:creationId xmlns:p14="http://schemas.microsoft.com/office/powerpoint/2010/main" val="351779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15</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4238432" y="478365"/>
            <a:ext cx="5198866" cy="830997"/>
          </a:xfrm>
          <a:prstGeom prst="rect">
            <a:avLst/>
          </a:prstGeom>
          <a:noFill/>
        </p:spPr>
        <p:txBody>
          <a:bodyPr wrap="square" rtlCol="0">
            <a:spAutoFit/>
          </a:bodyPr>
          <a:lstStyle/>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Non-Employment Income outcomes</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Projects APR years</a:t>
            </a:r>
          </a:p>
        </p:txBody>
      </p:sp>
      <p:sp>
        <p:nvSpPr>
          <p:cNvPr id="6" name="TextBox 5">
            <a:extLst>
              <a:ext uri="{FF2B5EF4-FFF2-40B4-BE49-F238E27FC236}">
                <a16:creationId xmlns:a16="http://schemas.microsoft.com/office/drawing/2014/main" id="{75B89EE5-A374-5720-D012-9486EFFFAD13}"/>
              </a:ext>
            </a:extLst>
          </p:cNvPr>
          <p:cNvSpPr txBox="1"/>
          <p:nvPr/>
        </p:nvSpPr>
        <p:spPr>
          <a:xfrm>
            <a:off x="237563" y="1471865"/>
            <a:ext cx="12085272" cy="4801314"/>
          </a:xfrm>
          <a:prstGeom prst="rect">
            <a:avLst/>
          </a:prstGeom>
          <a:noFill/>
        </p:spPr>
        <p:txBody>
          <a:bodyPr wrap="square" rtlCol="0">
            <a:spAutoFit/>
          </a:bodyPr>
          <a:lstStyle/>
          <a:p>
            <a:pPr>
              <a:lnSpc>
                <a:spcPct val="150000"/>
              </a:lnSpc>
            </a:pPr>
            <a:r>
              <a:rPr lang="en-US" b="1" dirty="0">
                <a:solidFill>
                  <a:schemeClr val="accent1">
                    <a:lumMod val="75000"/>
                  </a:schemeClr>
                </a:solidFill>
                <a:latin typeface="Times New Roman" panose="02020603050405020304" pitchFamily="18" charset="0"/>
                <a:cs typeface="Times New Roman" panose="02020603050405020304" pitchFamily="18" charset="0"/>
              </a:rPr>
              <a:t>Overall CoC Average for this benchmark:</a:t>
            </a:r>
          </a:p>
          <a:p>
            <a:pPr marL="285750" indent="-285750">
              <a:lnSpc>
                <a:spcPct val="150000"/>
              </a:lnSpc>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the Start to the Annual Assessment for Non-employment</a:t>
            </a:r>
            <a:r>
              <a:rPr lang="en-US" b="1" i="1" dirty="0">
                <a:solidFill>
                  <a:srgbClr val="7030A0"/>
                </a:solidFill>
                <a:effectLst/>
                <a:latin typeface="Calibri" panose="020F0502020204030204" pitchFamily="34" charset="0"/>
                <a:ea typeface="Calibri" panose="020F0502020204030204" pitchFamily="34" charset="0"/>
              </a:rPr>
              <a:t> income: 31% (2021-2022)</a:t>
            </a:r>
          </a:p>
          <a:p>
            <a:pPr marL="742950" lvl="1" indent="-285750">
              <a:lnSpc>
                <a:spcPct val="150000"/>
              </a:lnSpc>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35%   </a:t>
            </a:r>
            <a:endParaRPr lang="en-US" dirty="0">
              <a:solidFill>
                <a:srgbClr val="7030A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Start to Exit </a:t>
            </a:r>
            <a:r>
              <a:rPr lang="en-US" b="1" i="1" dirty="0">
                <a:solidFill>
                  <a:srgbClr val="7030A0"/>
                </a:solidFill>
                <a:effectLst/>
                <a:latin typeface="Calibri" panose="020F0502020204030204" pitchFamily="34" charset="0"/>
                <a:ea typeface="Calibri" panose="020F0502020204030204" pitchFamily="34" charset="0"/>
              </a:rPr>
              <a:t>with Non-employment income: 41% (2021-2022)</a:t>
            </a:r>
          </a:p>
          <a:p>
            <a:pPr marL="742950" lvl="1" indent="-285750">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26%   </a:t>
            </a:r>
            <a:endParaRPr lang="en-US" dirty="0">
              <a:solidFill>
                <a:srgbClr val="7030A0"/>
              </a:solidFill>
              <a:effectLst/>
              <a:latin typeface="Calibri" panose="020F0502020204030204" pitchFamily="34" charset="0"/>
              <a:ea typeface="Calibri" panose="020F0502020204030204" pitchFamily="34" charset="0"/>
            </a:endParaRPr>
          </a:p>
          <a:p>
            <a:pPr>
              <a:lnSpc>
                <a:spcPct val="150000"/>
              </a:lnSpc>
            </a:pPr>
            <a:r>
              <a:rPr lang="en-US" b="1" dirty="0">
                <a:solidFill>
                  <a:schemeClr val="accent1">
                    <a:lumMod val="75000"/>
                  </a:schemeClr>
                </a:solidFill>
                <a:latin typeface="Times New Roman" panose="02020603050405020304" pitchFamily="18" charset="0"/>
                <a:cs typeface="Times New Roman" panose="02020603050405020304" pitchFamily="18" charset="0"/>
              </a:rPr>
              <a:t>Overall PSH Average for this benchmark:</a:t>
            </a:r>
          </a:p>
          <a:p>
            <a:pPr marL="285750" indent="-285750">
              <a:lnSpc>
                <a:spcPct val="150000"/>
              </a:lnSpc>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the Start to the Annual Assessment for Non-employment</a:t>
            </a:r>
            <a:r>
              <a:rPr lang="en-US" b="1" i="1" dirty="0">
                <a:solidFill>
                  <a:srgbClr val="7030A0"/>
                </a:solidFill>
                <a:effectLst/>
                <a:latin typeface="Calibri" panose="020F0502020204030204" pitchFamily="34" charset="0"/>
                <a:ea typeface="Calibri" panose="020F0502020204030204" pitchFamily="34" charset="0"/>
              </a:rPr>
              <a:t> income: 39% (2021-2022)</a:t>
            </a:r>
          </a:p>
          <a:p>
            <a:pPr marL="742950" lvl="1" indent="-285750">
              <a:lnSpc>
                <a:spcPct val="150000"/>
              </a:lnSpc>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40%   </a:t>
            </a:r>
            <a:endParaRPr lang="en-US" dirty="0">
              <a:solidFill>
                <a:srgbClr val="7030A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Start to Exit </a:t>
            </a:r>
            <a:r>
              <a:rPr lang="en-US" b="1" i="1" dirty="0">
                <a:solidFill>
                  <a:srgbClr val="7030A0"/>
                </a:solidFill>
                <a:effectLst/>
                <a:latin typeface="Calibri" panose="020F0502020204030204" pitchFamily="34" charset="0"/>
                <a:ea typeface="Calibri" panose="020F0502020204030204" pitchFamily="34" charset="0"/>
              </a:rPr>
              <a:t>with Non-employment income: 48%(2021-2022)</a:t>
            </a:r>
          </a:p>
          <a:p>
            <a:pPr marL="742950" lvl="1" indent="-285750">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25%   </a:t>
            </a:r>
            <a:endParaRPr lang="en-US" dirty="0">
              <a:solidFill>
                <a:srgbClr val="7030A0"/>
              </a:solidFill>
              <a:effectLst/>
              <a:latin typeface="Calibri" panose="020F0502020204030204" pitchFamily="34" charset="0"/>
              <a:ea typeface="Calibri" panose="020F0502020204030204" pitchFamily="34" charset="0"/>
            </a:endParaRPr>
          </a:p>
          <a:p>
            <a:pPr marR="0">
              <a:spcBef>
                <a:spcPts val="0"/>
              </a:spcBef>
              <a:spcAft>
                <a:spcPts val="0"/>
              </a:spcAft>
            </a:pPr>
            <a:endParaRPr lang="en-US" sz="1800" dirty="0">
              <a:solidFill>
                <a:srgbClr val="7030A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051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16</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4238432" y="478365"/>
            <a:ext cx="5198866" cy="1200329"/>
          </a:xfrm>
          <a:prstGeom prst="rect">
            <a:avLst/>
          </a:prstGeom>
          <a:noFill/>
        </p:spPr>
        <p:txBody>
          <a:bodyPr wrap="square" rtlCol="0">
            <a:spAutoFit/>
          </a:bodyPr>
          <a:lstStyle/>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Non-Employment Income outcomes</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Projects APR years</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Continued </a:t>
            </a:r>
          </a:p>
        </p:txBody>
      </p:sp>
      <p:sp>
        <p:nvSpPr>
          <p:cNvPr id="6" name="TextBox 5">
            <a:extLst>
              <a:ext uri="{FF2B5EF4-FFF2-40B4-BE49-F238E27FC236}">
                <a16:creationId xmlns:a16="http://schemas.microsoft.com/office/drawing/2014/main" id="{75B89EE5-A374-5720-D012-9486EFFFAD13}"/>
              </a:ext>
            </a:extLst>
          </p:cNvPr>
          <p:cNvSpPr txBox="1"/>
          <p:nvPr/>
        </p:nvSpPr>
        <p:spPr>
          <a:xfrm>
            <a:off x="194431" y="1522154"/>
            <a:ext cx="12085272" cy="5016758"/>
          </a:xfrm>
          <a:prstGeom prst="rect">
            <a:avLst/>
          </a:prstGeom>
          <a:noFill/>
        </p:spPr>
        <p:txBody>
          <a:bodyPr wrap="square" rtlCol="0">
            <a:spAutoFit/>
          </a:bodyPr>
          <a:lstStyle/>
          <a:p>
            <a:pPr>
              <a:lnSpc>
                <a:spcPct val="150000"/>
              </a:lnSpc>
            </a:pPr>
            <a:r>
              <a:rPr lang="en-US" b="1" dirty="0">
                <a:solidFill>
                  <a:schemeClr val="accent1">
                    <a:lumMod val="75000"/>
                  </a:schemeClr>
                </a:solidFill>
                <a:latin typeface="Times New Roman" panose="02020603050405020304" pitchFamily="18" charset="0"/>
                <a:cs typeface="Times New Roman" panose="02020603050405020304" pitchFamily="18" charset="0"/>
              </a:rPr>
              <a:t>Overall RRH Average for this benchmark:</a:t>
            </a:r>
          </a:p>
          <a:p>
            <a:pPr marL="285750" indent="-285750">
              <a:lnSpc>
                <a:spcPct val="150000"/>
              </a:lnSpc>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the Start to the Annual Assessment for Non-employment</a:t>
            </a:r>
            <a:r>
              <a:rPr lang="en-US" b="1" i="1" dirty="0">
                <a:solidFill>
                  <a:srgbClr val="7030A0"/>
                </a:solidFill>
                <a:effectLst/>
                <a:latin typeface="Calibri" panose="020F0502020204030204" pitchFamily="34" charset="0"/>
                <a:ea typeface="Calibri" panose="020F0502020204030204" pitchFamily="34" charset="0"/>
              </a:rPr>
              <a:t> income: 14% (2021-2022)</a:t>
            </a:r>
          </a:p>
          <a:p>
            <a:pPr marL="285750" indent="-285750">
              <a:lnSpc>
                <a:spcPct val="150000"/>
              </a:lnSpc>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33%   </a:t>
            </a:r>
            <a:endParaRPr lang="en-US" dirty="0">
              <a:solidFill>
                <a:srgbClr val="7030A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Start to Exit </a:t>
            </a:r>
            <a:r>
              <a:rPr lang="en-US" b="1" i="1" dirty="0">
                <a:solidFill>
                  <a:srgbClr val="7030A0"/>
                </a:solidFill>
                <a:effectLst/>
                <a:latin typeface="Calibri" panose="020F0502020204030204" pitchFamily="34" charset="0"/>
                <a:ea typeface="Calibri" panose="020F0502020204030204" pitchFamily="34" charset="0"/>
              </a:rPr>
              <a:t>with Non-employment income: 30% (2021-2022)</a:t>
            </a:r>
          </a:p>
          <a:p>
            <a:pPr marL="285750" indent="-285750">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33%   </a:t>
            </a:r>
            <a:endParaRPr lang="en-US" dirty="0">
              <a:solidFill>
                <a:srgbClr val="7030A0"/>
              </a:solidFill>
              <a:effectLst/>
              <a:latin typeface="Calibri" panose="020F0502020204030204" pitchFamily="34" charset="0"/>
              <a:ea typeface="Calibri" panose="020F0502020204030204" pitchFamily="34" charset="0"/>
            </a:endParaRPr>
          </a:p>
          <a:p>
            <a:pPr>
              <a:lnSpc>
                <a:spcPct val="150000"/>
              </a:lnSpc>
            </a:pPr>
            <a:r>
              <a:rPr lang="en-US" b="1" dirty="0">
                <a:solidFill>
                  <a:schemeClr val="accent1">
                    <a:lumMod val="75000"/>
                  </a:schemeClr>
                </a:solidFill>
                <a:latin typeface="Times New Roman" panose="02020603050405020304" pitchFamily="18" charset="0"/>
                <a:cs typeface="Times New Roman" panose="02020603050405020304" pitchFamily="18" charset="0"/>
              </a:rPr>
              <a:t>Overall TH Average for this benchmark:</a:t>
            </a:r>
          </a:p>
          <a:p>
            <a:pPr marL="285750" indent="-285750">
              <a:lnSpc>
                <a:spcPct val="150000"/>
              </a:lnSpc>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the Start to the Annual Assessment for Non-employment</a:t>
            </a:r>
            <a:r>
              <a:rPr lang="en-US" b="1" i="1" dirty="0">
                <a:solidFill>
                  <a:srgbClr val="7030A0"/>
                </a:solidFill>
                <a:effectLst/>
                <a:latin typeface="Calibri" panose="020F0502020204030204" pitchFamily="34" charset="0"/>
                <a:ea typeface="Calibri" panose="020F0502020204030204" pitchFamily="34" charset="0"/>
              </a:rPr>
              <a:t> income: 8% (2021-2022)</a:t>
            </a:r>
          </a:p>
          <a:p>
            <a:pPr marL="285750" indent="-285750">
              <a:lnSpc>
                <a:spcPct val="150000"/>
              </a:lnSpc>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23%   </a:t>
            </a:r>
            <a:endParaRPr lang="en-US" dirty="0">
              <a:solidFill>
                <a:srgbClr val="7030A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b="1" i="1" dirty="0">
                <a:solidFill>
                  <a:srgbClr val="7030A0"/>
                </a:solidFill>
                <a:effectLst/>
                <a:latin typeface="Calibri" panose="020F0502020204030204" pitchFamily="34" charset="0"/>
                <a:ea typeface="Calibri" panose="020F0502020204030204" pitchFamily="34" charset="0"/>
              </a:rPr>
              <a:t>Participants </a:t>
            </a:r>
            <a:r>
              <a:rPr lang="en-US" b="1" dirty="0">
                <a:solidFill>
                  <a:srgbClr val="7030A0"/>
                </a:solidFill>
                <a:effectLst/>
                <a:latin typeface="Calibri" panose="020F0502020204030204" pitchFamily="34" charset="0"/>
                <a:ea typeface="Calibri" panose="020F0502020204030204" pitchFamily="34" charset="0"/>
              </a:rPr>
              <a:t>who Gained or Increased Income from Start to Exit </a:t>
            </a:r>
            <a:r>
              <a:rPr lang="en-US" b="1" i="1" dirty="0">
                <a:solidFill>
                  <a:srgbClr val="7030A0"/>
                </a:solidFill>
                <a:effectLst/>
                <a:latin typeface="Calibri" panose="020F0502020204030204" pitchFamily="34" charset="0"/>
                <a:ea typeface="Calibri" panose="020F0502020204030204" pitchFamily="34" charset="0"/>
              </a:rPr>
              <a:t>with Non-employment income: 0% (2021-2022)</a:t>
            </a:r>
          </a:p>
          <a:p>
            <a:pPr marL="285750" indent="-285750">
              <a:buFont typeface="Arial" panose="020B0604020202020204" pitchFamily="34" charset="0"/>
              <a:buChar char="•"/>
            </a:pPr>
            <a:r>
              <a:rPr lang="en-US" b="1" dirty="0">
                <a:solidFill>
                  <a:srgbClr val="7030A0"/>
                </a:solidFill>
                <a:latin typeface="Calibri" panose="020F0502020204030204" pitchFamily="34" charset="0"/>
                <a:ea typeface="Calibri" panose="020F0502020204030204" pitchFamily="34" charset="0"/>
              </a:rPr>
              <a:t>2020-2021</a:t>
            </a:r>
            <a:r>
              <a:rPr lang="en-US" b="1" dirty="0">
                <a:solidFill>
                  <a:srgbClr val="7030A0"/>
                </a:solidFill>
                <a:effectLst/>
                <a:latin typeface="Calibri" panose="020F0502020204030204" pitchFamily="34" charset="0"/>
                <a:ea typeface="Calibri" panose="020F0502020204030204" pitchFamily="34" charset="0"/>
              </a:rPr>
              <a:t> 0%   </a:t>
            </a:r>
            <a:endParaRPr lang="en-US" dirty="0">
              <a:solidFill>
                <a:srgbClr val="7030A0"/>
              </a:solidFill>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400" dirty="0">
              <a:solidFill>
                <a:srgbClr val="7030A0"/>
              </a:solidFill>
              <a:effectLst/>
              <a:latin typeface="Calibri" panose="020F0502020204030204" pitchFamily="34" charset="0"/>
              <a:ea typeface="Calibri" panose="020F0502020204030204" pitchFamily="34" charset="0"/>
            </a:endParaRPr>
          </a:p>
          <a:p>
            <a:pPr marR="0">
              <a:spcBef>
                <a:spcPts val="0"/>
              </a:spcBef>
              <a:spcAft>
                <a:spcPts val="0"/>
              </a:spcAft>
            </a:pPr>
            <a:endParaRPr lang="en-US" sz="1800" dirty="0">
              <a:solidFill>
                <a:srgbClr val="7030A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69447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17</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4238432" y="478365"/>
            <a:ext cx="4964821"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Non-Employment Income outcomes</a:t>
            </a:r>
          </a:p>
        </p:txBody>
      </p:sp>
      <p:sp>
        <p:nvSpPr>
          <p:cNvPr id="6" name="TextBox 5">
            <a:extLst>
              <a:ext uri="{FF2B5EF4-FFF2-40B4-BE49-F238E27FC236}">
                <a16:creationId xmlns:a16="http://schemas.microsoft.com/office/drawing/2014/main" id="{75B89EE5-A374-5720-D012-9486EFFFAD13}"/>
              </a:ext>
            </a:extLst>
          </p:cNvPr>
          <p:cNvSpPr txBox="1"/>
          <p:nvPr/>
        </p:nvSpPr>
        <p:spPr>
          <a:xfrm>
            <a:off x="194430" y="1652806"/>
            <a:ext cx="12085272" cy="523220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b="1" i="1" dirty="0">
                <a:solidFill>
                  <a:srgbClr val="7030A0"/>
                </a:solidFill>
                <a:effectLst/>
                <a:latin typeface="Calibri" panose="020F0502020204030204" pitchFamily="34" charset="0"/>
                <a:ea typeface="Calibri" panose="020F0502020204030204" pitchFamily="34" charset="0"/>
              </a:rPr>
              <a:t>Participants </a:t>
            </a:r>
            <a:r>
              <a:rPr lang="en-US" sz="1600" b="1" dirty="0">
                <a:solidFill>
                  <a:srgbClr val="7030A0"/>
                </a:solidFill>
                <a:effectLst/>
                <a:latin typeface="Calibri" panose="020F0502020204030204" pitchFamily="34" charset="0"/>
                <a:ea typeface="Calibri" panose="020F0502020204030204" pitchFamily="34" charset="0"/>
              </a:rPr>
              <a:t>who Gained or Increased Income from the Start to the Annual Assessment for Non-employment</a:t>
            </a:r>
            <a:r>
              <a:rPr lang="en-US" sz="1600" b="1" i="1" dirty="0">
                <a:solidFill>
                  <a:srgbClr val="7030A0"/>
                </a:solidFill>
                <a:effectLst/>
                <a:latin typeface="Calibri" panose="020F0502020204030204" pitchFamily="34" charset="0"/>
                <a:ea typeface="Calibri" panose="020F0502020204030204" pitchFamily="34" charset="0"/>
              </a:rPr>
              <a:t> income: </a:t>
            </a:r>
          </a:p>
          <a:p>
            <a:pPr marL="742950" lvl="1" indent="-285750">
              <a:lnSpc>
                <a:spcPct val="150000"/>
              </a:lnSpc>
              <a:buFont typeface="Arial" panose="020B0604020202020204" pitchFamily="34" charset="0"/>
              <a:buChar char="•"/>
            </a:pPr>
            <a:r>
              <a:rPr lang="en-US" sz="1600" b="1" dirty="0">
                <a:solidFill>
                  <a:srgbClr val="7030A0"/>
                </a:solidFill>
                <a:effectLst/>
                <a:latin typeface="Calibri" panose="020F0502020204030204" pitchFamily="34" charset="0"/>
                <a:ea typeface="Calibri" panose="020F0502020204030204" pitchFamily="34" charset="0"/>
              </a:rPr>
              <a:t>Overall CoC Project decreased by 4% from 2020/21 to 2021/22  </a:t>
            </a:r>
          </a:p>
          <a:p>
            <a:pPr marL="742950" lvl="1" indent="-285750">
              <a:lnSpc>
                <a:spcPct val="150000"/>
              </a:lnSpc>
              <a:buFont typeface="Arial" panose="020B0604020202020204" pitchFamily="34" charset="0"/>
              <a:buChar char="•"/>
            </a:pPr>
            <a:r>
              <a:rPr lang="en-US" sz="1600" b="1" dirty="0">
                <a:solidFill>
                  <a:srgbClr val="7030A0"/>
                </a:solidFill>
                <a:effectLst/>
                <a:latin typeface="Calibri" panose="020F0502020204030204" pitchFamily="34" charset="0"/>
                <a:ea typeface="Calibri" panose="020F0502020204030204" pitchFamily="34" charset="0"/>
              </a:rPr>
              <a:t>PSH Decrease by 1% from 2020/21 to 2021/22  </a:t>
            </a:r>
          </a:p>
          <a:p>
            <a:pPr marL="742950" lvl="1" indent="-285750">
              <a:lnSpc>
                <a:spcPct val="150000"/>
              </a:lnSpc>
              <a:buFont typeface="Arial" panose="020B0604020202020204" pitchFamily="34" charset="0"/>
              <a:buChar char="•"/>
            </a:pPr>
            <a:r>
              <a:rPr lang="en-US" sz="1600" b="1" dirty="0">
                <a:solidFill>
                  <a:srgbClr val="7030A0"/>
                </a:solidFill>
                <a:latin typeface="Calibri" panose="020F0502020204030204" pitchFamily="34" charset="0"/>
                <a:ea typeface="Calibri" panose="020F0502020204030204" pitchFamily="34" charset="0"/>
              </a:rPr>
              <a:t>RRH</a:t>
            </a:r>
            <a:r>
              <a:rPr lang="en-US" sz="1600" b="1" dirty="0">
                <a:solidFill>
                  <a:srgbClr val="7030A0"/>
                </a:solidFill>
                <a:effectLst/>
                <a:latin typeface="Calibri" panose="020F0502020204030204" pitchFamily="34" charset="0"/>
                <a:ea typeface="Calibri" panose="020F0502020204030204" pitchFamily="34" charset="0"/>
              </a:rPr>
              <a:t> Decrease by 19% from 2020/21 to 2021/22  </a:t>
            </a:r>
            <a:endParaRPr lang="en-US" sz="1600" dirty="0">
              <a:solidFill>
                <a:srgbClr val="7030A0"/>
              </a:solidFill>
              <a:effectLst/>
              <a:latin typeface="Calibri" panose="020F0502020204030204" pitchFamily="34" charset="0"/>
              <a:ea typeface="Calibri" panose="020F0502020204030204" pitchFamily="34" charset="0"/>
            </a:endParaRPr>
          </a:p>
          <a:p>
            <a:pPr marL="742950" lvl="1" indent="-285750">
              <a:lnSpc>
                <a:spcPct val="150000"/>
              </a:lnSpc>
              <a:buFont typeface="Arial" panose="020B0604020202020204" pitchFamily="34" charset="0"/>
              <a:buChar char="•"/>
            </a:pPr>
            <a:r>
              <a:rPr lang="en-US" sz="1600" b="1" dirty="0">
                <a:solidFill>
                  <a:srgbClr val="7030A0"/>
                </a:solidFill>
                <a:latin typeface="Calibri" panose="020F0502020204030204" pitchFamily="34" charset="0"/>
                <a:ea typeface="Calibri" panose="020F0502020204030204" pitchFamily="34" charset="0"/>
              </a:rPr>
              <a:t>TH</a:t>
            </a:r>
            <a:r>
              <a:rPr lang="en-US" sz="1600" b="1" dirty="0">
                <a:solidFill>
                  <a:srgbClr val="7030A0"/>
                </a:solidFill>
                <a:effectLst/>
                <a:latin typeface="Calibri" panose="020F0502020204030204" pitchFamily="34" charset="0"/>
                <a:ea typeface="Calibri" panose="020F0502020204030204" pitchFamily="34" charset="0"/>
              </a:rPr>
              <a:t> Decrease by 15% from 2020/21 to 2021/22  </a:t>
            </a:r>
            <a:endParaRPr lang="en-US" sz="1600" dirty="0">
              <a:solidFill>
                <a:srgbClr val="7030A0"/>
              </a:solidFill>
              <a:effectLst/>
              <a:latin typeface="Calibri" panose="020F0502020204030204" pitchFamily="34" charset="0"/>
              <a:ea typeface="Calibri" panose="020F0502020204030204" pitchFamily="34" charset="0"/>
            </a:endParaRPr>
          </a:p>
          <a:p>
            <a:pPr marL="742950" lvl="1" indent="-285750">
              <a:lnSpc>
                <a:spcPct val="150000"/>
              </a:lnSpc>
              <a:buFont typeface="Arial" panose="020B0604020202020204" pitchFamily="34" charset="0"/>
              <a:buChar char="•"/>
            </a:pPr>
            <a:endParaRPr lang="en-US" sz="1600" dirty="0">
              <a:solidFill>
                <a:srgbClr val="7030A0"/>
              </a:solidFill>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b="1" i="1" dirty="0">
                <a:solidFill>
                  <a:srgbClr val="7030A0"/>
                </a:solidFill>
                <a:effectLst/>
                <a:latin typeface="Calibri" panose="020F0502020204030204" pitchFamily="34" charset="0"/>
                <a:ea typeface="Calibri" panose="020F0502020204030204" pitchFamily="34" charset="0"/>
              </a:rPr>
              <a:t>Participants </a:t>
            </a:r>
            <a:r>
              <a:rPr lang="en-US" sz="1600" b="1" dirty="0">
                <a:solidFill>
                  <a:srgbClr val="7030A0"/>
                </a:solidFill>
                <a:effectLst/>
                <a:latin typeface="Calibri" panose="020F0502020204030204" pitchFamily="34" charset="0"/>
                <a:ea typeface="Calibri" panose="020F0502020204030204" pitchFamily="34" charset="0"/>
              </a:rPr>
              <a:t>who Gained or Increased Income from Start to Exit </a:t>
            </a:r>
            <a:r>
              <a:rPr lang="en-US" sz="1600" b="1" i="1" dirty="0">
                <a:solidFill>
                  <a:srgbClr val="7030A0"/>
                </a:solidFill>
                <a:effectLst/>
                <a:latin typeface="Calibri" panose="020F0502020204030204" pitchFamily="34" charset="0"/>
                <a:ea typeface="Calibri" panose="020F0502020204030204" pitchFamily="34" charset="0"/>
              </a:rPr>
              <a:t>with Non-employment income: </a:t>
            </a:r>
          </a:p>
          <a:p>
            <a:pPr marR="0">
              <a:spcBef>
                <a:spcPts val="0"/>
              </a:spcBef>
              <a:spcAft>
                <a:spcPts val="0"/>
              </a:spcAft>
            </a:pPr>
            <a:endParaRPr lang="en-US" sz="1600" b="1" i="1" dirty="0">
              <a:solidFill>
                <a:srgbClr val="7030A0"/>
              </a:solidFill>
              <a:effectLst/>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sz="1600" b="1" dirty="0">
                <a:solidFill>
                  <a:srgbClr val="7030A0"/>
                </a:solidFill>
                <a:effectLst/>
                <a:latin typeface="Calibri" panose="020F0502020204030204" pitchFamily="34" charset="0"/>
                <a:ea typeface="Calibri" panose="020F0502020204030204" pitchFamily="34" charset="0"/>
              </a:rPr>
              <a:t>Overall CoC Project i</a:t>
            </a:r>
            <a:r>
              <a:rPr lang="en-US" sz="1600" b="1" dirty="0">
                <a:solidFill>
                  <a:srgbClr val="7030A0"/>
                </a:solidFill>
                <a:latin typeface="Calibri" panose="020F0502020204030204" pitchFamily="34" charset="0"/>
                <a:ea typeface="Calibri" panose="020F0502020204030204" pitchFamily="34" charset="0"/>
              </a:rPr>
              <a:t>n</a:t>
            </a:r>
            <a:r>
              <a:rPr lang="en-US" sz="1600" b="1" dirty="0">
                <a:solidFill>
                  <a:srgbClr val="7030A0"/>
                </a:solidFill>
                <a:effectLst/>
                <a:latin typeface="Calibri" panose="020F0502020204030204" pitchFamily="34" charset="0"/>
                <a:ea typeface="Calibri" panose="020F0502020204030204" pitchFamily="34" charset="0"/>
              </a:rPr>
              <a:t>crease by 15% from 2020/21 to 2021/22</a:t>
            </a:r>
          </a:p>
          <a:p>
            <a:pPr lvl="1"/>
            <a:r>
              <a:rPr lang="en-US" sz="1600" b="1" dirty="0">
                <a:solidFill>
                  <a:srgbClr val="7030A0"/>
                </a:solidFill>
                <a:effectLst/>
                <a:latin typeface="Calibri" panose="020F0502020204030204" pitchFamily="34" charset="0"/>
                <a:ea typeface="Calibri" panose="020F0502020204030204" pitchFamily="34" charset="0"/>
              </a:rPr>
              <a:t>  </a:t>
            </a:r>
          </a:p>
          <a:p>
            <a:pPr marL="742950" lvl="1" indent="-285750">
              <a:buFont typeface="Arial" panose="020B0604020202020204" pitchFamily="34" charset="0"/>
              <a:buChar char="•"/>
            </a:pPr>
            <a:r>
              <a:rPr lang="en-US" sz="1600" b="1" dirty="0">
                <a:solidFill>
                  <a:srgbClr val="7030A0"/>
                </a:solidFill>
                <a:latin typeface="Calibri" panose="020F0502020204030204" pitchFamily="34" charset="0"/>
                <a:ea typeface="Calibri" panose="020F0502020204030204" pitchFamily="34" charset="0"/>
              </a:rPr>
              <a:t>PSH </a:t>
            </a:r>
            <a:r>
              <a:rPr lang="en-US" sz="1600" b="1" dirty="0">
                <a:solidFill>
                  <a:srgbClr val="7030A0"/>
                </a:solidFill>
                <a:effectLst/>
                <a:latin typeface="Calibri" panose="020F0502020204030204" pitchFamily="34" charset="0"/>
                <a:ea typeface="Calibri" panose="020F0502020204030204" pitchFamily="34" charset="0"/>
              </a:rPr>
              <a:t>Project i</a:t>
            </a:r>
            <a:r>
              <a:rPr lang="en-US" sz="1600" b="1" dirty="0">
                <a:solidFill>
                  <a:srgbClr val="7030A0"/>
                </a:solidFill>
                <a:latin typeface="Calibri" panose="020F0502020204030204" pitchFamily="34" charset="0"/>
                <a:ea typeface="Calibri" panose="020F0502020204030204" pitchFamily="34" charset="0"/>
              </a:rPr>
              <a:t>n</a:t>
            </a:r>
            <a:r>
              <a:rPr lang="en-US" sz="1600" b="1" dirty="0">
                <a:solidFill>
                  <a:srgbClr val="7030A0"/>
                </a:solidFill>
                <a:effectLst/>
                <a:latin typeface="Calibri" panose="020F0502020204030204" pitchFamily="34" charset="0"/>
                <a:ea typeface="Calibri" panose="020F0502020204030204" pitchFamily="34" charset="0"/>
              </a:rPr>
              <a:t>crease by 23% from 2020/21 to 2021/22 </a:t>
            </a:r>
          </a:p>
          <a:p>
            <a:pPr marL="742950" lvl="1" indent="-285750">
              <a:buFont typeface="Arial" panose="020B0604020202020204" pitchFamily="34" charset="0"/>
              <a:buChar char="•"/>
            </a:pPr>
            <a:endParaRPr lang="en-US" sz="1600" b="1" dirty="0">
              <a:solidFill>
                <a:srgbClr val="7030A0"/>
              </a:solidFill>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sz="1600" b="1" dirty="0">
                <a:solidFill>
                  <a:srgbClr val="7030A0"/>
                </a:solidFill>
                <a:latin typeface="Calibri" panose="020F0502020204030204" pitchFamily="34" charset="0"/>
                <a:ea typeface="Calibri" panose="020F0502020204030204" pitchFamily="34" charset="0"/>
              </a:rPr>
              <a:t>RRH</a:t>
            </a:r>
            <a:r>
              <a:rPr lang="en-US" sz="1600" b="1" dirty="0">
                <a:solidFill>
                  <a:srgbClr val="7030A0"/>
                </a:solidFill>
                <a:effectLst/>
                <a:latin typeface="Calibri" panose="020F0502020204030204" pitchFamily="34" charset="0"/>
                <a:ea typeface="Calibri" panose="020F0502020204030204" pitchFamily="34" charset="0"/>
              </a:rPr>
              <a:t> Decrease by 3% from 2020/21 to 2021/22  </a:t>
            </a:r>
            <a:endParaRPr lang="en-US" sz="1600" dirty="0">
              <a:solidFill>
                <a:srgbClr val="7030A0"/>
              </a:solidFill>
              <a:effectLst/>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endParaRPr lang="en-US" sz="1600" b="1" dirty="0">
              <a:solidFill>
                <a:srgbClr val="7030A0"/>
              </a:solidFill>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sz="1600" b="1" dirty="0">
                <a:solidFill>
                  <a:srgbClr val="7030A0"/>
                </a:solidFill>
                <a:latin typeface="Calibri" panose="020F0502020204030204" pitchFamily="34" charset="0"/>
                <a:ea typeface="Calibri" panose="020F0502020204030204" pitchFamily="34" charset="0"/>
              </a:rPr>
              <a:t>TH</a:t>
            </a:r>
            <a:r>
              <a:rPr lang="en-US" sz="1600" b="1" dirty="0">
                <a:solidFill>
                  <a:srgbClr val="7030A0"/>
                </a:solidFill>
                <a:effectLst/>
                <a:latin typeface="Calibri" panose="020F0502020204030204" pitchFamily="34" charset="0"/>
                <a:ea typeface="Calibri" panose="020F0502020204030204" pitchFamily="34" charset="0"/>
              </a:rPr>
              <a:t> stayed the same at 0% from 2020/21 to 2021/22  </a:t>
            </a:r>
            <a:endParaRPr lang="en-US" sz="1600" dirty="0">
              <a:solidFill>
                <a:srgbClr val="7030A0"/>
              </a:solidFill>
              <a:effectLst/>
              <a:latin typeface="Calibri" panose="020F0502020204030204" pitchFamily="34" charset="0"/>
              <a:ea typeface="Calibri" panose="020F0502020204030204" pitchFamily="34" charset="0"/>
            </a:endParaRPr>
          </a:p>
          <a:p>
            <a:pPr lvl="1"/>
            <a:r>
              <a:rPr lang="en-US" sz="1400" b="1" dirty="0">
                <a:solidFill>
                  <a:srgbClr val="7030A0"/>
                </a:solidFill>
                <a:effectLst/>
                <a:latin typeface="Calibri" panose="020F0502020204030204" pitchFamily="34" charset="0"/>
                <a:ea typeface="Calibri" panose="020F0502020204030204" pitchFamily="34" charset="0"/>
              </a:rPr>
              <a:t>   </a:t>
            </a:r>
            <a:endParaRPr lang="en-US" sz="1400" dirty="0">
              <a:solidFill>
                <a:srgbClr val="7030A0"/>
              </a:solidFill>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400" dirty="0">
              <a:solidFill>
                <a:srgbClr val="7030A0"/>
              </a:solidFill>
              <a:effectLst/>
              <a:latin typeface="Calibri" panose="020F0502020204030204" pitchFamily="34" charset="0"/>
              <a:ea typeface="Calibri" panose="020F0502020204030204" pitchFamily="34" charset="0"/>
            </a:endParaRPr>
          </a:p>
          <a:p>
            <a:pPr marR="0">
              <a:spcBef>
                <a:spcPts val="0"/>
              </a:spcBef>
              <a:spcAft>
                <a:spcPts val="0"/>
              </a:spcAft>
            </a:pPr>
            <a:endParaRPr lang="en-US" sz="1800" dirty="0">
              <a:solidFill>
                <a:srgbClr val="7030A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372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2</a:t>
            </a:fld>
            <a:endParaRPr lang="en-US" dirty="0"/>
          </a:p>
        </p:txBody>
      </p:sp>
      <p:sp>
        <p:nvSpPr>
          <p:cNvPr id="7" name="TextBox 6">
            <a:extLst>
              <a:ext uri="{FF2B5EF4-FFF2-40B4-BE49-F238E27FC236}">
                <a16:creationId xmlns:a16="http://schemas.microsoft.com/office/drawing/2014/main" id="{C52E6D58-A3DC-35C4-B14A-209A504EADF1}"/>
              </a:ext>
            </a:extLst>
          </p:cNvPr>
          <p:cNvSpPr txBox="1"/>
          <p:nvPr/>
        </p:nvSpPr>
        <p:spPr>
          <a:xfrm>
            <a:off x="106728" y="1648352"/>
            <a:ext cx="11578249" cy="4336059"/>
          </a:xfrm>
          <a:prstGeom prst="rect">
            <a:avLst/>
          </a:prstGeom>
          <a:noFill/>
        </p:spPr>
        <p:txBody>
          <a:bodyPr wrap="square" rtlCol="0">
            <a:spAutoFit/>
          </a:bodyPr>
          <a:lstStyle/>
          <a:p>
            <a:pPr>
              <a:lnSpc>
                <a:spcPct val="150000"/>
              </a:lnSpc>
            </a:pPr>
            <a:r>
              <a:rPr lang="en-US" sz="2400" b="1" dirty="0">
                <a:solidFill>
                  <a:schemeClr val="accent1">
                    <a:lumMod val="75000"/>
                  </a:schemeClr>
                </a:solidFill>
                <a:latin typeface="Times New Roman" panose="02020603050405020304" pitchFamily="18" charset="0"/>
                <a:cs typeface="Times New Roman" panose="02020603050405020304" pitchFamily="18" charset="0"/>
              </a:rPr>
              <a:t>What are the System Performance Measures (SPM)?</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HUD’s way to measure how well a community’s homeless response system is functioning</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Analyzed yearly when CoCs upload their Longitudinal Systems Analysis (LSA)</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Implemented in 2017, and CoC’s earn points in the annual CoC Program Competition</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Point totals are determined by the yearly NOFO and are earned by demonstrating successful program outcomes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There are 7 SPM (SPM #6 does not apply to our CoC)</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Additional points are awarded within the System Performance section of the NOFO for results from the annual PIT count</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Measures outcomes from CoC- and non CoC-funded projects (e.g., ESG funded shelters, other funding sources, Street Outreach, etc.)</a:t>
            </a:r>
          </a:p>
        </p:txBody>
      </p:sp>
    </p:spTree>
    <p:extLst>
      <p:ext uri="{BB962C8B-B14F-4D97-AF65-F5344CB8AC3E}">
        <p14:creationId xmlns:p14="http://schemas.microsoft.com/office/powerpoint/2010/main" val="90737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3</a:t>
            </a:fld>
            <a:endParaRPr lang="en-US" dirty="0"/>
          </a:p>
        </p:txBody>
      </p:sp>
      <p:pic>
        <p:nvPicPr>
          <p:cNvPr id="6" name="Picture 5" descr="Timeline&#10;&#10;Description automatically generated">
            <a:extLst>
              <a:ext uri="{FF2B5EF4-FFF2-40B4-BE49-F238E27FC236}">
                <a16:creationId xmlns:a16="http://schemas.microsoft.com/office/drawing/2014/main" id="{E4BB595B-1AF3-032E-50FD-FE3261E902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076" y="1281870"/>
            <a:ext cx="9819048" cy="5304762"/>
          </a:xfrm>
          <a:prstGeom prst="rect">
            <a:avLst/>
          </a:prstGeom>
        </p:spPr>
      </p:pic>
    </p:spTree>
    <p:extLst>
      <p:ext uri="{BB962C8B-B14F-4D97-AF65-F5344CB8AC3E}">
        <p14:creationId xmlns:p14="http://schemas.microsoft.com/office/powerpoint/2010/main" val="345505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4</a:t>
            </a:fld>
            <a:endParaRPr lang="en-US" dirty="0"/>
          </a:p>
        </p:txBody>
      </p:sp>
      <p:sp>
        <p:nvSpPr>
          <p:cNvPr id="2" name="TextBox 1">
            <a:extLst>
              <a:ext uri="{FF2B5EF4-FFF2-40B4-BE49-F238E27FC236}">
                <a16:creationId xmlns:a16="http://schemas.microsoft.com/office/drawing/2014/main" id="{39501480-2BF0-ACE0-6CB5-F6BD72CDB8CB}"/>
              </a:ext>
            </a:extLst>
          </p:cNvPr>
          <p:cNvSpPr txBox="1"/>
          <p:nvPr/>
        </p:nvSpPr>
        <p:spPr>
          <a:xfrm>
            <a:off x="485531" y="1473318"/>
            <a:ext cx="11061426" cy="400110"/>
          </a:xfrm>
          <a:prstGeom prst="rect">
            <a:avLst/>
          </a:prstGeom>
          <a:noFill/>
        </p:spPr>
        <p:txBody>
          <a:bodyPr wrap="none" rtlCol="0">
            <a:spAutoFit/>
          </a:bodyPr>
          <a:lstStyle/>
          <a:p>
            <a:r>
              <a:rPr lang="en-US" sz="2000" b="1" dirty="0">
                <a:solidFill>
                  <a:schemeClr val="accent1">
                    <a:lumMod val="75000"/>
                  </a:schemeClr>
                </a:solidFill>
                <a:latin typeface="Times New Roman" panose="02020603050405020304" pitchFamily="18" charset="0"/>
                <a:cs typeface="Times New Roman" panose="02020603050405020304" pitchFamily="18" charset="0"/>
              </a:rPr>
              <a:t>The 2021 NOFO indicated there would be an increased weight given to SPM in subsequent NOFOs:</a:t>
            </a:r>
          </a:p>
        </p:txBody>
      </p:sp>
      <p:graphicFrame>
        <p:nvGraphicFramePr>
          <p:cNvPr id="7" name="Table 7">
            <a:extLst>
              <a:ext uri="{FF2B5EF4-FFF2-40B4-BE49-F238E27FC236}">
                <a16:creationId xmlns:a16="http://schemas.microsoft.com/office/drawing/2014/main" id="{1274FBED-FF9E-5753-3120-01053E4D2EFB}"/>
              </a:ext>
            </a:extLst>
          </p:cNvPr>
          <p:cNvGraphicFramePr>
            <a:graphicFrameLocks noGrp="1"/>
          </p:cNvGraphicFramePr>
          <p:nvPr>
            <p:extLst>
              <p:ext uri="{D42A27DB-BD31-4B8C-83A1-F6EECF244321}">
                <p14:modId xmlns:p14="http://schemas.microsoft.com/office/powerpoint/2010/main" val="4066299075"/>
              </p:ext>
            </p:extLst>
          </p:nvPr>
        </p:nvGraphicFramePr>
        <p:xfrm>
          <a:off x="106728" y="2209352"/>
          <a:ext cx="11733375" cy="4043680"/>
        </p:xfrm>
        <a:graphic>
          <a:graphicData uri="http://schemas.openxmlformats.org/drawingml/2006/table">
            <a:tbl>
              <a:tblPr firstRow="1" bandRow="1">
                <a:tableStyleId>{5C22544A-7EE6-4342-B048-85BDC9FD1C3A}</a:tableStyleId>
              </a:tblPr>
              <a:tblGrid>
                <a:gridCol w="3911125">
                  <a:extLst>
                    <a:ext uri="{9D8B030D-6E8A-4147-A177-3AD203B41FA5}">
                      <a16:colId xmlns:a16="http://schemas.microsoft.com/office/drawing/2014/main" val="1078791170"/>
                    </a:ext>
                  </a:extLst>
                </a:gridCol>
                <a:gridCol w="3911125">
                  <a:extLst>
                    <a:ext uri="{9D8B030D-6E8A-4147-A177-3AD203B41FA5}">
                      <a16:colId xmlns:a16="http://schemas.microsoft.com/office/drawing/2014/main" val="1303780041"/>
                    </a:ext>
                  </a:extLst>
                </a:gridCol>
                <a:gridCol w="3911125">
                  <a:extLst>
                    <a:ext uri="{9D8B030D-6E8A-4147-A177-3AD203B41FA5}">
                      <a16:colId xmlns:a16="http://schemas.microsoft.com/office/drawing/2014/main" val="1864455821"/>
                    </a:ext>
                  </a:extLst>
                </a:gridCol>
              </a:tblGrid>
              <a:tr h="370840">
                <a:tc>
                  <a:txBody>
                    <a:bodyPr/>
                    <a:lstStyle/>
                    <a:p>
                      <a:pPr algn="ctr"/>
                      <a:r>
                        <a:rPr lang="en-US" dirty="0">
                          <a:latin typeface="Times New Roman" panose="02020603050405020304" pitchFamily="18" charset="0"/>
                          <a:cs typeface="Times New Roman" panose="02020603050405020304" pitchFamily="18" charset="0"/>
                        </a:rPr>
                        <a:t>SPM</a:t>
                      </a:r>
                    </a:p>
                  </a:txBody>
                  <a:tcPr/>
                </a:tc>
                <a:tc>
                  <a:txBody>
                    <a:bodyPr/>
                    <a:lstStyle/>
                    <a:p>
                      <a:pPr algn="ctr"/>
                      <a:r>
                        <a:rPr lang="en-US" dirty="0">
                          <a:latin typeface="Times New Roman" panose="02020603050405020304" pitchFamily="18" charset="0"/>
                          <a:cs typeface="Times New Roman" panose="02020603050405020304" pitchFamily="18" charset="0"/>
                        </a:rPr>
                        <a:t>Points Awarded 2021</a:t>
                      </a:r>
                    </a:p>
                  </a:txBody>
                  <a:tcPr/>
                </a:tc>
                <a:tc>
                  <a:txBody>
                    <a:bodyPr/>
                    <a:lstStyle/>
                    <a:p>
                      <a:pPr algn="ctr"/>
                      <a:r>
                        <a:rPr lang="en-US" dirty="0">
                          <a:latin typeface="Times New Roman" panose="02020603050405020304" pitchFamily="18" charset="0"/>
                          <a:cs typeface="Times New Roman" panose="02020603050405020304" pitchFamily="18" charset="0"/>
                        </a:rPr>
                        <a:t>Points Awarded 2022</a:t>
                      </a:r>
                    </a:p>
                  </a:txBody>
                  <a:tcPr/>
                </a:tc>
                <a:extLst>
                  <a:ext uri="{0D108BD9-81ED-4DB2-BD59-A6C34878D82A}">
                    <a16:rowId xmlns:a16="http://schemas.microsoft.com/office/drawing/2014/main" val="2354399539"/>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Reducing the Number of Homeless Individuals and Families</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1</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13712461"/>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Reduction in the Number of First Time Homeless</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3</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68372572"/>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Reducing Length of Time Homeless</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6</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13</a:t>
                      </a:r>
                    </a:p>
                  </a:txBody>
                  <a:tcPr/>
                </a:tc>
                <a:extLst>
                  <a:ext uri="{0D108BD9-81ED-4DB2-BD59-A6C34878D82A}">
                    <a16:rowId xmlns:a16="http://schemas.microsoft.com/office/drawing/2014/main" val="31586956"/>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Increase the Rate Households Move to Permanent Housing</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5</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13</a:t>
                      </a:r>
                    </a:p>
                  </a:txBody>
                  <a:tcPr/>
                </a:tc>
                <a:extLst>
                  <a:ext uri="{0D108BD9-81ED-4DB2-BD59-A6C34878D82A}">
                    <a16:rowId xmlns:a16="http://schemas.microsoft.com/office/drawing/2014/main" val="826557749"/>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Reducing Returns to Homelessness</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4</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904947584"/>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Increasing Income for Program Participants</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4</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789069369"/>
                  </a:ext>
                </a:extLst>
              </a:tr>
              <a:tr h="370840">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TOTAL:</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23</a:t>
                      </a:r>
                    </a:p>
                  </a:txBody>
                  <a:tcPr/>
                </a:tc>
                <a:tc>
                  <a:txBody>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59</a:t>
                      </a:r>
                    </a:p>
                  </a:txBody>
                  <a:tcPr/>
                </a:tc>
                <a:extLst>
                  <a:ext uri="{0D108BD9-81ED-4DB2-BD59-A6C34878D82A}">
                    <a16:rowId xmlns:a16="http://schemas.microsoft.com/office/drawing/2014/main" val="4023575250"/>
                  </a:ext>
                </a:extLst>
              </a:tr>
            </a:tbl>
          </a:graphicData>
        </a:graphic>
      </p:graphicFrame>
    </p:spTree>
    <p:extLst>
      <p:ext uri="{BB962C8B-B14F-4D97-AF65-F5344CB8AC3E}">
        <p14:creationId xmlns:p14="http://schemas.microsoft.com/office/powerpoint/2010/main" val="50188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5</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7" name="TextBox 6">
            <a:extLst>
              <a:ext uri="{FF2B5EF4-FFF2-40B4-BE49-F238E27FC236}">
                <a16:creationId xmlns:a16="http://schemas.microsoft.com/office/drawing/2014/main" id="{D8767DC9-337B-D42C-775A-7FA7B3387D38}"/>
              </a:ext>
            </a:extLst>
          </p:cNvPr>
          <p:cNvSpPr txBox="1"/>
          <p:nvPr/>
        </p:nvSpPr>
        <p:spPr>
          <a:xfrm>
            <a:off x="187432" y="2233559"/>
            <a:ext cx="12004568" cy="2951064"/>
          </a:xfrm>
          <a:prstGeom prst="rect">
            <a:avLst/>
          </a:prstGeom>
          <a:noFill/>
        </p:spPr>
        <p:txBody>
          <a:bodyPr wrap="non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Reducing the Number of Homeless Individuals and Families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Decrease of 5% in number of sheltered homeless between 2021 and 2022 PIT Count (2 of 10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44% increase (488 persons to 706 persons)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Decrease of 5% of unsheltered homeless between 2021 and 2022 PIT Count (5 of 10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27% increase (33 to 42)</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Decrease of 5% of combined sheltered and unsheltered homeless between 2021 and 2022 PIT Count (3 of 10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44% increase (521 to 748)</a:t>
            </a:r>
          </a:p>
        </p:txBody>
      </p:sp>
    </p:spTree>
    <p:extLst>
      <p:ext uri="{BB962C8B-B14F-4D97-AF65-F5344CB8AC3E}">
        <p14:creationId xmlns:p14="http://schemas.microsoft.com/office/powerpoint/2010/main" val="180410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6</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C37F434F-EB0B-BA96-A4A9-B2B788D179B5}"/>
              </a:ext>
            </a:extLst>
          </p:cNvPr>
          <p:cNvSpPr txBox="1"/>
          <p:nvPr/>
        </p:nvSpPr>
        <p:spPr>
          <a:xfrm>
            <a:off x="676870" y="1988547"/>
            <a:ext cx="10838259" cy="2535566"/>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Reduction in the Number of First Time Homeless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“First Time Homeless” is defined as individuals with no entry to ES, SH, TH, or any PH program within previous 24 months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Reduction in the number of first time homeless (1 of 3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Decrease of 701 persons (3184 to 2483)</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The 2 remaining points were earned via narrative response</a:t>
            </a:r>
          </a:p>
        </p:txBody>
      </p:sp>
    </p:spTree>
    <p:extLst>
      <p:ext uri="{BB962C8B-B14F-4D97-AF65-F5344CB8AC3E}">
        <p14:creationId xmlns:p14="http://schemas.microsoft.com/office/powerpoint/2010/main" val="284153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7</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802F6B83-B167-D4B8-9F3C-DDBA19FD9AC7}"/>
              </a:ext>
            </a:extLst>
          </p:cNvPr>
          <p:cNvSpPr txBox="1"/>
          <p:nvPr/>
        </p:nvSpPr>
        <p:spPr>
          <a:xfrm>
            <a:off x="693772" y="2233559"/>
            <a:ext cx="9671538" cy="2446824"/>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Reducing the Length of Time Homeless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Reduce LOT homeless of persons in ES, SH, and TH by 5% between FY2020 and FY2021, OR demonstrate and average LOT homeless of 90 days or fewer (8 of 13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No change in LOT homeless; average LOT homeless was 62 days </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The 5 remaining points were awarded via narrative response</a:t>
            </a:r>
          </a:p>
          <a:p>
            <a:pPr marL="285750" indent="-285750">
              <a:buFont typeface="Arial" panose="020B0604020202020204" pitchFamily="34" charset="0"/>
              <a:buChar char="•"/>
            </a:pP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95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8</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FD618583-DDFB-183E-DAE2-3684E262296A}"/>
              </a:ext>
            </a:extLst>
          </p:cNvPr>
          <p:cNvSpPr txBox="1"/>
          <p:nvPr/>
        </p:nvSpPr>
        <p:spPr>
          <a:xfrm>
            <a:off x="546931" y="2283110"/>
            <a:ext cx="10355531" cy="3366563"/>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Successful Permanent Housing Placement or Retention</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Between FY2020 and FY2021, increase by at least 2% the rates of exit from ES, SH, TH, RRH to Permanent Housing, OR demonstrate a rate of exit of 50% or higher (6 of 13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Decrease in exits to PH from 46% to 42% from FY2020 to FY 2021</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Goal: Between FY2020 and FY2021, increase by at least 1% the rates of exit from PSH or other PH (excluding RRH), OR demonstrate the rate of retention or exits to PH was at least 96% (3 of 13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Increase of rate of exit/retention from 95% to 96% </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The remaining 4 points were awarded via narrative response</a:t>
            </a:r>
          </a:p>
        </p:txBody>
      </p:sp>
    </p:spTree>
    <p:extLst>
      <p:ext uri="{BB962C8B-B14F-4D97-AF65-F5344CB8AC3E}">
        <p14:creationId xmlns:p14="http://schemas.microsoft.com/office/powerpoint/2010/main" val="49747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con&#10;&#10;Description automatically generated">
            <a:extLst>
              <a:ext uri="{FF2B5EF4-FFF2-40B4-BE49-F238E27FC236}">
                <a16:creationId xmlns:a16="http://schemas.microsoft.com/office/drawing/2014/main" id="{20AB1188-0A03-45EC-9343-C646CB0093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28" y="136526"/>
            <a:ext cx="2569609" cy="1145344"/>
          </a:xfrm>
          <a:prstGeom prst="rect">
            <a:avLst/>
          </a:prstGeom>
        </p:spPr>
      </p:pic>
      <p:sp>
        <p:nvSpPr>
          <p:cNvPr id="3" name="Footer Placeholder 2">
            <a:extLst>
              <a:ext uri="{FF2B5EF4-FFF2-40B4-BE49-F238E27FC236}">
                <a16:creationId xmlns:a16="http://schemas.microsoft.com/office/drawing/2014/main" id="{F7FFAEAB-9400-43F9-827A-FED5A14F8A83}"/>
              </a:ext>
            </a:extLst>
          </p:cNvPr>
          <p:cNvSpPr>
            <a:spLocks noGrp="1"/>
          </p:cNvSpPr>
          <p:nvPr>
            <p:ph type="ftr" sz="quarter" idx="11"/>
          </p:nvPr>
        </p:nvSpPr>
        <p:spPr/>
        <p:txBody>
          <a:bodyPr/>
          <a:lstStyle/>
          <a:p>
            <a:r>
              <a:rPr lang="en-US" dirty="0"/>
              <a:t>2022 SPM Debrief</a:t>
            </a:r>
          </a:p>
        </p:txBody>
      </p:sp>
      <p:sp>
        <p:nvSpPr>
          <p:cNvPr id="4" name="Slide Number Placeholder 3">
            <a:extLst>
              <a:ext uri="{FF2B5EF4-FFF2-40B4-BE49-F238E27FC236}">
                <a16:creationId xmlns:a16="http://schemas.microsoft.com/office/drawing/2014/main" id="{C77F23D4-5053-4B4A-8BFF-620DC653E93C}"/>
              </a:ext>
            </a:extLst>
          </p:cNvPr>
          <p:cNvSpPr>
            <a:spLocks noGrp="1"/>
          </p:cNvSpPr>
          <p:nvPr>
            <p:ph type="sldNum" sz="quarter" idx="12"/>
          </p:nvPr>
        </p:nvSpPr>
        <p:spPr/>
        <p:txBody>
          <a:bodyPr/>
          <a:lstStyle/>
          <a:p>
            <a:fld id="{F572FFD0-8DF1-4938-91CF-571AC85F0AC1}" type="slidenum">
              <a:rPr lang="en-US" smtClean="0"/>
              <a:t>9</a:t>
            </a:fld>
            <a:endParaRPr lang="en-US" dirty="0"/>
          </a:p>
        </p:txBody>
      </p:sp>
      <p:sp>
        <p:nvSpPr>
          <p:cNvPr id="2" name="TextBox 1">
            <a:extLst>
              <a:ext uri="{FF2B5EF4-FFF2-40B4-BE49-F238E27FC236}">
                <a16:creationId xmlns:a16="http://schemas.microsoft.com/office/drawing/2014/main" id="{DD491BCE-F88B-1580-F6E1-6D57F5D80D6A}"/>
              </a:ext>
            </a:extLst>
          </p:cNvPr>
          <p:cNvSpPr txBox="1"/>
          <p:nvPr/>
        </p:nvSpPr>
        <p:spPr>
          <a:xfrm>
            <a:off x="2676337" y="1526882"/>
            <a:ext cx="7523278" cy="461665"/>
          </a:xfrm>
          <a:prstGeom prst="rect">
            <a:avLst/>
          </a:prstGeom>
          <a:noFill/>
        </p:spPr>
        <p:txBody>
          <a:bodyPr wrap="non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How were SPM outcomes measured in the 2022 NOFO?</a:t>
            </a:r>
          </a:p>
        </p:txBody>
      </p:sp>
      <p:sp>
        <p:nvSpPr>
          <p:cNvPr id="6" name="TextBox 5">
            <a:extLst>
              <a:ext uri="{FF2B5EF4-FFF2-40B4-BE49-F238E27FC236}">
                <a16:creationId xmlns:a16="http://schemas.microsoft.com/office/drawing/2014/main" id="{12B005CC-EBBA-8AAD-3751-4F5BC86F11F1}"/>
              </a:ext>
            </a:extLst>
          </p:cNvPr>
          <p:cNvSpPr txBox="1"/>
          <p:nvPr/>
        </p:nvSpPr>
        <p:spPr>
          <a:xfrm>
            <a:off x="631074" y="2073669"/>
            <a:ext cx="10179356" cy="4197559"/>
          </a:xfrm>
          <a:prstGeom prst="rect">
            <a:avLst/>
          </a:prstGeom>
          <a:noFill/>
        </p:spPr>
        <p:txBody>
          <a:bodyPr wrap="square" rtlCol="0">
            <a:spAutoFit/>
          </a:bodyPr>
          <a:lstStyle/>
          <a:p>
            <a:pPr>
              <a:lnSpc>
                <a:spcPct val="150000"/>
              </a:lnSpc>
            </a:pPr>
            <a:r>
              <a:rPr lang="en-US" b="1" i="1" dirty="0">
                <a:solidFill>
                  <a:schemeClr val="accent1">
                    <a:lumMod val="75000"/>
                  </a:schemeClr>
                </a:solidFill>
                <a:latin typeface="Times New Roman" panose="02020603050405020304" pitchFamily="18" charset="0"/>
                <a:cs typeface="Times New Roman" panose="02020603050405020304" pitchFamily="18" charset="0"/>
              </a:rPr>
              <a:t>Returns to Homelessness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Between FY2020 and FY2021, demonstrate a reduction of at least 1% of the rate persons who exited SO, ES, TH, SH, or PH to a permanent housing destination experienced homelessness again within 6 months of exit, OR demonstrate a rate of return of 5% or less (3 of 8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No change between FY2020 and FY2021 (10% rate of return)</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Between FY2020 and FY2021, demonstrate a reduction of at least 1% of the rate persons who exited SO, ES, TH, SH, or PH to a permanent housing destination experienced homelessness again within 12 months of exit, OR rate was 10% or less (3 of 8 pts)</a:t>
            </a:r>
          </a:p>
          <a:p>
            <a:pPr marL="742950" lvl="1" indent="-285750">
              <a:lnSpc>
                <a:spcPct val="150000"/>
              </a:lnSpc>
              <a:buFont typeface="Arial" panose="020B0604020202020204" pitchFamily="34" charset="0"/>
              <a:buChar char="•"/>
            </a:pPr>
            <a:r>
              <a:rPr lang="en-US"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rPr>
              <a:t>CoC Outcome: Decrease from 8% to 7% of rate of returns after 12 months</a:t>
            </a:r>
          </a:p>
          <a:p>
            <a:pPr marL="285750" indent="-285750">
              <a:lnSpc>
                <a:spcPct val="150000"/>
              </a:lnSpc>
              <a:buFont typeface="Arial" panose="020B0604020202020204" pitchFamily="34" charset="0"/>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The remaining 2 points awarded via narrative response</a:t>
            </a:r>
          </a:p>
        </p:txBody>
      </p:sp>
    </p:spTree>
    <p:extLst>
      <p:ext uri="{BB962C8B-B14F-4D97-AF65-F5344CB8AC3E}">
        <p14:creationId xmlns:p14="http://schemas.microsoft.com/office/powerpoint/2010/main" val="12350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1569</Words>
  <Application>Microsoft Office PowerPoint</Application>
  <PresentationFormat>Widescreen</PresentationFormat>
  <Paragraphs>170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Wildman</dc:creator>
  <cp:lastModifiedBy>Charles Bollinger</cp:lastModifiedBy>
  <cp:revision>13</cp:revision>
  <dcterms:created xsi:type="dcterms:W3CDTF">2022-10-27T16:57:30Z</dcterms:created>
  <dcterms:modified xsi:type="dcterms:W3CDTF">2022-12-15T20:55:48Z</dcterms:modified>
</cp:coreProperties>
</file>