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9" r:id="rId3"/>
    <p:sldId id="274" r:id="rId4"/>
    <p:sldId id="266" r:id="rId5"/>
    <p:sldId id="260" r:id="rId6"/>
    <p:sldId id="312" r:id="rId7"/>
    <p:sldId id="377" r:id="rId8"/>
    <p:sldId id="262" r:id="rId9"/>
    <p:sldId id="267" r:id="rId10"/>
    <p:sldId id="268" r:id="rId11"/>
    <p:sldId id="277" r:id="rId12"/>
    <p:sldId id="381" r:id="rId13"/>
    <p:sldId id="382" r:id="rId14"/>
    <p:sldId id="374" r:id="rId15"/>
    <p:sldId id="387" r:id="rId16"/>
    <p:sldId id="388" r:id="rId17"/>
    <p:sldId id="389" r:id="rId18"/>
    <p:sldId id="390" r:id="rId19"/>
    <p:sldId id="391" r:id="rId20"/>
    <p:sldId id="392" r:id="rId21"/>
    <p:sldId id="303" r:id="rId22"/>
    <p:sldId id="384" r:id="rId23"/>
    <p:sldId id="282" r:id="rId24"/>
    <p:sldId id="363" r:id="rId25"/>
    <p:sldId id="379" r:id="rId26"/>
    <p:sldId id="370" r:id="rId27"/>
    <p:sldId id="385" r:id="rId28"/>
    <p:sldId id="372" r:id="rId29"/>
    <p:sldId id="306" r:id="rId30"/>
    <p:sldId id="386" r:id="rId31"/>
    <p:sldId id="371" r:id="rId32"/>
    <p:sldId id="380" r:id="rId33"/>
    <p:sldId id="273" r:id="rId3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4" d="100"/>
          <a:sy n="114" d="100"/>
        </p:scale>
        <p:origin x="414"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A31C699-A84C-4A97-A2B3-420900761E2C}" type="datetimeFigureOut">
              <a:rPr lang="en-US" smtClean="0"/>
              <a:t>5/8/2023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7DE133F-057A-47A7-BE55-EB87661F03C4}" type="slidenum">
              <a:rPr lang="en-US" smtClean="0"/>
              <a:t>‹#›</a:t>
            </a:fld>
            <a:endParaRPr lang="en-US"/>
          </a:p>
        </p:txBody>
      </p:sp>
    </p:spTree>
    <p:extLst>
      <p:ext uri="{BB962C8B-B14F-4D97-AF65-F5344CB8AC3E}">
        <p14:creationId xmlns:p14="http://schemas.microsoft.com/office/powerpoint/2010/main" val="27142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a:t>
            </a:fld>
            <a:endParaRPr lang="en-US"/>
          </a:p>
        </p:txBody>
      </p:sp>
    </p:spTree>
    <p:extLst>
      <p:ext uri="{BB962C8B-B14F-4D97-AF65-F5344CB8AC3E}">
        <p14:creationId xmlns:p14="http://schemas.microsoft.com/office/powerpoint/2010/main" val="2397607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10</a:t>
            </a:fld>
            <a:endParaRPr lang="en-US"/>
          </a:p>
        </p:txBody>
      </p:sp>
    </p:spTree>
    <p:extLst>
      <p:ext uri="{BB962C8B-B14F-4D97-AF65-F5344CB8AC3E}">
        <p14:creationId xmlns:p14="http://schemas.microsoft.com/office/powerpoint/2010/main" val="240597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11</a:t>
            </a:fld>
            <a:endParaRPr lang="en-US"/>
          </a:p>
        </p:txBody>
      </p:sp>
    </p:spTree>
    <p:extLst>
      <p:ext uri="{BB962C8B-B14F-4D97-AF65-F5344CB8AC3E}">
        <p14:creationId xmlns:p14="http://schemas.microsoft.com/office/powerpoint/2010/main" val="13879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12</a:t>
            </a:fld>
            <a:endParaRPr lang="en-US"/>
          </a:p>
        </p:txBody>
      </p:sp>
    </p:spTree>
    <p:extLst>
      <p:ext uri="{BB962C8B-B14F-4D97-AF65-F5344CB8AC3E}">
        <p14:creationId xmlns:p14="http://schemas.microsoft.com/office/powerpoint/2010/main" val="4033910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13</a:t>
            </a:fld>
            <a:endParaRPr lang="en-US"/>
          </a:p>
        </p:txBody>
      </p:sp>
    </p:spTree>
    <p:extLst>
      <p:ext uri="{BB962C8B-B14F-4D97-AF65-F5344CB8AC3E}">
        <p14:creationId xmlns:p14="http://schemas.microsoft.com/office/powerpoint/2010/main" val="3020889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14</a:t>
            </a:fld>
            <a:endParaRPr lang="en-US"/>
          </a:p>
        </p:txBody>
      </p:sp>
    </p:spTree>
    <p:extLst>
      <p:ext uri="{BB962C8B-B14F-4D97-AF65-F5344CB8AC3E}">
        <p14:creationId xmlns:p14="http://schemas.microsoft.com/office/powerpoint/2010/main" val="2139366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15</a:t>
            </a:fld>
            <a:endParaRPr lang="en-US"/>
          </a:p>
        </p:txBody>
      </p:sp>
    </p:spTree>
    <p:extLst>
      <p:ext uri="{BB962C8B-B14F-4D97-AF65-F5344CB8AC3E}">
        <p14:creationId xmlns:p14="http://schemas.microsoft.com/office/powerpoint/2010/main" val="3114018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16</a:t>
            </a:fld>
            <a:endParaRPr lang="en-US"/>
          </a:p>
        </p:txBody>
      </p:sp>
    </p:spTree>
    <p:extLst>
      <p:ext uri="{BB962C8B-B14F-4D97-AF65-F5344CB8AC3E}">
        <p14:creationId xmlns:p14="http://schemas.microsoft.com/office/powerpoint/2010/main" val="3770907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17</a:t>
            </a:fld>
            <a:endParaRPr lang="en-US"/>
          </a:p>
        </p:txBody>
      </p:sp>
    </p:spTree>
    <p:extLst>
      <p:ext uri="{BB962C8B-B14F-4D97-AF65-F5344CB8AC3E}">
        <p14:creationId xmlns:p14="http://schemas.microsoft.com/office/powerpoint/2010/main" val="3014343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18</a:t>
            </a:fld>
            <a:endParaRPr lang="en-US"/>
          </a:p>
        </p:txBody>
      </p:sp>
    </p:spTree>
    <p:extLst>
      <p:ext uri="{BB962C8B-B14F-4D97-AF65-F5344CB8AC3E}">
        <p14:creationId xmlns:p14="http://schemas.microsoft.com/office/powerpoint/2010/main" val="1455728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19</a:t>
            </a:fld>
            <a:endParaRPr lang="en-US"/>
          </a:p>
        </p:txBody>
      </p:sp>
    </p:spTree>
    <p:extLst>
      <p:ext uri="{BB962C8B-B14F-4D97-AF65-F5344CB8AC3E}">
        <p14:creationId xmlns:p14="http://schemas.microsoft.com/office/powerpoint/2010/main" val="26066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a:t>
            </a:r>
          </a:p>
        </p:txBody>
      </p:sp>
      <p:sp>
        <p:nvSpPr>
          <p:cNvPr id="4" name="Slide Number Placeholder 3"/>
          <p:cNvSpPr>
            <a:spLocks noGrp="1"/>
          </p:cNvSpPr>
          <p:nvPr>
            <p:ph type="sldNum" sz="quarter" idx="5"/>
          </p:nvPr>
        </p:nvSpPr>
        <p:spPr/>
        <p:txBody>
          <a:bodyPr/>
          <a:lstStyle/>
          <a:p>
            <a:fld id="{27DE133F-057A-47A7-BE55-EB87661F03C4}" type="slidenum">
              <a:rPr lang="en-US" smtClean="0"/>
              <a:t>2</a:t>
            </a:fld>
            <a:endParaRPr lang="en-US"/>
          </a:p>
        </p:txBody>
      </p:sp>
    </p:spTree>
    <p:extLst>
      <p:ext uri="{BB962C8B-B14F-4D97-AF65-F5344CB8AC3E}">
        <p14:creationId xmlns:p14="http://schemas.microsoft.com/office/powerpoint/2010/main" val="3638607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20</a:t>
            </a:fld>
            <a:endParaRPr lang="en-US"/>
          </a:p>
        </p:txBody>
      </p:sp>
    </p:spTree>
    <p:extLst>
      <p:ext uri="{BB962C8B-B14F-4D97-AF65-F5344CB8AC3E}">
        <p14:creationId xmlns:p14="http://schemas.microsoft.com/office/powerpoint/2010/main" val="1377864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21</a:t>
            </a:fld>
            <a:endParaRPr lang="en-US"/>
          </a:p>
        </p:txBody>
      </p:sp>
    </p:spTree>
    <p:extLst>
      <p:ext uri="{BB962C8B-B14F-4D97-AF65-F5344CB8AC3E}">
        <p14:creationId xmlns:p14="http://schemas.microsoft.com/office/powerpoint/2010/main" val="1230412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22</a:t>
            </a:fld>
            <a:endParaRPr lang="en-US"/>
          </a:p>
        </p:txBody>
      </p:sp>
    </p:spTree>
    <p:extLst>
      <p:ext uri="{BB962C8B-B14F-4D97-AF65-F5344CB8AC3E}">
        <p14:creationId xmlns:p14="http://schemas.microsoft.com/office/powerpoint/2010/main" val="2522807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23</a:t>
            </a:fld>
            <a:endParaRPr lang="en-US"/>
          </a:p>
        </p:txBody>
      </p:sp>
    </p:spTree>
    <p:extLst>
      <p:ext uri="{BB962C8B-B14F-4D97-AF65-F5344CB8AC3E}">
        <p14:creationId xmlns:p14="http://schemas.microsoft.com/office/powerpoint/2010/main" val="621022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24</a:t>
            </a:fld>
            <a:endParaRPr lang="en-US"/>
          </a:p>
        </p:txBody>
      </p:sp>
    </p:spTree>
    <p:extLst>
      <p:ext uri="{BB962C8B-B14F-4D97-AF65-F5344CB8AC3E}">
        <p14:creationId xmlns:p14="http://schemas.microsoft.com/office/powerpoint/2010/main" val="2456679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25</a:t>
            </a:fld>
            <a:endParaRPr lang="en-US"/>
          </a:p>
        </p:txBody>
      </p:sp>
    </p:spTree>
    <p:extLst>
      <p:ext uri="{BB962C8B-B14F-4D97-AF65-F5344CB8AC3E}">
        <p14:creationId xmlns:p14="http://schemas.microsoft.com/office/powerpoint/2010/main" val="4010320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26</a:t>
            </a:fld>
            <a:endParaRPr lang="en-US"/>
          </a:p>
        </p:txBody>
      </p:sp>
    </p:spTree>
    <p:extLst>
      <p:ext uri="{BB962C8B-B14F-4D97-AF65-F5344CB8AC3E}">
        <p14:creationId xmlns:p14="http://schemas.microsoft.com/office/powerpoint/2010/main" val="3916816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27</a:t>
            </a:fld>
            <a:endParaRPr lang="en-US"/>
          </a:p>
        </p:txBody>
      </p:sp>
    </p:spTree>
    <p:extLst>
      <p:ext uri="{BB962C8B-B14F-4D97-AF65-F5344CB8AC3E}">
        <p14:creationId xmlns:p14="http://schemas.microsoft.com/office/powerpoint/2010/main" val="3636718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28</a:t>
            </a:fld>
            <a:endParaRPr lang="en-US"/>
          </a:p>
        </p:txBody>
      </p:sp>
    </p:spTree>
    <p:extLst>
      <p:ext uri="{BB962C8B-B14F-4D97-AF65-F5344CB8AC3E}">
        <p14:creationId xmlns:p14="http://schemas.microsoft.com/office/powerpoint/2010/main" val="3309612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29</a:t>
            </a:fld>
            <a:endParaRPr lang="en-US"/>
          </a:p>
        </p:txBody>
      </p:sp>
    </p:spTree>
    <p:extLst>
      <p:ext uri="{BB962C8B-B14F-4D97-AF65-F5344CB8AC3E}">
        <p14:creationId xmlns:p14="http://schemas.microsoft.com/office/powerpoint/2010/main" val="52594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a:t>
            </a:fld>
            <a:endParaRPr lang="en-US"/>
          </a:p>
        </p:txBody>
      </p:sp>
    </p:spTree>
    <p:extLst>
      <p:ext uri="{BB962C8B-B14F-4D97-AF65-F5344CB8AC3E}">
        <p14:creationId xmlns:p14="http://schemas.microsoft.com/office/powerpoint/2010/main" val="3298380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30</a:t>
            </a:fld>
            <a:endParaRPr lang="en-US"/>
          </a:p>
        </p:txBody>
      </p:sp>
    </p:spTree>
    <p:extLst>
      <p:ext uri="{BB962C8B-B14F-4D97-AF65-F5344CB8AC3E}">
        <p14:creationId xmlns:p14="http://schemas.microsoft.com/office/powerpoint/2010/main" val="1471763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31</a:t>
            </a:fld>
            <a:endParaRPr lang="en-US"/>
          </a:p>
        </p:txBody>
      </p:sp>
    </p:spTree>
    <p:extLst>
      <p:ext uri="{BB962C8B-B14F-4D97-AF65-F5344CB8AC3E}">
        <p14:creationId xmlns:p14="http://schemas.microsoft.com/office/powerpoint/2010/main" val="761609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32</a:t>
            </a:fld>
            <a:endParaRPr lang="en-US"/>
          </a:p>
        </p:txBody>
      </p:sp>
    </p:spTree>
    <p:extLst>
      <p:ext uri="{BB962C8B-B14F-4D97-AF65-F5344CB8AC3E}">
        <p14:creationId xmlns:p14="http://schemas.microsoft.com/office/powerpoint/2010/main" val="4276768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33</a:t>
            </a:fld>
            <a:endParaRPr lang="en-US"/>
          </a:p>
        </p:txBody>
      </p:sp>
    </p:spTree>
    <p:extLst>
      <p:ext uri="{BB962C8B-B14F-4D97-AF65-F5344CB8AC3E}">
        <p14:creationId xmlns:p14="http://schemas.microsoft.com/office/powerpoint/2010/main" val="423539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a:t>
            </a:r>
          </a:p>
        </p:txBody>
      </p:sp>
      <p:sp>
        <p:nvSpPr>
          <p:cNvPr id="4" name="Slide Number Placeholder 3"/>
          <p:cNvSpPr>
            <a:spLocks noGrp="1"/>
          </p:cNvSpPr>
          <p:nvPr>
            <p:ph type="sldNum" sz="quarter" idx="5"/>
          </p:nvPr>
        </p:nvSpPr>
        <p:spPr/>
        <p:txBody>
          <a:bodyPr/>
          <a:lstStyle/>
          <a:p>
            <a:fld id="{27DE133F-057A-47A7-BE55-EB87661F03C4}" type="slidenum">
              <a:rPr lang="en-US" smtClean="0"/>
              <a:t>4</a:t>
            </a:fld>
            <a:endParaRPr lang="en-US"/>
          </a:p>
        </p:txBody>
      </p:sp>
    </p:spTree>
    <p:extLst>
      <p:ext uri="{BB962C8B-B14F-4D97-AF65-F5344CB8AC3E}">
        <p14:creationId xmlns:p14="http://schemas.microsoft.com/office/powerpoint/2010/main" val="360491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5</a:t>
            </a:fld>
            <a:endParaRPr lang="en-US"/>
          </a:p>
        </p:txBody>
      </p:sp>
    </p:spTree>
    <p:extLst>
      <p:ext uri="{BB962C8B-B14F-4D97-AF65-F5344CB8AC3E}">
        <p14:creationId xmlns:p14="http://schemas.microsoft.com/office/powerpoint/2010/main" val="155636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 </a:t>
            </a:r>
          </a:p>
        </p:txBody>
      </p:sp>
      <p:sp>
        <p:nvSpPr>
          <p:cNvPr id="4" name="Slide Number Placeholder 3"/>
          <p:cNvSpPr>
            <a:spLocks noGrp="1"/>
          </p:cNvSpPr>
          <p:nvPr>
            <p:ph type="sldNum" sz="quarter" idx="5"/>
          </p:nvPr>
        </p:nvSpPr>
        <p:spPr/>
        <p:txBody>
          <a:bodyPr/>
          <a:lstStyle/>
          <a:p>
            <a:fld id="{27DE133F-057A-47A7-BE55-EB87661F03C4}" type="slidenum">
              <a:rPr lang="en-US" smtClean="0"/>
              <a:t>6</a:t>
            </a:fld>
            <a:endParaRPr lang="en-US"/>
          </a:p>
        </p:txBody>
      </p:sp>
    </p:spTree>
    <p:extLst>
      <p:ext uri="{BB962C8B-B14F-4D97-AF65-F5344CB8AC3E}">
        <p14:creationId xmlns:p14="http://schemas.microsoft.com/office/powerpoint/2010/main" val="427451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 </a:t>
            </a:r>
          </a:p>
        </p:txBody>
      </p:sp>
      <p:sp>
        <p:nvSpPr>
          <p:cNvPr id="4" name="Slide Number Placeholder 3"/>
          <p:cNvSpPr>
            <a:spLocks noGrp="1"/>
          </p:cNvSpPr>
          <p:nvPr>
            <p:ph type="sldNum" sz="quarter" idx="5"/>
          </p:nvPr>
        </p:nvSpPr>
        <p:spPr/>
        <p:txBody>
          <a:bodyPr/>
          <a:lstStyle/>
          <a:p>
            <a:fld id="{27DE133F-057A-47A7-BE55-EB87661F03C4}" type="slidenum">
              <a:rPr lang="en-US" smtClean="0"/>
              <a:t>7</a:t>
            </a:fld>
            <a:endParaRPr lang="en-US"/>
          </a:p>
        </p:txBody>
      </p:sp>
    </p:spTree>
    <p:extLst>
      <p:ext uri="{BB962C8B-B14F-4D97-AF65-F5344CB8AC3E}">
        <p14:creationId xmlns:p14="http://schemas.microsoft.com/office/powerpoint/2010/main" val="298892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830263"/>
            <a:ext cx="6464300" cy="3636962"/>
          </a:xfrm>
        </p:spPr>
      </p:sp>
      <p:sp>
        <p:nvSpPr>
          <p:cNvPr id="3" name="Notes Placeholder 2"/>
          <p:cNvSpPr>
            <a:spLocks noGrp="1"/>
          </p:cNvSpPr>
          <p:nvPr>
            <p:ph type="body" idx="1"/>
          </p:nvPr>
        </p:nvSpPr>
        <p:spPr>
          <a:xfrm>
            <a:off x="334943" y="5367666"/>
            <a:ext cx="6252277" cy="3636705"/>
          </a:xfrm>
        </p:spPr>
        <p:txBody>
          <a:bodyPr/>
          <a:lstStyle/>
          <a:p>
            <a:r>
              <a:rPr lang="en-US" dirty="0"/>
              <a:t>Shayna </a:t>
            </a:r>
          </a:p>
        </p:txBody>
      </p:sp>
      <p:sp>
        <p:nvSpPr>
          <p:cNvPr id="4" name="Slide Number Placeholder 3"/>
          <p:cNvSpPr>
            <a:spLocks noGrp="1"/>
          </p:cNvSpPr>
          <p:nvPr>
            <p:ph type="sldNum" sz="quarter" idx="5"/>
          </p:nvPr>
        </p:nvSpPr>
        <p:spPr/>
        <p:txBody>
          <a:bodyPr/>
          <a:lstStyle/>
          <a:p>
            <a:fld id="{27DE133F-057A-47A7-BE55-EB87661F03C4}" type="slidenum">
              <a:rPr lang="en-US" smtClean="0"/>
              <a:t>8</a:t>
            </a:fld>
            <a:endParaRPr lang="en-US"/>
          </a:p>
        </p:txBody>
      </p:sp>
    </p:spTree>
    <p:extLst>
      <p:ext uri="{BB962C8B-B14F-4D97-AF65-F5344CB8AC3E}">
        <p14:creationId xmlns:p14="http://schemas.microsoft.com/office/powerpoint/2010/main" val="73936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9</a:t>
            </a:fld>
            <a:endParaRPr lang="en-US"/>
          </a:p>
        </p:txBody>
      </p:sp>
    </p:spTree>
    <p:extLst>
      <p:ext uri="{BB962C8B-B14F-4D97-AF65-F5344CB8AC3E}">
        <p14:creationId xmlns:p14="http://schemas.microsoft.com/office/powerpoint/2010/main" val="296198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96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4000" b="0" i="0">
                <a:solidFill>
                  <a:srgbClr val="191D63"/>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958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4481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628900"/>
            <a:ext cx="12189460" cy="4229100"/>
          </a:xfrm>
          <a:custGeom>
            <a:avLst/>
            <a:gdLst/>
            <a:ahLst/>
            <a:cxnLst/>
            <a:rect l="l" t="t" r="r" b="b"/>
            <a:pathLst>
              <a:path w="12189460" h="4229100">
                <a:moveTo>
                  <a:pt x="0" y="4229100"/>
                </a:moveTo>
                <a:lnTo>
                  <a:pt x="12188952" y="4229100"/>
                </a:lnTo>
                <a:lnTo>
                  <a:pt x="12188952" y="0"/>
                </a:lnTo>
                <a:lnTo>
                  <a:pt x="0" y="0"/>
                </a:lnTo>
                <a:lnTo>
                  <a:pt x="0" y="4229100"/>
                </a:lnTo>
                <a:close/>
              </a:path>
            </a:pathLst>
          </a:custGeom>
          <a:solidFill>
            <a:srgbClr val="00B5EF">
              <a:alpha val="9999"/>
            </a:srgbClr>
          </a:solidFill>
        </p:spPr>
        <p:txBody>
          <a:bodyPr wrap="square" lIns="0" tIns="0" rIns="0" bIns="0" rtlCol="0"/>
          <a:lstStyle/>
          <a:p>
            <a:endParaRPr/>
          </a:p>
        </p:txBody>
      </p:sp>
      <p:sp>
        <p:nvSpPr>
          <p:cNvPr id="17" name="bk object 17"/>
          <p:cNvSpPr/>
          <p:nvPr/>
        </p:nvSpPr>
        <p:spPr>
          <a:xfrm>
            <a:off x="0" y="3629025"/>
            <a:ext cx="3901440" cy="3228975"/>
          </a:xfrm>
          <a:custGeom>
            <a:avLst/>
            <a:gdLst/>
            <a:ahLst/>
            <a:cxnLst/>
            <a:rect l="l" t="t" r="r" b="b"/>
            <a:pathLst>
              <a:path w="3901440" h="3228975">
                <a:moveTo>
                  <a:pt x="2348234" y="0"/>
                </a:moveTo>
                <a:lnTo>
                  <a:pt x="0" y="2717271"/>
                </a:lnTo>
                <a:lnTo>
                  <a:pt x="0" y="3228974"/>
                </a:lnTo>
                <a:lnTo>
                  <a:pt x="892671" y="3228974"/>
                </a:lnTo>
                <a:lnTo>
                  <a:pt x="2348233" y="1498497"/>
                </a:lnTo>
                <a:lnTo>
                  <a:pt x="3643158" y="1498497"/>
                </a:lnTo>
                <a:lnTo>
                  <a:pt x="2348234" y="0"/>
                </a:lnTo>
                <a:close/>
              </a:path>
              <a:path w="3901440" h="3228975">
                <a:moveTo>
                  <a:pt x="3643158" y="1498497"/>
                </a:moveTo>
                <a:lnTo>
                  <a:pt x="2348233" y="1498497"/>
                </a:lnTo>
                <a:lnTo>
                  <a:pt x="3241704" y="2560623"/>
                </a:lnTo>
                <a:lnTo>
                  <a:pt x="3901392" y="1797328"/>
                </a:lnTo>
                <a:lnTo>
                  <a:pt x="3643158" y="1498497"/>
                </a:lnTo>
                <a:close/>
              </a:path>
            </a:pathLst>
          </a:custGeom>
          <a:solidFill>
            <a:srgbClr val="FFFFFF">
              <a:alpha val="5499"/>
            </a:srgbClr>
          </a:solidFill>
        </p:spPr>
        <p:txBody>
          <a:bodyPr wrap="square" lIns="0" tIns="0" rIns="0" bIns="0" rtlCol="0"/>
          <a:lstStyle/>
          <a:p>
            <a:endParaRPr/>
          </a:p>
        </p:txBody>
      </p:sp>
      <p:sp>
        <p:nvSpPr>
          <p:cNvPr id="18" name="bk object 18"/>
          <p:cNvSpPr/>
          <p:nvPr/>
        </p:nvSpPr>
        <p:spPr>
          <a:xfrm>
            <a:off x="3249833" y="3629025"/>
            <a:ext cx="4344035" cy="3228975"/>
          </a:xfrm>
          <a:custGeom>
            <a:avLst/>
            <a:gdLst/>
            <a:ahLst/>
            <a:cxnLst/>
            <a:rect l="l" t="t" r="r" b="b"/>
            <a:pathLst>
              <a:path w="4344034" h="3228975">
                <a:moveTo>
                  <a:pt x="2790442" y="0"/>
                </a:moveTo>
                <a:lnTo>
                  <a:pt x="0" y="3228974"/>
                </a:lnTo>
                <a:lnTo>
                  <a:pt x="1334878" y="3228974"/>
                </a:lnTo>
                <a:lnTo>
                  <a:pt x="2790441" y="1498497"/>
                </a:lnTo>
                <a:lnTo>
                  <a:pt x="4085429" y="1498497"/>
                </a:lnTo>
                <a:lnTo>
                  <a:pt x="2790442" y="0"/>
                </a:lnTo>
                <a:close/>
              </a:path>
              <a:path w="4344034" h="3228975">
                <a:moveTo>
                  <a:pt x="4085429" y="1498497"/>
                </a:moveTo>
                <a:lnTo>
                  <a:pt x="2790441" y="1498497"/>
                </a:lnTo>
                <a:lnTo>
                  <a:pt x="3683937" y="2560725"/>
                </a:lnTo>
                <a:lnTo>
                  <a:pt x="4343676" y="1797328"/>
                </a:lnTo>
                <a:lnTo>
                  <a:pt x="4085429" y="1498497"/>
                </a:lnTo>
                <a:close/>
              </a:path>
            </a:pathLst>
          </a:custGeom>
          <a:solidFill>
            <a:srgbClr val="FFFFFF">
              <a:alpha val="5499"/>
            </a:srgbClr>
          </a:solidFill>
        </p:spPr>
        <p:txBody>
          <a:bodyPr wrap="square" lIns="0" tIns="0" rIns="0" bIns="0" rtlCol="0"/>
          <a:lstStyle/>
          <a:p>
            <a:endParaRPr/>
          </a:p>
        </p:txBody>
      </p:sp>
      <p:sp>
        <p:nvSpPr>
          <p:cNvPr id="19" name="bk object 19"/>
          <p:cNvSpPr/>
          <p:nvPr/>
        </p:nvSpPr>
        <p:spPr>
          <a:xfrm>
            <a:off x="6941863" y="3629025"/>
            <a:ext cx="5247640" cy="3228975"/>
          </a:xfrm>
          <a:custGeom>
            <a:avLst/>
            <a:gdLst/>
            <a:ahLst/>
            <a:cxnLst/>
            <a:rect l="l" t="t" r="r" b="b"/>
            <a:pathLst>
              <a:path w="5247640" h="3228975">
                <a:moveTo>
                  <a:pt x="2790463" y="0"/>
                </a:moveTo>
                <a:lnTo>
                  <a:pt x="0" y="3228974"/>
                </a:lnTo>
                <a:lnTo>
                  <a:pt x="1334899" y="3228974"/>
                </a:lnTo>
                <a:lnTo>
                  <a:pt x="2790462" y="1498497"/>
                </a:lnTo>
                <a:lnTo>
                  <a:pt x="4085445" y="1498497"/>
                </a:lnTo>
                <a:lnTo>
                  <a:pt x="2790463" y="0"/>
                </a:lnTo>
                <a:close/>
              </a:path>
              <a:path w="5247640" h="3228975">
                <a:moveTo>
                  <a:pt x="4085445" y="1498497"/>
                </a:moveTo>
                <a:lnTo>
                  <a:pt x="2790462" y="1498497"/>
                </a:lnTo>
                <a:lnTo>
                  <a:pt x="4246024" y="3228974"/>
                </a:lnTo>
                <a:lnTo>
                  <a:pt x="5247088" y="3228974"/>
                </a:lnTo>
                <a:lnTo>
                  <a:pt x="5247088" y="2842699"/>
                </a:lnTo>
                <a:lnTo>
                  <a:pt x="4085445" y="1498497"/>
                </a:lnTo>
                <a:close/>
              </a:path>
            </a:pathLst>
          </a:custGeom>
          <a:solidFill>
            <a:srgbClr val="FFFFFF">
              <a:alpha val="5499"/>
            </a:srgbClr>
          </a:solidFill>
        </p:spPr>
        <p:txBody>
          <a:bodyPr wrap="square" lIns="0" tIns="0" rIns="0" bIns="0" rtlCol="0"/>
          <a:lstStyle/>
          <a:p>
            <a:endParaRPr/>
          </a:p>
        </p:txBody>
      </p:sp>
      <p:sp>
        <p:nvSpPr>
          <p:cNvPr id="20" name="bk object 20"/>
          <p:cNvSpPr/>
          <p:nvPr/>
        </p:nvSpPr>
        <p:spPr>
          <a:xfrm>
            <a:off x="5142122" y="1368221"/>
            <a:ext cx="281256" cy="194825"/>
          </a:xfrm>
          <a:prstGeom prst="rect">
            <a:avLst/>
          </a:prstGeom>
          <a:blipFill>
            <a:blip r:embed="rId2" cstate="print"/>
            <a:stretch>
              <a:fillRect/>
            </a:stretch>
          </a:blipFill>
        </p:spPr>
        <p:txBody>
          <a:bodyPr wrap="square" lIns="0" tIns="0" rIns="0" bIns="0" rtlCol="0"/>
          <a:lstStyle/>
          <a:p>
            <a:endParaRPr/>
          </a:p>
        </p:txBody>
      </p:sp>
      <p:sp>
        <p:nvSpPr>
          <p:cNvPr id="21" name="bk object 21"/>
          <p:cNvSpPr/>
          <p:nvPr/>
        </p:nvSpPr>
        <p:spPr>
          <a:xfrm>
            <a:off x="5442561" y="1416857"/>
            <a:ext cx="84455" cy="143510"/>
          </a:xfrm>
          <a:custGeom>
            <a:avLst/>
            <a:gdLst/>
            <a:ahLst/>
            <a:cxnLst/>
            <a:rect l="l" t="t" r="r" b="b"/>
            <a:pathLst>
              <a:path w="84454" h="143509">
                <a:moveTo>
                  <a:pt x="26670" y="2679"/>
                </a:moveTo>
                <a:lnTo>
                  <a:pt x="0" y="2679"/>
                </a:lnTo>
                <a:lnTo>
                  <a:pt x="0" y="143510"/>
                </a:lnTo>
                <a:lnTo>
                  <a:pt x="30149" y="143510"/>
                </a:lnTo>
                <a:lnTo>
                  <a:pt x="30149" y="82486"/>
                </a:lnTo>
                <a:lnTo>
                  <a:pt x="30919" y="69835"/>
                </a:lnTo>
                <a:lnTo>
                  <a:pt x="57346" y="32378"/>
                </a:lnTo>
                <a:lnTo>
                  <a:pt x="63134" y="30848"/>
                </a:lnTo>
                <a:lnTo>
                  <a:pt x="28613" y="30848"/>
                </a:lnTo>
                <a:lnTo>
                  <a:pt x="26670" y="2679"/>
                </a:lnTo>
                <a:close/>
              </a:path>
              <a:path w="84454" h="143509">
                <a:moveTo>
                  <a:pt x="83870" y="0"/>
                </a:moveTo>
                <a:lnTo>
                  <a:pt x="43622" y="12217"/>
                </a:lnTo>
                <a:lnTo>
                  <a:pt x="28613" y="30848"/>
                </a:lnTo>
                <a:lnTo>
                  <a:pt x="63134" y="30848"/>
                </a:lnTo>
                <a:lnTo>
                  <a:pt x="66695" y="29906"/>
                </a:lnTo>
                <a:lnTo>
                  <a:pt x="77317" y="29083"/>
                </a:lnTo>
                <a:lnTo>
                  <a:pt x="83337" y="29083"/>
                </a:lnTo>
                <a:lnTo>
                  <a:pt x="83870" y="0"/>
                </a:lnTo>
                <a:close/>
              </a:path>
            </a:pathLst>
          </a:custGeom>
          <a:solidFill>
            <a:srgbClr val="191D63"/>
          </a:solidFill>
        </p:spPr>
        <p:txBody>
          <a:bodyPr wrap="square" lIns="0" tIns="0" rIns="0" bIns="0" rtlCol="0"/>
          <a:lstStyle/>
          <a:p>
            <a:endParaRPr/>
          </a:p>
        </p:txBody>
      </p:sp>
      <p:sp>
        <p:nvSpPr>
          <p:cNvPr id="22" name="bk object 22"/>
          <p:cNvSpPr/>
          <p:nvPr/>
        </p:nvSpPr>
        <p:spPr>
          <a:xfrm>
            <a:off x="5538900" y="1384701"/>
            <a:ext cx="107314" cy="178435"/>
          </a:xfrm>
          <a:custGeom>
            <a:avLst/>
            <a:gdLst/>
            <a:ahLst/>
            <a:cxnLst/>
            <a:rect l="l" t="t" r="r" b="b"/>
            <a:pathLst>
              <a:path w="107314" h="178434">
                <a:moveTo>
                  <a:pt x="57619" y="59093"/>
                </a:moveTo>
                <a:lnTo>
                  <a:pt x="27470" y="59093"/>
                </a:lnTo>
                <a:lnTo>
                  <a:pt x="27549" y="134823"/>
                </a:lnTo>
                <a:lnTo>
                  <a:pt x="45815" y="171868"/>
                </a:lnTo>
                <a:lnTo>
                  <a:pt x="71958" y="178346"/>
                </a:lnTo>
                <a:lnTo>
                  <a:pt x="78384" y="178346"/>
                </a:lnTo>
                <a:lnTo>
                  <a:pt x="107061" y="172072"/>
                </a:lnTo>
                <a:lnTo>
                  <a:pt x="103741" y="150876"/>
                </a:lnTo>
                <a:lnTo>
                  <a:pt x="72085" y="150876"/>
                </a:lnTo>
                <a:lnTo>
                  <a:pt x="66890" y="148869"/>
                </a:lnTo>
                <a:lnTo>
                  <a:pt x="59461" y="140817"/>
                </a:lnTo>
                <a:lnTo>
                  <a:pt x="57619" y="134823"/>
                </a:lnTo>
                <a:lnTo>
                  <a:pt x="57619" y="59093"/>
                </a:lnTo>
                <a:close/>
              </a:path>
              <a:path w="107314" h="178434">
                <a:moveTo>
                  <a:pt x="103174" y="147256"/>
                </a:moveTo>
                <a:lnTo>
                  <a:pt x="82537" y="150876"/>
                </a:lnTo>
                <a:lnTo>
                  <a:pt x="103741" y="150876"/>
                </a:lnTo>
                <a:lnTo>
                  <a:pt x="103174" y="147256"/>
                </a:lnTo>
                <a:close/>
              </a:path>
              <a:path w="107314" h="178434">
                <a:moveTo>
                  <a:pt x="107061" y="34836"/>
                </a:moveTo>
                <a:lnTo>
                  <a:pt x="0" y="34836"/>
                </a:lnTo>
                <a:lnTo>
                  <a:pt x="0" y="59093"/>
                </a:lnTo>
                <a:lnTo>
                  <a:pt x="107061" y="59093"/>
                </a:lnTo>
                <a:lnTo>
                  <a:pt x="107061" y="34836"/>
                </a:lnTo>
                <a:close/>
              </a:path>
              <a:path w="107314" h="178434">
                <a:moveTo>
                  <a:pt x="57619" y="0"/>
                </a:moveTo>
                <a:lnTo>
                  <a:pt x="27470" y="0"/>
                </a:lnTo>
                <a:lnTo>
                  <a:pt x="27470" y="34836"/>
                </a:lnTo>
                <a:lnTo>
                  <a:pt x="57619" y="34836"/>
                </a:lnTo>
                <a:lnTo>
                  <a:pt x="57619" y="0"/>
                </a:lnTo>
                <a:close/>
              </a:path>
            </a:pathLst>
          </a:custGeom>
          <a:solidFill>
            <a:srgbClr val="191D63"/>
          </a:solidFill>
        </p:spPr>
        <p:txBody>
          <a:bodyPr wrap="square" lIns="0" tIns="0" rIns="0" bIns="0" rtlCol="0"/>
          <a:lstStyle/>
          <a:p>
            <a:endParaRPr/>
          </a:p>
        </p:txBody>
      </p:sp>
      <p:sp>
        <p:nvSpPr>
          <p:cNvPr id="23" name="bk object 23"/>
          <p:cNvSpPr/>
          <p:nvPr/>
        </p:nvSpPr>
        <p:spPr>
          <a:xfrm>
            <a:off x="5662316" y="1416857"/>
            <a:ext cx="132080" cy="143510"/>
          </a:xfrm>
          <a:custGeom>
            <a:avLst/>
            <a:gdLst/>
            <a:ahLst/>
            <a:cxnLst/>
            <a:rect l="l" t="t" r="r" b="b"/>
            <a:pathLst>
              <a:path w="132079" h="143509">
                <a:moveTo>
                  <a:pt x="26670" y="2679"/>
                </a:moveTo>
                <a:lnTo>
                  <a:pt x="0" y="2679"/>
                </a:lnTo>
                <a:lnTo>
                  <a:pt x="0" y="143510"/>
                </a:lnTo>
                <a:lnTo>
                  <a:pt x="30149" y="143510"/>
                </a:lnTo>
                <a:lnTo>
                  <a:pt x="30149" y="73139"/>
                </a:lnTo>
                <a:lnTo>
                  <a:pt x="30799" y="62271"/>
                </a:lnTo>
                <a:lnTo>
                  <a:pt x="52551" y="30276"/>
                </a:lnTo>
                <a:lnTo>
                  <a:pt x="67741" y="27470"/>
                </a:lnTo>
                <a:lnTo>
                  <a:pt x="124360" y="27470"/>
                </a:lnTo>
                <a:lnTo>
                  <a:pt x="124121" y="26949"/>
                </a:lnTo>
                <a:lnTo>
                  <a:pt x="28473" y="26949"/>
                </a:lnTo>
                <a:lnTo>
                  <a:pt x="26670" y="2679"/>
                </a:lnTo>
                <a:close/>
              </a:path>
              <a:path w="132079" h="143509">
                <a:moveTo>
                  <a:pt x="124360" y="27470"/>
                </a:moveTo>
                <a:lnTo>
                  <a:pt x="67741" y="27470"/>
                </a:lnTo>
                <a:lnTo>
                  <a:pt x="74850" y="28138"/>
                </a:lnTo>
                <a:lnTo>
                  <a:pt x="81278" y="30143"/>
                </a:lnTo>
                <a:lnTo>
                  <a:pt x="101561" y="70319"/>
                </a:lnTo>
                <a:lnTo>
                  <a:pt x="101561" y="143510"/>
                </a:lnTo>
                <a:lnTo>
                  <a:pt x="131711" y="143510"/>
                </a:lnTo>
                <a:lnTo>
                  <a:pt x="131661" y="60249"/>
                </a:lnTo>
                <a:lnTo>
                  <a:pt x="130756" y="47256"/>
                </a:lnTo>
                <a:lnTo>
                  <a:pt x="127890" y="35180"/>
                </a:lnTo>
                <a:lnTo>
                  <a:pt x="124360" y="27470"/>
                </a:lnTo>
                <a:close/>
              </a:path>
              <a:path w="132079" h="143509">
                <a:moveTo>
                  <a:pt x="77673" y="0"/>
                </a:moveTo>
                <a:lnTo>
                  <a:pt x="37320" y="15367"/>
                </a:lnTo>
                <a:lnTo>
                  <a:pt x="28473" y="26949"/>
                </a:lnTo>
                <a:lnTo>
                  <a:pt x="124121" y="26949"/>
                </a:lnTo>
                <a:lnTo>
                  <a:pt x="88896" y="997"/>
                </a:lnTo>
                <a:lnTo>
                  <a:pt x="77673" y="0"/>
                </a:lnTo>
                <a:close/>
              </a:path>
            </a:pathLst>
          </a:custGeom>
          <a:solidFill>
            <a:srgbClr val="191D63"/>
          </a:solidFill>
        </p:spPr>
        <p:txBody>
          <a:bodyPr wrap="square" lIns="0" tIns="0" rIns="0" bIns="0" rtlCol="0"/>
          <a:lstStyle/>
          <a:p>
            <a:endParaRPr/>
          </a:p>
        </p:txBody>
      </p:sp>
      <p:sp>
        <p:nvSpPr>
          <p:cNvPr id="24" name="bk object 24"/>
          <p:cNvSpPr/>
          <p:nvPr/>
        </p:nvSpPr>
        <p:spPr>
          <a:xfrm>
            <a:off x="5811956" y="1416855"/>
            <a:ext cx="144145" cy="146685"/>
          </a:xfrm>
          <a:custGeom>
            <a:avLst/>
            <a:gdLst/>
            <a:ahLst/>
            <a:cxnLst/>
            <a:rect l="l" t="t" r="r" b="b"/>
            <a:pathLst>
              <a:path w="144145" h="146684">
                <a:moveTo>
                  <a:pt x="74798" y="0"/>
                </a:moveTo>
                <a:lnTo>
                  <a:pt x="36825" y="9855"/>
                </a:lnTo>
                <a:lnTo>
                  <a:pt x="5441" y="45334"/>
                </a:lnTo>
                <a:lnTo>
                  <a:pt x="0" y="75806"/>
                </a:lnTo>
                <a:lnTo>
                  <a:pt x="261" y="81305"/>
                </a:lnTo>
                <a:lnTo>
                  <a:pt x="16475" y="120456"/>
                </a:lnTo>
                <a:lnTo>
                  <a:pt x="51912" y="143066"/>
                </a:lnTo>
                <a:lnTo>
                  <a:pt x="74544" y="146189"/>
                </a:lnTo>
                <a:lnTo>
                  <a:pt x="82748" y="146189"/>
                </a:lnTo>
                <a:lnTo>
                  <a:pt x="120162" y="132892"/>
                </a:lnTo>
                <a:lnTo>
                  <a:pt x="134255" y="120192"/>
                </a:lnTo>
                <a:lnTo>
                  <a:pt x="76411" y="120192"/>
                </a:lnTo>
                <a:lnTo>
                  <a:pt x="67160" y="119447"/>
                </a:lnTo>
                <a:lnTo>
                  <a:pt x="34190" y="94630"/>
                </a:lnTo>
                <a:lnTo>
                  <a:pt x="30056" y="77584"/>
                </a:lnTo>
                <a:lnTo>
                  <a:pt x="142603" y="77584"/>
                </a:lnTo>
                <a:lnTo>
                  <a:pt x="143010" y="76517"/>
                </a:lnTo>
                <a:lnTo>
                  <a:pt x="143187" y="75806"/>
                </a:lnTo>
                <a:lnTo>
                  <a:pt x="143378" y="74688"/>
                </a:lnTo>
                <a:lnTo>
                  <a:pt x="143835" y="71653"/>
                </a:lnTo>
                <a:lnTo>
                  <a:pt x="143949" y="68605"/>
                </a:lnTo>
                <a:lnTo>
                  <a:pt x="143609" y="61721"/>
                </a:lnTo>
                <a:lnTo>
                  <a:pt x="142906" y="57086"/>
                </a:lnTo>
                <a:lnTo>
                  <a:pt x="30856" y="57086"/>
                </a:lnTo>
                <a:lnTo>
                  <a:pt x="33063" y="49767"/>
                </a:lnTo>
                <a:lnTo>
                  <a:pt x="66373" y="23633"/>
                </a:lnTo>
                <a:lnTo>
                  <a:pt x="74264" y="23050"/>
                </a:lnTo>
                <a:lnTo>
                  <a:pt x="126520" y="23050"/>
                </a:lnTo>
                <a:lnTo>
                  <a:pt x="123909" y="20167"/>
                </a:lnTo>
                <a:lnTo>
                  <a:pt x="88674" y="1377"/>
                </a:lnTo>
                <a:lnTo>
                  <a:pt x="81820" y="344"/>
                </a:lnTo>
                <a:lnTo>
                  <a:pt x="74798" y="0"/>
                </a:lnTo>
                <a:close/>
              </a:path>
              <a:path w="144145" h="146684">
                <a:moveTo>
                  <a:pt x="119019" y="98894"/>
                </a:moveTo>
                <a:lnTo>
                  <a:pt x="81859" y="120192"/>
                </a:lnTo>
                <a:lnTo>
                  <a:pt x="134255" y="120192"/>
                </a:lnTo>
                <a:lnTo>
                  <a:pt x="136884" y="116497"/>
                </a:lnTo>
                <a:lnTo>
                  <a:pt x="137383" y="115747"/>
                </a:lnTo>
                <a:lnTo>
                  <a:pt x="119019" y="98894"/>
                </a:lnTo>
                <a:close/>
              </a:path>
              <a:path w="144145" h="146684">
                <a:moveTo>
                  <a:pt x="126520" y="23050"/>
                </a:moveTo>
                <a:lnTo>
                  <a:pt x="74264" y="23050"/>
                </a:lnTo>
                <a:lnTo>
                  <a:pt x="81661" y="23645"/>
                </a:lnTo>
                <a:lnTo>
                  <a:pt x="88571" y="25430"/>
                </a:lnTo>
                <a:lnTo>
                  <a:pt x="114866" y="57086"/>
                </a:lnTo>
                <a:lnTo>
                  <a:pt x="142906" y="57086"/>
                </a:lnTo>
                <a:lnTo>
                  <a:pt x="128264" y="24975"/>
                </a:lnTo>
                <a:lnTo>
                  <a:pt x="126520" y="23050"/>
                </a:lnTo>
                <a:close/>
              </a:path>
            </a:pathLst>
          </a:custGeom>
          <a:solidFill>
            <a:srgbClr val="191D63"/>
          </a:solidFill>
        </p:spPr>
        <p:txBody>
          <a:bodyPr wrap="square" lIns="0" tIns="0" rIns="0" bIns="0" rtlCol="0"/>
          <a:lstStyle/>
          <a:p>
            <a:endParaRPr/>
          </a:p>
        </p:txBody>
      </p:sp>
      <p:sp>
        <p:nvSpPr>
          <p:cNvPr id="25" name="bk object 25"/>
          <p:cNvSpPr/>
          <p:nvPr/>
        </p:nvSpPr>
        <p:spPr>
          <a:xfrm>
            <a:off x="5975073" y="1416857"/>
            <a:ext cx="194431" cy="146182"/>
          </a:xfrm>
          <a:prstGeom prst="rect">
            <a:avLst/>
          </a:prstGeom>
          <a:blipFill>
            <a:blip r:embed="rId3" cstate="print"/>
            <a:stretch>
              <a:fillRect/>
            </a:stretch>
          </a:blipFill>
        </p:spPr>
        <p:txBody>
          <a:bodyPr wrap="square" lIns="0" tIns="0" rIns="0" bIns="0" rtlCol="0"/>
          <a:lstStyle/>
          <a:p>
            <a:endParaRPr/>
          </a:p>
        </p:txBody>
      </p:sp>
      <p:sp>
        <p:nvSpPr>
          <p:cNvPr id="26" name="bk object 26"/>
          <p:cNvSpPr/>
          <p:nvPr/>
        </p:nvSpPr>
        <p:spPr>
          <a:xfrm>
            <a:off x="6007176" y="1360309"/>
            <a:ext cx="1072220" cy="448265"/>
          </a:xfrm>
          <a:prstGeom prst="rect">
            <a:avLst/>
          </a:prstGeom>
          <a:blipFill>
            <a:blip r:embed="rId4" cstate="print"/>
            <a:stretch>
              <a:fillRect/>
            </a:stretch>
          </a:blipFill>
        </p:spPr>
        <p:txBody>
          <a:bodyPr wrap="square" lIns="0" tIns="0" rIns="0" bIns="0" rtlCol="0"/>
          <a:lstStyle/>
          <a:p>
            <a:endParaRPr/>
          </a:p>
        </p:txBody>
      </p:sp>
      <p:sp>
        <p:nvSpPr>
          <p:cNvPr id="27" name="bk object 27"/>
          <p:cNvSpPr/>
          <p:nvPr/>
        </p:nvSpPr>
        <p:spPr>
          <a:xfrm>
            <a:off x="5267631" y="1719534"/>
            <a:ext cx="0" cy="86360"/>
          </a:xfrm>
          <a:custGeom>
            <a:avLst/>
            <a:gdLst/>
            <a:ahLst/>
            <a:cxnLst/>
            <a:rect l="l" t="t" r="r" b="b"/>
            <a:pathLst>
              <a:path h="86360">
                <a:moveTo>
                  <a:pt x="0" y="0"/>
                </a:moveTo>
                <a:lnTo>
                  <a:pt x="0" y="86360"/>
                </a:lnTo>
              </a:path>
            </a:pathLst>
          </a:custGeom>
          <a:ln w="31623">
            <a:solidFill>
              <a:srgbClr val="191D63"/>
            </a:solidFill>
          </a:ln>
        </p:spPr>
        <p:txBody>
          <a:bodyPr wrap="square" lIns="0" tIns="0" rIns="0" bIns="0" rtlCol="0"/>
          <a:lstStyle/>
          <a:p>
            <a:endParaRPr/>
          </a:p>
        </p:txBody>
      </p:sp>
      <p:sp>
        <p:nvSpPr>
          <p:cNvPr id="28" name="bk object 28"/>
          <p:cNvSpPr/>
          <p:nvPr/>
        </p:nvSpPr>
        <p:spPr>
          <a:xfrm>
            <a:off x="5251819" y="1705564"/>
            <a:ext cx="162560" cy="0"/>
          </a:xfrm>
          <a:custGeom>
            <a:avLst/>
            <a:gdLst/>
            <a:ahLst/>
            <a:cxnLst/>
            <a:rect l="l" t="t" r="r" b="b"/>
            <a:pathLst>
              <a:path w="162560">
                <a:moveTo>
                  <a:pt x="0" y="0"/>
                </a:moveTo>
                <a:lnTo>
                  <a:pt x="162001" y="0"/>
                </a:lnTo>
              </a:path>
            </a:pathLst>
          </a:custGeom>
          <a:ln w="27939">
            <a:solidFill>
              <a:srgbClr val="191D63"/>
            </a:solidFill>
          </a:ln>
        </p:spPr>
        <p:txBody>
          <a:bodyPr wrap="square" lIns="0" tIns="0" rIns="0" bIns="0" rtlCol="0"/>
          <a:lstStyle/>
          <a:p>
            <a:endParaRPr/>
          </a:p>
        </p:txBody>
      </p:sp>
      <p:sp>
        <p:nvSpPr>
          <p:cNvPr id="29" name="bk object 29"/>
          <p:cNvSpPr/>
          <p:nvPr/>
        </p:nvSpPr>
        <p:spPr>
          <a:xfrm>
            <a:off x="5251819" y="1614124"/>
            <a:ext cx="31750" cy="77470"/>
          </a:xfrm>
          <a:custGeom>
            <a:avLst/>
            <a:gdLst/>
            <a:ahLst/>
            <a:cxnLst/>
            <a:rect l="l" t="t" r="r" b="b"/>
            <a:pathLst>
              <a:path w="31750" h="77469">
                <a:moveTo>
                  <a:pt x="0" y="77470"/>
                </a:moveTo>
                <a:lnTo>
                  <a:pt x="31623" y="77470"/>
                </a:lnTo>
                <a:lnTo>
                  <a:pt x="31623" y="0"/>
                </a:lnTo>
                <a:lnTo>
                  <a:pt x="0" y="0"/>
                </a:lnTo>
                <a:lnTo>
                  <a:pt x="0" y="77470"/>
                </a:lnTo>
                <a:close/>
              </a:path>
            </a:pathLst>
          </a:custGeom>
          <a:solidFill>
            <a:srgbClr val="191D63"/>
          </a:solidFill>
        </p:spPr>
        <p:txBody>
          <a:bodyPr wrap="square" lIns="0" tIns="0" rIns="0" bIns="0" rtlCol="0"/>
          <a:lstStyle/>
          <a:p>
            <a:endParaRPr/>
          </a:p>
        </p:txBody>
      </p:sp>
      <p:sp>
        <p:nvSpPr>
          <p:cNvPr id="30" name="bk object 30"/>
          <p:cNvSpPr/>
          <p:nvPr/>
        </p:nvSpPr>
        <p:spPr>
          <a:xfrm>
            <a:off x="5398009" y="1719470"/>
            <a:ext cx="0" cy="86995"/>
          </a:xfrm>
          <a:custGeom>
            <a:avLst/>
            <a:gdLst/>
            <a:ahLst/>
            <a:cxnLst/>
            <a:rect l="l" t="t" r="r" b="b"/>
            <a:pathLst>
              <a:path h="86994">
                <a:moveTo>
                  <a:pt x="0" y="0"/>
                </a:moveTo>
                <a:lnTo>
                  <a:pt x="0" y="86423"/>
                </a:lnTo>
              </a:path>
            </a:pathLst>
          </a:custGeom>
          <a:ln w="31623">
            <a:solidFill>
              <a:srgbClr val="191D63"/>
            </a:solidFill>
          </a:ln>
        </p:spPr>
        <p:txBody>
          <a:bodyPr wrap="square" lIns="0" tIns="0" rIns="0" bIns="0" rtlCol="0"/>
          <a:lstStyle/>
          <a:p>
            <a:endParaRPr/>
          </a:p>
        </p:txBody>
      </p:sp>
      <p:sp>
        <p:nvSpPr>
          <p:cNvPr id="31" name="bk object 31"/>
          <p:cNvSpPr/>
          <p:nvPr/>
        </p:nvSpPr>
        <p:spPr>
          <a:xfrm>
            <a:off x="5382197" y="1613755"/>
            <a:ext cx="31750" cy="78740"/>
          </a:xfrm>
          <a:custGeom>
            <a:avLst/>
            <a:gdLst/>
            <a:ahLst/>
            <a:cxnLst/>
            <a:rect l="l" t="t" r="r" b="b"/>
            <a:pathLst>
              <a:path w="31750" h="78739">
                <a:moveTo>
                  <a:pt x="31622" y="0"/>
                </a:moveTo>
                <a:lnTo>
                  <a:pt x="0" y="0"/>
                </a:lnTo>
                <a:lnTo>
                  <a:pt x="0" y="78244"/>
                </a:lnTo>
                <a:lnTo>
                  <a:pt x="31622" y="78244"/>
                </a:lnTo>
                <a:lnTo>
                  <a:pt x="31622" y="0"/>
                </a:lnTo>
                <a:close/>
              </a:path>
            </a:pathLst>
          </a:custGeom>
          <a:solidFill>
            <a:srgbClr val="191D63"/>
          </a:solidFill>
        </p:spPr>
        <p:txBody>
          <a:bodyPr wrap="square" lIns="0" tIns="0" rIns="0" bIns="0" rtlCol="0"/>
          <a:lstStyle/>
          <a:p>
            <a:endParaRPr/>
          </a:p>
        </p:txBody>
      </p:sp>
      <p:sp>
        <p:nvSpPr>
          <p:cNvPr id="32" name="bk object 32"/>
          <p:cNvSpPr/>
          <p:nvPr/>
        </p:nvSpPr>
        <p:spPr>
          <a:xfrm>
            <a:off x="5432859" y="1662394"/>
            <a:ext cx="150495" cy="146685"/>
          </a:xfrm>
          <a:custGeom>
            <a:avLst/>
            <a:gdLst/>
            <a:ahLst/>
            <a:cxnLst/>
            <a:rect l="l" t="t" r="r" b="b"/>
            <a:pathLst>
              <a:path w="150495" h="146685">
                <a:moveTo>
                  <a:pt x="75704" y="0"/>
                </a:moveTo>
                <a:lnTo>
                  <a:pt x="37249" y="9766"/>
                </a:lnTo>
                <a:lnTo>
                  <a:pt x="9918" y="36410"/>
                </a:lnTo>
                <a:lnTo>
                  <a:pt x="0" y="73494"/>
                </a:lnTo>
                <a:lnTo>
                  <a:pt x="355" y="80969"/>
                </a:lnTo>
                <a:lnTo>
                  <a:pt x="16569" y="120192"/>
                </a:lnTo>
                <a:lnTo>
                  <a:pt x="52013" y="143010"/>
                </a:lnTo>
                <a:lnTo>
                  <a:pt x="74637" y="146177"/>
                </a:lnTo>
                <a:lnTo>
                  <a:pt x="84927" y="145565"/>
                </a:lnTo>
                <a:lnTo>
                  <a:pt x="121330" y="131041"/>
                </a:lnTo>
                <a:lnTo>
                  <a:pt x="134068" y="118706"/>
                </a:lnTo>
                <a:lnTo>
                  <a:pt x="75171" y="118706"/>
                </a:lnTo>
                <a:lnTo>
                  <a:pt x="65924" y="117887"/>
                </a:lnTo>
                <a:lnTo>
                  <a:pt x="33367" y="90863"/>
                </a:lnTo>
                <a:lnTo>
                  <a:pt x="30196" y="72415"/>
                </a:lnTo>
                <a:lnTo>
                  <a:pt x="30954" y="63709"/>
                </a:lnTo>
                <a:lnTo>
                  <a:pt x="57483" y="30741"/>
                </a:lnTo>
                <a:lnTo>
                  <a:pt x="75171" y="27457"/>
                </a:lnTo>
                <a:lnTo>
                  <a:pt x="135175" y="27457"/>
                </a:lnTo>
                <a:lnTo>
                  <a:pt x="129168" y="20759"/>
                </a:lnTo>
                <a:lnTo>
                  <a:pt x="95770" y="2373"/>
                </a:lnTo>
                <a:lnTo>
                  <a:pt x="85979" y="593"/>
                </a:lnTo>
                <a:lnTo>
                  <a:pt x="75704" y="0"/>
                </a:lnTo>
                <a:close/>
              </a:path>
              <a:path w="150495" h="146685">
                <a:moveTo>
                  <a:pt x="135175" y="27457"/>
                </a:moveTo>
                <a:lnTo>
                  <a:pt x="75171" y="27457"/>
                </a:lnTo>
                <a:lnTo>
                  <a:pt x="84308" y="28278"/>
                </a:lnTo>
                <a:lnTo>
                  <a:pt x="92690" y="30741"/>
                </a:lnTo>
                <a:lnTo>
                  <a:pt x="119380" y="63709"/>
                </a:lnTo>
                <a:lnTo>
                  <a:pt x="120145" y="72415"/>
                </a:lnTo>
                <a:lnTo>
                  <a:pt x="120145" y="73494"/>
                </a:lnTo>
                <a:lnTo>
                  <a:pt x="100406" y="111329"/>
                </a:lnTo>
                <a:lnTo>
                  <a:pt x="75171" y="118706"/>
                </a:lnTo>
                <a:lnTo>
                  <a:pt x="134068" y="118706"/>
                </a:lnTo>
                <a:lnTo>
                  <a:pt x="149721" y="82341"/>
                </a:lnTo>
                <a:lnTo>
                  <a:pt x="150342" y="72415"/>
                </a:lnTo>
                <a:lnTo>
                  <a:pt x="149738" y="62480"/>
                </a:lnTo>
                <a:lnTo>
                  <a:pt x="147926" y="53022"/>
                </a:lnTo>
                <a:lnTo>
                  <a:pt x="144909" y="44040"/>
                </a:lnTo>
                <a:lnTo>
                  <a:pt x="140690" y="35534"/>
                </a:lnTo>
                <a:lnTo>
                  <a:pt x="135399" y="27707"/>
                </a:lnTo>
                <a:lnTo>
                  <a:pt x="135175" y="27457"/>
                </a:lnTo>
                <a:close/>
              </a:path>
            </a:pathLst>
          </a:custGeom>
          <a:solidFill>
            <a:srgbClr val="191D63"/>
          </a:solidFill>
        </p:spPr>
        <p:txBody>
          <a:bodyPr wrap="square" lIns="0" tIns="0" rIns="0" bIns="0" rtlCol="0"/>
          <a:lstStyle/>
          <a:p>
            <a:endParaRPr/>
          </a:p>
        </p:txBody>
      </p:sp>
      <p:sp>
        <p:nvSpPr>
          <p:cNvPr id="33" name="bk object 33"/>
          <p:cNvSpPr/>
          <p:nvPr/>
        </p:nvSpPr>
        <p:spPr>
          <a:xfrm>
            <a:off x="5599621" y="1662396"/>
            <a:ext cx="227965" cy="143510"/>
          </a:xfrm>
          <a:custGeom>
            <a:avLst/>
            <a:gdLst/>
            <a:ahLst/>
            <a:cxnLst/>
            <a:rect l="l" t="t" r="r" b="b"/>
            <a:pathLst>
              <a:path w="227964" h="143510">
                <a:moveTo>
                  <a:pt x="26670" y="2666"/>
                </a:moveTo>
                <a:lnTo>
                  <a:pt x="0" y="2666"/>
                </a:lnTo>
                <a:lnTo>
                  <a:pt x="0" y="143497"/>
                </a:lnTo>
                <a:lnTo>
                  <a:pt x="30149" y="143497"/>
                </a:lnTo>
                <a:lnTo>
                  <a:pt x="30149" y="69494"/>
                </a:lnTo>
                <a:lnTo>
                  <a:pt x="30790" y="59505"/>
                </a:lnTo>
                <a:lnTo>
                  <a:pt x="58885" y="28104"/>
                </a:lnTo>
                <a:lnTo>
                  <a:pt x="66395" y="27457"/>
                </a:lnTo>
                <a:lnTo>
                  <a:pt x="121677" y="27457"/>
                </a:lnTo>
                <a:lnTo>
                  <a:pt x="121195" y="26403"/>
                </a:lnTo>
                <a:lnTo>
                  <a:pt x="28219" y="26403"/>
                </a:lnTo>
                <a:lnTo>
                  <a:pt x="26670" y="2666"/>
                </a:lnTo>
                <a:close/>
              </a:path>
              <a:path w="227964" h="143510">
                <a:moveTo>
                  <a:pt x="121677" y="27457"/>
                </a:moveTo>
                <a:lnTo>
                  <a:pt x="66395" y="27457"/>
                </a:lnTo>
                <a:lnTo>
                  <a:pt x="73191" y="28117"/>
                </a:lnTo>
                <a:lnTo>
                  <a:pt x="79349" y="30095"/>
                </a:lnTo>
                <a:lnTo>
                  <a:pt x="98866" y="69494"/>
                </a:lnTo>
                <a:lnTo>
                  <a:pt x="98882" y="143497"/>
                </a:lnTo>
                <a:lnTo>
                  <a:pt x="129032" y="143497"/>
                </a:lnTo>
                <a:lnTo>
                  <a:pt x="129032" y="69494"/>
                </a:lnTo>
                <a:lnTo>
                  <a:pt x="129672" y="59505"/>
                </a:lnTo>
                <a:lnTo>
                  <a:pt x="145845" y="32702"/>
                </a:lnTo>
                <a:lnTo>
                  <a:pt x="124079" y="32702"/>
                </a:lnTo>
                <a:lnTo>
                  <a:pt x="121677" y="27457"/>
                </a:lnTo>
                <a:close/>
              </a:path>
              <a:path w="227964" h="143510">
                <a:moveTo>
                  <a:pt x="220836" y="27457"/>
                </a:moveTo>
                <a:lnTo>
                  <a:pt x="165214" y="27457"/>
                </a:lnTo>
                <a:lnTo>
                  <a:pt x="171993" y="28117"/>
                </a:lnTo>
                <a:lnTo>
                  <a:pt x="178139" y="30095"/>
                </a:lnTo>
                <a:lnTo>
                  <a:pt x="197621" y="69494"/>
                </a:lnTo>
                <a:lnTo>
                  <a:pt x="197637" y="143497"/>
                </a:lnTo>
                <a:lnTo>
                  <a:pt x="227787" y="143497"/>
                </a:lnTo>
                <a:lnTo>
                  <a:pt x="227751" y="59505"/>
                </a:lnTo>
                <a:lnTo>
                  <a:pt x="226856" y="46497"/>
                </a:lnTo>
                <a:lnTo>
                  <a:pt x="224066" y="34597"/>
                </a:lnTo>
                <a:lnTo>
                  <a:pt x="220836" y="27457"/>
                </a:lnTo>
                <a:close/>
              </a:path>
              <a:path w="227964" h="143510">
                <a:moveTo>
                  <a:pt x="175120" y="0"/>
                </a:moveTo>
                <a:lnTo>
                  <a:pt x="138053" y="13033"/>
                </a:lnTo>
                <a:lnTo>
                  <a:pt x="124079" y="32702"/>
                </a:lnTo>
                <a:lnTo>
                  <a:pt x="145845" y="32702"/>
                </a:lnTo>
                <a:lnTo>
                  <a:pt x="150890" y="30046"/>
                </a:lnTo>
                <a:lnTo>
                  <a:pt x="157713" y="28104"/>
                </a:lnTo>
                <a:lnTo>
                  <a:pt x="165214" y="27457"/>
                </a:lnTo>
                <a:lnTo>
                  <a:pt x="220836" y="27457"/>
                </a:lnTo>
                <a:lnTo>
                  <a:pt x="219418" y="24322"/>
                </a:lnTo>
                <a:lnTo>
                  <a:pt x="212915" y="15671"/>
                </a:lnTo>
                <a:lnTo>
                  <a:pt x="204974" y="8813"/>
                </a:lnTo>
                <a:lnTo>
                  <a:pt x="196027" y="3916"/>
                </a:lnTo>
                <a:lnTo>
                  <a:pt x="186076" y="978"/>
                </a:lnTo>
                <a:lnTo>
                  <a:pt x="175120" y="0"/>
                </a:lnTo>
                <a:close/>
              </a:path>
              <a:path w="227964" h="143510">
                <a:moveTo>
                  <a:pt x="76339" y="0"/>
                </a:moveTo>
                <a:lnTo>
                  <a:pt x="36971" y="14971"/>
                </a:lnTo>
                <a:lnTo>
                  <a:pt x="28219" y="26403"/>
                </a:lnTo>
                <a:lnTo>
                  <a:pt x="121195" y="26403"/>
                </a:lnTo>
                <a:lnTo>
                  <a:pt x="91770" y="2089"/>
                </a:lnTo>
                <a:lnTo>
                  <a:pt x="76339" y="0"/>
                </a:lnTo>
                <a:close/>
              </a:path>
            </a:pathLst>
          </a:custGeom>
          <a:solidFill>
            <a:srgbClr val="191D63"/>
          </a:solidFill>
        </p:spPr>
        <p:txBody>
          <a:bodyPr wrap="square" lIns="0" tIns="0" rIns="0" bIns="0" rtlCol="0"/>
          <a:lstStyle/>
          <a:p>
            <a:endParaRPr/>
          </a:p>
        </p:txBody>
      </p:sp>
      <p:sp>
        <p:nvSpPr>
          <p:cNvPr id="34" name="bk object 34"/>
          <p:cNvSpPr/>
          <p:nvPr/>
        </p:nvSpPr>
        <p:spPr>
          <a:xfrm>
            <a:off x="5845335" y="1662385"/>
            <a:ext cx="144145" cy="146685"/>
          </a:xfrm>
          <a:custGeom>
            <a:avLst/>
            <a:gdLst/>
            <a:ahLst/>
            <a:cxnLst/>
            <a:rect l="l" t="t" r="r" b="b"/>
            <a:pathLst>
              <a:path w="144145" h="146685">
                <a:moveTo>
                  <a:pt x="74798" y="0"/>
                </a:moveTo>
                <a:lnTo>
                  <a:pt x="36825" y="9855"/>
                </a:lnTo>
                <a:lnTo>
                  <a:pt x="5441" y="45334"/>
                </a:lnTo>
                <a:lnTo>
                  <a:pt x="0" y="75806"/>
                </a:lnTo>
                <a:lnTo>
                  <a:pt x="261" y="81303"/>
                </a:lnTo>
                <a:lnTo>
                  <a:pt x="16475" y="120454"/>
                </a:lnTo>
                <a:lnTo>
                  <a:pt x="51912" y="143060"/>
                </a:lnTo>
                <a:lnTo>
                  <a:pt x="74531" y="146189"/>
                </a:lnTo>
                <a:lnTo>
                  <a:pt x="82748" y="146189"/>
                </a:lnTo>
                <a:lnTo>
                  <a:pt x="120162" y="132892"/>
                </a:lnTo>
                <a:lnTo>
                  <a:pt x="134245" y="120192"/>
                </a:lnTo>
                <a:lnTo>
                  <a:pt x="76411" y="120192"/>
                </a:lnTo>
                <a:lnTo>
                  <a:pt x="67160" y="119447"/>
                </a:lnTo>
                <a:lnTo>
                  <a:pt x="34188" y="94626"/>
                </a:lnTo>
                <a:lnTo>
                  <a:pt x="30043" y="77584"/>
                </a:lnTo>
                <a:lnTo>
                  <a:pt x="142603" y="77584"/>
                </a:lnTo>
                <a:lnTo>
                  <a:pt x="143009" y="76517"/>
                </a:lnTo>
                <a:lnTo>
                  <a:pt x="143187" y="75806"/>
                </a:lnTo>
                <a:lnTo>
                  <a:pt x="143378" y="74688"/>
                </a:lnTo>
                <a:lnTo>
                  <a:pt x="143835" y="71653"/>
                </a:lnTo>
                <a:lnTo>
                  <a:pt x="143949" y="68605"/>
                </a:lnTo>
                <a:lnTo>
                  <a:pt x="143609" y="61719"/>
                </a:lnTo>
                <a:lnTo>
                  <a:pt x="142907" y="57086"/>
                </a:lnTo>
                <a:lnTo>
                  <a:pt x="30856" y="57086"/>
                </a:lnTo>
                <a:lnTo>
                  <a:pt x="33063" y="49761"/>
                </a:lnTo>
                <a:lnTo>
                  <a:pt x="66373" y="23633"/>
                </a:lnTo>
                <a:lnTo>
                  <a:pt x="74264" y="23050"/>
                </a:lnTo>
                <a:lnTo>
                  <a:pt x="126520" y="23050"/>
                </a:lnTo>
                <a:lnTo>
                  <a:pt x="123909" y="20167"/>
                </a:lnTo>
                <a:lnTo>
                  <a:pt x="88669" y="1377"/>
                </a:lnTo>
                <a:lnTo>
                  <a:pt x="81818" y="344"/>
                </a:lnTo>
                <a:lnTo>
                  <a:pt x="74798" y="0"/>
                </a:lnTo>
                <a:close/>
              </a:path>
              <a:path w="144145" h="146685">
                <a:moveTo>
                  <a:pt x="119019" y="98894"/>
                </a:moveTo>
                <a:lnTo>
                  <a:pt x="81859" y="120192"/>
                </a:lnTo>
                <a:lnTo>
                  <a:pt x="134245" y="120192"/>
                </a:lnTo>
                <a:lnTo>
                  <a:pt x="137383" y="115747"/>
                </a:lnTo>
                <a:lnTo>
                  <a:pt x="119019" y="98894"/>
                </a:lnTo>
                <a:close/>
              </a:path>
              <a:path w="144145" h="146685">
                <a:moveTo>
                  <a:pt x="126520" y="23050"/>
                </a:moveTo>
                <a:lnTo>
                  <a:pt x="74264" y="23050"/>
                </a:lnTo>
                <a:lnTo>
                  <a:pt x="81661" y="23645"/>
                </a:lnTo>
                <a:lnTo>
                  <a:pt x="88571" y="25430"/>
                </a:lnTo>
                <a:lnTo>
                  <a:pt x="114866" y="57086"/>
                </a:lnTo>
                <a:lnTo>
                  <a:pt x="142907" y="57086"/>
                </a:lnTo>
                <a:lnTo>
                  <a:pt x="128264" y="24975"/>
                </a:lnTo>
                <a:lnTo>
                  <a:pt x="126520" y="23050"/>
                </a:lnTo>
                <a:close/>
              </a:path>
            </a:pathLst>
          </a:custGeom>
          <a:solidFill>
            <a:srgbClr val="191D63"/>
          </a:solidFill>
        </p:spPr>
        <p:txBody>
          <a:bodyPr wrap="square" lIns="0" tIns="0" rIns="0" bIns="0" rtlCol="0"/>
          <a:lstStyle/>
          <a:p>
            <a:endParaRPr/>
          </a:p>
        </p:txBody>
      </p:sp>
      <p:sp>
        <p:nvSpPr>
          <p:cNvPr id="35" name="bk object 35"/>
          <p:cNvSpPr/>
          <p:nvPr/>
        </p:nvSpPr>
        <p:spPr>
          <a:xfrm>
            <a:off x="5605350" y="729759"/>
            <a:ext cx="1010919" cy="548640"/>
          </a:xfrm>
          <a:custGeom>
            <a:avLst/>
            <a:gdLst/>
            <a:ahLst/>
            <a:cxnLst/>
            <a:rect l="l" t="t" r="r" b="b"/>
            <a:pathLst>
              <a:path w="1010920" h="548640">
                <a:moveTo>
                  <a:pt x="243268" y="0"/>
                </a:moveTo>
                <a:lnTo>
                  <a:pt x="0" y="281495"/>
                </a:lnTo>
                <a:lnTo>
                  <a:pt x="0" y="548170"/>
                </a:lnTo>
                <a:lnTo>
                  <a:pt x="72212" y="548170"/>
                </a:lnTo>
                <a:lnTo>
                  <a:pt x="72212" y="309765"/>
                </a:lnTo>
                <a:lnTo>
                  <a:pt x="243268" y="106400"/>
                </a:lnTo>
                <a:lnTo>
                  <a:pt x="335209" y="106400"/>
                </a:lnTo>
                <a:lnTo>
                  <a:pt x="243268" y="0"/>
                </a:lnTo>
                <a:close/>
              </a:path>
              <a:path w="1010920" h="548640">
                <a:moveTo>
                  <a:pt x="335209" y="106400"/>
                </a:moveTo>
                <a:lnTo>
                  <a:pt x="243268" y="106400"/>
                </a:lnTo>
                <a:lnTo>
                  <a:pt x="327215" y="206209"/>
                </a:lnTo>
                <a:lnTo>
                  <a:pt x="262140" y="281495"/>
                </a:lnTo>
                <a:lnTo>
                  <a:pt x="262140" y="548170"/>
                </a:lnTo>
                <a:lnTo>
                  <a:pt x="486524" y="548170"/>
                </a:lnTo>
                <a:lnTo>
                  <a:pt x="486524" y="475957"/>
                </a:lnTo>
                <a:lnTo>
                  <a:pt x="334365" y="475957"/>
                </a:lnTo>
                <a:lnTo>
                  <a:pt x="334365" y="309765"/>
                </a:lnTo>
                <a:lnTo>
                  <a:pt x="374332" y="262229"/>
                </a:lnTo>
                <a:lnTo>
                  <a:pt x="469874" y="262229"/>
                </a:lnTo>
                <a:lnTo>
                  <a:pt x="421462" y="206209"/>
                </a:lnTo>
                <a:lnTo>
                  <a:pt x="467329" y="151676"/>
                </a:lnTo>
                <a:lnTo>
                  <a:pt x="374332" y="151676"/>
                </a:lnTo>
                <a:lnTo>
                  <a:pt x="335209" y="106400"/>
                </a:lnTo>
                <a:close/>
              </a:path>
              <a:path w="1010920" h="548640">
                <a:moveTo>
                  <a:pt x="597359" y="106400"/>
                </a:moveTo>
                <a:lnTo>
                  <a:pt x="505409" y="106400"/>
                </a:lnTo>
                <a:lnTo>
                  <a:pt x="589356" y="206209"/>
                </a:lnTo>
                <a:lnTo>
                  <a:pt x="524294" y="281495"/>
                </a:lnTo>
                <a:lnTo>
                  <a:pt x="524294" y="548170"/>
                </a:lnTo>
                <a:lnTo>
                  <a:pt x="748677" y="548170"/>
                </a:lnTo>
                <a:lnTo>
                  <a:pt x="748677" y="475957"/>
                </a:lnTo>
                <a:lnTo>
                  <a:pt x="596506" y="475957"/>
                </a:lnTo>
                <a:lnTo>
                  <a:pt x="596506" y="309765"/>
                </a:lnTo>
                <a:lnTo>
                  <a:pt x="636485" y="262229"/>
                </a:lnTo>
                <a:lnTo>
                  <a:pt x="732028" y="262229"/>
                </a:lnTo>
                <a:lnTo>
                  <a:pt x="683615" y="206209"/>
                </a:lnTo>
                <a:lnTo>
                  <a:pt x="729482" y="151676"/>
                </a:lnTo>
                <a:lnTo>
                  <a:pt x="636485" y="151676"/>
                </a:lnTo>
                <a:lnTo>
                  <a:pt x="597359" y="106400"/>
                </a:lnTo>
                <a:close/>
              </a:path>
              <a:path w="1010920" h="548640">
                <a:moveTo>
                  <a:pt x="859514" y="106400"/>
                </a:moveTo>
                <a:lnTo>
                  <a:pt x="767562" y="106400"/>
                </a:lnTo>
                <a:lnTo>
                  <a:pt x="938618" y="309765"/>
                </a:lnTo>
                <a:lnTo>
                  <a:pt x="938618" y="548170"/>
                </a:lnTo>
                <a:lnTo>
                  <a:pt x="1010831" y="548170"/>
                </a:lnTo>
                <a:lnTo>
                  <a:pt x="1010831" y="281495"/>
                </a:lnTo>
                <a:lnTo>
                  <a:pt x="859514" y="106400"/>
                </a:lnTo>
                <a:close/>
              </a:path>
              <a:path w="1010920" h="548640">
                <a:moveTo>
                  <a:pt x="469874" y="262229"/>
                </a:moveTo>
                <a:lnTo>
                  <a:pt x="374332" y="262229"/>
                </a:lnTo>
                <a:lnTo>
                  <a:pt x="414312" y="309765"/>
                </a:lnTo>
                <a:lnTo>
                  <a:pt x="414312" y="475957"/>
                </a:lnTo>
                <a:lnTo>
                  <a:pt x="486524" y="475957"/>
                </a:lnTo>
                <a:lnTo>
                  <a:pt x="486524" y="281495"/>
                </a:lnTo>
                <a:lnTo>
                  <a:pt x="469874" y="262229"/>
                </a:lnTo>
                <a:close/>
              </a:path>
              <a:path w="1010920" h="548640">
                <a:moveTo>
                  <a:pt x="732028" y="262229"/>
                </a:moveTo>
                <a:lnTo>
                  <a:pt x="636485" y="262229"/>
                </a:lnTo>
                <a:lnTo>
                  <a:pt x="676465" y="309765"/>
                </a:lnTo>
                <a:lnTo>
                  <a:pt x="676465" y="475957"/>
                </a:lnTo>
                <a:lnTo>
                  <a:pt x="748677" y="475957"/>
                </a:lnTo>
                <a:lnTo>
                  <a:pt x="748677" y="281495"/>
                </a:lnTo>
                <a:lnTo>
                  <a:pt x="732028" y="262229"/>
                </a:lnTo>
                <a:close/>
              </a:path>
              <a:path w="1010920" h="548640">
                <a:moveTo>
                  <a:pt x="505409" y="0"/>
                </a:moveTo>
                <a:lnTo>
                  <a:pt x="374332" y="151676"/>
                </a:lnTo>
                <a:lnTo>
                  <a:pt x="467329" y="151676"/>
                </a:lnTo>
                <a:lnTo>
                  <a:pt x="505409" y="106400"/>
                </a:lnTo>
                <a:lnTo>
                  <a:pt x="597359" y="106400"/>
                </a:lnTo>
                <a:lnTo>
                  <a:pt x="505409" y="0"/>
                </a:lnTo>
                <a:close/>
              </a:path>
              <a:path w="1010920" h="548640">
                <a:moveTo>
                  <a:pt x="767562" y="0"/>
                </a:moveTo>
                <a:lnTo>
                  <a:pt x="636485" y="151676"/>
                </a:lnTo>
                <a:lnTo>
                  <a:pt x="729482" y="151676"/>
                </a:lnTo>
                <a:lnTo>
                  <a:pt x="767562" y="106400"/>
                </a:lnTo>
                <a:lnTo>
                  <a:pt x="859514" y="106400"/>
                </a:lnTo>
                <a:lnTo>
                  <a:pt x="767562" y="0"/>
                </a:lnTo>
                <a:close/>
              </a:path>
            </a:pathLst>
          </a:custGeom>
          <a:solidFill>
            <a:srgbClr val="00B5EF"/>
          </a:solidFill>
        </p:spPr>
        <p:txBody>
          <a:bodyPr wrap="square" lIns="0" tIns="0" rIns="0" bIns="0" rtlCol="0"/>
          <a:lstStyle/>
          <a:p>
            <a:endParaRPr/>
          </a:p>
        </p:txBody>
      </p:sp>
      <p:sp>
        <p:nvSpPr>
          <p:cNvPr id="36" name="bk object 36"/>
          <p:cNvSpPr/>
          <p:nvPr/>
        </p:nvSpPr>
        <p:spPr>
          <a:xfrm>
            <a:off x="5848616" y="780732"/>
            <a:ext cx="243255" cy="310769"/>
          </a:xfrm>
          <a:prstGeom prst="rect">
            <a:avLst/>
          </a:prstGeom>
          <a:blipFill>
            <a:blip r:embed="rId5" cstate="print"/>
            <a:stretch>
              <a:fillRect/>
            </a:stretch>
          </a:blipFill>
        </p:spPr>
        <p:txBody>
          <a:bodyPr wrap="square" lIns="0" tIns="0" rIns="0" bIns="0" rtlCol="0"/>
          <a:lstStyle/>
          <a:p>
            <a:endParaRPr/>
          </a:p>
        </p:txBody>
      </p:sp>
      <p:sp>
        <p:nvSpPr>
          <p:cNvPr id="37" name="bk object 37"/>
          <p:cNvSpPr/>
          <p:nvPr/>
        </p:nvSpPr>
        <p:spPr>
          <a:xfrm>
            <a:off x="6110770" y="780732"/>
            <a:ext cx="243256" cy="310768"/>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3856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55219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64058" y="3273425"/>
            <a:ext cx="8663883" cy="2087879"/>
          </a:xfrm>
          <a:prstGeom prst="rect">
            <a:avLst/>
          </a:prstGeom>
        </p:spPr>
        <p:txBody>
          <a:bodyPr wrap="square" lIns="0" tIns="0" rIns="0" bIns="0">
            <a:spAutoFit/>
          </a:bodyPr>
          <a:lstStyle>
            <a:lvl1pPr>
              <a:defRPr sz="4400" b="0" i="0">
                <a:solidFill>
                  <a:srgbClr val="F78E1E"/>
                </a:solidFill>
                <a:latin typeface="Trebuchet MS"/>
                <a:cs typeface="Trebuchet MS"/>
              </a:defRPr>
            </a:lvl1pPr>
          </a:lstStyle>
          <a:p>
            <a:endParaRPr/>
          </a:p>
        </p:txBody>
      </p:sp>
      <p:sp>
        <p:nvSpPr>
          <p:cNvPr id="3" name="Holder 3"/>
          <p:cNvSpPr>
            <a:spLocks noGrp="1"/>
          </p:cNvSpPr>
          <p:nvPr>
            <p:ph type="body" idx="1"/>
          </p:nvPr>
        </p:nvSpPr>
        <p:spPr>
          <a:xfrm>
            <a:off x="2013838" y="2403378"/>
            <a:ext cx="8164322" cy="2197100"/>
          </a:xfrm>
          <a:prstGeom prst="rect">
            <a:avLst/>
          </a:prstGeom>
        </p:spPr>
        <p:txBody>
          <a:bodyPr wrap="square" lIns="0" tIns="0" rIns="0" bIns="0">
            <a:spAutoFit/>
          </a:bodyPr>
          <a:lstStyle>
            <a:lvl1pPr>
              <a:defRPr sz="4000" b="0" i="0">
                <a:solidFill>
                  <a:srgbClr val="191D63"/>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5/8/2023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64684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letsendhomelessness.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oleObject" Target="../embeddings/oleObject3.bin"/><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oleObject" Target="../embeddings/oleObject4.bin"/><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oleObject" Target="../embeddings/oleObject5.bin"/><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oleObject" Target="../embeddings/oleObject6.bin"/><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oleObject" Target="../embeddings/oleObject7.bin"/><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hudexchange.info/resources/documents/CoCProgramInterimRule_FormattedVersion.pdf" TargetMode="External"/><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hudexchange.info/resource/2889/rapid-rehousing-esg-vs-coc/" TargetMode="External"/><Relationship Id="rId5" Type="http://schemas.openxmlformats.org/officeDocument/2006/relationships/hyperlink" Target="https://www.hudexchange.info/resources/documents/Rapid-Re-Housing-Brief.pdf" TargetMode="External"/><Relationship Id="rId4" Type="http://schemas.openxmlformats.org/officeDocument/2006/relationships/hyperlink" Target="https://www.hudexchange.info/resources/documents/Housing-First-Permanent-Supportive-Housing-Brief.pdf" TargetMode="External"/><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F20EA-3E8C-4407-8AFA-00BA0720763D}"/>
              </a:ext>
            </a:extLst>
          </p:cNvPr>
          <p:cNvSpPr>
            <a:spLocks noGrp="1"/>
          </p:cNvSpPr>
          <p:nvPr>
            <p:ph type="title"/>
          </p:nvPr>
        </p:nvSpPr>
        <p:spPr>
          <a:xfrm>
            <a:off x="1764058" y="2744919"/>
            <a:ext cx="8663883" cy="2031325"/>
          </a:xfrm>
        </p:spPr>
        <p:txBody>
          <a:bodyPr/>
          <a:lstStyle/>
          <a:p>
            <a:pPr algn="ctr"/>
            <a:r>
              <a:rPr lang="en-US" b="1" dirty="0">
                <a:ea typeface="Tahoma" pitchFamily="34" charset="0"/>
                <a:cs typeface="Tahoma" pitchFamily="34" charset="0"/>
              </a:rPr>
              <a:t>Partners Ending Homelessness </a:t>
            </a:r>
            <a:br>
              <a:rPr lang="en-US" b="1" dirty="0">
                <a:ea typeface="Tahoma" pitchFamily="34" charset="0"/>
                <a:cs typeface="Tahoma" pitchFamily="34" charset="0"/>
              </a:rPr>
            </a:br>
            <a:r>
              <a:rPr lang="en-US" b="1" dirty="0">
                <a:ea typeface="Tahoma" pitchFamily="34" charset="0"/>
                <a:cs typeface="Tahoma" pitchFamily="34" charset="0"/>
              </a:rPr>
              <a:t>Local NOFO Workshop for</a:t>
            </a:r>
            <a:br>
              <a:rPr lang="en-US" b="1" dirty="0">
                <a:ea typeface="Tahoma" pitchFamily="34" charset="0"/>
                <a:cs typeface="Tahoma" pitchFamily="34" charset="0"/>
              </a:rPr>
            </a:br>
            <a:r>
              <a:rPr lang="en-US" b="1" dirty="0">
                <a:ea typeface="Tahoma" pitchFamily="34" charset="0"/>
                <a:cs typeface="Tahoma" pitchFamily="34" charset="0"/>
              </a:rPr>
              <a:t>Renewal Projects  </a:t>
            </a:r>
            <a:endParaRPr lang="en-US" dirty="0">
              <a:solidFill>
                <a:schemeClr val="tx2">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653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199627" y="1616148"/>
            <a:ext cx="9125128" cy="3398193"/>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285750" indent="-285750">
              <a:buFont typeface="Arial" panose="020B0604020202020204" pitchFamily="34" charset="0"/>
              <a:buChar char="•"/>
            </a:pPr>
            <a:r>
              <a:rPr lang="en-US" sz="3200" dirty="0"/>
              <a:t>Can be found on the PEH website </a:t>
            </a:r>
            <a:r>
              <a:rPr lang="en-US" sz="3200" dirty="0">
                <a:hlinkClick r:id="rId3"/>
              </a:rPr>
              <a:t>www.letsendhomelessness.org</a:t>
            </a:r>
            <a:r>
              <a:rPr lang="en-US" sz="3200" dirty="0"/>
              <a:t>  </a:t>
            </a:r>
          </a:p>
          <a:p>
            <a:endParaRPr lang="en-US" sz="3200" dirty="0"/>
          </a:p>
          <a:p>
            <a:pPr marL="285750" indent="-285750">
              <a:buFont typeface="Arial" panose="020B0604020202020204" pitchFamily="34" charset="0"/>
              <a:buChar char="•"/>
            </a:pPr>
            <a:r>
              <a:rPr lang="en-US" sz="3200" dirty="0"/>
              <a:t>All necessary documents can be downloaded directly from the website</a:t>
            </a:r>
          </a:p>
          <a:p>
            <a:endParaRPr lang="en-US" dirty="0"/>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471267" cy="751488"/>
          </a:xfrm>
          <a:prstGeom prst="rect">
            <a:avLst/>
          </a:prstGeom>
        </p:spPr>
        <p:txBody>
          <a:bodyPr vert="horz" wrap="square" lIns="0" tIns="12700" rIns="0" bIns="0" rtlCol="0">
            <a:spAutoFit/>
          </a:bodyPr>
          <a:lstStyle/>
          <a:p>
            <a:pPr marL="12700">
              <a:lnSpc>
                <a:spcPct val="100000"/>
              </a:lnSpc>
              <a:spcBef>
                <a:spcPts val="100"/>
              </a:spcBef>
            </a:pPr>
            <a:r>
              <a:rPr lang="en-US" sz="4800" dirty="0"/>
              <a:t>Application Materials </a:t>
            </a:r>
            <a:endParaRPr sz="4600" dirty="0">
              <a:latin typeface="Tahoma"/>
              <a:cs typeface="Tahoma"/>
            </a:endParaRPr>
          </a:p>
        </p:txBody>
      </p:sp>
    </p:spTree>
    <p:extLst>
      <p:ext uri="{BB962C8B-B14F-4D97-AF65-F5344CB8AC3E}">
        <p14:creationId xmlns:p14="http://schemas.microsoft.com/office/powerpoint/2010/main" val="413491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177013"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Rating Criteria - Renewals</a:t>
            </a:r>
            <a:endParaRPr sz="4600" dirty="0">
              <a:latin typeface="Tahoma"/>
              <a:cs typeface="Tahoma"/>
            </a:endParaRPr>
          </a:p>
        </p:txBody>
      </p:sp>
      <p:sp>
        <p:nvSpPr>
          <p:cNvPr id="20" name="object 20"/>
          <p:cNvSpPr txBox="1"/>
          <p:nvPr/>
        </p:nvSpPr>
        <p:spPr>
          <a:xfrm>
            <a:off x="746620" y="1805799"/>
            <a:ext cx="10695963" cy="3638816"/>
          </a:xfrm>
          <a:prstGeom prst="rect">
            <a:avLst/>
          </a:prstGeom>
        </p:spPr>
        <p:txBody>
          <a:bodyPr vert="horz" wrap="square" lIns="0" tIns="217804" rIns="0" bIns="0" rtlCol="0">
            <a:spAutoFit/>
          </a:bodyPr>
          <a:lstStyle/>
          <a:p>
            <a:pPr marL="469900" lvl="1">
              <a:spcBef>
                <a:spcPts val="1714"/>
              </a:spcBef>
              <a:buClr>
                <a:srgbClr val="F78E1E"/>
              </a:buClr>
              <a:tabLst>
                <a:tab pos="349250" algn="l"/>
              </a:tabLs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Scoring for renewal projects is heavily weighted on program performance and efficiency</a:t>
            </a:r>
            <a:r>
              <a:rPr lang="en-US" sz="3600" b="1" dirty="0">
                <a:latin typeface="Calibri" panose="020F0502020204030204" pitchFamily="34" charset="0"/>
                <a:ea typeface="Calibri" panose="020F0502020204030204" pitchFamily="34" charset="0"/>
                <a:cs typeface="Times New Roman" panose="02020603050405020304" pitchFamily="18" charset="0"/>
              </a:rPr>
              <a:t>.  Renewal project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APRs for the time period 4/1/2022 to </a:t>
            </a:r>
            <a:r>
              <a:rPr lang="en-US" sz="3600" b="1" dirty="0">
                <a:latin typeface="Calibri" panose="020F0502020204030204" pitchFamily="34" charset="0"/>
                <a:ea typeface="Calibri" panose="020F0502020204030204" pitchFamily="34" charset="0"/>
                <a:cs typeface="Times New Roman" panose="02020603050405020304" pitchFamily="18" charset="0"/>
              </a:rPr>
              <a:t>3</a:t>
            </a:r>
            <a:r>
              <a:rPr lang="en-US" sz="3600" b="1" dirty="0">
                <a:effectLst/>
                <a:latin typeface="Calibri" panose="020F0502020204030204" pitchFamily="34" charset="0"/>
                <a:ea typeface="Calibri" panose="020F0502020204030204" pitchFamily="34" charset="0"/>
                <a:cs typeface="Times New Roman" panose="02020603050405020304" pitchFamily="18" charset="0"/>
              </a:rPr>
              <a:t>/31/2023 were used to score renewal project applications</a:t>
            </a:r>
          </a:p>
          <a:p>
            <a:pPr marL="469900" lvl="1">
              <a:spcBef>
                <a:spcPts val="1714"/>
              </a:spcBef>
              <a:buClr>
                <a:srgbClr val="F78E1E"/>
              </a:buClr>
              <a:tabLst>
                <a:tab pos="349250" algn="l"/>
              </a:tabLst>
            </a:pPr>
            <a:endParaRPr lang="en-US" sz="2800" dirty="0"/>
          </a:p>
        </p:txBody>
      </p:sp>
    </p:spTree>
    <p:extLst>
      <p:ext uri="{BB962C8B-B14F-4D97-AF65-F5344CB8AC3E}">
        <p14:creationId xmlns:p14="http://schemas.microsoft.com/office/powerpoint/2010/main" val="418058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177013"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Changes for 2023</a:t>
            </a:r>
            <a:endParaRPr sz="4600" dirty="0">
              <a:latin typeface="Tahoma"/>
              <a:cs typeface="Tahoma"/>
            </a:endParaRPr>
          </a:p>
        </p:txBody>
      </p:sp>
      <p:sp>
        <p:nvSpPr>
          <p:cNvPr id="20" name="object 20"/>
          <p:cNvSpPr txBox="1"/>
          <p:nvPr/>
        </p:nvSpPr>
        <p:spPr>
          <a:xfrm>
            <a:off x="746620" y="1805799"/>
            <a:ext cx="10695963" cy="2689838"/>
          </a:xfrm>
          <a:prstGeom prst="rect">
            <a:avLst/>
          </a:prstGeom>
        </p:spPr>
        <p:txBody>
          <a:bodyPr vert="horz" wrap="square" lIns="0" tIns="217804" rIns="0" bIns="0" rtlCol="0">
            <a:spAutoFit/>
          </a:bodyPr>
          <a:lstStyle/>
          <a:p>
            <a:pPr marL="469900" lvl="1">
              <a:spcBef>
                <a:spcPts val="1714"/>
              </a:spcBef>
              <a:buClr>
                <a:srgbClr val="F78E1E"/>
              </a:buClr>
              <a:tabLst>
                <a:tab pos="349250" algn="l"/>
              </a:tabLst>
            </a:pPr>
            <a:r>
              <a:rPr lang="en-US"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40% or more participants have non-employment income in the program year.</a:t>
            </a:r>
          </a:p>
          <a:p>
            <a:pPr marL="469900" lvl="1">
              <a:spcBef>
                <a:spcPts val="1714"/>
              </a:spcBef>
              <a:buClr>
                <a:srgbClr val="F78E1E"/>
              </a:buClr>
              <a:tabLst>
                <a:tab pos="349250" algn="l"/>
              </a:tabLst>
            </a:pPr>
            <a:r>
              <a:rPr lang="en-US"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Removed all cash income and broke it out into Non-employment and 	employment income </a:t>
            </a:r>
            <a:endPar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469900" lvl="1">
              <a:spcBef>
                <a:spcPts val="1714"/>
              </a:spcBef>
              <a:buClr>
                <a:srgbClr val="F78E1E"/>
              </a:buClr>
              <a:tabLst>
                <a:tab pos="349250" algn="l"/>
              </a:tabLst>
            </a:pPr>
            <a:r>
              <a:rPr lang="en-US" sz="1800" b="1" dirty="0">
                <a:effectLst/>
                <a:latin typeface="Verdana" panose="020B0604030504040204" pitchFamily="34" charset="0"/>
                <a:ea typeface="Calibri" panose="020F0502020204030204" pitchFamily="34" charset="0"/>
                <a:cs typeface="Times New Roman" panose="02020603050405020304" pitchFamily="18" charset="0"/>
              </a:rPr>
              <a:t>40% or more participants increased non-employment income at annual</a:t>
            </a:r>
          </a:p>
          <a:p>
            <a:pPr marL="469900" lvl="1">
              <a:spcBef>
                <a:spcPts val="1714"/>
              </a:spcBef>
              <a:buClr>
                <a:srgbClr val="F78E1E"/>
              </a:buClr>
              <a:tabLst>
                <a:tab pos="349250" algn="l"/>
              </a:tabLst>
            </a:pPr>
            <a:r>
              <a:rPr lang="en-US" sz="1800" b="1" dirty="0">
                <a:effectLst/>
                <a:latin typeface="Verdana" panose="020B0604030504040204" pitchFamily="34" charset="0"/>
                <a:ea typeface="Calibri" panose="020F0502020204030204" pitchFamily="34" charset="0"/>
                <a:cs typeface="Times New Roman" panose="02020603050405020304" pitchFamily="18" charset="0"/>
              </a:rPr>
              <a:t>45% or more participants exited, with an increase in non-employment income</a:t>
            </a:r>
          </a:p>
          <a:p>
            <a:endParaRPr lang="en-US" sz="2800" dirty="0"/>
          </a:p>
        </p:txBody>
      </p:sp>
    </p:spTree>
    <p:extLst>
      <p:ext uri="{BB962C8B-B14F-4D97-AF65-F5344CB8AC3E}">
        <p14:creationId xmlns:p14="http://schemas.microsoft.com/office/powerpoint/2010/main" val="435502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177013"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Changes for 2023</a:t>
            </a:r>
            <a:endParaRPr sz="4600" dirty="0">
              <a:latin typeface="Tahoma"/>
              <a:cs typeface="Tahoma"/>
            </a:endParaRPr>
          </a:p>
        </p:txBody>
      </p:sp>
      <p:sp>
        <p:nvSpPr>
          <p:cNvPr id="20" name="object 20"/>
          <p:cNvSpPr txBox="1"/>
          <p:nvPr/>
        </p:nvSpPr>
        <p:spPr>
          <a:xfrm>
            <a:off x="746748" y="1791680"/>
            <a:ext cx="10695963" cy="3974805"/>
          </a:xfrm>
          <a:prstGeom prst="rect">
            <a:avLst/>
          </a:prstGeom>
        </p:spPr>
        <p:txBody>
          <a:bodyPr vert="horz" wrap="square" lIns="0" tIns="217804" rIns="0" bIns="0" rtlCol="0">
            <a:spAutoFit/>
          </a:bodyPr>
          <a:lstStyle/>
          <a:p>
            <a:pPr marL="0" marR="0">
              <a:spcBef>
                <a:spcPts val="0"/>
              </a:spcBef>
              <a:spcAft>
                <a:spcPts val="0"/>
              </a:spcAft>
            </a:pPr>
            <a:r>
              <a:rPr lang="en-US" sz="1800" b="1" dirty="0">
                <a:effectLst/>
                <a:latin typeface="Verdana" panose="020B0604030504040204" pitchFamily="34" charset="0"/>
                <a:ea typeface="Calibri" panose="020F0502020204030204" pitchFamily="34" charset="0"/>
                <a:cs typeface="Times New Roman" panose="02020603050405020304" pitchFamily="18" charset="0"/>
              </a:rPr>
              <a:t>The Score from the latest Monitoring Site. Monitoring is scored on a sliding scale, with the project with the highest monitoring score receiving 21 points and the second highest monitoring score receiving 20 points; this goes on until no points are left to give. If a project scored the same on the monitoring form, it got the same points as the project it tied within all scenarios. (Projects who did not have an APR submitted in SAGE for a monitoring score will be given a score from the community average monitoring score from all projects) </a:t>
            </a:r>
            <a:endParaRPr lang="en-US" b="1" dirty="0">
              <a:latin typeface="Verdana" panose="020B0604030504040204" pitchFamily="34" charset="0"/>
              <a:ea typeface="Calibri" panose="020F0502020204030204" pitchFamily="34" charset="0"/>
              <a:cs typeface="Times New Roman" panose="02020603050405020304" pitchFamily="18" charset="0"/>
            </a:endParaRPr>
          </a:p>
          <a:p>
            <a:endParaRPr lang="en-US" sz="1800" b="1" dirty="0">
              <a:effectLst/>
              <a:highlight>
                <a:srgbClr val="FFFF00"/>
              </a:highlight>
              <a:latin typeface="Verdana" panose="020B0604030504040204" pitchFamily="34" charset="0"/>
              <a:ea typeface="Calibri" panose="020F0502020204030204" pitchFamily="34" charset="0"/>
              <a:cs typeface="Times New Roman" panose="02020603050405020304" pitchFamily="18" charset="0"/>
            </a:endParaRPr>
          </a:p>
          <a:p>
            <a:r>
              <a:rPr lang="en-US" sz="1800" b="1" dirty="0">
                <a:effectLst/>
                <a:latin typeface="Verdana" panose="020B0604030504040204" pitchFamily="34" charset="0"/>
                <a:ea typeface="Calibri" panose="020F0502020204030204" pitchFamily="34" charset="0"/>
                <a:cs typeface="Times New Roman" panose="02020603050405020304" pitchFamily="18" charset="0"/>
              </a:rPr>
              <a:t>The </a:t>
            </a:r>
            <a:r>
              <a:rPr lang="en-US" sz="1800" b="1" u="sng" dirty="0">
                <a:effectLst/>
                <a:latin typeface="Verdana" panose="020B0604030504040204" pitchFamily="34" charset="0"/>
                <a:ea typeface="Calibri" panose="020F0502020204030204" pitchFamily="34" charset="0"/>
                <a:cs typeface="Times New Roman" panose="02020603050405020304" pitchFamily="18" charset="0"/>
              </a:rPr>
              <a:t>bottom 25% </a:t>
            </a:r>
            <a:r>
              <a:rPr lang="en-US" sz="1800" b="1" dirty="0">
                <a:effectLst/>
                <a:latin typeface="Verdana" panose="020B0604030504040204" pitchFamily="34" charset="0"/>
                <a:ea typeface="Calibri" panose="020F0502020204030204" pitchFamily="34" charset="0"/>
                <a:cs typeface="Times New Roman" panose="02020603050405020304" pitchFamily="18" charset="0"/>
              </a:rPr>
              <a:t>of all projects will go before the non-conflicted Project Review committee. The Committee will review this project's outcomes and adjust the score (+/-) by 5 points based on the mitigating factors identified below.  In prior years it was all the projects that fell below the community average score.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233435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9" name="Object 18">
            <a:extLst>
              <a:ext uri="{FF2B5EF4-FFF2-40B4-BE49-F238E27FC236}">
                <a16:creationId xmlns:a16="http://schemas.microsoft.com/office/drawing/2014/main" id="{AA6D8CB2-8C9F-747C-8A54-529347E80E08}"/>
              </a:ext>
            </a:extLst>
          </p:cNvPr>
          <p:cNvGraphicFramePr>
            <a:graphicFrameLocks noChangeAspect="1"/>
          </p:cNvGraphicFramePr>
          <p:nvPr>
            <p:extLst>
              <p:ext uri="{D42A27DB-BD31-4B8C-83A1-F6EECF244321}">
                <p14:modId xmlns:p14="http://schemas.microsoft.com/office/powerpoint/2010/main" val="4115673425"/>
              </p:ext>
            </p:extLst>
          </p:nvPr>
        </p:nvGraphicFramePr>
        <p:xfrm>
          <a:off x="3491992" y="-7977"/>
          <a:ext cx="4723002" cy="5738274"/>
        </p:xfrm>
        <a:graphic>
          <a:graphicData uri="http://schemas.openxmlformats.org/presentationml/2006/ole">
            <mc:AlternateContent xmlns:mc="http://schemas.openxmlformats.org/markup-compatibility/2006">
              <mc:Choice xmlns:v="urn:schemas-microsoft-com:vml" Requires="v">
                <p:oleObj name="Acrobat Document" r:id="rId6" imgW="5829128" imgH="7543687" progId="Acrobat.Document.DC">
                  <p:embed/>
                </p:oleObj>
              </mc:Choice>
              <mc:Fallback>
                <p:oleObj name="Acrobat Document" r:id="rId6" imgW="5829128" imgH="7543687" progId="Acrobat.Document.DC">
                  <p:embed/>
                  <p:pic>
                    <p:nvPicPr>
                      <p:cNvPr id="0" name=""/>
                      <p:cNvPicPr/>
                      <p:nvPr/>
                    </p:nvPicPr>
                    <p:blipFill>
                      <a:blip r:embed="rId7"/>
                      <a:stretch>
                        <a:fillRect/>
                      </a:stretch>
                    </p:blipFill>
                    <p:spPr>
                      <a:xfrm>
                        <a:off x="3491992" y="-7977"/>
                        <a:ext cx="4723002" cy="5738274"/>
                      </a:xfrm>
                      <a:prstGeom prst="rect">
                        <a:avLst/>
                      </a:prstGeom>
                    </p:spPr>
                  </p:pic>
                </p:oleObj>
              </mc:Fallback>
            </mc:AlternateContent>
          </a:graphicData>
        </a:graphic>
      </p:graphicFrame>
    </p:spTree>
    <p:extLst>
      <p:ext uri="{BB962C8B-B14F-4D97-AF65-F5344CB8AC3E}">
        <p14:creationId xmlns:p14="http://schemas.microsoft.com/office/powerpoint/2010/main" val="3832763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9" name="Object 18">
            <a:extLst>
              <a:ext uri="{FF2B5EF4-FFF2-40B4-BE49-F238E27FC236}">
                <a16:creationId xmlns:a16="http://schemas.microsoft.com/office/drawing/2014/main" id="{D68F03A8-9A0D-1AAE-2169-E005C2FCD39A}"/>
              </a:ext>
            </a:extLst>
          </p:cNvPr>
          <p:cNvGraphicFramePr>
            <a:graphicFrameLocks noChangeAspect="1"/>
          </p:cNvGraphicFramePr>
          <p:nvPr>
            <p:extLst>
              <p:ext uri="{D42A27DB-BD31-4B8C-83A1-F6EECF244321}">
                <p14:modId xmlns:p14="http://schemas.microsoft.com/office/powerpoint/2010/main" val="1558742066"/>
              </p:ext>
            </p:extLst>
          </p:nvPr>
        </p:nvGraphicFramePr>
        <p:xfrm>
          <a:off x="3778435" y="182563"/>
          <a:ext cx="4186238" cy="5418137"/>
        </p:xfrm>
        <a:graphic>
          <a:graphicData uri="http://schemas.openxmlformats.org/presentationml/2006/ole">
            <mc:AlternateContent xmlns:mc="http://schemas.openxmlformats.org/markup-compatibility/2006">
              <mc:Choice xmlns:v="urn:schemas-microsoft-com:vml" Requires="v">
                <p:oleObj name="Acrobat Document" r:id="rId6" imgW="5829128" imgH="7543687" progId="Acrobat.Document.DC">
                  <p:embed/>
                </p:oleObj>
              </mc:Choice>
              <mc:Fallback>
                <p:oleObj name="Acrobat Document" r:id="rId6" imgW="5829128" imgH="7543687" progId="Acrobat.Document.DC">
                  <p:embed/>
                  <p:pic>
                    <p:nvPicPr>
                      <p:cNvPr id="0" name=""/>
                      <p:cNvPicPr/>
                      <p:nvPr/>
                    </p:nvPicPr>
                    <p:blipFill>
                      <a:blip r:embed="rId7"/>
                      <a:stretch>
                        <a:fillRect/>
                      </a:stretch>
                    </p:blipFill>
                    <p:spPr>
                      <a:xfrm>
                        <a:off x="3778435" y="182563"/>
                        <a:ext cx="4186238" cy="5418137"/>
                      </a:xfrm>
                      <a:prstGeom prst="rect">
                        <a:avLst/>
                      </a:prstGeom>
                    </p:spPr>
                  </p:pic>
                </p:oleObj>
              </mc:Fallback>
            </mc:AlternateContent>
          </a:graphicData>
        </a:graphic>
      </p:graphicFrame>
    </p:spTree>
    <p:extLst>
      <p:ext uri="{BB962C8B-B14F-4D97-AF65-F5344CB8AC3E}">
        <p14:creationId xmlns:p14="http://schemas.microsoft.com/office/powerpoint/2010/main" val="2069630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8" y="722376"/>
            <a:ext cx="4614736"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9" name="Object 18">
            <a:extLst>
              <a:ext uri="{FF2B5EF4-FFF2-40B4-BE49-F238E27FC236}">
                <a16:creationId xmlns:a16="http://schemas.microsoft.com/office/drawing/2014/main" id="{11A6E13D-8666-E6BF-E8D7-C03B973D060F}"/>
              </a:ext>
            </a:extLst>
          </p:cNvPr>
          <p:cNvGraphicFramePr>
            <a:graphicFrameLocks noChangeAspect="1"/>
          </p:cNvGraphicFramePr>
          <p:nvPr>
            <p:extLst>
              <p:ext uri="{D42A27DB-BD31-4B8C-83A1-F6EECF244321}">
                <p14:modId xmlns:p14="http://schemas.microsoft.com/office/powerpoint/2010/main" val="2846447392"/>
              </p:ext>
            </p:extLst>
          </p:nvPr>
        </p:nvGraphicFramePr>
        <p:xfrm>
          <a:off x="4045101" y="159289"/>
          <a:ext cx="4186237" cy="5418138"/>
        </p:xfrm>
        <a:graphic>
          <a:graphicData uri="http://schemas.openxmlformats.org/presentationml/2006/ole">
            <mc:AlternateContent xmlns:mc="http://schemas.openxmlformats.org/markup-compatibility/2006">
              <mc:Choice xmlns:v="urn:schemas-microsoft-com:vml" Requires="v">
                <p:oleObj name="Acrobat Document" r:id="rId6" imgW="5829128" imgH="7543687" progId="Acrobat.Document.DC">
                  <p:embed/>
                </p:oleObj>
              </mc:Choice>
              <mc:Fallback>
                <p:oleObj name="Acrobat Document" r:id="rId6" imgW="5829128" imgH="7543687" progId="Acrobat.Document.DC">
                  <p:embed/>
                  <p:pic>
                    <p:nvPicPr>
                      <p:cNvPr id="0" name=""/>
                      <p:cNvPicPr/>
                      <p:nvPr/>
                    </p:nvPicPr>
                    <p:blipFill>
                      <a:blip r:embed="rId7"/>
                      <a:stretch>
                        <a:fillRect/>
                      </a:stretch>
                    </p:blipFill>
                    <p:spPr>
                      <a:xfrm>
                        <a:off x="4045101" y="159289"/>
                        <a:ext cx="4186237" cy="5418138"/>
                      </a:xfrm>
                      <a:prstGeom prst="rect">
                        <a:avLst/>
                      </a:prstGeom>
                    </p:spPr>
                  </p:pic>
                </p:oleObj>
              </mc:Fallback>
            </mc:AlternateContent>
          </a:graphicData>
        </a:graphic>
      </p:graphicFrame>
    </p:spTree>
    <p:extLst>
      <p:ext uri="{BB962C8B-B14F-4D97-AF65-F5344CB8AC3E}">
        <p14:creationId xmlns:p14="http://schemas.microsoft.com/office/powerpoint/2010/main" val="307685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9" name="Object 18">
            <a:extLst>
              <a:ext uri="{FF2B5EF4-FFF2-40B4-BE49-F238E27FC236}">
                <a16:creationId xmlns:a16="http://schemas.microsoft.com/office/drawing/2014/main" id="{2B4D6842-C774-AE43-3F1F-1CDF0791B2F4}"/>
              </a:ext>
            </a:extLst>
          </p:cNvPr>
          <p:cNvGraphicFramePr>
            <a:graphicFrameLocks noChangeAspect="1"/>
          </p:cNvGraphicFramePr>
          <p:nvPr>
            <p:extLst>
              <p:ext uri="{D42A27DB-BD31-4B8C-83A1-F6EECF244321}">
                <p14:modId xmlns:p14="http://schemas.microsoft.com/office/powerpoint/2010/main" val="1514354673"/>
              </p:ext>
            </p:extLst>
          </p:nvPr>
        </p:nvGraphicFramePr>
        <p:xfrm>
          <a:off x="3931042" y="0"/>
          <a:ext cx="4186238" cy="5600700"/>
        </p:xfrm>
        <a:graphic>
          <a:graphicData uri="http://schemas.openxmlformats.org/presentationml/2006/ole">
            <mc:AlternateContent xmlns:mc="http://schemas.openxmlformats.org/markup-compatibility/2006">
              <mc:Choice xmlns:v="urn:schemas-microsoft-com:vml" Requires="v">
                <p:oleObj name="Acrobat Document" r:id="rId6" imgW="5829128" imgH="7543687" progId="Acrobat.Document.DC">
                  <p:embed/>
                </p:oleObj>
              </mc:Choice>
              <mc:Fallback>
                <p:oleObj name="Acrobat Document" r:id="rId6" imgW="5829128" imgH="7543687" progId="Acrobat.Document.DC">
                  <p:embed/>
                  <p:pic>
                    <p:nvPicPr>
                      <p:cNvPr id="0" name=""/>
                      <p:cNvPicPr/>
                      <p:nvPr/>
                    </p:nvPicPr>
                    <p:blipFill>
                      <a:blip r:embed="rId7"/>
                      <a:stretch>
                        <a:fillRect/>
                      </a:stretch>
                    </p:blipFill>
                    <p:spPr>
                      <a:xfrm>
                        <a:off x="3931042" y="0"/>
                        <a:ext cx="4186238" cy="5600700"/>
                      </a:xfrm>
                      <a:prstGeom prst="rect">
                        <a:avLst/>
                      </a:prstGeom>
                    </p:spPr>
                  </p:pic>
                </p:oleObj>
              </mc:Fallback>
            </mc:AlternateContent>
          </a:graphicData>
        </a:graphic>
      </p:graphicFrame>
    </p:spTree>
    <p:extLst>
      <p:ext uri="{BB962C8B-B14F-4D97-AF65-F5344CB8AC3E}">
        <p14:creationId xmlns:p14="http://schemas.microsoft.com/office/powerpoint/2010/main" val="1261020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0" name="Object 19">
            <a:extLst>
              <a:ext uri="{FF2B5EF4-FFF2-40B4-BE49-F238E27FC236}">
                <a16:creationId xmlns:a16="http://schemas.microsoft.com/office/drawing/2014/main" id="{CB859DEE-20BA-9139-6DB6-7FF48E993C58}"/>
              </a:ext>
            </a:extLst>
          </p:cNvPr>
          <p:cNvGraphicFramePr>
            <a:graphicFrameLocks noChangeAspect="1"/>
          </p:cNvGraphicFramePr>
          <p:nvPr>
            <p:extLst>
              <p:ext uri="{D42A27DB-BD31-4B8C-83A1-F6EECF244321}">
                <p14:modId xmlns:p14="http://schemas.microsoft.com/office/powerpoint/2010/main" val="1537537088"/>
              </p:ext>
            </p:extLst>
          </p:nvPr>
        </p:nvGraphicFramePr>
        <p:xfrm>
          <a:off x="4001611" y="-34233"/>
          <a:ext cx="4186237" cy="5418138"/>
        </p:xfrm>
        <a:graphic>
          <a:graphicData uri="http://schemas.openxmlformats.org/presentationml/2006/ole">
            <mc:AlternateContent xmlns:mc="http://schemas.openxmlformats.org/markup-compatibility/2006">
              <mc:Choice xmlns:v="urn:schemas-microsoft-com:vml" Requires="v">
                <p:oleObj name="Acrobat Document" r:id="rId6" imgW="5829128" imgH="7543687" progId="Acrobat.Document.DC">
                  <p:embed/>
                </p:oleObj>
              </mc:Choice>
              <mc:Fallback>
                <p:oleObj name="Acrobat Document" r:id="rId6" imgW="5829128" imgH="7543687" progId="Acrobat.Document.DC">
                  <p:embed/>
                  <p:pic>
                    <p:nvPicPr>
                      <p:cNvPr id="0" name=""/>
                      <p:cNvPicPr/>
                      <p:nvPr/>
                    </p:nvPicPr>
                    <p:blipFill>
                      <a:blip r:embed="rId7"/>
                      <a:stretch>
                        <a:fillRect/>
                      </a:stretch>
                    </p:blipFill>
                    <p:spPr>
                      <a:xfrm>
                        <a:off x="4001611" y="-34233"/>
                        <a:ext cx="4186237" cy="5418138"/>
                      </a:xfrm>
                      <a:prstGeom prst="rect">
                        <a:avLst/>
                      </a:prstGeom>
                    </p:spPr>
                  </p:pic>
                </p:oleObj>
              </mc:Fallback>
            </mc:AlternateContent>
          </a:graphicData>
        </a:graphic>
      </p:graphicFrame>
    </p:spTree>
    <p:extLst>
      <p:ext uri="{BB962C8B-B14F-4D97-AF65-F5344CB8AC3E}">
        <p14:creationId xmlns:p14="http://schemas.microsoft.com/office/powerpoint/2010/main" val="2564605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8" y="722376"/>
            <a:ext cx="4614736"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9" name="Object 18">
            <a:extLst>
              <a:ext uri="{FF2B5EF4-FFF2-40B4-BE49-F238E27FC236}">
                <a16:creationId xmlns:a16="http://schemas.microsoft.com/office/drawing/2014/main" id="{F58E5A8D-2AE1-AC31-F200-34B94F2BBA9D}"/>
              </a:ext>
            </a:extLst>
          </p:cNvPr>
          <p:cNvGraphicFramePr>
            <a:graphicFrameLocks noChangeAspect="1"/>
          </p:cNvGraphicFramePr>
          <p:nvPr>
            <p:extLst>
              <p:ext uri="{D42A27DB-BD31-4B8C-83A1-F6EECF244321}">
                <p14:modId xmlns:p14="http://schemas.microsoft.com/office/powerpoint/2010/main" val="351148491"/>
              </p:ext>
            </p:extLst>
          </p:nvPr>
        </p:nvGraphicFramePr>
        <p:xfrm>
          <a:off x="3931042" y="91281"/>
          <a:ext cx="4186238" cy="5418137"/>
        </p:xfrm>
        <a:graphic>
          <a:graphicData uri="http://schemas.openxmlformats.org/presentationml/2006/ole">
            <mc:AlternateContent xmlns:mc="http://schemas.openxmlformats.org/markup-compatibility/2006">
              <mc:Choice xmlns:v="urn:schemas-microsoft-com:vml" Requires="v">
                <p:oleObj name="Acrobat Document" r:id="rId6" imgW="5829128" imgH="7543687" progId="Acrobat.Document.DC">
                  <p:embed/>
                </p:oleObj>
              </mc:Choice>
              <mc:Fallback>
                <p:oleObj name="Acrobat Document" r:id="rId6" imgW="5829128" imgH="7543687" progId="Acrobat.Document.DC">
                  <p:embed/>
                  <p:pic>
                    <p:nvPicPr>
                      <p:cNvPr id="0" name=""/>
                      <p:cNvPicPr/>
                      <p:nvPr/>
                    </p:nvPicPr>
                    <p:blipFill>
                      <a:blip r:embed="rId7"/>
                      <a:stretch>
                        <a:fillRect/>
                      </a:stretch>
                    </p:blipFill>
                    <p:spPr>
                      <a:xfrm>
                        <a:off x="3931042" y="91281"/>
                        <a:ext cx="4186238" cy="5418137"/>
                      </a:xfrm>
                      <a:prstGeom prst="rect">
                        <a:avLst/>
                      </a:prstGeom>
                    </p:spPr>
                  </p:pic>
                </p:oleObj>
              </mc:Fallback>
            </mc:AlternateContent>
          </a:graphicData>
        </a:graphic>
      </p:graphicFrame>
    </p:spTree>
    <p:extLst>
      <p:ext uri="{BB962C8B-B14F-4D97-AF65-F5344CB8AC3E}">
        <p14:creationId xmlns:p14="http://schemas.microsoft.com/office/powerpoint/2010/main" val="2221047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112" y="3337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427646"/>
            <a:ext cx="9579532" cy="751488"/>
          </a:xfrm>
          <a:prstGeom prst="rect">
            <a:avLst/>
          </a:prstGeom>
        </p:spPr>
        <p:txBody>
          <a:bodyPr vert="horz" wrap="square" lIns="0" tIns="12700" rIns="0" bIns="0" rtlCol="0">
            <a:spAutoFit/>
          </a:bodyPr>
          <a:lstStyle/>
          <a:p>
            <a:pPr marL="12700" algn="ctr">
              <a:lnSpc>
                <a:spcPct val="100000"/>
              </a:lnSpc>
              <a:spcBef>
                <a:spcPts val="100"/>
              </a:spcBef>
            </a:pPr>
            <a:r>
              <a:rPr lang="en-US" sz="4600" b="1" spc="-130" dirty="0">
                <a:solidFill>
                  <a:srgbClr val="00B5EF"/>
                </a:solidFill>
                <a:latin typeface="Tahoma"/>
                <a:cs typeface="Tahoma"/>
              </a:rPr>
              <a:t> </a:t>
            </a:r>
            <a:r>
              <a:rPr lang="en-US" sz="4800" b="1" dirty="0"/>
              <a:t>Introduction</a:t>
            </a:r>
            <a:endParaRPr sz="4600" dirty="0">
              <a:latin typeface="Tahoma"/>
              <a:cs typeface="Tahoma"/>
            </a:endParaRPr>
          </a:p>
        </p:txBody>
      </p:sp>
      <p:sp>
        <p:nvSpPr>
          <p:cNvPr id="20" name="object 20"/>
          <p:cNvSpPr txBox="1"/>
          <p:nvPr/>
        </p:nvSpPr>
        <p:spPr>
          <a:xfrm>
            <a:off x="1022414" y="1382681"/>
            <a:ext cx="9061893" cy="4385174"/>
          </a:xfrm>
          <a:prstGeom prst="rect">
            <a:avLst/>
          </a:prstGeom>
        </p:spPr>
        <p:txBody>
          <a:bodyPr vert="horz" wrap="square" lIns="0" tIns="217804" rIns="0" bIns="0" rtlCol="0">
            <a:spAutoFit/>
          </a:bodyPr>
          <a:lstStyle/>
          <a:p>
            <a:pPr marL="12700">
              <a:spcBef>
                <a:spcPts val="1620"/>
              </a:spcBef>
              <a:buClr>
                <a:srgbClr val="F78E1E"/>
              </a:buClr>
              <a:tabLst>
                <a:tab pos="349250" algn="l"/>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algn="ctr">
              <a:spcBef>
                <a:spcPts val="1620"/>
              </a:spcBef>
              <a:buClr>
                <a:srgbClr val="F78E1E"/>
              </a:buClr>
              <a:tabLst>
                <a:tab pos="349250" algn="l"/>
              </a:tabLst>
              <a:defRP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Partners Ending Homelessness (PEH) is the local Continuum of Care (CoC), representing the City of Rochester, the County of Monroe, and Towns of Greece and Irondequoit (NY-500). PEH will submit a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Program Consolidated Application for funding to the U.S. Department of Housing and Urban Development (HUD) in the upcoming FY 2023 Continuum of Care Homeless Assistance Program Competition. This presentation describes the local application submission and review process. </a:t>
            </a:r>
          </a:p>
          <a:p>
            <a:pPr marL="12700" marR="0" lvl="0" algn="l" defTabSz="914400" rtl="0" eaLnBrk="1" fontAlgn="auto" latinLnBrk="0" hangingPunct="1">
              <a:lnSpc>
                <a:spcPct val="100000"/>
              </a:lnSpc>
              <a:spcBef>
                <a:spcPts val="1620"/>
              </a:spcBef>
              <a:spcAft>
                <a:spcPts val="0"/>
              </a:spcAft>
              <a:buClr>
                <a:srgbClr val="F78E1E"/>
              </a:buClr>
              <a:buSzTx/>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8" y="722376"/>
            <a:ext cx="4614736"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9" name="Object 18">
            <a:extLst>
              <a:ext uri="{FF2B5EF4-FFF2-40B4-BE49-F238E27FC236}">
                <a16:creationId xmlns:a16="http://schemas.microsoft.com/office/drawing/2014/main" id="{5C186993-D0EB-D176-0257-6C46D3293923}"/>
              </a:ext>
            </a:extLst>
          </p:cNvPr>
          <p:cNvGraphicFramePr>
            <a:graphicFrameLocks noChangeAspect="1"/>
          </p:cNvGraphicFramePr>
          <p:nvPr>
            <p:extLst>
              <p:ext uri="{D42A27DB-BD31-4B8C-83A1-F6EECF244321}">
                <p14:modId xmlns:p14="http://schemas.microsoft.com/office/powerpoint/2010/main" val="1697349413"/>
              </p:ext>
            </p:extLst>
          </p:nvPr>
        </p:nvGraphicFramePr>
        <p:xfrm>
          <a:off x="4119479" y="159289"/>
          <a:ext cx="4186238" cy="5418138"/>
        </p:xfrm>
        <a:graphic>
          <a:graphicData uri="http://schemas.openxmlformats.org/presentationml/2006/ole">
            <mc:AlternateContent xmlns:mc="http://schemas.openxmlformats.org/markup-compatibility/2006">
              <mc:Choice xmlns:v="urn:schemas-microsoft-com:vml" Requires="v">
                <p:oleObj name="Acrobat Document" r:id="rId6" imgW="5829128" imgH="7543687" progId="Acrobat.Document.DC">
                  <p:embed/>
                </p:oleObj>
              </mc:Choice>
              <mc:Fallback>
                <p:oleObj name="Acrobat Document" r:id="rId6" imgW="5829128" imgH="7543687" progId="Acrobat.Document.DC">
                  <p:embed/>
                  <p:pic>
                    <p:nvPicPr>
                      <p:cNvPr id="0" name=""/>
                      <p:cNvPicPr/>
                      <p:nvPr/>
                    </p:nvPicPr>
                    <p:blipFill>
                      <a:blip r:embed="rId7"/>
                      <a:stretch>
                        <a:fillRect/>
                      </a:stretch>
                    </p:blipFill>
                    <p:spPr>
                      <a:xfrm>
                        <a:off x="4119479" y="159289"/>
                        <a:ext cx="4186238" cy="5418138"/>
                      </a:xfrm>
                      <a:prstGeom prst="rect">
                        <a:avLst/>
                      </a:prstGeom>
                    </p:spPr>
                  </p:pic>
                </p:oleObj>
              </mc:Fallback>
            </mc:AlternateContent>
          </a:graphicData>
        </a:graphic>
      </p:graphicFrame>
    </p:spTree>
    <p:extLst>
      <p:ext uri="{BB962C8B-B14F-4D97-AF65-F5344CB8AC3E}">
        <p14:creationId xmlns:p14="http://schemas.microsoft.com/office/powerpoint/2010/main" val="49978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33119" y="1642406"/>
            <a:ext cx="10709225" cy="412192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457200" indent="-342900">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For </a:t>
            </a:r>
            <a:r>
              <a:rPr lang="en-US" sz="3200" dirty="0">
                <a:latin typeface="Calibri" panose="020F0502020204030204" pitchFamily="34" charset="0"/>
                <a:ea typeface="Calibri" panose="020F0502020204030204" pitchFamily="34" charset="0"/>
                <a:cs typeface="Times New Roman" panose="02020603050405020304" pitchFamily="18" charset="0"/>
              </a:rPr>
              <a:t>Participant’s who do not qualify for non-cash benefits due to being over income, additional information is required.  </a:t>
            </a:r>
          </a:p>
          <a:p>
            <a:pPr marL="457200" indent="-342900">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Documentation showing the participant is over income or other supporting documentation stating the participant is ineligible for non-cash benefits because of their income must be submitted to Charles Bollinger no later than May 11</a:t>
            </a:r>
            <a:r>
              <a:rPr lang="en-US" sz="3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5 pm. </a:t>
            </a:r>
          </a:p>
          <a:p>
            <a:pPr marL="114300"/>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04209"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249960" y="722376"/>
            <a:ext cx="9458617"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Additional Information   </a:t>
            </a:r>
            <a:endParaRPr sz="4600" dirty="0">
              <a:latin typeface="Tahoma"/>
              <a:cs typeface="Tahoma"/>
            </a:endParaRPr>
          </a:p>
        </p:txBody>
      </p:sp>
    </p:spTree>
    <p:extLst>
      <p:ext uri="{BB962C8B-B14F-4D97-AF65-F5344CB8AC3E}">
        <p14:creationId xmlns:p14="http://schemas.microsoft.com/office/powerpoint/2010/main" val="1071490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33119" y="1642406"/>
            <a:ext cx="10709225" cy="412192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4572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Projects </a:t>
            </a:r>
            <a:r>
              <a:rPr lang="en-US" sz="2400" dirty="0">
                <a:latin typeface="Calibri" panose="020F0502020204030204" pitchFamily="34" charset="0"/>
                <a:ea typeface="Calibri" panose="020F0502020204030204" pitchFamily="34" charset="0"/>
                <a:cs typeface="Times New Roman" panose="02020603050405020304" pitchFamily="18" charset="0"/>
              </a:rPr>
              <a:t>above</a:t>
            </a:r>
            <a:r>
              <a:rPr lang="en-US" sz="2400" dirty="0">
                <a:effectLst/>
                <a:latin typeface="Calibri" panose="020F0502020204030204" pitchFamily="34" charset="0"/>
                <a:ea typeface="Calibri" panose="020F0502020204030204" pitchFamily="34" charset="0"/>
                <a:cs typeface="Times New Roman" panose="02020603050405020304" pitchFamily="18" charset="0"/>
              </a:rPr>
              <a:t> 25% community </a:t>
            </a:r>
            <a:r>
              <a:rPr lang="en-US" sz="2400" dirty="0">
                <a:latin typeface="Calibri" panose="020F0502020204030204" pitchFamily="34" charset="0"/>
                <a:ea typeface="Calibri" panose="020F0502020204030204" pitchFamily="34" charset="0"/>
                <a:cs typeface="Times New Roman" panose="02020603050405020304" pitchFamily="18" charset="0"/>
              </a:rPr>
              <a:t>threshold </a:t>
            </a:r>
            <a:r>
              <a:rPr lang="en-US" sz="2400" dirty="0">
                <a:effectLst/>
                <a:latin typeface="Calibri" panose="020F0502020204030204" pitchFamily="34" charset="0"/>
                <a:ea typeface="Calibri" panose="020F0502020204030204" pitchFamily="34" charset="0"/>
                <a:cs typeface="Times New Roman" panose="02020603050405020304" pitchFamily="18" charset="0"/>
              </a:rPr>
              <a:t>will be asked to submit their 2023 budget workbook when notified of their ranking</a:t>
            </a:r>
          </a:p>
          <a:p>
            <a:pPr marL="4572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Projects </a:t>
            </a:r>
            <a:r>
              <a:rPr lang="en-US" sz="2400" dirty="0">
                <a:latin typeface="Calibri" panose="020F0502020204030204" pitchFamily="34" charset="0"/>
                <a:ea typeface="Calibri" panose="020F0502020204030204" pitchFamily="34" charset="0"/>
                <a:cs typeface="Times New Roman" panose="02020603050405020304" pitchFamily="18" charset="0"/>
              </a:rPr>
              <a:t>below</a:t>
            </a:r>
            <a:r>
              <a:rPr lang="en-US" sz="2400" dirty="0">
                <a:effectLst/>
                <a:latin typeface="Calibri" panose="020F0502020204030204" pitchFamily="34" charset="0"/>
                <a:ea typeface="Calibri" panose="020F0502020204030204" pitchFamily="34" charset="0"/>
                <a:cs typeface="Times New Roman" panose="02020603050405020304" pitchFamily="18" charset="0"/>
              </a:rPr>
              <a:t> 25% </a:t>
            </a:r>
            <a:r>
              <a:rPr lang="en-US" sz="2400" dirty="0">
                <a:latin typeface="Calibri" panose="020F0502020204030204" pitchFamily="34" charset="0"/>
                <a:ea typeface="Calibri" panose="020F0502020204030204" pitchFamily="34" charset="0"/>
                <a:cs typeface="Times New Roman" panose="02020603050405020304" pitchFamily="18" charset="0"/>
              </a:rPr>
              <a:t>community threshold score will be asked to submit their 2023 budget workbook after presentations are made to the Application Review Committee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If any project wants to make changes or amendments to their budgets, PEH must be made aware in an email before COB 5/30/2023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If projects are considering consolidation, they will need to complete individual project budgets and a consolidated project budget.  Projects also need to make PEH aware of any intention to consolidate projects by email before COB 5/11/23.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249960" y="722376"/>
            <a:ext cx="9458617"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Renewal Project Budgets  </a:t>
            </a:r>
            <a:endParaRPr sz="4600" dirty="0">
              <a:latin typeface="Tahoma"/>
              <a:cs typeface="Tahoma"/>
            </a:endParaRPr>
          </a:p>
        </p:txBody>
      </p:sp>
    </p:spTree>
    <p:extLst>
      <p:ext uri="{BB962C8B-B14F-4D97-AF65-F5344CB8AC3E}">
        <p14:creationId xmlns:p14="http://schemas.microsoft.com/office/powerpoint/2010/main" val="3985139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333849" y="1695180"/>
            <a:ext cx="9624735" cy="1601694"/>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114300"/>
            <a:r>
              <a:rPr lang="en-US" sz="1800" b="1" i="1" dirty="0">
                <a:effectLst/>
                <a:latin typeface="Calibri" panose="020F0502020204030204" pitchFamily="34" charset="0"/>
                <a:ea typeface="Calibri" panose="020F0502020204030204" pitchFamily="34" charset="0"/>
                <a:cs typeface="Times New Roman" panose="02020603050405020304" pitchFamily="18" charset="0"/>
              </a:rPr>
              <a:t>The 2023 CoC Program Notice of Funding Availability (NOFO)</a:t>
            </a:r>
            <a:r>
              <a:rPr lang="en-US" sz="1800" dirty="0">
                <a:effectLst/>
                <a:latin typeface="Calibri" panose="020F0502020204030204" pitchFamily="34" charset="0"/>
                <a:ea typeface="Calibri" panose="020F0502020204030204" pitchFamily="34" charset="0"/>
                <a:cs typeface="Times New Roman" panose="02020603050405020304" pitchFamily="18" charset="0"/>
              </a:rPr>
              <a:t> has not yet been released. All Renewal and New Applicants must also comply with the rules, regulations, and guidance in </a:t>
            </a:r>
            <a:r>
              <a:rPr lang="en-US" dirty="0">
                <a:latin typeface="Calibri" panose="020F0502020204030204" pitchFamily="34" charset="0"/>
                <a:ea typeface="Calibri" panose="020F0502020204030204" pitchFamily="34" charset="0"/>
                <a:cs typeface="Times New Roman" panose="02020603050405020304" pitchFamily="18" charset="0"/>
              </a:rPr>
              <a:t>the HUD FY2022 CoC Program </a:t>
            </a:r>
            <a:r>
              <a:rPr lang="en-US" sz="1800" dirty="0">
                <a:effectLst/>
                <a:latin typeface="Calibri" panose="020F0502020204030204" pitchFamily="34" charset="0"/>
                <a:ea typeface="Calibri" panose="020F0502020204030204" pitchFamily="34" charset="0"/>
                <a:cs typeface="Times New Roman" panose="02020603050405020304" pitchFamily="18" charset="0"/>
              </a:rPr>
              <a:t>NOFO once it is released</a:t>
            </a:r>
          </a:p>
          <a:p>
            <a:pPr marL="114300" indent="0">
              <a:buNone/>
            </a:pPr>
            <a:endParaRPr lang="en-US" dirty="0"/>
          </a:p>
          <a:p>
            <a:r>
              <a:rPr lang="en-US" i="1" dirty="0" err="1"/>
              <a:t>CoC</a:t>
            </a:r>
            <a:r>
              <a:rPr lang="en-US" i="1" dirty="0"/>
              <a:t> Program Interim Rule (24 CFR part 578) </a:t>
            </a:r>
            <a:r>
              <a:rPr lang="en-US" i="1" u="sng" dirty="0">
                <a:hlinkClick r:id="rId3"/>
              </a:rPr>
              <a:t>https://www.hudexchange.info/resources/documents/CoCProgramInterimRule_FormattedVersion.pdf</a:t>
            </a:r>
            <a:endParaRPr lang="en-US" i="1" u="sng" dirty="0"/>
          </a:p>
          <a:p>
            <a:r>
              <a:rPr lang="en-US" dirty="0"/>
              <a:t>Housing First Information</a:t>
            </a:r>
            <a:endParaRPr lang="en-US" u="sng" dirty="0"/>
          </a:p>
          <a:p>
            <a:r>
              <a:rPr lang="en-US" u="sng" dirty="0">
                <a:hlinkClick r:id="rId4"/>
              </a:rPr>
              <a:t>https://www.hudexchange.info/resources/documents/Housing-First-Permanent-SupportiveHousing-Brief.pdf</a:t>
            </a:r>
            <a:endParaRPr lang="en-US" u="sng" dirty="0"/>
          </a:p>
          <a:p>
            <a:r>
              <a:rPr lang="en-US" dirty="0"/>
              <a:t>Rapid Re-Housing Information</a:t>
            </a:r>
          </a:p>
          <a:p>
            <a:r>
              <a:rPr lang="en-US" u="sng" dirty="0">
                <a:hlinkClick r:id="rId5"/>
              </a:rPr>
              <a:t>https://www.hudexchange.info/resources/documents/Rapid-Re-Housing-Brief.pdf</a:t>
            </a:r>
            <a:br>
              <a:rPr lang="en-US" u="sng" dirty="0"/>
            </a:br>
            <a:r>
              <a:rPr lang="en-US" u="sng" dirty="0">
                <a:hlinkClick r:id="rId6"/>
              </a:rPr>
              <a:t>https://www.hudexchange.info/resource/2889/rapid-rehousing-esg-vs-coc/</a:t>
            </a:r>
            <a:endParaRPr lang="en-US" u="sng"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0141" y="7985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599515" y="722376"/>
            <a:ext cx="6570980"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HUD References</a:t>
            </a:r>
            <a:endParaRPr sz="4600" dirty="0">
              <a:latin typeface="Tahoma"/>
              <a:cs typeface="Tahoma"/>
            </a:endParaRPr>
          </a:p>
        </p:txBody>
      </p:sp>
    </p:spTree>
    <p:extLst>
      <p:ext uri="{BB962C8B-B14F-4D97-AF65-F5344CB8AC3E}">
        <p14:creationId xmlns:p14="http://schemas.microsoft.com/office/powerpoint/2010/main" val="1530620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675" y="-19050"/>
            <a:ext cx="1226820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33119" y="1343264"/>
            <a:ext cx="9115546" cy="3990736"/>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The projects that fall below the 25% threshold score.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Projects will be ranked from the following factors:</a:t>
            </a: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Total Application Score</a:t>
            </a: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Presentation to the Application Review </a:t>
            </a:r>
            <a:r>
              <a:rPr lang="en-US" sz="2000" dirty="0">
                <a:latin typeface="Calibri" panose="020F0502020204030204" pitchFamily="34" charset="0"/>
                <a:ea typeface="Calibri" panose="020F0502020204030204" pitchFamily="34" charset="0"/>
                <a:cs typeface="Times New Roman" panose="02020603050405020304" pitchFamily="18" charset="0"/>
              </a:rPr>
              <a:t>C</a:t>
            </a:r>
            <a:r>
              <a:rPr lang="en-US" sz="2000" dirty="0">
                <a:effectLst/>
                <a:latin typeface="Calibri" panose="020F0502020204030204" pitchFamily="34" charset="0"/>
                <a:ea typeface="Calibri" panose="020F0502020204030204" pitchFamily="34" charset="0"/>
                <a:cs typeface="Times New Roman" panose="02020603050405020304" pitchFamily="18" charset="0"/>
              </a:rPr>
              <a:t>ommittee</a:t>
            </a: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2000" i="1" dirty="0">
                <a:latin typeface="Calibri" panose="020F0502020204030204" pitchFamily="34" charset="0"/>
                <a:ea typeface="Calibri" panose="020F0502020204030204" pitchFamily="34" charset="0"/>
                <a:cs typeface="Times New Roman" panose="02020603050405020304" pitchFamily="18" charset="0"/>
              </a:rPr>
              <a:t>Up to 5 points may be added or subtracted from the Rating Criteria Score based on the Mitigating Factors presented to the Application Review Committee</a:t>
            </a:r>
          </a:p>
          <a:p>
            <a:pPr marL="85725" indent="0" algn="ctr">
              <a:buNone/>
            </a:pPr>
            <a:endParaRPr lang="en-US" sz="2000" b="1" dirty="0">
              <a:solidFill>
                <a:srgbClr val="FF0000"/>
              </a:solidFill>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257300" y="722376"/>
            <a:ext cx="8638224" cy="689932"/>
          </a:xfrm>
          <a:prstGeom prst="rect">
            <a:avLst/>
          </a:prstGeom>
        </p:spPr>
        <p:txBody>
          <a:bodyPr vert="horz" wrap="square" lIns="0" tIns="12700" rIns="0" bIns="0" rtlCol="0">
            <a:spAutoFit/>
          </a:bodyPr>
          <a:lstStyle/>
          <a:p>
            <a:pPr marL="12700" algn="ctr">
              <a:lnSpc>
                <a:spcPct val="100000"/>
              </a:lnSpc>
              <a:spcBef>
                <a:spcPts val="100"/>
              </a:spcBef>
            </a:pPr>
            <a:r>
              <a:rPr lang="en-US" b="1" dirty="0"/>
              <a:t>Renewal Projects</a:t>
            </a:r>
            <a:endParaRPr sz="4600" dirty="0">
              <a:latin typeface="Tahoma"/>
              <a:cs typeface="Tahoma"/>
            </a:endParaRPr>
          </a:p>
        </p:txBody>
      </p:sp>
    </p:spTree>
    <p:extLst>
      <p:ext uri="{BB962C8B-B14F-4D97-AF65-F5344CB8AC3E}">
        <p14:creationId xmlns:p14="http://schemas.microsoft.com/office/powerpoint/2010/main" val="538404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675" y="-19050"/>
            <a:ext cx="1226820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33119" y="2013358"/>
            <a:ext cx="9115546" cy="3517334"/>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457200" indent="-457200">
              <a:lnSpc>
                <a:spcPct val="107000"/>
              </a:lnSpc>
              <a:spcAft>
                <a:spcPts val="800"/>
              </a:spcAft>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The projects that fall below the 25% threshold score in the first round of scoring can not change the ranking of projects in the top 75%.</a:t>
            </a:r>
          </a:p>
          <a:p>
            <a:pPr marL="457200" marR="0" indent="-457200">
              <a:lnSpc>
                <a:spcPct val="107000"/>
              </a:lnSpc>
              <a:spcBef>
                <a:spcPts val="0"/>
              </a:spcBef>
              <a:spcAft>
                <a:spcPts val="800"/>
              </a:spcAft>
              <a:buFont typeface="Arial" panose="020B0604020202020204" pitchFamily="34" charset="0"/>
              <a:buChar char="•"/>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Projects that fall below the 25% threshold score does </a:t>
            </a:r>
            <a:r>
              <a:rPr lang="en-US" sz="2800" b="1" u="sng" dirty="0">
                <a:latin typeface="Calibri" panose="020F0502020204030204" pitchFamily="34" charset="0"/>
                <a:ea typeface="Calibri" panose="020F0502020204030204" pitchFamily="34" charset="0"/>
                <a:cs typeface="Times New Roman" panose="02020603050405020304" pitchFamily="18" charset="0"/>
              </a:rPr>
              <a:t>not necessarily mean the project will be in Tier II.  Tiers will not be determined until HUD releases the FY2023 CoC Program NOFO.</a:t>
            </a:r>
            <a:endParaRPr lang="en-US" sz="2800" u="sng"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endParaRPr lang="en-US" sz="2000" b="1" dirty="0">
              <a:solidFill>
                <a:srgbClr val="FF0000"/>
              </a:solidFill>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257300" y="722376"/>
            <a:ext cx="8638224" cy="1367041"/>
          </a:xfrm>
          <a:prstGeom prst="rect">
            <a:avLst/>
          </a:prstGeom>
        </p:spPr>
        <p:txBody>
          <a:bodyPr vert="horz" wrap="square" lIns="0" tIns="12700" rIns="0" bIns="0" rtlCol="0">
            <a:spAutoFit/>
          </a:bodyPr>
          <a:lstStyle/>
          <a:p>
            <a:pPr marL="12700" algn="ctr">
              <a:lnSpc>
                <a:spcPct val="100000"/>
              </a:lnSpc>
              <a:spcBef>
                <a:spcPts val="100"/>
              </a:spcBef>
            </a:pPr>
            <a:r>
              <a:rPr lang="en-US" b="1" dirty="0"/>
              <a:t>Renewal Projects in bottom 25% of Projects</a:t>
            </a:r>
            <a:endParaRPr sz="4600" dirty="0">
              <a:latin typeface="Tahoma"/>
              <a:cs typeface="Tahoma"/>
            </a:endParaRPr>
          </a:p>
        </p:txBody>
      </p:sp>
    </p:spTree>
    <p:extLst>
      <p:ext uri="{BB962C8B-B14F-4D97-AF65-F5344CB8AC3E}">
        <p14:creationId xmlns:p14="http://schemas.microsoft.com/office/powerpoint/2010/main" val="2734537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359017" y="1695180"/>
            <a:ext cx="8808440" cy="3219720"/>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presentation is intended to help the reviewers better understand the renewal project and their plans to improve performance over the upcoming year. </a:t>
            </a:r>
          </a:p>
          <a:p>
            <a:pPr marL="0" marR="0">
              <a:lnSpc>
                <a:spcPct val="107000"/>
              </a:lnSpc>
              <a:spcBef>
                <a:spcPts val="0"/>
              </a:spcBef>
              <a:spcAft>
                <a:spcPts val="800"/>
              </a:spcAft>
            </a:pPr>
            <a:r>
              <a:rPr lang="en-US" sz="2400" dirty="0">
                <a:ea typeface="Calibri" panose="020F0502020204030204" pitchFamily="34" charset="0"/>
                <a:cs typeface="Times New Roman" panose="02020603050405020304" pitchFamily="18" charset="0"/>
              </a:rPr>
              <a:t>The presentation should focus on improvements since the last NOFO, why the project did not perform better than the previous NOFO, and the plans to improve next year. </a:t>
            </a:r>
            <a:r>
              <a:rPr lang="en-US" sz="2000" i="1" u="sng" dirty="0">
                <a:ea typeface="Calibri" panose="020F0502020204030204" pitchFamily="34" charset="0"/>
                <a:cs typeface="Times New Roman" panose="02020603050405020304" pitchFamily="18" charset="0"/>
              </a:rPr>
              <a:t>( for example  - a project-based PSH project landlord would not renew the leases for the participants in the project, and they were forced to find a new building. This project would outline the factors that affected their scoring and show that they have found a new building and are starting to house people.)  </a:t>
            </a:r>
          </a:p>
          <a:p>
            <a:pPr marL="85725" indent="0" algn="ctr">
              <a:buNone/>
            </a:pPr>
            <a:endParaRPr lang="en-US" sz="2000" b="1" dirty="0">
              <a:solidFill>
                <a:srgbClr val="FF0000"/>
              </a:solidFill>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149292" y="722376"/>
            <a:ext cx="8746232" cy="689932"/>
          </a:xfrm>
          <a:prstGeom prst="rect">
            <a:avLst/>
          </a:prstGeom>
        </p:spPr>
        <p:txBody>
          <a:bodyPr vert="horz" wrap="square" lIns="0" tIns="12700" rIns="0" bIns="0" rtlCol="0">
            <a:spAutoFit/>
          </a:bodyPr>
          <a:lstStyle/>
          <a:p>
            <a:pPr marL="12700" algn="ctr">
              <a:lnSpc>
                <a:spcPct val="100000"/>
              </a:lnSpc>
              <a:spcBef>
                <a:spcPts val="100"/>
              </a:spcBef>
            </a:pPr>
            <a:r>
              <a:rPr lang="en-US" b="1" dirty="0"/>
              <a:t>Renewal Project Presentations</a:t>
            </a:r>
            <a:endParaRPr sz="4600" dirty="0">
              <a:latin typeface="Tahoma"/>
              <a:cs typeface="Tahoma"/>
            </a:endParaRPr>
          </a:p>
        </p:txBody>
      </p:sp>
    </p:spTree>
    <p:extLst>
      <p:ext uri="{BB962C8B-B14F-4D97-AF65-F5344CB8AC3E}">
        <p14:creationId xmlns:p14="http://schemas.microsoft.com/office/powerpoint/2010/main" val="1614814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359017" y="1695180"/>
            <a:ext cx="8808440" cy="3219720"/>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lnSpc>
                <a:spcPct val="107000"/>
              </a:lnSpc>
              <a:spcBef>
                <a:spcPts val="0"/>
              </a:spcBef>
              <a:spcAft>
                <a:spcPts val="800"/>
              </a:spcAft>
            </a:pPr>
            <a:r>
              <a:rPr lang="en-US" sz="2400" b="1" i="1" dirty="0">
                <a:ea typeface="Calibri" panose="020F0502020204030204" pitchFamily="34" charset="0"/>
                <a:cs typeface="Times New Roman" panose="02020603050405020304" pitchFamily="18" charset="0"/>
              </a:rPr>
              <a:t>P</a:t>
            </a:r>
            <a:r>
              <a:rPr lang="en-US" sz="2400" b="1" i="1" dirty="0">
                <a:effectLst/>
                <a:ea typeface="Calibri" panose="020F0502020204030204" pitchFamily="34" charset="0"/>
                <a:cs typeface="Times New Roman" panose="02020603050405020304" pitchFamily="18" charset="0"/>
              </a:rPr>
              <a:t>resentations </a:t>
            </a:r>
            <a:r>
              <a:rPr lang="en-US" sz="2400" b="1" i="1" dirty="0">
                <a:ea typeface="Calibri" panose="020F0502020204030204" pitchFamily="34" charset="0"/>
                <a:cs typeface="Times New Roman" panose="02020603050405020304" pitchFamily="18" charset="0"/>
              </a:rPr>
              <a:t>will be scheduled for the week of June 5</a:t>
            </a:r>
            <a:r>
              <a:rPr lang="en-US" sz="2400" b="1" i="1" baseline="30000" dirty="0">
                <a:ea typeface="Calibri" panose="020F0502020204030204" pitchFamily="34" charset="0"/>
                <a:cs typeface="Times New Roman" panose="02020603050405020304" pitchFamily="18" charset="0"/>
              </a:rPr>
              <a:t>th. </a:t>
            </a:r>
            <a:r>
              <a:rPr lang="en-US" sz="2400" b="1" i="1" dirty="0">
                <a:ea typeface="Calibri" panose="020F0502020204030204" pitchFamily="34" charset="0"/>
                <a:cs typeface="Times New Roman" panose="02020603050405020304" pitchFamily="18" charset="0"/>
              </a:rPr>
              <a:t>PEH </a:t>
            </a:r>
            <a:r>
              <a:rPr lang="en-US" sz="2400" b="1" i="1" dirty="0">
                <a:effectLst/>
                <a:ea typeface="Calibri" panose="020F0502020204030204" pitchFamily="34" charset="0"/>
                <a:cs typeface="Times New Roman" panose="02020603050405020304" pitchFamily="18" charset="0"/>
              </a:rPr>
              <a:t>will email the projects to set up these times</a:t>
            </a:r>
            <a:r>
              <a:rPr lang="en-US" sz="2800" b="1" i="1" dirty="0">
                <a:effectLst/>
                <a:ea typeface="Calibri" panose="020F0502020204030204" pitchFamily="34" charset="0"/>
                <a:cs typeface="Times New Roman" panose="02020603050405020304" pitchFamily="18" charset="0"/>
              </a:rPr>
              <a:t>. </a:t>
            </a:r>
            <a:endParaRPr lang="en-US" sz="2800" b="1" dirty="0">
              <a:effectLst/>
              <a:ea typeface="Calibri" panose="020F0502020204030204" pitchFamily="34" charset="0"/>
              <a:cs typeface="Times New Roman" panose="02020603050405020304" pitchFamily="18" charset="0"/>
            </a:endParaRPr>
          </a:p>
          <a:p>
            <a:pPr marL="85725" indent="0" algn="ctr">
              <a:buNone/>
            </a:pPr>
            <a:endParaRPr lang="en-US" sz="2000" b="1" dirty="0">
              <a:solidFill>
                <a:srgbClr val="FF0000"/>
              </a:solidFill>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149292" y="722376"/>
            <a:ext cx="8746232" cy="689932"/>
          </a:xfrm>
          <a:prstGeom prst="rect">
            <a:avLst/>
          </a:prstGeom>
        </p:spPr>
        <p:txBody>
          <a:bodyPr vert="horz" wrap="square" lIns="0" tIns="12700" rIns="0" bIns="0" rtlCol="0">
            <a:spAutoFit/>
          </a:bodyPr>
          <a:lstStyle/>
          <a:p>
            <a:pPr marL="12700" algn="ctr">
              <a:lnSpc>
                <a:spcPct val="100000"/>
              </a:lnSpc>
              <a:spcBef>
                <a:spcPts val="100"/>
              </a:spcBef>
            </a:pPr>
            <a:r>
              <a:rPr lang="en-US" b="1" dirty="0"/>
              <a:t>Renewal Project Presentations</a:t>
            </a:r>
            <a:endParaRPr sz="4600" dirty="0">
              <a:latin typeface="Tahoma"/>
              <a:cs typeface="Tahoma"/>
            </a:endParaRPr>
          </a:p>
        </p:txBody>
      </p:sp>
    </p:spTree>
    <p:extLst>
      <p:ext uri="{BB962C8B-B14F-4D97-AF65-F5344CB8AC3E}">
        <p14:creationId xmlns:p14="http://schemas.microsoft.com/office/powerpoint/2010/main" val="1322701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C0DC377-2A2E-4714-B305-BBA17CB4EBE0}"/>
              </a:ext>
            </a:extLst>
          </p:cNvPr>
          <p:cNvSpPr/>
          <p:nvPr/>
        </p:nvSpPr>
        <p:spPr>
          <a:xfrm>
            <a:off x="2540" y="-16325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436886" y="664449"/>
            <a:ext cx="8663883" cy="984885"/>
          </a:xfrm>
        </p:spPr>
        <p:txBody>
          <a:bodyPr/>
          <a:lstStyle/>
          <a:p>
            <a:pPr algn="ctr"/>
            <a:r>
              <a:rPr lang="en-US" sz="3200" b="1" dirty="0">
                <a:latin typeface="Calibri" panose="020F0502020204030204" pitchFamily="34" charset="0"/>
                <a:ea typeface="Calibri" panose="020F0502020204030204" pitchFamily="34" charset="0"/>
                <a:cs typeface="Times New Roman" panose="02020603050405020304" pitchFamily="18" charset="0"/>
              </a:rPr>
              <a:t>Per</a:t>
            </a:r>
            <a:r>
              <a:rPr lang="en-US" sz="3200" b="1" dirty="0">
                <a:effectLst/>
                <a:latin typeface="Calibri" panose="020F0502020204030204" pitchFamily="34" charset="0"/>
                <a:ea typeface="Calibri" panose="020F0502020204030204" pitchFamily="34" charset="0"/>
                <a:cs typeface="Times New Roman" panose="02020603050405020304" pitchFamily="18" charset="0"/>
              </a:rPr>
              <a:t>formance Improvement Plan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sp>
        <p:nvSpPr>
          <p:cNvPr id="3" name="Content Placeholder 2"/>
          <p:cNvSpPr>
            <a:spLocks noGrp="1"/>
          </p:cNvSpPr>
          <p:nvPr>
            <p:ph idx="1"/>
          </p:nvPr>
        </p:nvSpPr>
        <p:spPr>
          <a:xfrm>
            <a:off x="687896" y="1420558"/>
            <a:ext cx="11316749" cy="4016883"/>
          </a:xfrm>
        </p:spPr>
        <p:txBody>
          <a:bodyPr>
            <a:normAutofit/>
          </a:bodyPr>
          <a:lstStyle/>
          <a:p>
            <a:pPr algn="l"/>
            <a:r>
              <a:rPr lang="en-US" sz="2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Projects below a threshold score (TBD after renewal project ranking is concluded) will need to work with PEH on a performance improvement plan. The performance improvement plan will start immediately. </a:t>
            </a:r>
          </a:p>
          <a:p>
            <a:pPr algn="l"/>
            <a:endParaRPr lang="en-US" sz="2800" b="1"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l"/>
            <a:r>
              <a:rPr lang="en-US" sz="2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the FY2023 local application process, if the project did not improve from its scores in FY2022 and fails to move above the threshold score, it could be subject to </a:t>
            </a:r>
            <a:r>
              <a:rPr lang="en-US" sz="2800" b="1"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reallocation</a:t>
            </a:r>
            <a:r>
              <a:rPr lang="en-US" sz="2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1" algn="l">
              <a:spcBef>
                <a:spcPts val="0"/>
              </a:spcBef>
              <a:spcAft>
                <a:spcPts val="0"/>
              </a:spcAft>
            </a:pPr>
            <a:endParaRPr lang="en-US" dirty="0">
              <a:solidFill>
                <a:schemeClr val="tx1"/>
              </a:solidFill>
              <a:effectLst/>
              <a:ea typeface="Calibri" panose="020F0502020204030204" pitchFamily="34" charset="0"/>
              <a:cs typeface="Times New Roman" panose="02020603050405020304" pitchFamily="18" charset="0"/>
            </a:endParaRPr>
          </a:p>
          <a:p>
            <a:pPr marR="0" lvl="1" algn="just">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28</a:t>
            </a:fld>
            <a:endParaRPr lang="en-US" dirty="0"/>
          </a:p>
        </p:txBody>
      </p:sp>
      <p:sp>
        <p:nvSpPr>
          <p:cNvPr id="7" name="Rectangle 6">
            <a:extLst>
              <a:ext uri="{FF2B5EF4-FFF2-40B4-BE49-F238E27FC236}">
                <a16:creationId xmlns:a16="http://schemas.microsoft.com/office/drawing/2014/main" id="{E0D29548-1E52-4590-8586-B0947ADE489A}"/>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dirty="0">
                <a:solidFill>
                  <a:srgbClr val="F78E1E"/>
                </a:solidFill>
                <a:latin typeface="Tahoma"/>
                <a:cs typeface="Tahoma"/>
              </a:rPr>
              <a:t>letsendhomelessness.org</a:t>
            </a:r>
            <a:endParaRPr lang="en-US" dirty="0">
              <a:solidFill>
                <a:prstClr val="black"/>
              </a:solidFill>
              <a:latin typeface="Tahoma"/>
              <a:cs typeface="Tahoma"/>
            </a:endParaRPr>
          </a:p>
        </p:txBody>
      </p:sp>
      <p:sp>
        <p:nvSpPr>
          <p:cNvPr id="8" name="object 7">
            <a:extLst>
              <a:ext uri="{FF2B5EF4-FFF2-40B4-BE49-F238E27FC236}">
                <a16:creationId xmlns:a16="http://schemas.microsoft.com/office/drawing/2014/main" id="{D0F360E0-C965-4554-8447-2851BF249AD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B7502FB3-DB90-42F9-9C36-F64A9726FD9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5593861F-FBC5-492F-8CAA-8B3EDBE75D7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2D83A9DB-4EB0-46B6-913C-81A07674E8D2}"/>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8DA97B07-B7DF-4CB5-8C17-065A002FD6FB}"/>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59A85DA3-F248-44B8-80E6-551FFD4973BB}"/>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F6694CAD-57D5-43FB-A843-25FDE04E4648}"/>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6524AD93-E1CA-404C-AF7B-6371DA3FA6B5}"/>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AC49FC98-FA81-4F3E-8F33-18935A39ACC0}"/>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98929EB0-6C7D-4746-8A49-78E40BCEBF2B}"/>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6CC22597-8432-4325-9415-15946621A749}"/>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F3913FF7-419D-4C10-9EE3-CD9A54685143}"/>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9777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C0DC377-2A2E-4714-B305-BBA17CB4EBE0}"/>
              </a:ext>
            </a:extLst>
          </p:cNvPr>
          <p:cNvSpPr/>
          <p:nvPr/>
        </p:nvSpPr>
        <p:spPr>
          <a:xfrm>
            <a:off x="2540" y="-16325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436886" y="664449"/>
            <a:ext cx="8663883" cy="677108"/>
          </a:xfrm>
        </p:spPr>
        <p:txBody>
          <a:bodyPr/>
          <a:lstStyle/>
          <a:p>
            <a:pPr algn="ct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2023 Renewal Project’s Timeline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000" b="1" u="sng" dirty="0"/>
          </a:p>
        </p:txBody>
      </p:sp>
      <p:sp>
        <p:nvSpPr>
          <p:cNvPr id="3" name="Content Placeholder 2"/>
          <p:cNvSpPr>
            <a:spLocks noGrp="1"/>
          </p:cNvSpPr>
          <p:nvPr>
            <p:ph idx="1"/>
          </p:nvPr>
        </p:nvSpPr>
        <p:spPr>
          <a:xfrm>
            <a:off x="671118" y="1048606"/>
            <a:ext cx="11316749" cy="4227276"/>
          </a:xfrm>
        </p:spPr>
        <p:txBody>
          <a:bodyPr>
            <a:normAutofit fontScale="85000" lnSpcReduction="20000"/>
          </a:bodyPr>
          <a:lstStyle/>
          <a:p>
            <a:pPr marL="0" marR="0">
              <a:spcBef>
                <a:spcPts val="0"/>
              </a:spcBef>
              <a:spcAft>
                <a:spcPts val="0"/>
              </a:spcAft>
            </a:pP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May </a:t>
            </a:r>
            <a:r>
              <a:rPr lang="en-US" sz="2600" dirty="0">
                <a:solidFill>
                  <a:schemeClr val="tx1"/>
                </a:solidFill>
                <a:latin typeface="Calibri" panose="020F0502020204030204" pitchFamily="34" charset="0"/>
                <a:ea typeface="Calibri" panose="020F0502020204030204" pitchFamily="34" charset="0"/>
                <a:cs typeface="Times New Roman" panose="02020603050405020304" pitchFamily="18" charset="0"/>
              </a:rPr>
              <a:t>2</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Release of Renewal Projec</a:t>
            </a:r>
            <a:r>
              <a:rPr lang="en-US" sz="2600" dirty="0">
                <a:solidFill>
                  <a:schemeClr val="tx1"/>
                </a:solidFill>
                <a:latin typeface="Calibri" panose="020F0502020204030204" pitchFamily="34" charset="0"/>
                <a:ea typeface="Calibri" panose="020F0502020204030204" pitchFamily="34" charset="0"/>
                <a:cs typeface="Times New Roman" panose="02020603050405020304" pitchFamily="18" charset="0"/>
              </a:rPr>
              <a:t>t R</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anking </a:t>
            </a:r>
            <a:r>
              <a:rPr lang="en-US" sz="26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riteria materials.</a:t>
            </a:r>
          </a:p>
          <a:p>
            <a:pPr marL="0" marR="0" indent="457200">
              <a:spcBef>
                <a:spcPts val="0"/>
              </a:spcBef>
              <a:spcAft>
                <a:spcPts val="0"/>
              </a:spcAft>
            </a:pP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HMIS data used for review and ranking is for the period 4/1/2022 to 3/31/23.</a:t>
            </a:r>
          </a:p>
          <a:p>
            <a:pPr marL="0" marR="0">
              <a:spcBef>
                <a:spcPts val="0"/>
              </a:spcBef>
              <a:spcAft>
                <a:spcPts val="0"/>
              </a:spcAft>
            </a:pP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600" dirty="0">
                <a:solidFill>
                  <a:schemeClr val="tx1"/>
                </a:solidFill>
                <a:latin typeface="Calibri" panose="020F0502020204030204" pitchFamily="34" charset="0"/>
                <a:ea typeface="Calibri" panose="020F0502020204030204" pitchFamily="34" charset="0"/>
                <a:cs typeface="Times New Roman" panose="02020603050405020304" pitchFamily="18" charset="0"/>
              </a:rPr>
              <a:t>May 4</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Renewal Ranking </a:t>
            </a:r>
            <a:r>
              <a:rPr lang="en-US" sz="26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riteria Workshop.</a:t>
            </a:r>
          </a:p>
          <a:p>
            <a:pPr marL="457200" marR="0">
              <a:spcBef>
                <a:spcPts val="0"/>
              </a:spcBef>
              <a:spcAft>
                <a:spcPts val="0"/>
              </a:spcAft>
            </a:pP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10:00 </a:t>
            </a:r>
            <a:r>
              <a:rPr lang="en-US" sz="2600" dirty="0">
                <a:solidFill>
                  <a:schemeClr val="tx1"/>
                </a:solidFill>
                <a:latin typeface="Calibri" panose="020F0502020204030204" pitchFamily="34" charset="0"/>
                <a:ea typeface="Calibri" panose="020F0502020204030204" pitchFamily="34" charset="0"/>
                <a:cs typeface="Times New Roman" panose="02020603050405020304" pitchFamily="18" charset="0"/>
              </a:rPr>
              <a:t>a</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 – 11:30 </a:t>
            </a:r>
            <a:r>
              <a:rPr lang="en-US" sz="2600" dirty="0">
                <a:solidFill>
                  <a:schemeClr val="tx1"/>
                </a:solidFill>
                <a:latin typeface="Calibri" panose="020F0502020204030204" pitchFamily="34" charset="0"/>
                <a:ea typeface="Calibri" panose="020F0502020204030204" pitchFamily="34" charset="0"/>
                <a:cs typeface="Times New Roman" panose="02020603050405020304" pitchFamily="18" charset="0"/>
              </a:rPr>
              <a:t>a</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 on Zoom</a:t>
            </a:r>
          </a:p>
          <a:p>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May 11: All Non-cash benefits documents must be submitted to Charles Bollinger by 5 pm. </a:t>
            </a:r>
          </a:p>
          <a:p>
            <a:pPr marL="0" marR="0">
              <a:spcBef>
                <a:spcPts val="0"/>
              </a:spcBef>
              <a:spcAft>
                <a:spcPts val="0"/>
              </a:spcAft>
            </a:pP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solidFill>
                  <a:schemeClr val="tx1"/>
                </a:solidFill>
                <a:latin typeface="Calibri" panose="020F0502020204030204" pitchFamily="34" charset="0"/>
                <a:ea typeface="Calibri" panose="020F0502020204030204" pitchFamily="34" charset="0"/>
                <a:cs typeface="Times New Roman" panose="02020603050405020304" pitchFamily="18" charset="0"/>
              </a:rPr>
              <a:t>May </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  Projects notified of scores and request mitigating factors for projects that score</a:t>
            </a:r>
          </a:p>
          <a:p>
            <a:pPr marL="0" marR="0" indent="457200">
              <a:spcBef>
                <a:spcPts val="0"/>
              </a:spcBef>
              <a:spcAft>
                <a:spcPts val="0"/>
              </a:spcAft>
            </a:pP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below the community ranking criteria average.</a:t>
            </a:r>
          </a:p>
          <a:p>
            <a:pPr marL="457200" marR="0">
              <a:spcBef>
                <a:spcPts val="0"/>
              </a:spcBef>
              <a:spcAft>
                <a:spcPts val="0"/>
              </a:spcAft>
            </a:pP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Projects at or above the 25% community th</a:t>
            </a:r>
            <a:r>
              <a:rPr lang="en-US" sz="26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reshold </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will be asked to submit their </a:t>
            </a:r>
          </a:p>
          <a:p>
            <a:pPr marL="457200" marR="0">
              <a:spcBef>
                <a:spcPts val="0"/>
              </a:spcBef>
              <a:spcAft>
                <a:spcPts val="0"/>
              </a:spcAft>
            </a:pPr>
            <a:r>
              <a:rPr lang="en-US" sz="2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2023 budget workbook.</a:t>
            </a:r>
          </a:p>
          <a:p>
            <a:pPr marL="0" marR="0">
              <a:spcBef>
                <a:spcPts val="0"/>
              </a:spcBef>
              <a:spcAft>
                <a:spcPts val="0"/>
              </a:spcAft>
            </a:pPr>
            <a:r>
              <a:rPr lang="en-US"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R="0" lvl="1" algn="l">
              <a:spcBef>
                <a:spcPts val="0"/>
              </a:spcBef>
              <a:spcAft>
                <a:spcPts val="0"/>
              </a:spcAft>
            </a:pPr>
            <a:endParaRPr lang="en-US" dirty="0">
              <a:solidFill>
                <a:schemeClr val="tx1"/>
              </a:solidFill>
              <a:effectLst/>
              <a:ea typeface="Calibri" panose="020F0502020204030204" pitchFamily="34" charset="0"/>
              <a:cs typeface="Times New Roman" panose="02020603050405020304" pitchFamily="18" charset="0"/>
            </a:endParaRPr>
          </a:p>
          <a:p>
            <a:pPr marR="0" lvl="1" algn="just">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29</a:t>
            </a:fld>
            <a:endParaRPr lang="en-US" dirty="0"/>
          </a:p>
        </p:txBody>
      </p:sp>
      <p:sp>
        <p:nvSpPr>
          <p:cNvPr id="7" name="Rectangle 6">
            <a:extLst>
              <a:ext uri="{FF2B5EF4-FFF2-40B4-BE49-F238E27FC236}">
                <a16:creationId xmlns:a16="http://schemas.microsoft.com/office/drawing/2014/main" id="{E0D29548-1E52-4590-8586-B0947ADE489A}"/>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dirty="0">
                <a:solidFill>
                  <a:srgbClr val="F78E1E"/>
                </a:solidFill>
                <a:latin typeface="Tahoma"/>
                <a:cs typeface="Tahoma"/>
              </a:rPr>
              <a:t>letsendhomelessness.org</a:t>
            </a:r>
            <a:endParaRPr lang="en-US" dirty="0">
              <a:solidFill>
                <a:prstClr val="black"/>
              </a:solidFill>
              <a:latin typeface="Tahoma"/>
              <a:cs typeface="Tahoma"/>
            </a:endParaRPr>
          </a:p>
        </p:txBody>
      </p:sp>
      <p:sp>
        <p:nvSpPr>
          <p:cNvPr id="8" name="object 7">
            <a:extLst>
              <a:ext uri="{FF2B5EF4-FFF2-40B4-BE49-F238E27FC236}">
                <a16:creationId xmlns:a16="http://schemas.microsoft.com/office/drawing/2014/main" id="{D0F360E0-C965-4554-8447-2851BF249AD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B7502FB3-DB90-42F9-9C36-F64A9726FD9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5593861F-FBC5-492F-8CAA-8B3EDBE75D7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2D83A9DB-4EB0-46B6-913C-81A07674E8D2}"/>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8DA97B07-B7DF-4CB5-8C17-065A002FD6FB}"/>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59A85DA3-F248-44B8-80E6-551FFD4973BB}"/>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F6694CAD-57D5-43FB-A843-25FDE04E4648}"/>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6524AD93-E1CA-404C-AF7B-6371DA3FA6B5}"/>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AC49FC98-FA81-4F3E-8F33-18935A39ACC0}"/>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98929EB0-6C7D-4746-8A49-78E40BCEBF2B}"/>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6CC22597-8432-4325-9415-15946621A749}"/>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F3913FF7-419D-4C10-9EE3-CD9A54685143}"/>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488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3"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704675" y="631188"/>
            <a:ext cx="11166051" cy="751488"/>
          </a:xfrm>
          <a:prstGeom prst="rect">
            <a:avLst/>
          </a:prstGeom>
        </p:spPr>
        <p:txBody>
          <a:bodyPr vert="horz" wrap="square" lIns="0" tIns="12700" rIns="0" bIns="0" rtlCol="0">
            <a:spAutoFit/>
          </a:bodyPr>
          <a:lstStyle/>
          <a:p>
            <a:pPr marL="12700">
              <a:lnSpc>
                <a:spcPct val="100000"/>
              </a:lnSpc>
              <a:spcBef>
                <a:spcPts val="100"/>
              </a:spcBef>
            </a:pPr>
            <a:r>
              <a:rPr lang="en-US" sz="4600" b="1" spc="-130" dirty="0">
                <a:solidFill>
                  <a:srgbClr val="00B5EF"/>
                </a:solidFill>
                <a:latin typeface="Tahoma"/>
                <a:cs typeface="Tahoma"/>
              </a:rPr>
              <a:t> </a:t>
            </a:r>
            <a:r>
              <a:rPr lang="en-US" sz="4800" b="1" dirty="0"/>
              <a:t>Renewal Ranking Criteria Introduction</a:t>
            </a:r>
            <a:endParaRPr sz="4600" dirty="0">
              <a:latin typeface="Tahoma"/>
              <a:cs typeface="Tahoma"/>
            </a:endParaRPr>
          </a:p>
        </p:txBody>
      </p:sp>
      <p:sp>
        <p:nvSpPr>
          <p:cNvPr id="20" name="object 20"/>
          <p:cNvSpPr txBox="1"/>
          <p:nvPr/>
        </p:nvSpPr>
        <p:spPr>
          <a:xfrm>
            <a:off x="1022414" y="1382681"/>
            <a:ext cx="10160584" cy="4259691"/>
          </a:xfrm>
          <a:prstGeom prst="rect">
            <a:avLst/>
          </a:prstGeom>
        </p:spPr>
        <p:txBody>
          <a:bodyPr vert="horz" wrap="square" lIns="0" tIns="217804" rIns="0" bIns="0" rtlCol="0">
            <a:spAutoFit/>
          </a:bodyPr>
          <a:lstStyle/>
          <a:p>
            <a:pPr marL="0" marR="0" algn="ctr">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Application Review Committee will be ranking renewal projects for Permanent Supportive Housing, Rapid Re-housing, Transitional Housing, and TH-RRH projects. </a:t>
            </a:r>
          </a:p>
          <a:p>
            <a:pPr marL="0" marR="0" algn="ctr">
              <a:lnSpc>
                <a:spcPct val="107000"/>
              </a:lnSpc>
              <a:spcBef>
                <a:spcPts val="0"/>
              </a:spcBef>
              <a:spcAft>
                <a:spcPts val="8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CoC Planning Grant, Coordinated Entry, and HMIS funded projects are non-competitive.  </a:t>
            </a:r>
          </a:p>
          <a:p>
            <a:pPr marL="12700" marR="0" lvl="0" defTabSz="914400" rtl="0" eaLnBrk="1" fontAlgn="auto" latinLnBrk="0" hangingPunct="1">
              <a:lnSpc>
                <a:spcPct val="100000"/>
              </a:lnSpc>
              <a:spcBef>
                <a:spcPts val="1714"/>
              </a:spcBef>
              <a:spcAft>
                <a:spcPts val="0"/>
              </a:spcAft>
              <a:buClr>
                <a:srgbClr val="F78E1E"/>
              </a:buClr>
              <a:buSzTx/>
              <a:tabLst>
                <a:tab pos="349250" algn="l"/>
              </a:tabLst>
              <a:defRPr/>
            </a:pPr>
            <a:endParaRPr kumimoji="0" lang="en-US" sz="1600" b="0" i="0" u="none" strike="noStrike" kern="1200" cap="none" spc="0" normalizeH="0" baseline="0" noProof="0" dirty="0">
              <a:ln>
                <a:noFill/>
              </a:ln>
              <a:solidFill>
                <a:prstClr val="black"/>
              </a:solidFill>
              <a:effectLst/>
              <a:highlight>
                <a:srgbClr val="FFFF00"/>
              </a:highlight>
              <a:uLnTx/>
              <a:uFillTx/>
              <a:latin typeface="Trebuchet MS"/>
              <a:ea typeface="+mn-ea"/>
              <a:cs typeface="Trebuchet MS"/>
            </a:endParaRPr>
          </a:p>
        </p:txBody>
      </p:sp>
    </p:spTree>
    <p:extLst>
      <p:ext uri="{BB962C8B-B14F-4D97-AF65-F5344CB8AC3E}">
        <p14:creationId xmlns:p14="http://schemas.microsoft.com/office/powerpoint/2010/main" val="1888586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C0DC377-2A2E-4714-B305-BBA17CB4EBE0}"/>
              </a:ext>
            </a:extLst>
          </p:cNvPr>
          <p:cNvSpPr/>
          <p:nvPr/>
        </p:nvSpPr>
        <p:spPr>
          <a:xfrm>
            <a:off x="2540" y="-16325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436886" y="664449"/>
            <a:ext cx="8663883" cy="615553"/>
          </a:xfrm>
        </p:spPr>
        <p:txBody>
          <a:bodyPr/>
          <a:lstStyle/>
          <a:p>
            <a:pPr algn="ct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2023 Renewal Project’s Timeline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000" b="1" u="sng" dirty="0"/>
          </a:p>
        </p:txBody>
      </p:sp>
      <p:sp>
        <p:nvSpPr>
          <p:cNvPr id="3" name="Content Placeholder 2"/>
          <p:cNvSpPr>
            <a:spLocks noGrp="1"/>
          </p:cNvSpPr>
          <p:nvPr>
            <p:ph idx="1"/>
          </p:nvPr>
        </p:nvSpPr>
        <p:spPr>
          <a:xfrm>
            <a:off x="687896" y="1073643"/>
            <a:ext cx="11316749" cy="4227276"/>
          </a:xfrm>
        </p:spPr>
        <p:txBody>
          <a:bodyPr>
            <a:normAutofit/>
          </a:bodyPr>
          <a:lstStyle/>
          <a:p>
            <a:pPr marL="0" marR="0">
              <a:spcBef>
                <a:spcPts val="0"/>
              </a:spcBef>
              <a:spcAft>
                <a:spcPts val="0"/>
              </a:spcAft>
            </a:pPr>
            <a:r>
              <a:rPr lang="en-US"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solidFill>
                  <a:schemeClr val="tx1"/>
                </a:solidFill>
                <a:latin typeface="+mn-lt"/>
                <a:ea typeface="Calibri" panose="020F0502020204030204" pitchFamily="34" charset="0"/>
                <a:cs typeface="Times New Roman" panose="02020603050405020304" pitchFamily="18" charset="0"/>
              </a:rPr>
              <a:t>May 24</a:t>
            </a:r>
            <a:r>
              <a:rPr lang="en-US" sz="2400" dirty="0">
                <a:solidFill>
                  <a:schemeClr val="tx1"/>
                </a:solidFill>
                <a:effectLst/>
                <a:latin typeface="+mn-lt"/>
                <a:ea typeface="Calibri" panose="020F0502020204030204" pitchFamily="34" charset="0"/>
                <a:cs typeface="Times New Roman" panose="02020603050405020304" pitchFamily="18" charset="0"/>
              </a:rPr>
              <a:t>: Discrepancies with rating criteria score must be submitted to PEH  </a:t>
            </a:r>
          </a:p>
          <a:p>
            <a:pPr marL="0" marR="0">
              <a:spcBef>
                <a:spcPts val="0"/>
              </a:spcBef>
              <a:spcAft>
                <a:spcPts val="0"/>
              </a:spcAft>
            </a:pPr>
            <a:endParaRPr lang="en-US" sz="2400" dirty="0">
              <a:solidFill>
                <a:schemeClr val="tx1"/>
              </a:solidFill>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chemeClr val="tx1"/>
                </a:solidFill>
                <a:latin typeface="+mn-lt"/>
                <a:ea typeface="Calibri" panose="020F0502020204030204" pitchFamily="34" charset="0"/>
                <a:cs typeface="Times New Roman" panose="02020603050405020304" pitchFamily="18" charset="0"/>
              </a:rPr>
              <a:t>May 2</a:t>
            </a:r>
            <a:r>
              <a:rPr lang="en-US" sz="2400" dirty="0">
                <a:solidFill>
                  <a:schemeClr val="tx1"/>
                </a:solidFill>
                <a:effectLst/>
                <a:latin typeface="+mn-lt"/>
                <a:ea typeface="Calibri" panose="020F0502020204030204" pitchFamily="34" charset="0"/>
                <a:cs typeface="Times New Roman" panose="02020603050405020304" pitchFamily="18" charset="0"/>
              </a:rPr>
              <a:t>6: Section F of the Renewal ranking criteria sheet 2023 is due at COB (5 pm)   </a:t>
            </a:r>
          </a:p>
          <a:p>
            <a:pPr marL="0" marR="0">
              <a:lnSpc>
                <a:spcPct val="107000"/>
              </a:lnSpc>
              <a:spcBef>
                <a:spcPts val="0"/>
              </a:spcBef>
              <a:spcAft>
                <a:spcPts val="0"/>
              </a:spcAft>
            </a:pPr>
            <a:r>
              <a:rPr lang="en-US" sz="2400" dirty="0">
                <a:solidFill>
                  <a:schemeClr val="tx1"/>
                </a:solidFill>
                <a:effectLst/>
                <a:latin typeface="+mn-lt"/>
                <a:ea typeface="Calibri" panose="020F0502020204030204" pitchFamily="34" charset="0"/>
                <a:cs typeface="CIDFont+F1"/>
              </a:rPr>
              <a:t>               Renewal ranking criteria mitigating factors for projects are due at COB (5 pm)</a:t>
            </a:r>
          </a:p>
          <a:p>
            <a:pPr marL="0" marR="0">
              <a:lnSpc>
                <a:spcPct val="107000"/>
              </a:lnSpc>
              <a:spcBef>
                <a:spcPts val="0"/>
              </a:spcBef>
              <a:spcAft>
                <a:spcPts val="0"/>
              </a:spcAft>
            </a:pPr>
            <a:endParaRPr lang="en-US" sz="240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solidFill>
                  <a:schemeClr val="tx1"/>
                </a:solidFill>
                <a:effectLst/>
                <a:latin typeface="+mn-lt"/>
                <a:ea typeface="Calibri" panose="020F0502020204030204" pitchFamily="34" charset="0"/>
                <a:cs typeface="CIDFont+F1"/>
              </a:rPr>
              <a:t>Week of June </a:t>
            </a:r>
            <a:r>
              <a:rPr lang="en-US" sz="2400" dirty="0">
                <a:solidFill>
                  <a:schemeClr val="tx1"/>
                </a:solidFill>
                <a:latin typeface="+mn-lt"/>
                <a:ea typeface="Calibri" panose="020F0502020204030204" pitchFamily="34" charset="0"/>
                <a:cs typeface="CIDFont+F1"/>
              </a:rPr>
              <a:t>5</a:t>
            </a:r>
            <a:r>
              <a:rPr lang="en-US" sz="2400" dirty="0">
                <a:solidFill>
                  <a:schemeClr val="tx1"/>
                </a:solidFill>
                <a:effectLst/>
                <a:latin typeface="+mn-lt"/>
                <a:ea typeface="Calibri" panose="020F0502020204030204" pitchFamily="34" charset="0"/>
                <a:cs typeface="CIDFont+F1"/>
              </a:rPr>
              <a:t>: Renewal project presentations</a:t>
            </a:r>
          </a:p>
          <a:p>
            <a:pPr marL="0" marR="0">
              <a:lnSpc>
                <a:spcPct val="107000"/>
              </a:lnSpc>
              <a:spcBef>
                <a:spcPts val="0"/>
              </a:spcBef>
              <a:spcAft>
                <a:spcPts val="0"/>
              </a:spcAft>
            </a:pPr>
            <a:endParaRPr lang="en-US" sz="240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solidFill>
                  <a:schemeClr val="tx1"/>
                </a:solidFill>
                <a:effectLst/>
                <a:latin typeface="+mn-lt"/>
                <a:ea typeface="Calibri" panose="020F0502020204030204" pitchFamily="34" charset="0"/>
                <a:cs typeface="CIDFont+F1"/>
              </a:rPr>
              <a:t>June </a:t>
            </a:r>
            <a:r>
              <a:rPr lang="en-US" sz="2400" dirty="0">
                <a:solidFill>
                  <a:schemeClr val="tx1"/>
                </a:solidFill>
                <a:latin typeface="+mn-lt"/>
                <a:ea typeface="Calibri" panose="020F0502020204030204" pitchFamily="34" charset="0"/>
                <a:cs typeface="CIDFont+F1"/>
              </a:rPr>
              <a:t>14</a:t>
            </a:r>
            <a:r>
              <a:rPr lang="en-US" sz="2400" dirty="0">
                <a:solidFill>
                  <a:schemeClr val="tx1"/>
                </a:solidFill>
                <a:effectLst/>
                <a:latin typeface="+mn-lt"/>
                <a:ea typeface="Calibri" panose="020F0502020204030204" pitchFamily="34" charset="0"/>
                <a:cs typeface="CIDFont+F1"/>
              </a:rPr>
              <a:t>: Notification of scores sent to presenting renewal projects </a:t>
            </a:r>
            <a:endParaRPr lang="en-US" sz="2400" dirty="0">
              <a:solidFill>
                <a:schemeClr val="tx1"/>
              </a:solidFill>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2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1" algn="l">
              <a:spcBef>
                <a:spcPts val="0"/>
              </a:spcBef>
              <a:spcAft>
                <a:spcPts val="0"/>
              </a:spcAft>
            </a:pPr>
            <a:endParaRPr lang="en-US" dirty="0">
              <a:solidFill>
                <a:schemeClr val="tx1"/>
              </a:solidFill>
              <a:effectLst/>
              <a:ea typeface="Calibri" panose="020F0502020204030204" pitchFamily="34" charset="0"/>
              <a:cs typeface="Times New Roman" panose="02020603050405020304" pitchFamily="18" charset="0"/>
            </a:endParaRPr>
          </a:p>
          <a:p>
            <a:pPr marR="0" lvl="1" algn="just">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30</a:t>
            </a:fld>
            <a:endParaRPr lang="en-US" dirty="0"/>
          </a:p>
        </p:txBody>
      </p:sp>
      <p:sp>
        <p:nvSpPr>
          <p:cNvPr id="7" name="Rectangle 6">
            <a:extLst>
              <a:ext uri="{FF2B5EF4-FFF2-40B4-BE49-F238E27FC236}">
                <a16:creationId xmlns:a16="http://schemas.microsoft.com/office/drawing/2014/main" id="{E0D29548-1E52-4590-8586-B0947ADE489A}"/>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dirty="0">
                <a:solidFill>
                  <a:srgbClr val="F78E1E"/>
                </a:solidFill>
                <a:latin typeface="Tahoma"/>
                <a:cs typeface="Tahoma"/>
              </a:rPr>
              <a:t>letsendhomelessness.org</a:t>
            </a:r>
            <a:endParaRPr lang="en-US" dirty="0">
              <a:solidFill>
                <a:prstClr val="black"/>
              </a:solidFill>
              <a:latin typeface="Tahoma"/>
              <a:cs typeface="Tahoma"/>
            </a:endParaRPr>
          </a:p>
        </p:txBody>
      </p:sp>
      <p:sp>
        <p:nvSpPr>
          <p:cNvPr id="8" name="object 7">
            <a:extLst>
              <a:ext uri="{FF2B5EF4-FFF2-40B4-BE49-F238E27FC236}">
                <a16:creationId xmlns:a16="http://schemas.microsoft.com/office/drawing/2014/main" id="{D0F360E0-C965-4554-8447-2851BF249AD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B7502FB3-DB90-42F9-9C36-F64A9726FD9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5593861F-FBC5-492F-8CAA-8B3EDBE75D7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2D83A9DB-4EB0-46B6-913C-81A07674E8D2}"/>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8DA97B07-B7DF-4CB5-8C17-065A002FD6FB}"/>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59A85DA3-F248-44B8-80E6-551FFD4973BB}"/>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F6694CAD-57D5-43FB-A843-25FDE04E4648}"/>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6524AD93-E1CA-404C-AF7B-6371DA3FA6B5}"/>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AC49FC98-FA81-4F3E-8F33-18935A39ACC0}"/>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98929EB0-6C7D-4746-8A49-78E40BCEBF2B}"/>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6CC22597-8432-4325-9415-15946621A749}"/>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F3913FF7-419D-4C10-9EE3-CD9A54685143}"/>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1401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C0DC377-2A2E-4714-B305-BBA17CB4EBE0}"/>
              </a:ext>
            </a:extLst>
          </p:cNvPr>
          <p:cNvSpPr/>
          <p:nvPr/>
        </p:nvSpPr>
        <p:spPr>
          <a:xfrm>
            <a:off x="2540" y="-188425"/>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436886" y="664449"/>
            <a:ext cx="8663883" cy="1061829"/>
          </a:xfrm>
        </p:spPr>
        <p:txBody>
          <a:bodyPr/>
          <a:lstStyle/>
          <a:p>
            <a:pPr marL="0" marR="0" algn="ctr">
              <a:spcBef>
                <a:spcPts val="0"/>
              </a:spcBef>
              <a:spcAft>
                <a:spcPts val="0"/>
              </a:spcAft>
            </a:pP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2023 New Applications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000" b="1" u="sng" dirty="0"/>
          </a:p>
        </p:txBody>
      </p:sp>
      <p:sp>
        <p:nvSpPr>
          <p:cNvPr id="3" name="Content Placeholder 2"/>
          <p:cNvSpPr>
            <a:spLocks noGrp="1"/>
          </p:cNvSpPr>
          <p:nvPr>
            <p:ph idx="1"/>
          </p:nvPr>
        </p:nvSpPr>
        <p:spPr>
          <a:xfrm>
            <a:off x="510811" y="1117358"/>
            <a:ext cx="11316749" cy="4312229"/>
          </a:xfrm>
        </p:spPr>
        <p:txBody>
          <a:bodyPr>
            <a:normAutofit fontScale="92500" lnSpcReduction="20000"/>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gn="l"/>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HUD is expected to release the FY2023 CoC Program NOFO </a:t>
            </a:r>
            <a:r>
              <a:rPr lang="en-US"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in June,</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the CoC Consolidated wil</a:t>
            </a:r>
            <a:r>
              <a:rPr lang="en-US"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l be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due in </a:t>
            </a:r>
            <a:r>
              <a:rPr lang="en-US"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September</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local process for New Project Applications is contingent on the HUD release. It will be adjusted </a:t>
            </a:r>
            <a:r>
              <a:rPr lang="en-US"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as needed.</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Tentative timeline after HUD's NOFA is released.</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Release of New Project Applications five days after the HUD NOFA is released</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New Project applicant workshop</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All questions regarding New Projects due to PEH</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Final Q &amp; A for New Projects posted to PEH website.</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New applications due 14 business days after the applicant workshop on new applications</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New application presentations.</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4"/>
                <a:ea typeface="Calibri" panose="020F0502020204030204" pitchFamily="34" charset="0"/>
                <a:cs typeface="CIDFont+F4"/>
              </a:rPr>
              <a:t> </a:t>
            </a:r>
            <a:r>
              <a:rPr lang="en-US" sz="1800" dirty="0">
                <a:solidFill>
                  <a:srgbClr val="000000"/>
                </a:solidFill>
                <a:effectLst/>
                <a:latin typeface="CIDFont+F1"/>
                <a:ea typeface="Calibri" panose="020F0502020204030204" pitchFamily="34" charset="0"/>
                <a:cs typeface="CIDFont+F1"/>
              </a:rPr>
              <a:t>TBA: Release of Ranking and Awards</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Request of final appeals due after new project funding is released.</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Release of Final Ranking and Awards</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Esnaps training</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All ranked projects Renewal and New will be entered into Esnaps </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R="0" lvl="1" algn="just">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31</a:t>
            </a:fld>
            <a:endParaRPr lang="en-US" dirty="0"/>
          </a:p>
        </p:txBody>
      </p:sp>
      <p:sp>
        <p:nvSpPr>
          <p:cNvPr id="7" name="Rectangle 6">
            <a:extLst>
              <a:ext uri="{FF2B5EF4-FFF2-40B4-BE49-F238E27FC236}">
                <a16:creationId xmlns:a16="http://schemas.microsoft.com/office/drawing/2014/main" id="{E0D29548-1E52-4590-8586-B0947ADE489A}"/>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dirty="0">
                <a:solidFill>
                  <a:srgbClr val="F78E1E"/>
                </a:solidFill>
                <a:latin typeface="Tahoma"/>
                <a:cs typeface="Tahoma"/>
              </a:rPr>
              <a:t>letsendhomelessness.org</a:t>
            </a:r>
            <a:endParaRPr lang="en-US" dirty="0">
              <a:solidFill>
                <a:prstClr val="black"/>
              </a:solidFill>
              <a:latin typeface="Tahoma"/>
              <a:cs typeface="Tahoma"/>
            </a:endParaRPr>
          </a:p>
        </p:txBody>
      </p:sp>
      <p:sp>
        <p:nvSpPr>
          <p:cNvPr id="8" name="object 7">
            <a:extLst>
              <a:ext uri="{FF2B5EF4-FFF2-40B4-BE49-F238E27FC236}">
                <a16:creationId xmlns:a16="http://schemas.microsoft.com/office/drawing/2014/main" id="{D0F360E0-C965-4554-8447-2851BF249AD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B7502FB3-DB90-42F9-9C36-F64A9726FD9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5593861F-FBC5-492F-8CAA-8B3EDBE75D7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2D83A9DB-4EB0-46B6-913C-81A07674E8D2}"/>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8DA97B07-B7DF-4CB5-8C17-065A002FD6FB}"/>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59A85DA3-F248-44B8-80E6-551FFD4973BB}"/>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F6694CAD-57D5-43FB-A843-25FDE04E4648}"/>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6524AD93-E1CA-404C-AF7B-6371DA3FA6B5}"/>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AC49FC98-FA81-4F3E-8F33-18935A39ACC0}"/>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98929EB0-6C7D-4746-8A49-78E40BCEBF2B}"/>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6CC22597-8432-4325-9415-15946621A749}"/>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F3913FF7-419D-4C10-9EE3-CD9A54685143}"/>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6602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C0DC377-2A2E-4714-B305-BBA17CB4EBE0}"/>
              </a:ext>
            </a:extLst>
          </p:cNvPr>
          <p:cNvSpPr/>
          <p:nvPr/>
        </p:nvSpPr>
        <p:spPr>
          <a:xfrm>
            <a:off x="2540" y="-16325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436886" y="664449"/>
            <a:ext cx="8663883" cy="984885"/>
          </a:xfrm>
        </p:spPr>
        <p:txBody>
          <a:bodyPr/>
          <a:lstStyle/>
          <a:p>
            <a:pPr algn="ctr"/>
            <a:r>
              <a:rPr lang="en-US" sz="3200" b="1" dirty="0">
                <a:latin typeface="Calibri" panose="020F0502020204030204" pitchFamily="34" charset="0"/>
                <a:ea typeface="Calibri" panose="020F0502020204030204" pitchFamily="34" charset="0"/>
                <a:cs typeface="Times New Roman" panose="02020603050405020304" pitchFamily="18" charset="0"/>
              </a:rPr>
              <a:t>New Project Applications for FY2023</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sp>
        <p:nvSpPr>
          <p:cNvPr id="3" name="Content Placeholder 2"/>
          <p:cNvSpPr>
            <a:spLocks noGrp="1"/>
          </p:cNvSpPr>
          <p:nvPr>
            <p:ph idx="1"/>
          </p:nvPr>
        </p:nvSpPr>
        <p:spPr>
          <a:xfrm>
            <a:off x="687896" y="1420558"/>
            <a:ext cx="11316749" cy="4016883"/>
          </a:xfrm>
        </p:spPr>
        <p:txBody>
          <a:bodyPr>
            <a:normAutofit fontScale="77500" lnSpcReduction="20000"/>
          </a:bodyPr>
          <a:lstStyle/>
          <a:p>
            <a:pPr marL="457200" indent="-457200" algn="l">
              <a:buFont typeface="Arial" panose="020B0604020202020204" pitchFamily="34" charset="0"/>
              <a:buChar char="•"/>
            </a:pPr>
            <a:r>
              <a:rPr lang="en-US" sz="41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is anticipated for the FY2023 NOFO that HUD will include bonus points for new project applications that create new permanent housing in partnership with health care providers and partners who can provide non-CoC funded rental subsidy </a:t>
            </a:r>
          </a:p>
          <a:p>
            <a:pPr algn="l"/>
            <a:endParaRPr lang="en-US" sz="41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4100" b="1"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l"/>
            <a:r>
              <a:rPr lang="en-US" sz="4100" b="1"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How can PEH assist providers in forming the partnerships that are needed that would allow such project(s) to be submitted?</a:t>
            </a:r>
          </a:p>
          <a:p>
            <a:pPr marL="457200" indent="-457200" algn="l">
              <a:buFont typeface="Arial" panose="020B0604020202020204" pitchFamily="34" charset="0"/>
              <a:buChar char="•"/>
            </a:pPr>
            <a:endParaRPr lang="en-US" sz="2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2800" b="1"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1" algn="l">
              <a:spcBef>
                <a:spcPts val="0"/>
              </a:spcBef>
              <a:spcAft>
                <a:spcPts val="0"/>
              </a:spcAft>
            </a:pPr>
            <a:endParaRPr lang="en-US" dirty="0">
              <a:solidFill>
                <a:schemeClr val="tx1"/>
              </a:solidFill>
              <a:effectLst/>
              <a:ea typeface="Calibri" panose="020F0502020204030204" pitchFamily="34" charset="0"/>
              <a:cs typeface="Times New Roman" panose="02020603050405020304" pitchFamily="18" charset="0"/>
            </a:endParaRPr>
          </a:p>
          <a:p>
            <a:pPr marR="0" lvl="1" algn="just">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32</a:t>
            </a:fld>
            <a:endParaRPr lang="en-US" dirty="0"/>
          </a:p>
        </p:txBody>
      </p:sp>
      <p:sp>
        <p:nvSpPr>
          <p:cNvPr id="7" name="Rectangle 6">
            <a:extLst>
              <a:ext uri="{FF2B5EF4-FFF2-40B4-BE49-F238E27FC236}">
                <a16:creationId xmlns:a16="http://schemas.microsoft.com/office/drawing/2014/main" id="{E0D29548-1E52-4590-8586-B0947ADE489A}"/>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dirty="0">
                <a:solidFill>
                  <a:srgbClr val="F78E1E"/>
                </a:solidFill>
                <a:latin typeface="Tahoma"/>
                <a:cs typeface="Tahoma"/>
              </a:rPr>
              <a:t>letsendhomelessness.org</a:t>
            </a:r>
            <a:endParaRPr lang="en-US" dirty="0">
              <a:solidFill>
                <a:prstClr val="black"/>
              </a:solidFill>
              <a:latin typeface="Tahoma"/>
              <a:cs typeface="Tahoma"/>
            </a:endParaRPr>
          </a:p>
        </p:txBody>
      </p:sp>
      <p:sp>
        <p:nvSpPr>
          <p:cNvPr id="8" name="object 7">
            <a:extLst>
              <a:ext uri="{FF2B5EF4-FFF2-40B4-BE49-F238E27FC236}">
                <a16:creationId xmlns:a16="http://schemas.microsoft.com/office/drawing/2014/main" id="{D0F360E0-C965-4554-8447-2851BF249AD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B7502FB3-DB90-42F9-9C36-F64A9726FD9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5593861F-FBC5-492F-8CAA-8B3EDBE75D7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2D83A9DB-4EB0-46B6-913C-81A07674E8D2}"/>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8DA97B07-B7DF-4CB5-8C17-065A002FD6FB}"/>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59A85DA3-F248-44B8-80E6-551FFD4973BB}"/>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F6694CAD-57D5-43FB-A843-25FDE04E4648}"/>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6524AD93-E1CA-404C-AF7B-6371DA3FA6B5}"/>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AC49FC98-FA81-4F3E-8F33-18935A39ACC0}"/>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98929EB0-6C7D-4746-8A49-78E40BCEBF2B}"/>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6CC22597-8432-4325-9415-15946621A749}"/>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F3913FF7-419D-4C10-9EE3-CD9A54685143}"/>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0271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674551" y="460279"/>
            <a:ext cx="6570980" cy="1213153"/>
          </a:xfrm>
          <a:prstGeom prst="rect">
            <a:avLst/>
          </a:prstGeom>
        </p:spPr>
        <p:txBody>
          <a:bodyPr vert="horz" wrap="square" lIns="0" tIns="12700" rIns="0" bIns="0" rtlCol="0">
            <a:spAutoFit/>
          </a:bodyPr>
          <a:lstStyle/>
          <a:p>
            <a:pPr marL="12700" algn="ctr">
              <a:lnSpc>
                <a:spcPct val="100000"/>
              </a:lnSpc>
              <a:spcBef>
                <a:spcPts val="100"/>
              </a:spcBef>
            </a:pPr>
            <a:r>
              <a:rPr lang="en-US" sz="4600" b="1" spc="-130" dirty="0">
                <a:solidFill>
                  <a:srgbClr val="00B5EF"/>
                </a:solidFill>
                <a:latin typeface="Tahoma"/>
                <a:cs typeface="Tahoma"/>
              </a:rPr>
              <a:t>	Questions</a:t>
            </a:r>
            <a:r>
              <a:rPr lang="en-US" sz="3200" b="1" spc="-130" dirty="0">
                <a:solidFill>
                  <a:schemeClr val="tx1"/>
                </a:solidFill>
                <a:latin typeface="Tahoma"/>
                <a:cs typeface="Tahoma"/>
              </a:rPr>
              <a:t> </a:t>
            </a:r>
            <a:br>
              <a:rPr lang="en-US" sz="3200" b="1" spc="-130" dirty="0">
                <a:solidFill>
                  <a:schemeClr val="tx1"/>
                </a:solidFill>
                <a:latin typeface="Tahoma"/>
                <a:cs typeface="Tahoma"/>
              </a:rPr>
            </a:br>
            <a:r>
              <a:rPr lang="en-US" sz="3200" b="1" spc="-130" dirty="0">
                <a:solidFill>
                  <a:schemeClr val="tx1"/>
                </a:solidFill>
                <a:latin typeface="Tahoma"/>
                <a:cs typeface="Tahoma"/>
              </a:rPr>
              <a:t> </a:t>
            </a:r>
            <a:endParaRPr sz="3200" dirty="0">
              <a:solidFill>
                <a:schemeClr val="tx1"/>
              </a:solidFill>
              <a:latin typeface="Tahoma"/>
              <a:cs typeface="Tahoma"/>
            </a:endParaRPr>
          </a:p>
        </p:txBody>
      </p:sp>
      <p:pic>
        <p:nvPicPr>
          <p:cNvPr id="21" name="Picture 20">
            <a:extLst>
              <a:ext uri="{FF2B5EF4-FFF2-40B4-BE49-F238E27FC236}">
                <a16:creationId xmlns:a16="http://schemas.microsoft.com/office/drawing/2014/main" id="{18E9DBE1-F844-4A84-AF33-C763AB4719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3277" y="1266727"/>
            <a:ext cx="3565321" cy="4177727"/>
          </a:xfrm>
          <a:prstGeom prst="rect">
            <a:avLst/>
          </a:prstGeom>
        </p:spPr>
      </p:pic>
    </p:spTree>
    <p:extLst>
      <p:ext uri="{BB962C8B-B14F-4D97-AF65-F5344CB8AC3E}">
        <p14:creationId xmlns:p14="http://schemas.microsoft.com/office/powerpoint/2010/main" val="236187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4000" y="791748"/>
            <a:ext cx="10062662" cy="720710"/>
          </a:xfrm>
          <a:prstGeom prst="rect">
            <a:avLst/>
          </a:prstGeom>
        </p:spPr>
        <p:txBody>
          <a:bodyPr vert="horz" wrap="square" lIns="0" tIns="12700" rIns="0" bIns="0" rtlCol="0">
            <a:spAutoFit/>
          </a:bodyPr>
          <a:lstStyle/>
          <a:p>
            <a:pPr marL="12700" algn="ctr">
              <a:lnSpc>
                <a:spcPct val="100000"/>
              </a:lnSpc>
              <a:spcBef>
                <a:spcPts val="100"/>
              </a:spcBef>
            </a:pPr>
            <a:r>
              <a:rPr lang="en-US" sz="4600" b="1" spc="-130" dirty="0">
                <a:solidFill>
                  <a:srgbClr val="00B5EF"/>
                </a:solidFill>
                <a:latin typeface="Tahoma"/>
                <a:cs typeface="Tahoma"/>
              </a:rPr>
              <a:t> </a:t>
            </a:r>
            <a:r>
              <a:rPr lang="en-US" sz="4400" b="1" dirty="0"/>
              <a:t>Ranking Criteria</a:t>
            </a:r>
            <a:endParaRPr sz="4600" dirty="0">
              <a:latin typeface="Tahoma"/>
              <a:cs typeface="Tahoma"/>
            </a:endParaRPr>
          </a:p>
        </p:txBody>
      </p:sp>
      <p:sp>
        <p:nvSpPr>
          <p:cNvPr id="20" name="object 20"/>
          <p:cNvSpPr txBox="1"/>
          <p:nvPr/>
        </p:nvSpPr>
        <p:spPr>
          <a:xfrm>
            <a:off x="1131471" y="1543236"/>
            <a:ext cx="9061893" cy="3638816"/>
          </a:xfrm>
          <a:prstGeom prst="rect">
            <a:avLst/>
          </a:prstGeom>
        </p:spPr>
        <p:txBody>
          <a:bodyPr vert="horz" wrap="square" lIns="0" tIns="217804" rIns="0" bIns="0" rtlCol="0">
            <a:spAutoFit/>
          </a:bodyPr>
          <a:lstStyle/>
          <a:p>
            <a:pPr marL="12700" algn="ctr">
              <a:spcBef>
                <a:spcPts val="1714"/>
              </a:spcBef>
              <a:buClr>
                <a:srgbClr val="F78E1E"/>
              </a:buClr>
              <a:tabLst>
                <a:tab pos="349250" algn="l"/>
              </a:tabLst>
              <a:defRP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Local Application Review Committee is the entity that will review, score, and rank projects. It consists of individuals without conflicts of interest who either sit on the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Board or are representatives of the community at large. Members of the Application Review Committee are not employees, owners, stakeholders, directors, officers, funders, board members of, or independent contractors to, any organization that submits or will benefit from a local Application that is being reviewed, scored, and ranked.</a:t>
            </a:r>
          </a:p>
          <a:p>
            <a:pPr marL="12700" marR="0" lvl="0" defTabSz="914400" rtl="0" eaLnBrk="1" fontAlgn="auto" latinLnBrk="0" hangingPunct="1">
              <a:lnSpc>
                <a:spcPct val="100000"/>
              </a:lnSpc>
              <a:spcBef>
                <a:spcPts val="1714"/>
              </a:spcBef>
              <a:spcAft>
                <a:spcPts val="0"/>
              </a:spcAft>
              <a:buClr>
                <a:srgbClr val="F78E1E"/>
              </a:buClr>
              <a:buSzTx/>
              <a:tabLst>
                <a:tab pos="349250" algn="l"/>
              </a:tabLst>
              <a:defRPr/>
            </a:pPr>
            <a:endParaRPr kumimoji="0" lang="en-US" sz="1600" b="0" i="0" u="none" strike="noStrike" kern="1200" cap="none" spc="0" normalizeH="0" baseline="0" noProof="0" dirty="0">
              <a:ln>
                <a:noFill/>
              </a:ln>
              <a:solidFill>
                <a:prstClr val="black"/>
              </a:solidFill>
              <a:effectLst/>
              <a:highlight>
                <a:srgbClr val="FFFF00"/>
              </a:highlight>
              <a:uLnTx/>
              <a:uFillTx/>
              <a:latin typeface="Trebuchet MS"/>
              <a:ea typeface="+mn-ea"/>
              <a:cs typeface="Trebuchet MS"/>
            </a:endParaRPr>
          </a:p>
        </p:txBody>
      </p:sp>
    </p:spTree>
    <p:extLst>
      <p:ext uri="{BB962C8B-B14F-4D97-AF65-F5344CB8AC3E}">
        <p14:creationId xmlns:p14="http://schemas.microsoft.com/office/powerpoint/2010/main" val="24876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948499" y="250267"/>
            <a:ext cx="9214676" cy="1459374"/>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Ranking Process</a:t>
            </a:r>
            <a:br>
              <a:rPr lang="en-US" sz="4800" b="1" dirty="0"/>
            </a:br>
            <a:endParaRPr sz="4600" dirty="0">
              <a:latin typeface="Tahoma"/>
              <a:cs typeface="Tahoma"/>
            </a:endParaRPr>
          </a:p>
        </p:txBody>
      </p:sp>
      <p:sp>
        <p:nvSpPr>
          <p:cNvPr id="20" name="object 20"/>
          <p:cNvSpPr txBox="1"/>
          <p:nvPr/>
        </p:nvSpPr>
        <p:spPr>
          <a:xfrm>
            <a:off x="833119" y="1399918"/>
            <a:ext cx="10240536" cy="4224617"/>
          </a:xfrm>
          <a:prstGeom prst="rect">
            <a:avLst/>
          </a:prstGeom>
        </p:spPr>
        <p:txBody>
          <a:bodyPr vert="horz" wrap="square" lIns="0" tIns="217804" rIns="0" bIns="0" rtlCol="0">
            <a:spAutoFit/>
          </a:bodyPr>
          <a:lstStyle/>
          <a:p>
            <a:pPr marR="0" lvl="0">
              <a:lnSpc>
                <a:spcPct val="107000"/>
              </a:lnSpc>
              <a:spcBef>
                <a:spcPts val="0"/>
              </a:spcBef>
              <a:spcAft>
                <a:spcPts val="800"/>
              </a:spcAft>
              <a:tabLst>
                <a:tab pos="457200" algn="l"/>
              </a:tabLs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process shall be transparent and impartial</a:t>
            </a:r>
          </a:p>
          <a:p>
            <a:pPr marL="342900" marR="0" lvl="0" indent="-342900">
              <a:lnSpc>
                <a:spcPct val="107000"/>
              </a:lnSpc>
              <a:spcBef>
                <a:spcPts val="0"/>
              </a:spcBef>
              <a:spcAft>
                <a:spcPts val="80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process includes an Appeal Process</a:t>
            </a:r>
          </a:p>
          <a:p>
            <a:pPr marL="342900" marR="0" lvl="0" indent="-342900">
              <a:lnSpc>
                <a:spcPct val="107000"/>
              </a:lnSpc>
              <a:spcBef>
                <a:spcPts val="0"/>
              </a:spcBef>
              <a:spcAft>
                <a:spcPts val="80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Renewal projects will be scored using the Renewal Ranking Criteri</a:t>
            </a:r>
            <a:r>
              <a:rPr lang="en-US" b="1" dirty="0">
                <a:latin typeface="Calibri" panose="020F0502020204030204" pitchFamily="34" charset="0"/>
                <a:ea typeface="Calibri" panose="020F0502020204030204" pitchFamily="34" charset="0"/>
                <a:cs typeface="Times New Roman" panose="02020603050405020304" pitchFamily="18" charset="0"/>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Renewals will be reviewed, scored, and ranked by score; the project with the highest score will be ranked #1. </a:t>
            </a:r>
          </a:p>
          <a:p>
            <a:pPr marL="342900" marR="0" lvl="0" indent="-342900">
              <a:lnSpc>
                <a:spcPct val="107000"/>
              </a:lnSpc>
              <a:spcBef>
                <a:spcPts val="0"/>
              </a:spcBef>
              <a:spcAft>
                <a:spcPts val="80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Projects that have not completed a full year of operation will be ranked </a:t>
            </a:r>
            <a:r>
              <a:rPr lang="en-US" b="1" dirty="0">
                <a:latin typeface="Calibri" panose="020F0502020204030204" pitchFamily="34" charset="0"/>
                <a:ea typeface="Calibri" panose="020F0502020204030204" pitchFamily="34" charset="0"/>
                <a:cs typeface="Times New Roman" panose="02020603050405020304" pitchFamily="18" charset="0"/>
              </a:rPr>
              <a:t>at the bottom of Tier 1 that ensures they will be moved forward to HUD for submission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114300" lvl="0"/>
            <a:r>
              <a:rPr lang="en-US" b="1" u="sng" dirty="0"/>
              <a:t> </a:t>
            </a:r>
          </a:p>
          <a:p>
            <a:pPr marL="348615" marR="0" lvl="0" indent="-335915" algn="l" defTabSz="914400" rtl="0" eaLnBrk="1" fontAlgn="auto" latinLnBrk="0" hangingPunct="1">
              <a:lnSpc>
                <a:spcPct val="100000"/>
              </a:lnSpc>
              <a:spcBef>
                <a:spcPts val="1714"/>
              </a:spcBef>
              <a:spcAft>
                <a:spcPts val="0"/>
              </a:spcAft>
              <a:buClr>
                <a:srgbClr val="F78E1E"/>
              </a:buClr>
              <a:buSzTx/>
              <a:buFont typeface="Arial"/>
              <a:buChar char="•"/>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10062663" cy="966931"/>
          </a:xfrm>
          <a:prstGeom prst="rect">
            <a:avLst/>
          </a:prstGeom>
        </p:spPr>
        <p:txBody>
          <a:bodyPr vert="horz" wrap="square" lIns="0" tIns="12700" rIns="0" bIns="0" rtlCol="0">
            <a:spAutoFit/>
          </a:bodyPr>
          <a:lstStyle/>
          <a:p>
            <a:pPr marL="12700" algn="ctr">
              <a:lnSpc>
                <a:spcPct val="100000"/>
              </a:lnSpc>
              <a:spcBef>
                <a:spcPts val="100"/>
              </a:spcBef>
            </a:pPr>
            <a:r>
              <a:rPr lang="en-US" sz="4400" b="1" dirty="0"/>
              <a:t>Ranking Criteria Review </a:t>
            </a:r>
            <a:br>
              <a:rPr lang="en-US" sz="4400" b="1" dirty="0"/>
            </a:br>
            <a:r>
              <a:rPr lang="en-US" sz="1800" b="1" dirty="0"/>
              <a:t>(Continued )</a:t>
            </a:r>
            <a:endParaRPr sz="4600" dirty="0">
              <a:latin typeface="Tahoma"/>
              <a:cs typeface="Tahoma"/>
            </a:endParaRPr>
          </a:p>
        </p:txBody>
      </p:sp>
      <p:sp>
        <p:nvSpPr>
          <p:cNvPr id="20" name="object 20"/>
          <p:cNvSpPr txBox="1"/>
          <p:nvPr/>
        </p:nvSpPr>
        <p:spPr>
          <a:xfrm>
            <a:off x="985769" y="1851012"/>
            <a:ext cx="10160583" cy="3390030"/>
          </a:xfrm>
          <a:prstGeom prst="rect">
            <a:avLst/>
          </a:prstGeom>
        </p:spPr>
        <p:txBody>
          <a:bodyPr vert="horz" wrap="square" lIns="0" tIns="217804" rIns="0" bIns="0" rtlCol="0">
            <a:spAutoFit/>
          </a:bodyPr>
          <a:lstStyle/>
          <a:p>
            <a:pPr marL="342900" marR="0" lvl="0" indent="-342900">
              <a:spcBef>
                <a:spcPts val="0"/>
              </a:spcBef>
              <a:spcAft>
                <a:spcPts val="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The bottom 25% of all renewal projects will be required to make a presentation to the Application Review Committee</a:t>
            </a:r>
          </a:p>
          <a:p>
            <a:pPr marL="342900" marR="0" lvl="0" indent="-342900">
              <a:spcBef>
                <a:spcPts val="0"/>
              </a:spcBef>
              <a:spcAft>
                <a:spcPts val="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 The presentations will be scheduled for the week of June 5th</a:t>
            </a:r>
          </a:p>
          <a:p>
            <a:pPr marL="742950" marR="0" lvl="1" indent="-285750">
              <a:spcBef>
                <a:spcPts val="0"/>
              </a:spcBef>
              <a:spcAft>
                <a:spcPts val="0"/>
              </a:spcAft>
              <a:buFont typeface="Courier New" panose="02070309020205020404" pitchFamily="49" charset="0"/>
              <a:buChar char="o"/>
            </a:pPr>
            <a:r>
              <a:rPr lang="en-US" sz="2800" b="1" dirty="0">
                <a:latin typeface="Calibri" panose="020F0502020204030204" pitchFamily="34" charset="0"/>
                <a:ea typeface="Calibri" panose="020F0502020204030204" pitchFamily="34" charset="0"/>
                <a:cs typeface="Times New Roman" panose="02020603050405020304" pitchFamily="18" charset="0"/>
              </a:rPr>
              <a:t>Projects required to make presentations must complete Part 2 of Ranking Criteria – </a:t>
            </a:r>
            <a:r>
              <a:rPr lang="en-US" sz="2800" b="1" u="sng" dirty="0">
                <a:latin typeface="Calibri" panose="020F0502020204030204" pitchFamily="34" charset="0"/>
                <a:ea typeface="Calibri" panose="020F0502020204030204" pitchFamily="34" charset="0"/>
                <a:cs typeface="Times New Roman" panose="02020603050405020304" pitchFamily="18" charset="0"/>
              </a:rPr>
              <a:t>Mitigating Factors </a:t>
            </a:r>
          </a:p>
          <a:p>
            <a:pPr marL="1200150" lvl="2" indent="-285750">
              <a:buFont typeface="Courier New" panose="02070309020205020404" pitchFamily="49" charset="0"/>
              <a:buChar char="o"/>
            </a:pPr>
            <a:r>
              <a:rPr lang="en-US" sz="2800" b="1" dirty="0">
                <a:latin typeface="Calibri" panose="020F0502020204030204" pitchFamily="34" charset="0"/>
                <a:ea typeface="Calibri" panose="020F0502020204030204" pitchFamily="34" charset="0"/>
                <a:cs typeface="Times New Roman" panose="02020603050405020304" pitchFamily="18" charset="0"/>
              </a:rPr>
              <a:t>Mitigating Factors</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are due May 26 by  5 pm </a:t>
            </a:r>
            <a:endParaRPr lang="en-US" sz="2800" dirty="0">
              <a:effectLst/>
              <a:latin typeface="Calibri" panose="020F0502020204030204" pitchFamily="34" charset="0"/>
              <a:ea typeface="Calibri" panose="020F0502020204030204" pitchFamily="34" charset="0"/>
            </a:endParaRPr>
          </a:p>
          <a:p>
            <a:pPr marR="0" lvl="2">
              <a:spcBef>
                <a:spcPts val="0"/>
              </a:spcBef>
              <a:spcAft>
                <a:spcPts val="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
            </a:pPr>
            <a:endParaRPr lang="en-US" sz="2000" dirty="0"/>
          </a:p>
        </p:txBody>
      </p:sp>
      <p:sp>
        <p:nvSpPr>
          <p:cNvPr id="21" name="object 21"/>
          <p:cNvSpPr txBox="1"/>
          <p:nvPr/>
        </p:nvSpPr>
        <p:spPr>
          <a:xfrm>
            <a:off x="6231077" y="2102591"/>
            <a:ext cx="4360545" cy="743151"/>
          </a:xfrm>
          <a:prstGeom prst="rect">
            <a:avLst/>
          </a:prstGeom>
        </p:spPr>
        <p:txBody>
          <a:bodyPr vert="horz" wrap="square" lIns="0" tIns="217804" rIns="0" bIns="0" rtlCol="0">
            <a:spAutoFit/>
          </a:bodyPr>
          <a:lstStyle/>
          <a:p>
            <a:pPr marL="348615" marR="0" lvl="0" indent="-335915" algn="l" defTabSz="914400" rtl="0" eaLnBrk="1" fontAlgn="auto" latinLnBrk="0" hangingPunct="1">
              <a:lnSpc>
                <a:spcPct val="100000"/>
              </a:lnSpc>
              <a:spcBef>
                <a:spcPts val="1714"/>
              </a:spcBef>
              <a:spcAft>
                <a:spcPts val="0"/>
              </a:spcAft>
              <a:buClr>
                <a:srgbClr val="F78E1E"/>
              </a:buClr>
              <a:buSzTx/>
              <a:buFont typeface="Arial"/>
              <a:buChar char="•"/>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445705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438275" y="1978981"/>
            <a:ext cx="9163671" cy="3035360"/>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Each year HUD determines the percentage of the Annual Renewal Demand (ARD) that will be included in Tier 1.  Projects ranked in Tier 1 are assured of being moved forward for submission to HUD. </a:t>
            </a:r>
            <a:br>
              <a:rPr lang="en-US" sz="2800" dirty="0">
                <a:solidFill>
                  <a:schemeClr val="tx1"/>
                </a:solidFill>
              </a:rPr>
            </a:br>
            <a:br>
              <a:rPr lang="en-US" sz="2800" dirty="0">
                <a:solidFill>
                  <a:schemeClr val="tx1"/>
                </a:solidFill>
              </a:rPr>
            </a:br>
            <a:r>
              <a:rPr lang="en-US" sz="2800" dirty="0">
                <a:solidFill>
                  <a:schemeClr val="tx1"/>
                </a:solidFill>
              </a:rPr>
              <a:t>The percentage has ranged from 94% to 100% of ARD in Tier 1</a:t>
            </a:r>
            <a:br>
              <a:rPr lang="en-US" sz="1800" dirty="0">
                <a:solidFill>
                  <a:schemeClr val="tx1"/>
                </a:solidFill>
              </a:rPr>
            </a:b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10062663" cy="689932"/>
          </a:xfrm>
          <a:prstGeom prst="rect">
            <a:avLst/>
          </a:prstGeom>
        </p:spPr>
        <p:txBody>
          <a:bodyPr vert="horz" wrap="square" lIns="0" tIns="12700" rIns="0" bIns="0" rtlCol="0">
            <a:spAutoFit/>
          </a:bodyPr>
          <a:lstStyle/>
          <a:p>
            <a:pPr marL="12700" algn="ctr">
              <a:lnSpc>
                <a:spcPct val="100000"/>
              </a:lnSpc>
              <a:spcBef>
                <a:spcPts val="100"/>
              </a:spcBef>
            </a:pPr>
            <a:r>
              <a:rPr lang="en-US" sz="4400" b="1" dirty="0"/>
              <a:t>Tier Funding</a:t>
            </a:r>
            <a:endParaRPr sz="4600" dirty="0">
              <a:latin typeface="Tahoma"/>
              <a:cs typeface="Tahoma"/>
            </a:endParaRPr>
          </a:p>
        </p:txBody>
      </p:sp>
      <p:sp>
        <p:nvSpPr>
          <p:cNvPr id="20" name="object 20"/>
          <p:cNvSpPr txBox="1"/>
          <p:nvPr/>
        </p:nvSpPr>
        <p:spPr>
          <a:xfrm>
            <a:off x="985769" y="1851012"/>
            <a:ext cx="10160583" cy="804706"/>
          </a:xfrm>
          <a:prstGeom prst="rect">
            <a:avLst/>
          </a:prstGeom>
        </p:spPr>
        <p:txBody>
          <a:bodyPr vert="horz" wrap="square" lIns="0" tIns="217804" rIns="0" bIns="0" rtlCol="0">
            <a:spAutoFit/>
          </a:bodyPr>
          <a:lstStyle/>
          <a:p>
            <a:pPr marL="1200150" marR="0" lvl="2" indent="-285750">
              <a:spcBef>
                <a:spcPts val="0"/>
              </a:spcBef>
              <a:spcAft>
                <a:spcPts val="0"/>
              </a:spcAft>
              <a:buFont typeface="Arial" panose="020B0604020202020204" pitchFamily="34" charset="0"/>
              <a:buChar char="•"/>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
            </a:pPr>
            <a:endParaRPr lang="en-US" sz="2000" dirty="0"/>
          </a:p>
        </p:txBody>
      </p:sp>
      <p:sp>
        <p:nvSpPr>
          <p:cNvPr id="21" name="object 21"/>
          <p:cNvSpPr txBox="1"/>
          <p:nvPr/>
        </p:nvSpPr>
        <p:spPr>
          <a:xfrm>
            <a:off x="6231077" y="2102591"/>
            <a:ext cx="4360545" cy="743151"/>
          </a:xfrm>
          <a:prstGeom prst="rect">
            <a:avLst/>
          </a:prstGeom>
        </p:spPr>
        <p:txBody>
          <a:bodyPr vert="horz" wrap="square" lIns="0" tIns="217804" rIns="0" bIns="0" rtlCol="0">
            <a:spAutoFit/>
          </a:bodyPr>
          <a:lstStyle/>
          <a:p>
            <a:pPr marL="348615" marR="0" lvl="0" indent="-335915" algn="l" defTabSz="914400" rtl="0" eaLnBrk="1" fontAlgn="auto" latinLnBrk="0" hangingPunct="1">
              <a:lnSpc>
                <a:spcPct val="100000"/>
              </a:lnSpc>
              <a:spcBef>
                <a:spcPts val="1714"/>
              </a:spcBef>
              <a:spcAft>
                <a:spcPts val="0"/>
              </a:spcAft>
              <a:buClr>
                <a:srgbClr val="F78E1E"/>
              </a:buClr>
              <a:buSzTx/>
              <a:buFont typeface="Arial"/>
              <a:buChar char="•"/>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128887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20785" y="1687713"/>
            <a:ext cx="10337800" cy="3912987"/>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HUD encourages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CoCs</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use the reallocation process. The HUD CoC Program Competition</a:t>
            </a:r>
            <a:r>
              <a:rPr lang="en-US" dirty="0">
                <a:latin typeface="Calibri" panose="020F0502020204030204" pitchFamily="34" charset="0"/>
                <a:ea typeface="Calibri" panose="020F0502020204030204" pitchFamily="34" charset="0"/>
                <a:cs typeface="Times New Roman" panose="02020603050405020304" pitchFamily="18" charset="0"/>
              </a:rPr>
              <a:t> allows </a:t>
            </a:r>
            <a:r>
              <a:rPr lang="en-US" sz="1800" dirty="0">
                <a:effectLst/>
                <a:latin typeface="Calibri" panose="020F0502020204030204" pitchFamily="34" charset="0"/>
                <a:ea typeface="Calibri" panose="020F0502020204030204" pitchFamily="34" charset="0"/>
                <a:cs typeface="Times New Roman" panose="02020603050405020304" pitchFamily="18" charset="0"/>
              </a:rPr>
              <a:t>CoCs to use the reallocation process to create the following new types of projects: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Permanent supportive housing project that will primarily serve chronically homeless individuals and families, including unaccompanied youth</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Rapid rehousing projects for homeless individuals and families, including unaccompanied youth, coming directly from the streets or emergency shelter, or person fleeing domestic violence situations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joint component project, which will combine TH and TH-RRH into a single project to serve individuals and families experiencing homelessness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Dedicated HMIS projects and Coordinated Entry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CoC's may choose to eliminate or reduce renewal projects to create new projects(s). When a CoC chooses to reallocate project(s), the Annual Renewal Demand for the CoC does not change.</a:t>
            </a:r>
          </a:p>
          <a:p>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471267"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Reallocation</a:t>
            </a:r>
            <a:endParaRPr sz="4600" dirty="0">
              <a:latin typeface="Tahoma"/>
              <a:cs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278399" y="1687713"/>
            <a:ext cx="8962465" cy="3326628"/>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2400" dirty="0">
                <a:effectLst/>
                <a:latin typeface="Calibri" panose="020F0502020204030204" pitchFamily="34" charset="0"/>
                <a:ea typeface="Calibri" panose="020F0502020204030204" pitchFamily="34" charset="0"/>
                <a:cs typeface="Times New Roman" panose="02020603050405020304" pitchFamily="18" charset="0"/>
              </a:rPr>
              <a:t> may choose to reallocate funds, eliminate or reduce funding from projects based 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 performance; outcome measures and/or utilization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Deficiencies in the ongoing operation of the project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 underspends their HUD funding</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 voluntarily decides not to renew</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Renewal Project applicant requests the reallocation to create a new project that meets a community need</a:t>
            </a: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471267"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Reasons for Reallocation</a:t>
            </a:r>
            <a:endParaRPr sz="4600" dirty="0">
              <a:latin typeface="Tahoma"/>
              <a:cs typeface="Tahoma"/>
            </a:endParaRPr>
          </a:p>
        </p:txBody>
      </p:sp>
    </p:spTree>
    <p:extLst>
      <p:ext uri="{BB962C8B-B14F-4D97-AF65-F5344CB8AC3E}">
        <p14:creationId xmlns:p14="http://schemas.microsoft.com/office/powerpoint/2010/main" val="27614493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9638</TotalTime>
  <Words>2133</Words>
  <Application>Microsoft Office PowerPoint</Application>
  <PresentationFormat>Widescreen</PresentationFormat>
  <Paragraphs>250</Paragraphs>
  <Slides>33</Slides>
  <Notes>33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7" baseType="lpstr">
      <vt:lpstr>Arial</vt:lpstr>
      <vt:lpstr>Calibri</vt:lpstr>
      <vt:lpstr>Cambria</vt:lpstr>
      <vt:lpstr>CIDFont+F1</vt:lpstr>
      <vt:lpstr>CIDFont+F4</vt:lpstr>
      <vt:lpstr>Courier New</vt:lpstr>
      <vt:lpstr>Symbol</vt:lpstr>
      <vt:lpstr>Tahoma</vt:lpstr>
      <vt:lpstr>Times New Roman</vt:lpstr>
      <vt:lpstr>Trebuchet MS</vt:lpstr>
      <vt:lpstr>Verdana</vt:lpstr>
      <vt:lpstr>Wingdings</vt:lpstr>
      <vt:lpstr>1_Office Theme</vt:lpstr>
      <vt:lpstr>Adobe Acrobat Document</vt:lpstr>
      <vt:lpstr>Partners Ending Homelessness  Local NOFO Workshop for Renewal Projects  </vt:lpstr>
      <vt:lpstr> Introduction</vt:lpstr>
      <vt:lpstr> Renewal Ranking Criteria Introduction</vt:lpstr>
      <vt:lpstr> Ranking Criteria</vt:lpstr>
      <vt:lpstr>Ranking Process </vt:lpstr>
      <vt:lpstr>Ranking Criteria Review  (Continued )</vt:lpstr>
      <vt:lpstr>Tier Funding</vt:lpstr>
      <vt:lpstr>Reallocation</vt:lpstr>
      <vt:lpstr>Reasons for Reallocation</vt:lpstr>
      <vt:lpstr>Application Materials </vt:lpstr>
      <vt:lpstr>Rating Criteria - Renewals</vt:lpstr>
      <vt:lpstr>Changes for 2023</vt:lpstr>
      <vt:lpstr>Changes for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Information   </vt:lpstr>
      <vt:lpstr>Renewal Project Budgets  </vt:lpstr>
      <vt:lpstr>HUD References</vt:lpstr>
      <vt:lpstr>Renewal Projects</vt:lpstr>
      <vt:lpstr>Renewal Projects in bottom 25% of Projects</vt:lpstr>
      <vt:lpstr>Renewal Project Presentations</vt:lpstr>
      <vt:lpstr>Renewal Project Presentations</vt:lpstr>
      <vt:lpstr>Performance Improvement Plan  </vt:lpstr>
      <vt:lpstr>2023 Renewal Project’s Timeline </vt:lpstr>
      <vt:lpstr>2023 Renewal Project’s Timeline </vt:lpstr>
      <vt:lpstr> 2023 New Applications  </vt:lpstr>
      <vt:lpstr>New Project Applications for FY2023 </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Partner’s meeting  November 21st</dc:title>
  <dc:creator>Charles Bollinger</dc:creator>
  <cp:lastModifiedBy>Charles Bollinger</cp:lastModifiedBy>
  <cp:revision>109</cp:revision>
  <cp:lastPrinted>2023-04-24T17:27:07Z</cp:lastPrinted>
  <dcterms:created xsi:type="dcterms:W3CDTF">2019-10-22T18:20:15Z</dcterms:created>
  <dcterms:modified xsi:type="dcterms:W3CDTF">2023-05-08T19:40:36Z</dcterms:modified>
</cp:coreProperties>
</file>