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87" r:id="rId2"/>
    <p:sldId id="388" r:id="rId3"/>
    <p:sldId id="389" r:id="rId4"/>
    <p:sldId id="390" r:id="rId5"/>
    <p:sldId id="440" r:id="rId6"/>
    <p:sldId id="393" r:id="rId7"/>
    <p:sldId id="437" r:id="rId8"/>
    <p:sldId id="438" r:id="rId9"/>
    <p:sldId id="444" r:id="rId10"/>
    <p:sldId id="445" r:id="rId11"/>
    <p:sldId id="446" r:id="rId12"/>
    <p:sldId id="307" r:id="rId13"/>
    <p:sldId id="309" r:id="rId14"/>
    <p:sldId id="311" r:id="rId15"/>
    <p:sldId id="349" r:id="rId16"/>
    <p:sldId id="356" r:id="rId17"/>
    <p:sldId id="357" r:id="rId18"/>
    <p:sldId id="358" r:id="rId19"/>
    <p:sldId id="359" r:id="rId20"/>
    <p:sldId id="362" r:id="rId21"/>
    <p:sldId id="374" r:id="rId22"/>
    <p:sldId id="363" r:id="rId23"/>
    <p:sldId id="377" r:id="rId24"/>
    <p:sldId id="364" r:id="rId25"/>
    <p:sldId id="414" r:id="rId26"/>
    <p:sldId id="365" r:id="rId27"/>
    <p:sldId id="415" r:id="rId28"/>
    <p:sldId id="366" r:id="rId29"/>
    <p:sldId id="383" r:id="rId30"/>
    <p:sldId id="385" r:id="rId31"/>
    <p:sldId id="435" r:id="rId32"/>
    <p:sldId id="439" r:id="rId33"/>
    <p:sldId id="283" r:id="rId34"/>
    <p:sldId id="351" r:id="rId35"/>
    <p:sldId id="441" r:id="rId36"/>
    <p:sldId id="442" r:id="rId37"/>
    <p:sldId id="418" r:id="rId38"/>
    <p:sldId id="419" r:id="rId39"/>
    <p:sldId id="420" r:id="rId40"/>
    <p:sldId id="350" r:id="rId41"/>
    <p:sldId id="417" r:id="rId42"/>
    <p:sldId id="379" r:id="rId43"/>
    <p:sldId id="380" r:id="rId44"/>
    <p:sldId id="381" r:id="rId45"/>
    <p:sldId id="320" r:id="rId46"/>
    <p:sldId id="315" r:id="rId47"/>
    <p:sldId id="371" r:id="rId48"/>
    <p:sldId id="429" r:id="rId49"/>
    <p:sldId id="430" r:id="rId50"/>
    <p:sldId id="431" r:id="rId51"/>
    <p:sldId id="432" r:id="rId52"/>
    <p:sldId id="433" r:id="rId53"/>
    <p:sldId id="434" r:id="rId54"/>
    <p:sldId id="340" r:id="rId55"/>
    <p:sldId id="341" r:id="rId56"/>
    <p:sldId id="344" r:id="rId57"/>
    <p:sldId id="368" r:id="rId58"/>
    <p:sldId id="325" r:id="rId59"/>
    <p:sldId id="326" r:id="rId60"/>
    <p:sldId id="443" r:id="rId61"/>
    <p:sldId id="400" r:id="rId6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2" d="100"/>
          <a:sy n="112" d="100"/>
        </p:scale>
        <p:origin x="49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31C699-A84C-4A97-A2B3-420900761E2C}" type="datetimeFigureOut">
              <a:rPr lang="en-US" smtClean="0"/>
              <a:t>8/30/2024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DE133F-057A-47A7-BE55-EB87661F03C4}" type="slidenum">
              <a:rPr lang="en-US" smtClean="0"/>
              <a:t>‹#›</a:t>
            </a:fld>
            <a:endParaRPr lang="en-US" dirty="0"/>
          </a:p>
        </p:txBody>
      </p:sp>
    </p:spTree>
    <p:extLst>
      <p:ext uri="{BB962C8B-B14F-4D97-AF65-F5344CB8AC3E}">
        <p14:creationId xmlns:p14="http://schemas.microsoft.com/office/powerpoint/2010/main" val="2714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a:t>
            </a:fld>
            <a:endParaRPr lang="en-US" dirty="0"/>
          </a:p>
        </p:txBody>
      </p:sp>
    </p:spTree>
    <p:extLst>
      <p:ext uri="{BB962C8B-B14F-4D97-AF65-F5344CB8AC3E}">
        <p14:creationId xmlns:p14="http://schemas.microsoft.com/office/powerpoint/2010/main" val="119210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10</a:t>
            </a:fld>
            <a:endParaRPr lang="en-US" dirty="0"/>
          </a:p>
        </p:txBody>
      </p:sp>
    </p:spTree>
    <p:extLst>
      <p:ext uri="{BB962C8B-B14F-4D97-AF65-F5344CB8AC3E}">
        <p14:creationId xmlns:p14="http://schemas.microsoft.com/office/powerpoint/2010/main" val="224928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11</a:t>
            </a:fld>
            <a:endParaRPr lang="en-US" dirty="0"/>
          </a:p>
        </p:txBody>
      </p:sp>
    </p:spTree>
    <p:extLst>
      <p:ext uri="{BB962C8B-B14F-4D97-AF65-F5344CB8AC3E}">
        <p14:creationId xmlns:p14="http://schemas.microsoft.com/office/powerpoint/2010/main" val="343111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12</a:t>
            </a:fld>
            <a:endParaRPr lang="en-US" dirty="0"/>
          </a:p>
        </p:txBody>
      </p:sp>
    </p:spTree>
    <p:extLst>
      <p:ext uri="{BB962C8B-B14F-4D97-AF65-F5344CB8AC3E}">
        <p14:creationId xmlns:p14="http://schemas.microsoft.com/office/powerpoint/2010/main" val="124965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13</a:t>
            </a:fld>
            <a:endParaRPr lang="en-US" dirty="0"/>
          </a:p>
        </p:txBody>
      </p:sp>
    </p:spTree>
    <p:extLst>
      <p:ext uri="{BB962C8B-B14F-4D97-AF65-F5344CB8AC3E}">
        <p14:creationId xmlns:p14="http://schemas.microsoft.com/office/powerpoint/2010/main" val="173907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14</a:t>
            </a:fld>
            <a:endParaRPr lang="en-US" dirty="0"/>
          </a:p>
        </p:txBody>
      </p:sp>
    </p:spTree>
    <p:extLst>
      <p:ext uri="{BB962C8B-B14F-4D97-AF65-F5344CB8AC3E}">
        <p14:creationId xmlns:p14="http://schemas.microsoft.com/office/powerpoint/2010/main" val="2958318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15</a:t>
            </a:fld>
            <a:endParaRPr lang="en-US" dirty="0"/>
          </a:p>
        </p:txBody>
      </p:sp>
    </p:spTree>
    <p:extLst>
      <p:ext uri="{BB962C8B-B14F-4D97-AF65-F5344CB8AC3E}">
        <p14:creationId xmlns:p14="http://schemas.microsoft.com/office/powerpoint/2010/main" val="108638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16</a:t>
            </a:fld>
            <a:endParaRPr lang="en-US" dirty="0"/>
          </a:p>
        </p:txBody>
      </p:sp>
    </p:spTree>
    <p:extLst>
      <p:ext uri="{BB962C8B-B14F-4D97-AF65-F5344CB8AC3E}">
        <p14:creationId xmlns:p14="http://schemas.microsoft.com/office/powerpoint/2010/main" val="318514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17</a:t>
            </a:fld>
            <a:endParaRPr lang="en-US" dirty="0"/>
          </a:p>
        </p:txBody>
      </p:sp>
    </p:spTree>
    <p:extLst>
      <p:ext uri="{BB962C8B-B14F-4D97-AF65-F5344CB8AC3E}">
        <p14:creationId xmlns:p14="http://schemas.microsoft.com/office/powerpoint/2010/main" val="159291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18</a:t>
            </a:fld>
            <a:endParaRPr lang="en-US" dirty="0"/>
          </a:p>
        </p:txBody>
      </p:sp>
    </p:spTree>
    <p:extLst>
      <p:ext uri="{BB962C8B-B14F-4D97-AF65-F5344CB8AC3E}">
        <p14:creationId xmlns:p14="http://schemas.microsoft.com/office/powerpoint/2010/main" val="36790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19</a:t>
            </a:fld>
            <a:endParaRPr lang="en-US" dirty="0"/>
          </a:p>
        </p:txBody>
      </p:sp>
    </p:spTree>
    <p:extLst>
      <p:ext uri="{BB962C8B-B14F-4D97-AF65-F5344CB8AC3E}">
        <p14:creationId xmlns:p14="http://schemas.microsoft.com/office/powerpoint/2010/main" val="298501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a:t>
            </a:fld>
            <a:endParaRPr lang="en-US" dirty="0"/>
          </a:p>
        </p:txBody>
      </p:sp>
    </p:spTree>
    <p:extLst>
      <p:ext uri="{BB962C8B-B14F-4D97-AF65-F5344CB8AC3E}">
        <p14:creationId xmlns:p14="http://schemas.microsoft.com/office/powerpoint/2010/main" val="408785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20</a:t>
            </a:fld>
            <a:endParaRPr lang="en-US" dirty="0"/>
          </a:p>
        </p:txBody>
      </p:sp>
    </p:spTree>
    <p:extLst>
      <p:ext uri="{BB962C8B-B14F-4D97-AF65-F5344CB8AC3E}">
        <p14:creationId xmlns:p14="http://schemas.microsoft.com/office/powerpoint/2010/main" val="2241030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21</a:t>
            </a:fld>
            <a:endParaRPr lang="en-US" dirty="0"/>
          </a:p>
        </p:txBody>
      </p:sp>
    </p:spTree>
    <p:extLst>
      <p:ext uri="{BB962C8B-B14F-4D97-AF65-F5344CB8AC3E}">
        <p14:creationId xmlns:p14="http://schemas.microsoft.com/office/powerpoint/2010/main" val="55206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22</a:t>
            </a:fld>
            <a:endParaRPr lang="en-US" dirty="0"/>
          </a:p>
        </p:txBody>
      </p:sp>
    </p:spTree>
    <p:extLst>
      <p:ext uri="{BB962C8B-B14F-4D97-AF65-F5344CB8AC3E}">
        <p14:creationId xmlns:p14="http://schemas.microsoft.com/office/powerpoint/2010/main" val="2199535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23</a:t>
            </a:fld>
            <a:endParaRPr lang="en-US" dirty="0"/>
          </a:p>
        </p:txBody>
      </p:sp>
    </p:spTree>
    <p:extLst>
      <p:ext uri="{BB962C8B-B14F-4D97-AF65-F5344CB8AC3E}">
        <p14:creationId xmlns:p14="http://schemas.microsoft.com/office/powerpoint/2010/main" val="2161950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24</a:t>
            </a:fld>
            <a:endParaRPr lang="en-US" dirty="0"/>
          </a:p>
        </p:txBody>
      </p:sp>
    </p:spTree>
    <p:extLst>
      <p:ext uri="{BB962C8B-B14F-4D97-AF65-F5344CB8AC3E}">
        <p14:creationId xmlns:p14="http://schemas.microsoft.com/office/powerpoint/2010/main" val="2199024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25</a:t>
            </a:fld>
            <a:endParaRPr lang="en-US" dirty="0"/>
          </a:p>
        </p:txBody>
      </p:sp>
    </p:spTree>
    <p:extLst>
      <p:ext uri="{BB962C8B-B14F-4D97-AF65-F5344CB8AC3E}">
        <p14:creationId xmlns:p14="http://schemas.microsoft.com/office/powerpoint/2010/main" val="2214013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26</a:t>
            </a:fld>
            <a:endParaRPr lang="en-US" dirty="0"/>
          </a:p>
        </p:txBody>
      </p:sp>
    </p:spTree>
    <p:extLst>
      <p:ext uri="{BB962C8B-B14F-4D97-AF65-F5344CB8AC3E}">
        <p14:creationId xmlns:p14="http://schemas.microsoft.com/office/powerpoint/2010/main" val="3229946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27</a:t>
            </a:fld>
            <a:endParaRPr lang="en-US" dirty="0"/>
          </a:p>
        </p:txBody>
      </p:sp>
    </p:spTree>
    <p:extLst>
      <p:ext uri="{BB962C8B-B14F-4D97-AF65-F5344CB8AC3E}">
        <p14:creationId xmlns:p14="http://schemas.microsoft.com/office/powerpoint/2010/main" val="285876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28</a:t>
            </a:fld>
            <a:endParaRPr lang="en-US" dirty="0"/>
          </a:p>
        </p:txBody>
      </p:sp>
    </p:spTree>
    <p:extLst>
      <p:ext uri="{BB962C8B-B14F-4D97-AF65-F5344CB8AC3E}">
        <p14:creationId xmlns:p14="http://schemas.microsoft.com/office/powerpoint/2010/main" val="3943674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29</a:t>
            </a:fld>
            <a:endParaRPr lang="en-US" dirty="0"/>
          </a:p>
        </p:txBody>
      </p:sp>
    </p:spTree>
    <p:extLst>
      <p:ext uri="{BB962C8B-B14F-4D97-AF65-F5344CB8AC3E}">
        <p14:creationId xmlns:p14="http://schemas.microsoft.com/office/powerpoint/2010/main" val="368516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a:t>
            </a:fld>
            <a:endParaRPr lang="en-US" dirty="0"/>
          </a:p>
        </p:txBody>
      </p:sp>
    </p:spTree>
    <p:extLst>
      <p:ext uri="{BB962C8B-B14F-4D97-AF65-F5344CB8AC3E}">
        <p14:creationId xmlns:p14="http://schemas.microsoft.com/office/powerpoint/2010/main" val="268955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30</a:t>
            </a:fld>
            <a:endParaRPr lang="en-US" dirty="0"/>
          </a:p>
        </p:txBody>
      </p:sp>
    </p:spTree>
    <p:extLst>
      <p:ext uri="{BB962C8B-B14F-4D97-AF65-F5344CB8AC3E}">
        <p14:creationId xmlns:p14="http://schemas.microsoft.com/office/powerpoint/2010/main" val="353668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31</a:t>
            </a:fld>
            <a:endParaRPr lang="en-US" dirty="0"/>
          </a:p>
        </p:txBody>
      </p:sp>
    </p:spTree>
    <p:extLst>
      <p:ext uri="{BB962C8B-B14F-4D97-AF65-F5344CB8AC3E}">
        <p14:creationId xmlns:p14="http://schemas.microsoft.com/office/powerpoint/2010/main" val="3740734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32</a:t>
            </a:fld>
            <a:endParaRPr lang="en-US" dirty="0"/>
          </a:p>
        </p:txBody>
      </p:sp>
    </p:spTree>
    <p:extLst>
      <p:ext uri="{BB962C8B-B14F-4D97-AF65-F5344CB8AC3E}">
        <p14:creationId xmlns:p14="http://schemas.microsoft.com/office/powerpoint/2010/main" val="3464840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33</a:t>
            </a:fld>
            <a:endParaRPr lang="en-US" dirty="0"/>
          </a:p>
        </p:txBody>
      </p:sp>
    </p:spTree>
    <p:extLst>
      <p:ext uri="{BB962C8B-B14F-4D97-AF65-F5344CB8AC3E}">
        <p14:creationId xmlns:p14="http://schemas.microsoft.com/office/powerpoint/2010/main" val="884191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34</a:t>
            </a:fld>
            <a:endParaRPr lang="en-US" dirty="0"/>
          </a:p>
        </p:txBody>
      </p:sp>
    </p:spTree>
    <p:extLst>
      <p:ext uri="{BB962C8B-B14F-4D97-AF65-F5344CB8AC3E}">
        <p14:creationId xmlns:p14="http://schemas.microsoft.com/office/powerpoint/2010/main" val="2417226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35</a:t>
            </a:fld>
            <a:endParaRPr lang="en-US" dirty="0"/>
          </a:p>
        </p:txBody>
      </p:sp>
    </p:spTree>
    <p:extLst>
      <p:ext uri="{BB962C8B-B14F-4D97-AF65-F5344CB8AC3E}">
        <p14:creationId xmlns:p14="http://schemas.microsoft.com/office/powerpoint/2010/main" val="142153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36</a:t>
            </a:fld>
            <a:endParaRPr lang="en-US" dirty="0"/>
          </a:p>
        </p:txBody>
      </p:sp>
    </p:spTree>
    <p:extLst>
      <p:ext uri="{BB962C8B-B14F-4D97-AF65-F5344CB8AC3E}">
        <p14:creationId xmlns:p14="http://schemas.microsoft.com/office/powerpoint/2010/main" val="1898974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37</a:t>
            </a:fld>
            <a:endParaRPr lang="en-US" dirty="0"/>
          </a:p>
        </p:txBody>
      </p:sp>
    </p:spTree>
    <p:extLst>
      <p:ext uri="{BB962C8B-B14F-4D97-AF65-F5344CB8AC3E}">
        <p14:creationId xmlns:p14="http://schemas.microsoft.com/office/powerpoint/2010/main" val="3865135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38</a:t>
            </a:fld>
            <a:endParaRPr lang="en-US" dirty="0"/>
          </a:p>
        </p:txBody>
      </p:sp>
    </p:spTree>
    <p:extLst>
      <p:ext uri="{BB962C8B-B14F-4D97-AF65-F5344CB8AC3E}">
        <p14:creationId xmlns:p14="http://schemas.microsoft.com/office/powerpoint/2010/main" val="1562293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39</a:t>
            </a:fld>
            <a:endParaRPr lang="en-US" dirty="0"/>
          </a:p>
        </p:txBody>
      </p:sp>
    </p:spTree>
    <p:extLst>
      <p:ext uri="{BB962C8B-B14F-4D97-AF65-F5344CB8AC3E}">
        <p14:creationId xmlns:p14="http://schemas.microsoft.com/office/powerpoint/2010/main" val="208996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a:t>
            </a:fld>
            <a:endParaRPr lang="en-US" dirty="0"/>
          </a:p>
        </p:txBody>
      </p:sp>
    </p:spTree>
    <p:extLst>
      <p:ext uri="{BB962C8B-B14F-4D97-AF65-F5344CB8AC3E}">
        <p14:creationId xmlns:p14="http://schemas.microsoft.com/office/powerpoint/2010/main" val="965362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40</a:t>
            </a:fld>
            <a:endParaRPr lang="en-US" dirty="0"/>
          </a:p>
        </p:txBody>
      </p:sp>
    </p:spTree>
    <p:extLst>
      <p:ext uri="{BB962C8B-B14F-4D97-AF65-F5344CB8AC3E}">
        <p14:creationId xmlns:p14="http://schemas.microsoft.com/office/powerpoint/2010/main" val="4029752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41</a:t>
            </a:fld>
            <a:endParaRPr lang="en-US" dirty="0"/>
          </a:p>
        </p:txBody>
      </p:sp>
    </p:spTree>
    <p:extLst>
      <p:ext uri="{BB962C8B-B14F-4D97-AF65-F5344CB8AC3E}">
        <p14:creationId xmlns:p14="http://schemas.microsoft.com/office/powerpoint/2010/main" val="399863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42</a:t>
            </a:fld>
            <a:endParaRPr lang="en-US" dirty="0"/>
          </a:p>
        </p:txBody>
      </p:sp>
    </p:spTree>
    <p:extLst>
      <p:ext uri="{BB962C8B-B14F-4D97-AF65-F5344CB8AC3E}">
        <p14:creationId xmlns:p14="http://schemas.microsoft.com/office/powerpoint/2010/main" val="3247617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43</a:t>
            </a:fld>
            <a:endParaRPr lang="en-US" dirty="0"/>
          </a:p>
        </p:txBody>
      </p:sp>
    </p:spTree>
    <p:extLst>
      <p:ext uri="{BB962C8B-B14F-4D97-AF65-F5344CB8AC3E}">
        <p14:creationId xmlns:p14="http://schemas.microsoft.com/office/powerpoint/2010/main" val="610414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44</a:t>
            </a:fld>
            <a:endParaRPr lang="en-US" dirty="0"/>
          </a:p>
        </p:txBody>
      </p:sp>
    </p:spTree>
    <p:extLst>
      <p:ext uri="{BB962C8B-B14F-4D97-AF65-F5344CB8AC3E}">
        <p14:creationId xmlns:p14="http://schemas.microsoft.com/office/powerpoint/2010/main" val="1580668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45</a:t>
            </a:fld>
            <a:endParaRPr lang="en-US" dirty="0"/>
          </a:p>
        </p:txBody>
      </p:sp>
    </p:spTree>
    <p:extLst>
      <p:ext uri="{BB962C8B-B14F-4D97-AF65-F5344CB8AC3E}">
        <p14:creationId xmlns:p14="http://schemas.microsoft.com/office/powerpoint/2010/main" val="2879192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46</a:t>
            </a:fld>
            <a:endParaRPr lang="en-US" dirty="0"/>
          </a:p>
        </p:txBody>
      </p:sp>
    </p:spTree>
    <p:extLst>
      <p:ext uri="{BB962C8B-B14F-4D97-AF65-F5344CB8AC3E}">
        <p14:creationId xmlns:p14="http://schemas.microsoft.com/office/powerpoint/2010/main" val="2952562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47</a:t>
            </a:fld>
            <a:endParaRPr lang="en-US" dirty="0"/>
          </a:p>
        </p:txBody>
      </p:sp>
    </p:spTree>
    <p:extLst>
      <p:ext uri="{BB962C8B-B14F-4D97-AF65-F5344CB8AC3E}">
        <p14:creationId xmlns:p14="http://schemas.microsoft.com/office/powerpoint/2010/main" val="4017813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48</a:t>
            </a:fld>
            <a:endParaRPr lang="en-US" dirty="0"/>
          </a:p>
        </p:txBody>
      </p:sp>
    </p:spTree>
    <p:extLst>
      <p:ext uri="{BB962C8B-B14F-4D97-AF65-F5344CB8AC3E}">
        <p14:creationId xmlns:p14="http://schemas.microsoft.com/office/powerpoint/2010/main" val="3150716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49</a:t>
            </a:fld>
            <a:endParaRPr lang="en-US" dirty="0"/>
          </a:p>
        </p:txBody>
      </p:sp>
    </p:spTree>
    <p:extLst>
      <p:ext uri="{BB962C8B-B14F-4D97-AF65-F5344CB8AC3E}">
        <p14:creationId xmlns:p14="http://schemas.microsoft.com/office/powerpoint/2010/main" val="230855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a:t>
            </a:fld>
            <a:endParaRPr lang="en-US" dirty="0"/>
          </a:p>
        </p:txBody>
      </p:sp>
    </p:spTree>
    <p:extLst>
      <p:ext uri="{BB962C8B-B14F-4D97-AF65-F5344CB8AC3E}">
        <p14:creationId xmlns:p14="http://schemas.microsoft.com/office/powerpoint/2010/main" val="4099082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50</a:t>
            </a:fld>
            <a:endParaRPr lang="en-US" dirty="0"/>
          </a:p>
        </p:txBody>
      </p:sp>
    </p:spTree>
    <p:extLst>
      <p:ext uri="{BB962C8B-B14F-4D97-AF65-F5344CB8AC3E}">
        <p14:creationId xmlns:p14="http://schemas.microsoft.com/office/powerpoint/2010/main" val="3624988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51</a:t>
            </a:fld>
            <a:endParaRPr lang="en-US" dirty="0"/>
          </a:p>
        </p:txBody>
      </p:sp>
    </p:spTree>
    <p:extLst>
      <p:ext uri="{BB962C8B-B14F-4D97-AF65-F5344CB8AC3E}">
        <p14:creationId xmlns:p14="http://schemas.microsoft.com/office/powerpoint/2010/main" val="857628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52</a:t>
            </a:fld>
            <a:endParaRPr lang="en-US" dirty="0"/>
          </a:p>
        </p:txBody>
      </p:sp>
    </p:spTree>
    <p:extLst>
      <p:ext uri="{BB962C8B-B14F-4D97-AF65-F5344CB8AC3E}">
        <p14:creationId xmlns:p14="http://schemas.microsoft.com/office/powerpoint/2010/main" val="3871562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53</a:t>
            </a:fld>
            <a:endParaRPr lang="en-US" dirty="0"/>
          </a:p>
        </p:txBody>
      </p:sp>
    </p:spTree>
    <p:extLst>
      <p:ext uri="{BB962C8B-B14F-4D97-AF65-F5344CB8AC3E}">
        <p14:creationId xmlns:p14="http://schemas.microsoft.com/office/powerpoint/2010/main" val="3816875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54</a:t>
            </a:fld>
            <a:endParaRPr lang="en-US" dirty="0"/>
          </a:p>
        </p:txBody>
      </p:sp>
    </p:spTree>
    <p:extLst>
      <p:ext uri="{BB962C8B-B14F-4D97-AF65-F5344CB8AC3E}">
        <p14:creationId xmlns:p14="http://schemas.microsoft.com/office/powerpoint/2010/main" val="6672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55</a:t>
            </a:fld>
            <a:endParaRPr lang="en-US" dirty="0"/>
          </a:p>
        </p:txBody>
      </p:sp>
    </p:spTree>
    <p:extLst>
      <p:ext uri="{BB962C8B-B14F-4D97-AF65-F5344CB8AC3E}">
        <p14:creationId xmlns:p14="http://schemas.microsoft.com/office/powerpoint/2010/main" val="1332291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56</a:t>
            </a:fld>
            <a:endParaRPr lang="en-US" dirty="0"/>
          </a:p>
        </p:txBody>
      </p:sp>
    </p:spTree>
    <p:extLst>
      <p:ext uri="{BB962C8B-B14F-4D97-AF65-F5344CB8AC3E}">
        <p14:creationId xmlns:p14="http://schemas.microsoft.com/office/powerpoint/2010/main" val="3615560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57</a:t>
            </a:fld>
            <a:endParaRPr lang="en-US" dirty="0"/>
          </a:p>
        </p:txBody>
      </p:sp>
    </p:spTree>
    <p:extLst>
      <p:ext uri="{BB962C8B-B14F-4D97-AF65-F5344CB8AC3E}">
        <p14:creationId xmlns:p14="http://schemas.microsoft.com/office/powerpoint/2010/main" val="3642923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58</a:t>
            </a:fld>
            <a:endParaRPr lang="en-US" dirty="0"/>
          </a:p>
        </p:txBody>
      </p:sp>
    </p:spTree>
    <p:extLst>
      <p:ext uri="{BB962C8B-B14F-4D97-AF65-F5344CB8AC3E}">
        <p14:creationId xmlns:p14="http://schemas.microsoft.com/office/powerpoint/2010/main" val="3532459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59</a:t>
            </a:fld>
            <a:endParaRPr lang="en-US" dirty="0"/>
          </a:p>
        </p:txBody>
      </p:sp>
    </p:spTree>
    <p:extLst>
      <p:ext uri="{BB962C8B-B14F-4D97-AF65-F5344CB8AC3E}">
        <p14:creationId xmlns:p14="http://schemas.microsoft.com/office/powerpoint/2010/main" val="25100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6</a:t>
            </a:fld>
            <a:endParaRPr lang="en-US" dirty="0"/>
          </a:p>
        </p:txBody>
      </p:sp>
    </p:spTree>
    <p:extLst>
      <p:ext uri="{BB962C8B-B14F-4D97-AF65-F5344CB8AC3E}">
        <p14:creationId xmlns:p14="http://schemas.microsoft.com/office/powerpoint/2010/main" val="3566372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60</a:t>
            </a:fld>
            <a:endParaRPr lang="en-US" dirty="0"/>
          </a:p>
        </p:txBody>
      </p:sp>
    </p:spTree>
    <p:extLst>
      <p:ext uri="{BB962C8B-B14F-4D97-AF65-F5344CB8AC3E}">
        <p14:creationId xmlns:p14="http://schemas.microsoft.com/office/powerpoint/2010/main" val="298233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61</a:t>
            </a:fld>
            <a:endParaRPr lang="en-US" dirty="0"/>
          </a:p>
        </p:txBody>
      </p:sp>
    </p:spTree>
    <p:extLst>
      <p:ext uri="{BB962C8B-B14F-4D97-AF65-F5344CB8AC3E}">
        <p14:creationId xmlns:p14="http://schemas.microsoft.com/office/powerpoint/2010/main" val="323625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7</a:t>
            </a:fld>
            <a:endParaRPr lang="en-US" dirty="0"/>
          </a:p>
        </p:txBody>
      </p:sp>
    </p:spTree>
    <p:extLst>
      <p:ext uri="{BB962C8B-B14F-4D97-AF65-F5344CB8AC3E}">
        <p14:creationId xmlns:p14="http://schemas.microsoft.com/office/powerpoint/2010/main" val="309484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8</a:t>
            </a:fld>
            <a:endParaRPr lang="en-US" dirty="0"/>
          </a:p>
        </p:txBody>
      </p:sp>
    </p:spTree>
    <p:extLst>
      <p:ext uri="{BB962C8B-B14F-4D97-AF65-F5344CB8AC3E}">
        <p14:creationId xmlns:p14="http://schemas.microsoft.com/office/powerpoint/2010/main" val="420492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9</a:t>
            </a:fld>
            <a:endParaRPr lang="en-US" dirty="0"/>
          </a:p>
        </p:txBody>
      </p:sp>
    </p:spTree>
    <p:extLst>
      <p:ext uri="{BB962C8B-B14F-4D97-AF65-F5344CB8AC3E}">
        <p14:creationId xmlns:p14="http://schemas.microsoft.com/office/powerpoint/2010/main" val="185180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96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795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48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28900"/>
            <a:ext cx="12189460" cy="4229100"/>
          </a:xfrm>
          <a:custGeom>
            <a:avLst/>
            <a:gdLst/>
            <a:ahLst/>
            <a:cxnLst/>
            <a:rect l="l" t="t" r="r" b="b"/>
            <a:pathLst>
              <a:path w="12189460" h="4229100">
                <a:moveTo>
                  <a:pt x="0" y="4229100"/>
                </a:moveTo>
                <a:lnTo>
                  <a:pt x="12188952" y="4229100"/>
                </a:lnTo>
                <a:lnTo>
                  <a:pt x="12188952" y="0"/>
                </a:lnTo>
                <a:lnTo>
                  <a:pt x="0" y="0"/>
                </a:lnTo>
                <a:lnTo>
                  <a:pt x="0" y="4229100"/>
                </a:lnTo>
                <a:close/>
              </a:path>
            </a:pathLst>
          </a:custGeom>
          <a:solidFill>
            <a:srgbClr val="00B5EF">
              <a:alpha val="9999"/>
            </a:srgbClr>
          </a:solidFill>
        </p:spPr>
        <p:txBody>
          <a:bodyPr wrap="square" lIns="0" tIns="0" rIns="0" bIns="0" rtlCol="0"/>
          <a:lstStyle/>
          <a:p>
            <a:endParaRPr dirty="0"/>
          </a:p>
        </p:txBody>
      </p:sp>
      <p:sp>
        <p:nvSpPr>
          <p:cNvPr id="17" name="bk object 17"/>
          <p:cNvSpPr/>
          <p:nvPr/>
        </p:nvSpPr>
        <p:spPr>
          <a:xfrm>
            <a:off x="0" y="3629025"/>
            <a:ext cx="3901440" cy="3228975"/>
          </a:xfrm>
          <a:custGeom>
            <a:avLst/>
            <a:gdLst/>
            <a:ahLst/>
            <a:cxnLst/>
            <a:rect l="l" t="t" r="r" b="b"/>
            <a:pathLst>
              <a:path w="3901440" h="3228975">
                <a:moveTo>
                  <a:pt x="2348234" y="0"/>
                </a:moveTo>
                <a:lnTo>
                  <a:pt x="0" y="2717271"/>
                </a:lnTo>
                <a:lnTo>
                  <a:pt x="0" y="3228974"/>
                </a:lnTo>
                <a:lnTo>
                  <a:pt x="892671" y="3228974"/>
                </a:lnTo>
                <a:lnTo>
                  <a:pt x="2348233" y="1498497"/>
                </a:lnTo>
                <a:lnTo>
                  <a:pt x="3643158" y="1498497"/>
                </a:lnTo>
                <a:lnTo>
                  <a:pt x="2348234" y="0"/>
                </a:lnTo>
                <a:close/>
              </a:path>
              <a:path w="3901440" h="3228975">
                <a:moveTo>
                  <a:pt x="3643158" y="1498497"/>
                </a:moveTo>
                <a:lnTo>
                  <a:pt x="2348233" y="1498497"/>
                </a:lnTo>
                <a:lnTo>
                  <a:pt x="3241704" y="2560623"/>
                </a:lnTo>
                <a:lnTo>
                  <a:pt x="3901392" y="1797328"/>
                </a:lnTo>
                <a:lnTo>
                  <a:pt x="3643158" y="1498497"/>
                </a:lnTo>
                <a:close/>
              </a:path>
            </a:pathLst>
          </a:custGeom>
          <a:solidFill>
            <a:srgbClr val="FFFFFF">
              <a:alpha val="5499"/>
            </a:srgbClr>
          </a:solidFill>
        </p:spPr>
        <p:txBody>
          <a:bodyPr wrap="square" lIns="0" tIns="0" rIns="0" bIns="0" rtlCol="0"/>
          <a:lstStyle/>
          <a:p>
            <a:endParaRPr dirty="0"/>
          </a:p>
        </p:txBody>
      </p:sp>
      <p:sp>
        <p:nvSpPr>
          <p:cNvPr id="18" name="bk object 18"/>
          <p:cNvSpPr/>
          <p:nvPr/>
        </p:nvSpPr>
        <p:spPr>
          <a:xfrm>
            <a:off x="3249833" y="3629025"/>
            <a:ext cx="4344035" cy="3228975"/>
          </a:xfrm>
          <a:custGeom>
            <a:avLst/>
            <a:gdLst/>
            <a:ahLst/>
            <a:cxnLst/>
            <a:rect l="l" t="t" r="r" b="b"/>
            <a:pathLst>
              <a:path w="4344034" h="3228975">
                <a:moveTo>
                  <a:pt x="2790442" y="0"/>
                </a:moveTo>
                <a:lnTo>
                  <a:pt x="0" y="3228974"/>
                </a:lnTo>
                <a:lnTo>
                  <a:pt x="1334878" y="3228974"/>
                </a:lnTo>
                <a:lnTo>
                  <a:pt x="2790441" y="1498497"/>
                </a:lnTo>
                <a:lnTo>
                  <a:pt x="4085429" y="1498497"/>
                </a:lnTo>
                <a:lnTo>
                  <a:pt x="2790442" y="0"/>
                </a:lnTo>
                <a:close/>
              </a:path>
              <a:path w="4344034" h="3228975">
                <a:moveTo>
                  <a:pt x="4085429" y="1498497"/>
                </a:moveTo>
                <a:lnTo>
                  <a:pt x="2790441" y="1498497"/>
                </a:lnTo>
                <a:lnTo>
                  <a:pt x="3683937" y="2560725"/>
                </a:lnTo>
                <a:lnTo>
                  <a:pt x="4343676" y="1797328"/>
                </a:lnTo>
                <a:lnTo>
                  <a:pt x="4085429" y="1498497"/>
                </a:lnTo>
                <a:close/>
              </a:path>
            </a:pathLst>
          </a:custGeom>
          <a:solidFill>
            <a:srgbClr val="FFFFFF">
              <a:alpha val="5499"/>
            </a:srgbClr>
          </a:solidFill>
        </p:spPr>
        <p:txBody>
          <a:bodyPr wrap="square" lIns="0" tIns="0" rIns="0" bIns="0" rtlCol="0"/>
          <a:lstStyle/>
          <a:p>
            <a:endParaRPr dirty="0"/>
          </a:p>
        </p:txBody>
      </p:sp>
      <p:sp>
        <p:nvSpPr>
          <p:cNvPr id="19" name="bk object 19"/>
          <p:cNvSpPr/>
          <p:nvPr/>
        </p:nvSpPr>
        <p:spPr>
          <a:xfrm>
            <a:off x="6941863" y="3629025"/>
            <a:ext cx="5247640" cy="3228975"/>
          </a:xfrm>
          <a:custGeom>
            <a:avLst/>
            <a:gdLst/>
            <a:ahLst/>
            <a:cxnLst/>
            <a:rect l="l" t="t" r="r" b="b"/>
            <a:pathLst>
              <a:path w="5247640" h="3228975">
                <a:moveTo>
                  <a:pt x="2790463" y="0"/>
                </a:moveTo>
                <a:lnTo>
                  <a:pt x="0" y="3228974"/>
                </a:lnTo>
                <a:lnTo>
                  <a:pt x="1334899" y="3228974"/>
                </a:lnTo>
                <a:lnTo>
                  <a:pt x="2790462" y="1498497"/>
                </a:lnTo>
                <a:lnTo>
                  <a:pt x="4085445" y="1498497"/>
                </a:lnTo>
                <a:lnTo>
                  <a:pt x="2790463" y="0"/>
                </a:lnTo>
                <a:close/>
              </a:path>
              <a:path w="5247640" h="3228975">
                <a:moveTo>
                  <a:pt x="4085445" y="1498497"/>
                </a:moveTo>
                <a:lnTo>
                  <a:pt x="2790462" y="1498497"/>
                </a:lnTo>
                <a:lnTo>
                  <a:pt x="4246024" y="3228974"/>
                </a:lnTo>
                <a:lnTo>
                  <a:pt x="5247088" y="3228974"/>
                </a:lnTo>
                <a:lnTo>
                  <a:pt x="5247088" y="2842699"/>
                </a:lnTo>
                <a:lnTo>
                  <a:pt x="4085445" y="1498497"/>
                </a:lnTo>
                <a:close/>
              </a:path>
            </a:pathLst>
          </a:custGeom>
          <a:solidFill>
            <a:srgbClr val="FFFFFF">
              <a:alpha val="5499"/>
            </a:srgbClr>
          </a:solidFill>
        </p:spPr>
        <p:txBody>
          <a:bodyPr wrap="square" lIns="0" tIns="0" rIns="0" bIns="0" rtlCol="0"/>
          <a:lstStyle/>
          <a:p>
            <a:endParaRPr dirty="0"/>
          </a:p>
        </p:txBody>
      </p:sp>
      <p:sp>
        <p:nvSpPr>
          <p:cNvPr id="20" name="bk object 20"/>
          <p:cNvSpPr/>
          <p:nvPr/>
        </p:nvSpPr>
        <p:spPr>
          <a:xfrm>
            <a:off x="5142122" y="1368221"/>
            <a:ext cx="281256" cy="194825"/>
          </a:xfrm>
          <a:prstGeom prst="rect">
            <a:avLst/>
          </a:prstGeom>
          <a:blipFill>
            <a:blip r:embed="rId2" cstate="print"/>
            <a:stretch>
              <a:fillRect/>
            </a:stretch>
          </a:blipFill>
        </p:spPr>
        <p:txBody>
          <a:bodyPr wrap="square" lIns="0" tIns="0" rIns="0" bIns="0" rtlCol="0"/>
          <a:lstStyle/>
          <a:p>
            <a:endParaRPr dirty="0"/>
          </a:p>
        </p:txBody>
      </p:sp>
      <p:sp>
        <p:nvSpPr>
          <p:cNvPr id="21" name="bk object 21"/>
          <p:cNvSpPr/>
          <p:nvPr/>
        </p:nvSpPr>
        <p:spPr>
          <a:xfrm>
            <a:off x="5442561" y="1416857"/>
            <a:ext cx="84455" cy="143510"/>
          </a:xfrm>
          <a:custGeom>
            <a:avLst/>
            <a:gdLst/>
            <a:ahLst/>
            <a:cxnLst/>
            <a:rect l="l" t="t" r="r" b="b"/>
            <a:pathLst>
              <a:path w="84454" h="143509">
                <a:moveTo>
                  <a:pt x="26670" y="2679"/>
                </a:moveTo>
                <a:lnTo>
                  <a:pt x="0" y="2679"/>
                </a:lnTo>
                <a:lnTo>
                  <a:pt x="0" y="143510"/>
                </a:lnTo>
                <a:lnTo>
                  <a:pt x="30149" y="143510"/>
                </a:lnTo>
                <a:lnTo>
                  <a:pt x="30149" y="82486"/>
                </a:lnTo>
                <a:lnTo>
                  <a:pt x="30919" y="69835"/>
                </a:lnTo>
                <a:lnTo>
                  <a:pt x="57346" y="32378"/>
                </a:lnTo>
                <a:lnTo>
                  <a:pt x="63134" y="30848"/>
                </a:lnTo>
                <a:lnTo>
                  <a:pt x="28613" y="30848"/>
                </a:lnTo>
                <a:lnTo>
                  <a:pt x="26670" y="2679"/>
                </a:lnTo>
                <a:close/>
              </a:path>
              <a:path w="84454" h="143509">
                <a:moveTo>
                  <a:pt x="83870" y="0"/>
                </a:moveTo>
                <a:lnTo>
                  <a:pt x="43622" y="12217"/>
                </a:lnTo>
                <a:lnTo>
                  <a:pt x="28613" y="30848"/>
                </a:lnTo>
                <a:lnTo>
                  <a:pt x="63134" y="30848"/>
                </a:lnTo>
                <a:lnTo>
                  <a:pt x="66695" y="29906"/>
                </a:lnTo>
                <a:lnTo>
                  <a:pt x="77317" y="29083"/>
                </a:lnTo>
                <a:lnTo>
                  <a:pt x="83337" y="29083"/>
                </a:lnTo>
                <a:lnTo>
                  <a:pt x="83870" y="0"/>
                </a:lnTo>
                <a:close/>
              </a:path>
            </a:pathLst>
          </a:custGeom>
          <a:solidFill>
            <a:srgbClr val="191D63"/>
          </a:solidFill>
        </p:spPr>
        <p:txBody>
          <a:bodyPr wrap="square" lIns="0" tIns="0" rIns="0" bIns="0" rtlCol="0"/>
          <a:lstStyle/>
          <a:p>
            <a:endParaRPr dirty="0"/>
          </a:p>
        </p:txBody>
      </p:sp>
      <p:sp>
        <p:nvSpPr>
          <p:cNvPr id="22" name="bk object 22"/>
          <p:cNvSpPr/>
          <p:nvPr/>
        </p:nvSpPr>
        <p:spPr>
          <a:xfrm>
            <a:off x="5538900" y="1384701"/>
            <a:ext cx="107314" cy="178435"/>
          </a:xfrm>
          <a:custGeom>
            <a:avLst/>
            <a:gdLst/>
            <a:ahLst/>
            <a:cxnLst/>
            <a:rect l="l" t="t" r="r" b="b"/>
            <a:pathLst>
              <a:path w="107314" h="178434">
                <a:moveTo>
                  <a:pt x="57619" y="59093"/>
                </a:moveTo>
                <a:lnTo>
                  <a:pt x="27470" y="59093"/>
                </a:lnTo>
                <a:lnTo>
                  <a:pt x="27549" y="134823"/>
                </a:lnTo>
                <a:lnTo>
                  <a:pt x="45815" y="171868"/>
                </a:lnTo>
                <a:lnTo>
                  <a:pt x="71958" y="178346"/>
                </a:lnTo>
                <a:lnTo>
                  <a:pt x="78384" y="178346"/>
                </a:lnTo>
                <a:lnTo>
                  <a:pt x="107061" y="172072"/>
                </a:lnTo>
                <a:lnTo>
                  <a:pt x="103741" y="150876"/>
                </a:lnTo>
                <a:lnTo>
                  <a:pt x="72085" y="150876"/>
                </a:lnTo>
                <a:lnTo>
                  <a:pt x="66890" y="148869"/>
                </a:lnTo>
                <a:lnTo>
                  <a:pt x="59461" y="140817"/>
                </a:lnTo>
                <a:lnTo>
                  <a:pt x="57619" y="134823"/>
                </a:lnTo>
                <a:lnTo>
                  <a:pt x="57619" y="59093"/>
                </a:lnTo>
                <a:close/>
              </a:path>
              <a:path w="107314" h="178434">
                <a:moveTo>
                  <a:pt x="103174" y="147256"/>
                </a:moveTo>
                <a:lnTo>
                  <a:pt x="82537" y="150876"/>
                </a:lnTo>
                <a:lnTo>
                  <a:pt x="103741" y="150876"/>
                </a:lnTo>
                <a:lnTo>
                  <a:pt x="103174" y="147256"/>
                </a:lnTo>
                <a:close/>
              </a:path>
              <a:path w="107314" h="178434">
                <a:moveTo>
                  <a:pt x="107061" y="34836"/>
                </a:moveTo>
                <a:lnTo>
                  <a:pt x="0" y="34836"/>
                </a:lnTo>
                <a:lnTo>
                  <a:pt x="0" y="59093"/>
                </a:lnTo>
                <a:lnTo>
                  <a:pt x="107061" y="59093"/>
                </a:lnTo>
                <a:lnTo>
                  <a:pt x="107061" y="34836"/>
                </a:lnTo>
                <a:close/>
              </a:path>
              <a:path w="107314" h="178434">
                <a:moveTo>
                  <a:pt x="57619" y="0"/>
                </a:moveTo>
                <a:lnTo>
                  <a:pt x="27470" y="0"/>
                </a:lnTo>
                <a:lnTo>
                  <a:pt x="27470" y="34836"/>
                </a:lnTo>
                <a:lnTo>
                  <a:pt x="57619" y="34836"/>
                </a:lnTo>
                <a:lnTo>
                  <a:pt x="57619" y="0"/>
                </a:lnTo>
                <a:close/>
              </a:path>
            </a:pathLst>
          </a:custGeom>
          <a:solidFill>
            <a:srgbClr val="191D63"/>
          </a:solidFill>
        </p:spPr>
        <p:txBody>
          <a:bodyPr wrap="square" lIns="0" tIns="0" rIns="0" bIns="0" rtlCol="0"/>
          <a:lstStyle/>
          <a:p>
            <a:endParaRPr dirty="0"/>
          </a:p>
        </p:txBody>
      </p:sp>
      <p:sp>
        <p:nvSpPr>
          <p:cNvPr id="23" name="bk object 23"/>
          <p:cNvSpPr/>
          <p:nvPr/>
        </p:nvSpPr>
        <p:spPr>
          <a:xfrm>
            <a:off x="5662316" y="1416857"/>
            <a:ext cx="132080" cy="143510"/>
          </a:xfrm>
          <a:custGeom>
            <a:avLst/>
            <a:gdLst/>
            <a:ahLst/>
            <a:cxnLst/>
            <a:rect l="l" t="t" r="r" b="b"/>
            <a:pathLst>
              <a:path w="132079" h="143509">
                <a:moveTo>
                  <a:pt x="26670" y="2679"/>
                </a:moveTo>
                <a:lnTo>
                  <a:pt x="0" y="2679"/>
                </a:lnTo>
                <a:lnTo>
                  <a:pt x="0" y="143510"/>
                </a:lnTo>
                <a:lnTo>
                  <a:pt x="30149" y="143510"/>
                </a:lnTo>
                <a:lnTo>
                  <a:pt x="30149" y="73139"/>
                </a:lnTo>
                <a:lnTo>
                  <a:pt x="30799" y="62271"/>
                </a:lnTo>
                <a:lnTo>
                  <a:pt x="52551" y="30276"/>
                </a:lnTo>
                <a:lnTo>
                  <a:pt x="67741" y="27470"/>
                </a:lnTo>
                <a:lnTo>
                  <a:pt x="124360" y="27470"/>
                </a:lnTo>
                <a:lnTo>
                  <a:pt x="124121" y="26949"/>
                </a:lnTo>
                <a:lnTo>
                  <a:pt x="28473" y="26949"/>
                </a:lnTo>
                <a:lnTo>
                  <a:pt x="26670" y="2679"/>
                </a:lnTo>
                <a:close/>
              </a:path>
              <a:path w="132079" h="143509">
                <a:moveTo>
                  <a:pt x="124360" y="27470"/>
                </a:moveTo>
                <a:lnTo>
                  <a:pt x="67741" y="27470"/>
                </a:lnTo>
                <a:lnTo>
                  <a:pt x="74850" y="28138"/>
                </a:lnTo>
                <a:lnTo>
                  <a:pt x="81278" y="30143"/>
                </a:lnTo>
                <a:lnTo>
                  <a:pt x="101561" y="70319"/>
                </a:lnTo>
                <a:lnTo>
                  <a:pt x="101561" y="143510"/>
                </a:lnTo>
                <a:lnTo>
                  <a:pt x="131711" y="143510"/>
                </a:lnTo>
                <a:lnTo>
                  <a:pt x="131661" y="60249"/>
                </a:lnTo>
                <a:lnTo>
                  <a:pt x="130756" y="47256"/>
                </a:lnTo>
                <a:lnTo>
                  <a:pt x="127890" y="35180"/>
                </a:lnTo>
                <a:lnTo>
                  <a:pt x="124360" y="27470"/>
                </a:lnTo>
                <a:close/>
              </a:path>
              <a:path w="132079" h="143509">
                <a:moveTo>
                  <a:pt x="77673" y="0"/>
                </a:moveTo>
                <a:lnTo>
                  <a:pt x="37320" y="15367"/>
                </a:lnTo>
                <a:lnTo>
                  <a:pt x="28473" y="26949"/>
                </a:lnTo>
                <a:lnTo>
                  <a:pt x="124121" y="26949"/>
                </a:lnTo>
                <a:lnTo>
                  <a:pt x="88896" y="997"/>
                </a:lnTo>
                <a:lnTo>
                  <a:pt x="77673" y="0"/>
                </a:lnTo>
                <a:close/>
              </a:path>
            </a:pathLst>
          </a:custGeom>
          <a:solidFill>
            <a:srgbClr val="191D63"/>
          </a:solidFill>
        </p:spPr>
        <p:txBody>
          <a:bodyPr wrap="square" lIns="0" tIns="0" rIns="0" bIns="0" rtlCol="0"/>
          <a:lstStyle/>
          <a:p>
            <a:endParaRPr dirty="0"/>
          </a:p>
        </p:txBody>
      </p:sp>
      <p:sp>
        <p:nvSpPr>
          <p:cNvPr id="24" name="bk object 24"/>
          <p:cNvSpPr/>
          <p:nvPr/>
        </p:nvSpPr>
        <p:spPr>
          <a:xfrm>
            <a:off x="5811956" y="1416855"/>
            <a:ext cx="144145" cy="146685"/>
          </a:xfrm>
          <a:custGeom>
            <a:avLst/>
            <a:gdLst/>
            <a:ahLst/>
            <a:cxnLst/>
            <a:rect l="l" t="t" r="r" b="b"/>
            <a:pathLst>
              <a:path w="144145" h="146684">
                <a:moveTo>
                  <a:pt x="74798" y="0"/>
                </a:moveTo>
                <a:lnTo>
                  <a:pt x="36825" y="9855"/>
                </a:lnTo>
                <a:lnTo>
                  <a:pt x="5441" y="45334"/>
                </a:lnTo>
                <a:lnTo>
                  <a:pt x="0" y="75806"/>
                </a:lnTo>
                <a:lnTo>
                  <a:pt x="261" y="81305"/>
                </a:lnTo>
                <a:lnTo>
                  <a:pt x="16475" y="120456"/>
                </a:lnTo>
                <a:lnTo>
                  <a:pt x="51912" y="143066"/>
                </a:lnTo>
                <a:lnTo>
                  <a:pt x="74544" y="146189"/>
                </a:lnTo>
                <a:lnTo>
                  <a:pt x="82748" y="146189"/>
                </a:lnTo>
                <a:lnTo>
                  <a:pt x="120162" y="132892"/>
                </a:lnTo>
                <a:lnTo>
                  <a:pt x="134255" y="120192"/>
                </a:lnTo>
                <a:lnTo>
                  <a:pt x="76411" y="120192"/>
                </a:lnTo>
                <a:lnTo>
                  <a:pt x="67160" y="119447"/>
                </a:lnTo>
                <a:lnTo>
                  <a:pt x="34190" y="94630"/>
                </a:lnTo>
                <a:lnTo>
                  <a:pt x="30056" y="77584"/>
                </a:lnTo>
                <a:lnTo>
                  <a:pt x="142603" y="77584"/>
                </a:lnTo>
                <a:lnTo>
                  <a:pt x="143010" y="76517"/>
                </a:lnTo>
                <a:lnTo>
                  <a:pt x="143187" y="75806"/>
                </a:lnTo>
                <a:lnTo>
                  <a:pt x="143378" y="74688"/>
                </a:lnTo>
                <a:lnTo>
                  <a:pt x="143835" y="71653"/>
                </a:lnTo>
                <a:lnTo>
                  <a:pt x="143949" y="68605"/>
                </a:lnTo>
                <a:lnTo>
                  <a:pt x="143609" y="61721"/>
                </a:lnTo>
                <a:lnTo>
                  <a:pt x="142906" y="57086"/>
                </a:lnTo>
                <a:lnTo>
                  <a:pt x="30856" y="57086"/>
                </a:lnTo>
                <a:lnTo>
                  <a:pt x="33063" y="49767"/>
                </a:lnTo>
                <a:lnTo>
                  <a:pt x="66373" y="23633"/>
                </a:lnTo>
                <a:lnTo>
                  <a:pt x="74264" y="23050"/>
                </a:lnTo>
                <a:lnTo>
                  <a:pt x="126520" y="23050"/>
                </a:lnTo>
                <a:lnTo>
                  <a:pt x="123909" y="20167"/>
                </a:lnTo>
                <a:lnTo>
                  <a:pt x="88674" y="1377"/>
                </a:lnTo>
                <a:lnTo>
                  <a:pt x="81820" y="344"/>
                </a:lnTo>
                <a:lnTo>
                  <a:pt x="74798" y="0"/>
                </a:lnTo>
                <a:close/>
              </a:path>
              <a:path w="144145" h="146684">
                <a:moveTo>
                  <a:pt x="119019" y="98894"/>
                </a:moveTo>
                <a:lnTo>
                  <a:pt x="81859" y="120192"/>
                </a:lnTo>
                <a:lnTo>
                  <a:pt x="134255" y="120192"/>
                </a:lnTo>
                <a:lnTo>
                  <a:pt x="136884" y="116497"/>
                </a:lnTo>
                <a:lnTo>
                  <a:pt x="137383" y="115747"/>
                </a:lnTo>
                <a:lnTo>
                  <a:pt x="119019" y="98894"/>
                </a:lnTo>
                <a:close/>
              </a:path>
              <a:path w="144145" h="146684">
                <a:moveTo>
                  <a:pt x="126520" y="23050"/>
                </a:moveTo>
                <a:lnTo>
                  <a:pt x="74264" y="23050"/>
                </a:lnTo>
                <a:lnTo>
                  <a:pt x="81661" y="23645"/>
                </a:lnTo>
                <a:lnTo>
                  <a:pt x="88571" y="25430"/>
                </a:lnTo>
                <a:lnTo>
                  <a:pt x="114866" y="57086"/>
                </a:lnTo>
                <a:lnTo>
                  <a:pt x="142906" y="57086"/>
                </a:lnTo>
                <a:lnTo>
                  <a:pt x="128264" y="24975"/>
                </a:lnTo>
                <a:lnTo>
                  <a:pt x="126520" y="23050"/>
                </a:lnTo>
                <a:close/>
              </a:path>
            </a:pathLst>
          </a:custGeom>
          <a:solidFill>
            <a:srgbClr val="191D63"/>
          </a:solidFill>
        </p:spPr>
        <p:txBody>
          <a:bodyPr wrap="square" lIns="0" tIns="0" rIns="0" bIns="0" rtlCol="0"/>
          <a:lstStyle/>
          <a:p>
            <a:endParaRPr dirty="0"/>
          </a:p>
        </p:txBody>
      </p:sp>
      <p:sp>
        <p:nvSpPr>
          <p:cNvPr id="25" name="bk object 25"/>
          <p:cNvSpPr/>
          <p:nvPr/>
        </p:nvSpPr>
        <p:spPr>
          <a:xfrm>
            <a:off x="5975073" y="1416857"/>
            <a:ext cx="194431" cy="146182"/>
          </a:xfrm>
          <a:prstGeom prst="rect">
            <a:avLst/>
          </a:prstGeom>
          <a:blipFill>
            <a:blip r:embed="rId3" cstate="print"/>
            <a:stretch>
              <a:fillRect/>
            </a:stretch>
          </a:blipFill>
        </p:spPr>
        <p:txBody>
          <a:bodyPr wrap="square" lIns="0" tIns="0" rIns="0" bIns="0" rtlCol="0"/>
          <a:lstStyle/>
          <a:p>
            <a:endParaRPr dirty="0"/>
          </a:p>
        </p:txBody>
      </p:sp>
      <p:sp>
        <p:nvSpPr>
          <p:cNvPr id="26" name="bk object 26"/>
          <p:cNvSpPr/>
          <p:nvPr/>
        </p:nvSpPr>
        <p:spPr>
          <a:xfrm>
            <a:off x="6007176" y="1360309"/>
            <a:ext cx="1072220" cy="448265"/>
          </a:xfrm>
          <a:prstGeom prst="rect">
            <a:avLst/>
          </a:prstGeom>
          <a:blipFill>
            <a:blip r:embed="rId4" cstate="print"/>
            <a:stretch>
              <a:fillRect/>
            </a:stretch>
          </a:blipFill>
        </p:spPr>
        <p:txBody>
          <a:bodyPr wrap="square" lIns="0" tIns="0" rIns="0" bIns="0" rtlCol="0"/>
          <a:lstStyle/>
          <a:p>
            <a:endParaRPr dirty="0"/>
          </a:p>
        </p:txBody>
      </p:sp>
      <p:sp>
        <p:nvSpPr>
          <p:cNvPr id="27" name="bk object 27"/>
          <p:cNvSpPr/>
          <p:nvPr/>
        </p:nvSpPr>
        <p:spPr>
          <a:xfrm>
            <a:off x="5267631" y="1719534"/>
            <a:ext cx="0" cy="86360"/>
          </a:xfrm>
          <a:custGeom>
            <a:avLst/>
            <a:gdLst/>
            <a:ahLst/>
            <a:cxnLst/>
            <a:rect l="l" t="t" r="r" b="b"/>
            <a:pathLst>
              <a:path h="86360">
                <a:moveTo>
                  <a:pt x="0" y="0"/>
                </a:moveTo>
                <a:lnTo>
                  <a:pt x="0" y="86360"/>
                </a:lnTo>
              </a:path>
            </a:pathLst>
          </a:custGeom>
          <a:ln w="31623">
            <a:solidFill>
              <a:srgbClr val="191D63"/>
            </a:solidFill>
          </a:ln>
        </p:spPr>
        <p:txBody>
          <a:bodyPr wrap="square" lIns="0" tIns="0" rIns="0" bIns="0" rtlCol="0"/>
          <a:lstStyle/>
          <a:p>
            <a:endParaRPr dirty="0"/>
          </a:p>
        </p:txBody>
      </p:sp>
      <p:sp>
        <p:nvSpPr>
          <p:cNvPr id="28" name="bk object 28"/>
          <p:cNvSpPr/>
          <p:nvPr/>
        </p:nvSpPr>
        <p:spPr>
          <a:xfrm>
            <a:off x="5251819" y="1705564"/>
            <a:ext cx="162560" cy="0"/>
          </a:xfrm>
          <a:custGeom>
            <a:avLst/>
            <a:gdLst/>
            <a:ahLst/>
            <a:cxnLst/>
            <a:rect l="l" t="t" r="r" b="b"/>
            <a:pathLst>
              <a:path w="162560">
                <a:moveTo>
                  <a:pt x="0" y="0"/>
                </a:moveTo>
                <a:lnTo>
                  <a:pt x="162001" y="0"/>
                </a:lnTo>
              </a:path>
            </a:pathLst>
          </a:custGeom>
          <a:ln w="27939">
            <a:solidFill>
              <a:srgbClr val="191D63"/>
            </a:solidFill>
          </a:ln>
        </p:spPr>
        <p:txBody>
          <a:bodyPr wrap="square" lIns="0" tIns="0" rIns="0" bIns="0" rtlCol="0"/>
          <a:lstStyle/>
          <a:p>
            <a:endParaRPr dirty="0"/>
          </a:p>
        </p:txBody>
      </p:sp>
      <p:sp>
        <p:nvSpPr>
          <p:cNvPr id="29" name="bk object 29"/>
          <p:cNvSpPr/>
          <p:nvPr/>
        </p:nvSpPr>
        <p:spPr>
          <a:xfrm>
            <a:off x="5251819" y="1614124"/>
            <a:ext cx="31750" cy="77470"/>
          </a:xfrm>
          <a:custGeom>
            <a:avLst/>
            <a:gdLst/>
            <a:ahLst/>
            <a:cxnLst/>
            <a:rect l="l" t="t" r="r" b="b"/>
            <a:pathLst>
              <a:path w="31750" h="77469">
                <a:moveTo>
                  <a:pt x="0" y="77470"/>
                </a:moveTo>
                <a:lnTo>
                  <a:pt x="31623" y="77470"/>
                </a:lnTo>
                <a:lnTo>
                  <a:pt x="31623" y="0"/>
                </a:lnTo>
                <a:lnTo>
                  <a:pt x="0" y="0"/>
                </a:lnTo>
                <a:lnTo>
                  <a:pt x="0" y="77470"/>
                </a:lnTo>
                <a:close/>
              </a:path>
            </a:pathLst>
          </a:custGeom>
          <a:solidFill>
            <a:srgbClr val="191D63"/>
          </a:solidFill>
        </p:spPr>
        <p:txBody>
          <a:bodyPr wrap="square" lIns="0" tIns="0" rIns="0" bIns="0" rtlCol="0"/>
          <a:lstStyle/>
          <a:p>
            <a:endParaRPr dirty="0"/>
          </a:p>
        </p:txBody>
      </p:sp>
      <p:sp>
        <p:nvSpPr>
          <p:cNvPr id="30" name="bk object 30"/>
          <p:cNvSpPr/>
          <p:nvPr/>
        </p:nvSpPr>
        <p:spPr>
          <a:xfrm>
            <a:off x="5398009" y="1719470"/>
            <a:ext cx="0" cy="86995"/>
          </a:xfrm>
          <a:custGeom>
            <a:avLst/>
            <a:gdLst/>
            <a:ahLst/>
            <a:cxnLst/>
            <a:rect l="l" t="t" r="r" b="b"/>
            <a:pathLst>
              <a:path h="86994">
                <a:moveTo>
                  <a:pt x="0" y="0"/>
                </a:moveTo>
                <a:lnTo>
                  <a:pt x="0" y="86423"/>
                </a:lnTo>
              </a:path>
            </a:pathLst>
          </a:custGeom>
          <a:ln w="31623">
            <a:solidFill>
              <a:srgbClr val="191D63"/>
            </a:solidFill>
          </a:ln>
        </p:spPr>
        <p:txBody>
          <a:bodyPr wrap="square" lIns="0" tIns="0" rIns="0" bIns="0" rtlCol="0"/>
          <a:lstStyle/>
          <a:p>
            <a:endParaRPr dirty="0"/>
          </a:p>
        </p:txBody>
      </p:sp>
      <p:sp>
        <p:nvSpPr>
          <p:cNvPr id="31" name="bk object 31"/>
          <p:cNvSpPr/>
          <p:nvPr/>
        </p:nvSpPr>
        <p:spPr>
          <a:xfrm>
            <a:off x="5382197" y="1613755"/>
            <a:ext cx="31750" cy="78740"/>
          </a:xfrm>
          <a:custGeom>
            <a:avLst/>
            <a:gdLst/>
            <a:ahLst/>
            <a:cxnLst/>
            <a:rect l="l" t="t" r="r" b="b"/>
            <a:pathLst>
              <a:path w="31750" h="78739">
                <a:moveTo>
                  <a:pt x="31622" y="0"/>
                </a:moveTo>
                <a:lnTo>
                  <a:pt x="0" y="0"/>
                </a:lnTo>
                <a:lnTo>
                  <a:pt x="0" y="78244"/>
                </a:lnTo>
                <a:lnTo>
                  <a:pt x="31622" y="78244"/>
                </a:lnTo>
                <a:lnTo>
                  <a:pt x="31622" y="0"/>
                </a:lnTo>
                <a:close/>
              </a:path>
            </a:pathLst>
          </a:custGeom>
          <a:solidFill>
            <a:srgbClr val="191D63"/>
          </a:solidFill>
        </p:spPr>
        <p:txBody>
          <a:bodyPr wrap="square" lIns="0" tIns="0" rIns="0" bIns="0" rtlCol="0"/>
          <a:lstStyle/>
          <a:p>
            <a:endParaRPr dirty="0"/>
          </a:p>
        </p:txBody>
      </p:sp>
      <p:sp>
        <p:nvSpPr>
          <p:cNvPr id="32" name="bk object 32"/>
          <p:cNvSpPr/>
          <p:nvPr/>
        </p:nvSpPr>
        <p:spPr>
          <a:xfrm>
            <a:off x="5432859" y="1662394"/>
            <a:ext cx="150495" cy="146685"/>
          </a:xfrm>
          <a:custGeom>
            <a:avLst/>
            <a:gdLst/>
            <a:ahLst/>
            <a:cxnLst/>
            <a:rect l="l" t="t" r="r" b="b"/>
            <a:pathLst>
              <a:path w="150495" h="146685">
                <a:moveTo>
                  <a:pt x="75704" y="0"/>
                </a:moveTo>
                <a:lnTo>
                  <a:pt x="37249" y="9766"/>
                </a:lnTo>
                <a:lnTo>
                  <a:pt x="9918" y="36410"/>
                </a:lnTo>
                <a:lnTo>
                  <a:pt x="0" y="73494"/>
                </a:lnTo>
                <a:lnTo>
                  <a:pt x="355" y="80969"/>
                </a:lnTo>
                <a:lnTo>
                  <a:pt x="16569" y="120192"/>
                </a:lnTo>
                <a:lnTo>
                  <a:pt x="52013" y="143010"/>
                </a:lnTo>
                <a:lnTo>
                  <a:pt x="74637" y="146177"/>
                </a:lnTo>
                <a:lnTo>
                  <a:pt x="84927" y="145565"/>
                </a:lnTo>
                <a:lnTo>
                  <a:pt x="121330" y="131041"/>
                </a:lnTo>
                <a:lnTo>
                  <a:pt x="134068" y="118706"/>
                </a:lnTo>
                <a:lnTo>
                  <a:pt x="75171" y="118706"/>
                </a:lnTo>
                <a:lnTo>
                  <a:pt x="65924" y="117887"/>
                </a:lnTo>
                <a:lnTo>
                  <a:pt x="33367" y="90863"/>
                </a:lnTo>
                <a:lnTo>
                  <a:pt x="30196" y="72415"/>
                </a:lnTo>
                <a:lnTo>
                  <a:pt x="30954" y="63709"/>
                </a:lnTo>
                <a:lnTo>
                  <a:pt x="57483" y="30741"/>
                </a:lnTo>
                <a:lnTo>
                  <a:pt x="75171" y="27457"/>
                </a:lnTo>
                <a:lnTo>
                  <a:pt x="135175" y="27457"/>
                </a:lnTo>
                <a:lnTo>
                  <a:pt x="129168" y="20759"/>
                </a:lnTo>
                <a:lnTo>
                  <a:pt x="95770" y="2373"/>
                </a:lnTo>
                <a:lnTo>
                  <a:pt x="85979" y="593"/>
                </a:lnTo>
                <a:lnTo>
                  <a:pt x="75704" y="0"/>
                </a:lnTo>
                <a:close/>
              </a:path>
              <a:path w="150495" h="146685">
                <a:moveTo>
                  <a:pt x="135175" y="27457"/>
                </a:moveTo>
                <a:lnTo>
                  <a:pt x="75171" y="27457"/>
                </a:lnTo>
                <a:lnTo>
                  <a:pt x="84308" y="28278"/>
                </a:lnTo>
                <a:lnTo>
                  <a:pt x="92690" y="30741"/>
                </a:lnTo>
                <a:lnTo>
                  <a:pt x="119380" y="63709"/>
                </a:lnTo>
                <a:lnTo>
                  <a:pt x="120145" y="72415"/>
                </a:lnTo>
                <a:lnTo>
                  <a:pt x="120145" y="73494"/>
                </a:lnTo>
                <a:lnTo>
                  <a:pt x="100406" y="111329"/>
                </a:lnTo>
                <a:lnTo>
                  <a:pt x="75171" y="118706"/>
                </a:lnTo>
                <a:lnTo>
                  <a:pt x="134068" y="118706"/>
                </a:lnTo>
                <a:lnTo>
                  <a:pt x="149721" y="82341"/>
                </a:lnTo>
                <a:lnTo>
                  <a:pt x="150342" y="72415"/>
                </a:lnTo>
                <a:lnTo>
                  <a:pt x="149738" y="62480"/>
                </a:lnTo>
                <a:lnTo>
                  <a:pt x="147926" y="53022"/>
                </a:lnTo>
                <a:lnTo>
                  <a:pt x="144909" y="44040"/>
                </a:lnTo>
                <a:lnTo>
                  <a:pt x="140690" y="35534"/>
                </a:lnTo>
                <a:lnTo>
                  <a:pt x="135399" y="27707"/>
                </a:lnTo>
                <a:lnTo>
                  <a:pt x="135175" y="27457"/>
                </a:lnTo>
                <a:close/>
              </a:path>
            </a:pathLst>
          </a:custGeom>
          <a:solidFill>
            <a:srgbClr val="191D63"/>
          </a:solidFill>
        </p:spPr>
        <p:txBody>
          <a:bodyPr wrap="square" lIns="0" tIns="0" rIns="0" bIns="0" rtlCol="0"/>
          <a:lstStyle/>
          <a:p>
            <a:endParaRPr dirty="0"/>
          </a:p>
        </p:txBody>
      </p:sp>
      <p:sp>
        <p:nvSpPr>
          <p:cNvPr id="33" name="bk object 33"/>
          <p:cNvSpPr/>
          <p:nvPr/>
        </p:nvSpPr>
        <p:spPr>
          <a:xfrm>
            <a:off x="5599621" y="1662396"/>
            <a:ext cx="227965" cy="143510"/>
          </a:xfrm>
          <a:custGeom>
            <a:avLst/>
            <a:gdLst/>
            <a:ahLst/>
            <a:cxnLst/>
            <a:rect l="l" t="t" r="r" b="b"/>
            <a:pathLst>
              <a:path w="227964" h="143510">
                <a:moveTo>
                  <a:pt x="26670" y="2666"/>
                </a:moveTo>
                <a:lnTo>
                  <a:pt x="0" y="2666"/>
                </a:lnTo>
                <a:lnTo>
                  <a:pt x="0" y="143497"/>
                </a:lnTo>
                <a:lnTo>
                  <a:pt x="30149" y="143497"/>
                </a:lnTo>
                <a:lnTo>
                  <a:pt x="30149" y="69494"/>
                </a:lnTo>
                <a:lnTo>
                  <a:pt x="30790" y="59505"/>
                </a:lnTo>
                <a:lnTo>
                  <a:pt x="58885" y="28104"/>
                </a:lnTo>
                <a:lnTo>
                  <a:pt x="66395" y="27457"/>
                </a:lnTo>
                <a:lnTo>
                  <a:pt x="121677" y="27457"/>
                </a:lnTo>
                <a:lnTo>
                  <a:pt x="121195" y="26403"/>
                </a:lnTo>
                <a:lnTo>
                  <a:pt x="28219" y="26403"/>
                </a:lnTo>
                <a:lnTo>
                  <a:pt x="26670" y="2666"/>
                </a:lnTo>
                <a:close/>
              </a:path>
              <a:path w="227964" h="143510">
                <a:moveTo>
                  <a:pt x="121677" y="27457"/>
                </a:moveTo>
                <a:lnTo>
                  <a:pt x="66395" y="27457"/>
                </a:lnTo>
                <a:lnTo>
                  <a:pt x="73191" y="28117"/>
                </a:lnTo>
                <a:lnTo>
                  <a:pt x="79349" y="30095"/>
                </a:lnTo>
                <a:lnTo>
                  <a:pt x="98866" y="69494"/>
                </a:lnTo>
                <a:lnTo>
                  <a:pt x="98882" y="143497"/>
                </a:lnTo>
                <a:lnTo>
                  <a:pt x="129032" y="143497"/>
                </a:lnTo>
                <a:lnTo>
                  <a:pt x="129032" y="69494"/>
                </a:lnTo>
                <a:lnTo>
                  <a:pt x="129672" y="59505"/>
                </a:lnTo>
                <a:lnTo>
                  <a:pt x="145845" y="32702"/>
                </a:lnTo>
                <a:lnTo>
                  <a:pt x="124079" y="32702"/>
                </a:lnTo>
                <a:lnTo>
                  <a:pt x="121677" y="27457"/>
                </a:lnTo>
                <a:close/>
              </a:path>
              <a:path w="227964" h="143510">
                <a:moveTo>
                  <a:pt x="220836" y="27457"/>
                </a:moveTo>
                <a:lnTo>
                  <a:pt x="165214" y="27457"/>
                </a:lnTo>
                <a:lnTo>
                  <a:pt x="171993" y="28117"/>
                </a:lnTo>
                <a:lnTo>
                  <a:pt x="178139" y="30095"/>
                </a:lnTo>
                <a:lnTo>
                  <a:pt x="197621" y="69494"/>
                </a:lnTo>
                <a:lnTo>
                  <a:pt x="197637" y="143497"/>
                </a:lnTo>
                <a:lnTo>
                  <a:pt x="227787" y="143497"/>
                </a:lnTo>
                <a:lnTo>
                  <a:pt x="227751" y="59505"/>
                </a:lnTo>
                <a:lnTo>
                  <a:pt x="226856" y="46497"/>
                </a:lnTo>
                <a:lnTo>
                  <a:pt x="224066" y="34597"/>
                </a:lnTo>
                <a:lnTo>
                  <a:pt x="220836" y="27457"/>
                </a:lnTo>
                <a:close/>
              </a:path>
              <a:path w="227964" h="143510">
                <a:moveTo>
                  <a:pt x="175120" y="0"/>
                </a:moveTo>
                <a:lnTo>
                  <a:pt x="138053" y="13033"/>
                </a:lnTo>
                <a:lnTo>
                  <a:pt x="124079" y="32702"/>
                </a:lnTo>
                <a:lnTo>
                  <a:pt x="145845" y="32702"/>
                </a:lnTo>
                <a:lnTo>
                  <a:pt x="150890" y="30046"/>
                </a:lnTo>
                <a:lnTo>
                  <a:pt x="157713" y="28104"/>
                </a:lnTo>
                <a:lnTo>
                  <a:pt x="165214" y="27457"/>
                </a:lnTo>
                <a:lnTo>
                  <a:pt x="220836" y="27457"/>
                </a:lnTo>
                <a:lnTo>
                  <a:pt x="219418" y="24322"/>
                </a:lnTo>
                <a:lnTo>
                  <a:pt x="212915" y="15671"/>
                </a:lnTo>
                <a:lnTo>
                  <a:pt x="204974" y="8813"/>
                </a:lnTo>
                <a:lnTo>
                  <a:pt x="196027" y="3916"/>
                </a:lnTo>
                <a:lnTo>
                  <a:pt x="186076" y="978"/>
                </a:lnTo>
                <a:lnTo>
                  <a:pt x="175120" y="0"/>
                </a:lnTo>
                <a:close/>
              </a:path>
              <a:path w="227964" h="143510">
                <a:moveTo>
                  <a:pt x="76339" y="0"/>
                </a:moveTo>
                <a:lnTo>
                  <a:pt x="36971" y="14971"/>
                </a:lnTo>
                <a:lnTo>
                  <a:pt x="28219" y="26403"/>
                </a:lnTo>
                <a:lnTo>
                  <a:pt x="121195" y="26403"/>
                </a:lnTo>
                <a:lnTo>
                  <a:pt x="91770" y="2089"/>
                </a:lnTo>
                <a:lnTo>
                  <a:pt x="76339" y="0"/>
                </a:lnTo>
                <a:close/>
              </a:path>
            </a:pathLst>
          </a:custGeom>
          <a:solidFill>
            <a:srgbClr val="191D63"/>
          </a:solidFill>
        </p:spPr>
        <p:txBody>
          <a:bodyPr wrap="square" lIns="0" tIns="0" rIns="0" bIns="0" rtlCol="0"/>
          <a:lstStyle/>
          <a:p>
            <a:endParaRPr dirty="0"/>
          </a:p>
        </p:txBody>
      </p:sp>
      <p:sp>
        <p:nvSpPr>
          <p:cNvPr id="34" name="bk object 34"/>
          <p:cNvSpPr/>
          <p:nvPr/>
        </p:nvSpPr>
        <p:spPr>
          <a:xfrm>
            <a:off x="5845335" y="1662385"/>
            <a:ext cx="144145" cy="146685"/>
          </a:xfrm>
          <a:custGeom>
            <a:avLst/>
            <a:gdLst/>
            <a:ahLst/>
            <a:cxnLst/>
            <a:rect l="l" t="t" r="r" b="b"/>
            <a:pathLst>
              <a:path w="144145" h="146685">
                <a:moveTo>
                  <a:pt x="74798" y="0"/>
                </a:moveTo>
                <a:lnTo>
                  <a:pt x="36825" y="9855"/>
                </a:lnTo>
                <a:lnTo>
                  <a:pt x="5441" y="45334"/>
                </a:lnTo>
                <a:lnTo>
                  <a:pt x="0" y="75806"/>
                </a:lnTo>
                <a:lnTo>
                  <a:pt x="261" y="81303"/>
                </a:lnTo>
                <a:lnTo>
                  <a:pt x="16475" y="120454"/>
                </a:lnTo>
                <a:lnTo>
                  <a:pt x="51912" y="143060"/>
                </a:lnTo>
                <a:lnTo>
                  <a:pt x="74531" y="146189"/>
                </a:lnTo>
                <a:lnTo>
                  <a:pt x="82748" y="146189"/>
                </a:lnTo>
                <a:lnTo>
                  <a:pt x="120162" y="132892"/>
                </a:lnTo>
                <a:lnTo>
                  <a:pt x="134245" y="120192"/>
                </a:lnTo>
                <a:lnTo>
                  <a:pt x="76411" y="120192"/>
                </a:lnTo>
                <a:lnTo>
                  <a:pt x="67160" y="119447"/>
                </a:lnTo>
                <a:lnTo>
                  <a:pt x="34188" y="94626"/>
                </a:lnTo>
                <a:lnTo>
                  <a:pt x="30043" y="77584"/>
                </a:lnTo>
                <a:lnTo>
                  <a:pt x="142603" y="77584"/>
                </a:lnTo>
                <a:lnTo>
                  <a:pt x="143009" y="76517"/>
                </a:lnTo>
                <a:lnTo>
                  <a:pt x="143187" y="75806"/>
                </a:lnTo>
                <a:lnTo>
                  <a:pt x="143378" y="74688"/>
                </a:lnTo>
                <a:lnTo>
                  <a:pt x="143835" y="71653"/>
                </a:lnTo>
                <a:lnTo>
                  <a:pt x="143949" y="68605"/>
                </a:lnTo>
                <a:lnTo>
                  <a:pt x="143609" y="61719"/>
                </a:lnTo>
                <a:lnTo>
                  <a:pt x="142907" y="57086"/>
                </a:lnTo>
                <a:lnTo>
                  <a:pt x="30856" y="57086"/>
                </a:lnTo>
                <a:lnTo>
                  <a:pt x="33063" y="49761"/>
                </a:lnTo>
                <a:lnTo>
                  <a:pt x="66373" y="23633"/>
                </a:lnTo>
                <a:lnTo>
                  <a:pt x="74264" y="23050"/>
                </a:lnTo>
                <a:lnTo>
                  <a:pt x="126520" y="23050"/>
                </a:lnTo>
                <a:lnTo>
                  <a:pt x="123909" y="20167"/>
                </a:lnTo>
                <a:lnTo>
                  <a:pt x="88669" y="1377"/>
                </a:lnTo>
                <a:lnTo>
                  <a:pt x="81818" y="344"/>
                </a:lnTo>
                <a:lnTo>
                  <a:pt x="74798" y="0"/>
                </a:lnTo>
                <a:close/>
              </a:path>
              <a:path w="144145" h="146685">
                <a:moveTo>
                  <a:pt x="119019" y="98894"/>
                </a:moveTo>
                <a:lnTo>
                  <a:pt x="81859" y="120192"/>
                </a:lnTo>
                <a:lnTo>
                  <a:pt x="134245" y="120192"/>
                </a:lnTo>
                <a:lnTo>
                  <a:pt x="137383" y="115747"/>
                </a:lnTo>
                <a:lnTo>
                  <a:pt x="119019" y="98894"/>
                </a:lnTo>
                <a:close/>
              </a:path>
              <a:path w="144145" h="146685">
                <a:moveTo>
                  <a:pt x="126520" y="23050"/>
                </a:moveTo>
                <a:lnTo>
                  <a:pt x="74264" y="23050"/>
                </a:lnTo>
                <a:lnTo>
                  <a:pt x="81661" y="23645"/>
                </a:lnTo>
                <a:lnTo>
                  <a:pt x="88571" y="25430"/>
                </a:lnTo>
                <a:lnTo>
                  <a:pt x="114866" y="57086"/>
                </a:lnTo>
                <a:lnTo>
                  <a:pt x="142907" y="57086"/>
                </a:lnTo>
                <a:lnTo>
                  <a:pt x="128264" y="24975"/>
                </a:lnTo>
                <a:lnTo>
                  <a:pt x="126520" y="23050"/>
                </a:lnTo>
                <a:close/>
              </a:path>
            </a:pathLst>
          </a:custGeom>
          <a:solidFill>
            <a:srgbClr val="191D63"/>
          </a:solidFill>
        </p:spPr>
        <p:txBody>
          <a:bodyPr wrap="square" lIns="0" tIns="0" rIns="0" bIns="0" rtlCol="0"/>
          <a:lstStyle/>
          <a:p>
            <a:endParaRPr dirty="0"/>
          </a:p>
        </p:txBody>
      </p:sp>
      <p:sp>
        <p:nvSpPr>
          <p:cNvPr id="35" name="bk object 35"/>
          <p:cNvSpPr/>
          <p:nvPr/>
        </p:nvSpPr>
        <p:spPr>
          <a:xfrm>
            <a:off x="5605350" y="729759"/>
            <a:ext cx="1010919" cy="548640"/>
          </a:xfrm>
          <a:custGeom>
            <a:avLst/>
            <a:gdLst/>
            <a:ahLst/>
            <a:cxnLst/>
            <a:rect l="l" t="t" r="r" b="b"/>
            <a:pathLst>
              <a:path w="1010920" h="548640">
                <a:moveTo>
                  <a:pt x="243268" y="0"/>
                </a:moveTo>
                <a:lnTo>
                  <a:pt x="0" y="281495"/>
                </a:lnTo>
                <a:lnTo>
                  <a:pt x="0" y="548170"/>
                </a:lnTo>
                <a:lnTo>
                  <a:pt x="72212" y="548170"/>
                </a:lnTo>
                <a:lnTo>
                  <a:pt x="72212" y="309765"/>
                </a:lnTo>
                <a:lnTo>
                  <a:pt x="243268" y="106400"/>
                </a:lnTo>
                <a:lnTo>
                  <a:pt x="335209" y="106400"/>
                </a:lnTo>
                <a:lnTo>
                  <a:pt x="243268" y="0"/>
                </a:lnTo>
                <a:close/>
              </a:path>
              <a:path w="1010920" h="548640">
                <a:moveTo>
                  <a:pt x="335209" y="106400"/>
                </a:moveTo>
                <a:lnTo>
                  <a:pt x="243268" y="106400"/>
                </a:lnTo>
                <a:lnTo>
                  <a:pt x="327215" y="206209"/>
                </a:lnTo>
                <a:lnTo>
                  <a:pt x="262140" y="281495"/>
                </a:lnTo>
                <a:lnTo>
                  <a:pt x="262140" y="548170"/>
                </a:lnTo>
                <a:lnTo>
                  <a:pt x="486524" y="548170"/>
                </a:lnTo>
                <a:lnTo>
                  <a:pt x="486524" y="475957"/>
                </a:lnTo>
                <a:lnTo>
                  <a:pt x="334365" y="475957"/>
                </a:lnTo>
                <a:lnTo>
                  <a:pt x="334365" y="309765"/>
                </a:lnTo>
                <a:lnTo>
                  <a:pt x="374332" y="262229"/>
                </a:lnTo>
                <a:lnTo>
                  <a:pt x="469874" y="262229"/>
                </a:lnTo>
                <a:lnTo>
                  <a:pt x="421462" y="206209"/>
                </a:lnTo>
                <a:lnTo>
                  <a:pt x="467329" y="151676"/>
                </a:lnTo>
                <a:lnTo>
                  <a:pt x="374332" y="151676"/>
                </a:lnTo>
                <a:lnTo>
                  <a:pt x="335209" y="106400"/>
                </a:lnTo>
                <a:close/>
              </a:path>
              <a:path w="1010920" h="548640">
                <a:moveTo>
                  <a:pt x="597359" y="106400"/>
                </a:moveTo>
                <a:lnTo>
                  <a:pt x="505409" y="106400"/>
                </a:lnTo>
                <a:lnTo>
                  <a:pt x="589356" y="206209"/>
                </a:lnTo>
                <a:lnTo>
                  <a:pt x="524294" y="281495"/>
                </a:lnTo>
                <a:lnTo>
                  <a:pt x="524294" y="548170"/>
                </a:lnTo>
                <a:lnTo>
                  <a:pt x="748677" y="548170"/>
                </a:lnTo>
                <a:lnTo>
                  <a:pt x="748677" y="475957"/>
                </a:lnTo>
                <a:lnTo>
                  <a:pt x="596506" y="475957"/>
                </a:lnTo>
                <a:lnTo>
                  <a:pt x="596506" y="309765"/>
                </a:lnTo>
                <a:lnTo>
                  <a:pt x="636485" y="262229"/>
                </a:lnTo>
                <a:lnTo>
                  <a:pt x="732028" y="262229"/>
                </a:lnTo>
                <a:lnTo>
                  <a:pt x="683615" y="206209"/>
                </a:lnTo>
                <a:lnTo>
                  <a:pt x="729482" y="151676"/>
                </a:lnTo>
                <a:lnTo>
                  <a:pt x="636485" y="151676"/>
                </a:lnTo>
                <a:lnTo>
                  <a:pt x="597359" y="106400"/>
                </a:lnTo>
                <a:close/>
              </a:path>
              <a:path w="1010920" h="548640">
                <a:moveTo>
                  <a:pt x="859514" y="106400"/>
                </a:moveTo>
                <a:lnTo>
                  <a:pt x="767562" y="106400"/>
                </a:lnTo>
                <a:lnTo>
                  <a:pt x="938618" y="309765"/>
                </a:lnTo>
                <a:lnTo>
                  <a:pt x="938618" y="548170"/>
                </a:lnTo>
                <a:lnTo>
                  <a:pt x="1010831" y="548170"/>
                </a:lnTo>
                <a:lnTo>
                  <a:pt x="1010831" y="281495"/>
                </a:lnTo>
                <a:lnTo>
                  <a:pt x="859514" y="106400"/>
                </a:lnTo>
                <a:close/>
              </a:path>
              <a:path w="1010920" h="548640">
                <a:moveTo>
                  <a:pt x="469874" y="262229"/>
                </a:moveTo>
                <a:lnTo>
                  <a:pt x="374332" y="262229"/>
                </a:lnTo>
                <a:lnTo>
                  <a:pt x="414312" y="309765"/>
                </a:lnTo>
                <a:lnTo>
                  <a:pt x="414312" y="475957"/>
                </a:lnTo>
                <a:lnTo>
                  <a:pt x="486524" y="475957"/>
                </a:lnTo>
                <a:lnTo>
                  <a:pt x="486524" y="281495"/>
                </a:lnTo>
                <a:lnTo>
                  <a:pt x="469874" y="262229"/>
                </a:lnTo>
                <a:close/>
              </a:path>
              <a:path w="1010920" h="548640">
                <a:moveTo>
                  <a:pt x="732028" y="262229"/>
                </a:moveTo>
                <a:lnTo>
                  <a:pt x="636485" y="262229"/>
                </a:lnTo>
                <a:lnTo>
                  <a:pt x="676465" y="309765"/>
                </a:lnTo>
                <a:lnTo>
                  <a:pt x="676465" y="475957"/>
                </a:lnTo>
                <a:lnTo>
                  <a:pt x="748677" y="475957"/>
                </a:lnTo>
                <a:lnTo>
                  <a:pt x="748677" y="281495"/>
                </a:lnTo>
                <a:lnTo>
                  <a:pt x="732028" y="262229"/>
                </a:lnTo>
                <a:close/>
              </a:path>
              <a:path w="1010920" h="548640">
                <a:moveTo>
                  <a:pt x="505409" y="0"/>
                </a:moveTo>
                <a:lnTo>
                  <a:pt x="374332" y="151676"/>
                </a:lnTo>
                <a:lnTo>
                  <a:pt x="467329" y="151676"/>
                </a:lnTo>
                <a:lnTo>
                  <a:pt x="505409" y="106400"/>
                </a:lnTo>
                <a:lnTo>
                  <a:pt x="597359" y="106400"/>
                </a:lnTo>
                <a:lnTo>
                  <a:pt x="505409" y="0"/>
                </a:lnTo>
                <a:close/>
              </a:path>
              <a:path w="1010920" h="548640">
                <a:moveTo>
                  <a:pt x="767562" y="0"/>
                </a:moveTo>
                <a:lnTo>
                  <a:pt x="636485" y="151676"/>
                </a:lnTo>
                <a:lnTo>
                  <a:pt x="729482" y="151676"/>
                </a:lnTo>
                <a:lnTo>
                  <a:pt x="767562" y="106400"/>
                </a:lnTo>
                <a:lnTo>
                  <a:pt x="859514" y="106400"/>
                </a:lnTo>
                <a:lnTo>
                  <a:pt x="767562" y="0"/>
                </a:lnTo>
                <a:close/>
              </a:path>
            </a:pathLst>
          </a:custGeom>
          <a:solidFill>
            <a:srgbClr val="00B5EF"/>
          </a:solidFill>
        </p:spPr>
        <p:txBody>
          <a:bodyPr wrap="square" lIns="0" tIns="0" rIns="0" bIns="0" rtlCol="0"/>
          <a:lstStyle/>
          <a:p>
            <a:endParaRPr dirty="0"/>
          </a:p>
        </p:txBody>
      </p:sp>
      <p:sp>
        <p:nvSpPr>
          <p:cNvPr id="36" name="bk object 36"/>
          <p:cNvSpPr/>
          <p:nvPr/>
        </p:nvSpPr>
        <p:spPr>
          <a:xfrm>
            <a:off x="5848616" y="780732"/>
            <a:ext cx="243255" cy="310769"/>
          </a:xfrm>
          <a:prstGeom prst="rect">
            <a:avLst/>
          </a:prstGeom>
          <a:blipFill>
            <a:blip r:embed="rId5" cstate="print"/>
            <a:stretch>
              <a:fillRect/>
            </a:stretch>
          </a:blipFill>
        </p:spPr>
        <p:txBody>
          <a:bodyPr wrap="square" lIns="0" tIns="0" rIns="0" bIns="0" rtlCol="0"/>
          <a:lstStyle/>
          <a:p>
            <a:endParaRPr dirty="0"/>
          </a:p>
        </p:txBody>
      </p:sp>
      <p:sp>
        <p:nvSpPr>
          <p:cNvPr id="37" name="bk object 37"/>
          <p:cNvSpPr/>
          <p:nvPr/>
        </p:nvSpPr>
        <p:spPr>
          <a:xfrm>
            <a:off x="6110770" y="780732"/>
            <a:ext cx="243256" cy="310768"/>
          </a:xfrm>
          <a:prstGeom prst="rect">
            <a:avLst/>
          </a:prstGeom>
          <a:blipFill>
            <a:blip r:embed="rId6"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385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55219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4058" y="3273425"/>
            <a:ext cx="8663883" cy="2087879"/>
          </a:xfrm>
          <a:prstGeom prst="rect">
            <a:avLst/>
          </a:prstGeom>
        </p:spPr>
        <p:txBody>
          <a:bodyPr wrap="square" lIns="0" tIns="0" rIns="0" bIns="0">
            <a:spAutoFit/>
          </a:bodyPr>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a:xfrm>
            <a:off x="2013838" y="2403378"/>
            <a:ext cx="8164322" cy="2197100"/>
          </a:xfrm>
          <a:prstGeom prst="rect">
            <a:avLst/>
          </a:prstGeom>
        </p:spPr>
        <p:txBody>
          <a:bodyPr wrap="square" lIns="0" tIns="0" rIns="0" bIns="0">
            <a:spAutoFit/>
          </a:bodyPr>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8/30/2024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9646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hyperlink" Target="mailto:cbollinger@rochesterhomelesscoc.or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www.letsendhomelessness.or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8.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hyperlink" Target="mailto:cbollinger@letsendhomelessness.org"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openxmlformats.org/officeDocument/2006/relationships/hyperlink" Target="https://www.hudexchange.info/resource/2889/rapid-rehousing-esg-vs-coc/" TargetMode="External"/><Relationship Id="rId3" Type="http://schemas.openxmlformats.org/officeDocument/2006/relationships/hyperlink" Target="https://www.hud.gov/sites/dfiles/SPM/documents/FY21_Continuum_of_Care_Competition.pdf" TargetMode="External"/><Relationship Id="rId7" Type="http://schemas.openxmlformats.org/officeDocument/2006/relationships/hyperlink" Target="https://www.hudexchange.info/resources/documents/Rapid-Re-Housing-Brief.pdf"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https://www.hudexchange.info/resources/documents/Housing-First-Permanent-Supportive-Housing-Brief.pdf" TargetMode="External"/><Relationship Id="rId11" Type="http://schemas.openxmlformats.org/officeDocument/2006/relationships/image" Target="../media/image8.png"/><Relationship Id="rId5" Type="http://schemas.openxmlformats.org/officeDocument/2006/relationships/hyperlink" Target="https://www.hudexchange.info/resources/documents/CoCProgramInterimRule_FormattedVersion.pdf" TargetMode="External"/><Relationship Id="rId10" Type="http://schemas.openxmlformats.org/officeDocument/2006/relationships/image" Target="../media/image7.png"/><Relationship Id="rId4" Type="http://schemas.openxmlformats.org/officeDocument/2006/relationships/hyperlink" Target="https://www.grants.gov/web/grants/view-opportunity.html?oppId=342855" TargetMode="External"/><Relationship Id="rId9"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hyperlink" Target="mailto:cbollinger@letsendhomelessness.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2744919"/>
            <a:ext cx="8663883" cy="1477328"/>
          </a:xfrm>
        </p:spPr>
        <p:txBody>
          <a:bodyPr/>
          <a:lstStyle/>
          <a:p>
            <a:pPr algn="ctr"/>
            <a:r>
              <a:rPr lang="en-US" sz="4800" dirty="0">
                <a:solidFill>
                  <a:schemeClr val="accent6"/>
                </a:solidFill>
              </a:rPr>
              <a:t>FY2024 HUD CoC Funding NOFO</a:t>
            </a:r>
            <a:br>
              <a:rPr lang="en-US" sz="4800" dirty="0">
                <a:solidFill>
                  <a:schemeClr val="accent6"/>
                </a:solidFill>
              </a:rPr>
            </a:br>
            <a:r>
              <a:rPr lang="en-US" sz="4800" dirty="0">
                <a:solidFill>
                  <a:schemeClr val="accent6"/>
                </a:solidFill>
              </a:rPr>
              <a:t>Summary</a:t>
            </a:r>
          </a:p>
        </p:txBody>
      </p:sp>
    </p:spTree>
    <p:extLst>
      <p:ext uri="{BB962C8B-B14F-4D97-AF65-F5344CB8AC3E}">
        <p14:creationId xmlns:p14="http://schemas.microsoft.com/office/powerpoint/2010/main" val="378715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627184" y="126765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algn="ctr">
              <a:lnSpc>
                <a:spcPct val="107000"/>
              </a:lnSpc>
              <a:spcBef>
                <a:spcPts val="0"/>
              </a:spcBef>
              <a:spcAft>
                <a:spcPts val="800"/>
              </a:spcAft>
            </a:pPr>
            <a:r>
              <a:rPr lang="en-US" sz="1800" b="1" dirty="0">
                <a:effectLst/>
                <a:latin typeface="Cambria" panose="02040503050406030204" pitchFamily="18" charset="0"/>
                <a:ea typeface="Calibri" panose="020F0502020204030204" pitchFamily="34" charset="0"/>
                <a:cs typeface="Times New Roman" panose="02020603050405020304" pitchFamily="18" charset="0"/>
              </a:rPr>
              <a:t>Barriers to Housing</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Affordability</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Availability</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History of Prior Evictions/Poor Landlord References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Bad Credit</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Units that meet HQS standards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Accessibility (Mobility)</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History of Criminal Justice Involvement</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Discrimination</a:t>
            </a:r>
          </a:p>
          <a:p>
            <a:pPr algn="ctr"/>
            <a:r>
              <a:rPr lang="en-US" sz="1800" dirty="0">
                <a:effectLst/>
                <a:latin typeface="Cambria" panose="02040503050406030204" pitchFamily="18" charset="0"/>
                <a:ea typeface="Calibri" panose="020F0502020204030204" pitchFamily="34" charset="0"/>
                <a:cs typeface="Times New Roman" panose="02020603050405020304" pitchFamily="18" charset="0"/>
              </a:rPr>
              <a:t>Other</a:t>
            </a:r>
            <a:endParaRPr kumimoji="0" sz="180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Community Priorities </a:t>
            </a:r>
            <a:endParaRPr sz="4600" dirty="0">
              <a:latin typeface="Tahoma"/>
              <a:cs typeface="Tahoma"/>
            </a:endParaRPr>
          </a:p>
        </p:txBody>
      </p:sp>
    </p:spTree>
    <p:extLst>
      <p:ext uri="{BB962C8B-B14F-4D97-AF65-F5344CB8AC3E}">
        <p14:creationId xmlns:p14="http://schemas.microsoft.com/office/powerpoint/2010/main" val="303421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627184" y="126765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algn="ctr">
              <a:lnSpc>
                <a:spcPct val="107000"/>
              </a:lnSpc>
              <a:spcBef>
                <a:spcPts val="0"/>
              </a:spcBef>
              <a:spcAft>
                <a:spcPts val="800"/>
              </a:spcAft>
            </a:pPr>
            <a:r>
              <a:rPr lang="en-US" sz="1800" b="1" dirty="0">
                <a:effectLst/>
                <a:latin typeface="Cambria" panose="02040503050406030204" pitchFamily="18" charset="0"/>
                <a:ea typeface="Calibri" panose="020F0502020204030204" pitchFamily="34" charset="0"/>
                <a:cs typeface="Times New Roman" panose="02020603050405020304" pitchFamily="18" charset="0"/>
              </a:rPr>
              <a:t>Improving Housing Stability</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Increase PSH/affordable housing resources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Increase support services </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Increase cash assistance for housing-related costs, such as rental arrears, security deposits,                                                                                                                              etc.</a:t>
            </a:r>
          </a:p>
          <a:p>
            <a:pPr marL="0" marR="0" algn="ctr">
              <a:lnSpc>
                <a:spcPct val="107000"/>
              </a:lnSpc>
              <a:spcBef>
                <a:spcPts val="0"/>
              </a:spcBef>
              <a:spcAft>
                <a:spcPts val="800"/>
              </a:spcAft>
            </a:pPr>
            <a:endParaRPr kumimoji="0" sz="180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Community Priorities </a:t>
            </a:r>
            <a:endParaRPr sz="4600" dirty="0">
              <a:latin typeface="Tahoma"/>
              <a:cs typeface="Tahoma"/>
            </a:endParaRPr>
          </a:p>
        </p:txBody>
      </p:sp>
    </p:spTree>
    <p:extLst>
      <p:ext uri="{BB962C8B-B14F-4D97-AF65-F5344CB8AC3E}">
        <p14:creationId xmlns:p14="http://schemas.microsoft.com/office/powerpoint/2010/main" val="138308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2744919"/>
            <a:ext cx="8663883" cy="2708434"/>
          </a:xfrm>
        </p:spPr>
        <p:txBody>
          <a:bodyPr/>
          <a:lstStyle/>
          <a:p>
            <a:pPr algn="ctr"/>
            <a:r>
              <a:rPr lang="en-US" b="1" dirty="0">
                <a:ea typeface="Tahoma" pitchFamily="34" charset="0"/>
                <a:cs typeface="Tahoma" pitchFamily="34" charset="0"/>
              </a:rPr>
              <a:t>FY2024 CoC Program Funding</a:t>
            </a:r>
            <a:br>
              <a:rPr lang="en-US" b="1" dirty="0">
                <a:ea typeface="Tahoma" pitchFamily="34" charset="0"/>
                <a:cs typeface="Tahoma" pitchFamily="34" charset="0"/>
              </a:rPr>
            </a:br>
            <a:br>
              <a:rPr lang="en-US" b="1" dirty="0">
                <a:ea typeface="Tahoma" pitchFamily="34" charset="0"/>
                <a:cs typeface="Tahoma" pitchFamily="34" charset="0"/>
              </a:rPr>
            </a:br>
            <a:r>
              <a:rPr lang="en-US" b="1" dirty="0">
                <a:ea typeface="Tahoma" pitchFamily="34" charset="0"/>
                <a:cs typeface="Tahoma" pitchFamily="34" charset="0"/>
              </a:rPr>
              <a:t>New Project  Applicant Workshop</a:t>
            </a:r>
            <a:endParaRPr lang="en-US" dirty="0">
              <a:solidFill>
                <a:schemeClr val="tx2">
                  <a:lumMod val="60000"/>
                  <a:lumOff val="40000"/>
                </a:schemeClr>
              </a:solidFill>
            </a:endParaRPr>
          </a:p>
        </p:txBody>
      </p:sp>
    </p:spTree>
    <p:extLst>
      <p:ext uri="{BB962C8B-B14F-4D97-AF65-F5344CB8AC3E}">
        <p14:creationId xmlns:p14="http://schemas.microsoft.com/office/powerpoint/2010/main" val="273911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935"/>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427646"/>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Introduction</a:t>
            </a:r>
            <a:endParaRPr sz="4600" dirty="0">
              <a:latin typeface="Tahoma"/>
              <a:cs typeface="Tahoma"/>
            </a:endParaRPr>
          </a:p>
        </p:txBody>
      </p:sp>
      <p:sp>
        <p:nvSpPr>
          <p:cNvPr id="20" name="object 20"/>
          <p:cNvSpPr txBox="1"/>
          <p:nvPr/>
        </p:nvSpPr>
        <p:spPr>
          <a:xfrm>
            <a:off x="1022414" y="1382681"/>
            <a:ext cx="9061893" cy="4826320"/>
          </a:xfrm>
          <a:prstGeom prst="rect">
            <a:avLst/>
          </a:prstGeom>
        </p:spPr>
        <p:txBody>
          <a:bodyPr vert="horz" wrap="square" lIns="0" tIns="217804" rIns="0" bIns="0" rtlCol="0">
            <a:spAutoFit/>
          </a:bodyPr>
          <a:lstStyle/>
          <a:p>
            <a:pPr marL="114300" indent="0">
              <a:buNone/>
            </a:pPr>
            <a:r>
              <a:rPr lang="en-US" sz="2800" dirty="0"/>
              <a:t>Partners Ending Homelessness, the lead agency for the</a:t>
            </a:r>
          </a:p>
          <a:p>
            <a:pPr marL="114300" indent="0">
              <a:buNone/>
            </a:pPr>
            <a:r>
              <a:rPr lang="en-US" sz="2800" dirty="0"/>
              <a:t>Continuum of Care (CoC), representing the City of Rochester, County of Monroe, and Towns of Greece and Irondequoit (NY-500), will submit a CoC Program Consolidated Application for funding to the U.S. Department of Housing and Urban Development (HUD) in the upcoming FY 2024 Continuum of Care Homeless Assistance Program Competition. This presentation describes the New Project Application submission and review process. </a:t>
            </a:r>
          </a:p>
          <a:p>
            <a:pPr marL="348615" marR="0" lvl="0" indent="-335915" algn="l" defTabSz="914400" rtl="0" eaLnBrk="1" fontAlgn="auto" latinLnBrk="0" hangingPunct="1">
              <a:lnSpc>
                <a:spcPct val="100000"/>
              </a:lnSpc>
              <a:spcBef>
                <a:spcPts val="1620"/>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407217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48498" y="250267"/>
            <a:ext cx="9135809" cy="1459374"/>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Application Review</a:t>
            </a:r>
            <a:br>
              <a:rPr lang="en-US" sz="4800" b="1" dirty="0"/>
            </a:br>
            <a:endParaRPr sz="4600" dirty="0">
              <a:latin typeface="Tahoma"/>
              <a:cs typeface="Tahoma"/>
            </a:endParaRPr>
          </a:p>
        </p:txBody>
      </p:sp>
      <p:sp>
        <p:nvSpPr>
          <p:cNvPr id="20" name="object 20"/>
          <p:cNvSpPr txBox="1"/>
          <p:nvPr/>
        </p:nvSpPr>
        <p:spPr>
          <a:xfrm>
            <a:off x="833119" y="1399918"/>
            <a:ext cx="10240536" cy="3546483"/>
          </a:xfrm>
          <a:prstGeom prst="rect">
            <a:avLst/>
          </a:prstGeom>
        </p:spPr>
        <p:txBody>
          <a:bodyPr vert="horz" wrap="square" lIns="0" tIns="217804" rIns="0" bIns="0" rtlCol="0">
            <a:spAutoFit/>
          </a:bodyPr>
          <a:lstStyle/>
          <a:p>
            <a:pPr marL="114300" indent="0">
              <a:buNone/>
            </a:pPr>
            <a:r>
              <a:rPr lang="en-US" sz="2400" dirty="0"/>
              <a:t>The Ranking and Review Committee will read and evaluate the new project applications. The process shall be transparent and impartial</a:t>
            </a:r>
          </a:p>
          <a:p>
            <a:pPr marL="571500" lvl="0" indent="-457200">
              <a:buFont typeface="+mj-lt"/>
              <a:buAutoNum type="arabicPeriod"/>
            </a:pPr>
            <a:r>
              <a:rPr lang="en-US" sz="2400" dirty="0"/>
              <a:t>The process includes an Appeal Process</a:t>
            </a:r>
          </a:p>
          <a:p>
            <a:pPr marL="571500" lvl="0" indent="-457200">
              <a:buFont typeface="+mj-lt"/>
              <a:buAutoNum type="arabicPeriod"/>
            </a:pPr>
            <a:r>
              <a:rPr lang="en-US" sz="2400" dirty="0"/>
              <a:t>New applications will be scored using the 2024 New Application Scoring Rubric </a:t>
            </a:r>
          </a:p>
          <a:p>
            <a:pPr marL="571500" lvl="0" indent="-457200">
              <a:buFont typeface="+mj-lt"/>
              <a:buAutoNum type="arabicPeriod"/>
            </a:pPr>
            <a:r>
              <a:rPr lang="en-US" sz="2400" dirty="0">
                <a:effectLst/>
                <a:ea typeface="Calibri" panose="020F0502020204030204" pitchFamily="34" charset="0"/>
                <a:cs typeface="Times New Roman" panose="02020603050405020304" pitchFamily="18" charset="0"/>
              </a:rPr>
              <a:t>Project(s) approved for bonus and reallocated funds will be scored. The ranking and review committee will determine Tier 1 or Tier 2 placement.</a:t>
            </a:r>
          </a:p>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25136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451295" y="1695179"/>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eaLnBrk="0" fontAlgn="base" hangingPunct="0">
              <a:spcBef>
                <a:spcPct val="0"/>
              </a:spcBef>
              <a:spcAft>
                <a:spcPct val="0"/>
              </a:spcAft>
            </a:pPr>
            <a:r>
              <a:rPr lang="en-US" sz="2800" dirty="0">
                <a:solidFill>
                  <a:srgbClr val="000000"/>
                </a:solidFill>
                <a:ea typeface="ＭＳ Ｐゴシック" pitchFamily="-48" charset="-128"/>
              </a:rPr>
              <a:t>Non-profits, states, local government, </a:t>
            </a:r>
          </a:p>
          <a:p>
            <a:pPr eaLnBrk="0" fontAlgn="base" hangingPunct="0">
              <a:spcBef>
                <a:spcPct val="0"/>
              </a:spcBef>
              <a:spcAft>
                <a:spcPct val="0"/>
              </a:spcAft>
            </a:pPr>
            <a:r>
              <a:rPr lang="en-US" sz="2800" dirty="0">
                <a:solidFill>
                  <a:srgbClr val="000000"/>
                </a:solidFill>
                <a:ea typeface="ＭＳ Ｐゴシック" pitchFamily="-48" charset="-128"/>
              </a:rPr>
              <a:t>and instrumentalities of local government</a:t>
            </a:r>
          </a:p>
          <a:p>
            <a:pPr eaLnBrk="0" fontAlgn="base" hangingPunct="0">
              <a:spcBef>
                <a:spcPct val="0"/>
              </a:spcBef>
              <a:spcAft>
                <a:spcPct val="0"/>
              </a:spcAft>
            </a:pPr>
            <a:endParaRPr lang="en-US" sz="2800" dirty="0">
              <a:solidFill>
                <a:srgbClr val="000000"/>
              </a:solidFill>
              <a:ea typeface="ＭＳ Ｐゴシック" pitchFamily="-48" charset="-128"/>
            </a:endParaRPr>
          </a:p>
          <a:p>
            <a:pPr eaLnBrk="0" fontAlgn="base" hangingPunct="0">
              <a:spcBef>
                <a:spcPct val="0"/>
              </a:spcBef>
              <a:spcAft>
                <a:spcPct val="0"/>
              </a:spcAft>
            </a:pPr>
            <a:r>
              <a:rPr lang="en-US" sz="2800" dirty="0">
                <a:solidFill>
                  <a:srgbClr val="000000"/>
                </a:solidFill>
                <a:ea typeface="ＭＳ Ｐゴシック" pitchFamily="-48" charset="-128"/>
              </a:rPr>
              <a:t>Individuals and for-profits are not permitted to apply for grants or be sub-recipients of grants.</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20" y="722376"/>
            <a:ext cx="10522598" cy="689932"/>
          </a:xfrm>
          <a:prstGeom prst="rect">
            <a:avLst/>
          </a:prstGeom>
        </p:spPr>
        <p:txBody>
          <a:bodyPr vert="horz" wrap="square" lIns="0" tIns="12700" rIns="0" bIns="0" rtlCol="0">
            <a:spAutoFit/>
          </a:bodyPr>
          <a:lstStyle/>
          <a:p>
            <a:pPr marL="12700" algn="ctr">
              <a:lnSpc>
                <a:spcPct val="100000"/>
              </a:lnSpc>
              <a:spcBef>
                <a:spcPts val="100"/>
              </a:spcBef>
            </a:pPr>
            <a:r>
              <a:rPr lang="en-US" dirty="0">
                <a:latin typeface="Tahoma"/>
                <a:cs typeface="Tahoma"/>
              </a:rPr>
              <a:t>Eligible Applicants     </a:t>
            </a:r>
            <a:endParaRPr dirty="0">
              <a:latin typeface="Tahoma"/>
              <a:cs typeface="Tahoma"/>
            </a:endParaRPr>
          </a:p>
        </p:txBody>
      </p:sp>
    </p:spTree>
    <p:extLst>
      <p:ext uri="{BB962C8B-B14F-4D97-AF65-F5344CB8AC3E}">
        <p14:creationId xmlns:p14="http://schemas.microsoft.com/office/powerpoint/2010/main" val="225085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671858"/>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594622" y="1887238"/>
            <a:ext cx="9316973" cy="355160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Eligible Projects for Bonus Funding:    </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Housing Partnership PSH or RRH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Healthcare Partnership PSH or RRH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Permanent Supportive Housing (PSH)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Rapid Rehousing (RRH)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Joint Transitional Housing and Rapid Rehousing (TH-RRH)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Domestic Violence Bonus Project (DV-RRH and DV-TH/RRH)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PSH or RRH Expansion Grants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HMIS Expansion programs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Coordinated Entry Expansion programs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b="1" dirty="0">
              <a:solidFill>
                <a:srgbClr val="000000"/>
              </a:solidFill>
              <a:ea typeface="ＭＳ Ｐゴシック" pitchFamily="-48" charset="-128"/>
            </a:endParaRPr>
          </a:p>
          <a:p>
            <a:pPr eaLnBrk="0" fontAlgn="base" hangingPunct="0">
              <a:spcBef>
                <a:spcPct val="0"/>
              </a:spcBef>
              <a:spcAft>
                <a:spcPct val="0"/>
              </a:spcAft>
            </a:pPr>
            <a:endParaRPr lang="en-US" sz="2800" b="1" dirty="0">
              <a:solidFill>
                <a:srgbClr val="000000"/>
              </a:solidFill>
              <a:ea typeface="ＭＳ Ｐゴシック" pitchFamily="-48" charset="-128"/>
            </a:endParaRPr>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20" y="722376"/>
            <a:ext cx="10522598" cy="1243930"/>
          </a:xfrm>
          <a:prstGeom prst="rect">
            <a:avLst/>
          </a:prstGeom>
        </p:spPr>
        <p:txBody>
          <a:bodyPr vert="horz" wrap="square" lIns="0" tIns="12700" rIns="0" bIns="0" rtlCol="0">
            <a:spAutoFit/>
          </a:bodyPr>
          <a:lstStyle/>
          <a:p>
            <a:pPr marL="12700" algn="ctr">
              <a:lnSpc>
                <a:spcPct val="100000"/>
              </a:lnSpc>
              <a:spcBef>
                <a:spcPts val="100"/>
              </a:spcBef>
            </a:pPr>
            <a:r>
              <a:rPr lang="en-US" sz="4000" dirty="0">
                <a:latin typeface="Arial Black" panose="020B0A04020102020204" pitchFamily="34" charset="0"/>
                <a:cs typeface="Tahoma"/>
              </a:rPr>
              <a:t>Eligible Projects Using Bonus or Reallocated Funds </a:t>
            </a:r>
            <a:r>
              <a:rPr lang="en-US" sz="4000" dirty="0">
                <a:latin typeface="Tahoma"/>
                <a:cs typeface="Tahoma"/>
              </a:rPr>
              <a:t>    </a:t>
            </a:r>
            <a:endParaRPr sz="4000" dirty="0">
              <a:latin typeface="Tahoma"/>
              <a:cs typeface="Tahoma"/>
            </a:endParaRPr>
          </a:p>
        </p:txBody>
      </p:sp>
    </p:spTree>
    <p:extLst>
      <p:ext uri="{BB962C8B-B14F-4D97-AF65-F5344CB8AC3E}">
        <p14:creationId xmlns:p14="http://schemas.microsoft.com/office/powerpoint/2010/main" val="427610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451295" y="1751682"/>
            <a:ext cx="9316973" cy="30132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457200">
              <a:spcBef>
                <a:spcPts val="580"/>
              </a:spcBef>
              <a:buClr>
                <a:srgbClr val="002060"/>
              </a:buClr>
              <a:buSzPct val="85000"/>
              <a:buFont typeface="Arial" panose="020B0604020202020204" pitchFamily="34" charset="0"/>
              <a:buChar char="•"/>
            </a:pPr>
            <a:r>
              <a:rPr lang="en-US" sz="2800" dirty="0">
                <a:cs typeface="Arial" pitchFamily="34" charset="0"/>
              </a:rPr>
              <a:t>Provides long-term housing assistance to homeless individuals and families in which one </a:t>
            </a:r>
            <a:r>
              <a:rPr lang="en-US" sz="2800" b="1" u="sng" dirty="0">
                <a:cs typeface="Arial" pitchFamily="34" charset="0"/>
              </a:rPr>
              <a:t>adult or child has a documented long-term disability</a:t>
            </a:r>
          </a:p>
          <a:p>
            <a:pPr marL="457200" indent="-457200">
              <a:spcBef>
                <a:spcPts val="580"/>
              </a:spcBef>
              <a:buClr>
                <a:srgbClr val="002060"/>
              </a:buClr>
              <a:buSzPct val="85000"/>
              <a:buFont typeface="Arial" panose="020B0604020202020204" pitchFamily="34" charset="0"/>
              <a:buChar char="•"/>
            </a:pPr>
            <a:r>
              <a:rPr lang="en-US" sz="2800" dirty="0">
                <a:cs typeface="Arial" pitchFamily="34" charset="0"/>
              </a:rPr>
              <a:t>PSH Programs must PRIORITIZE Chronically homeless individuals and families</a:t>
            </a:r>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2971609" y="-553618"/>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48258"/>
            <a:ext cx="10847269" cy="1921039"/>
          </a:xfrm>
          <a:prstGeom prst="rect">
            <a:avLst/>
          </a:prstGeom>
        </p:spPr>
        <p:txBody>
          <a:bodyPr vert="horz" wrap="square" lIns="0" tIns="12700" rIns="0" bIns="0" rtlCol="0">
            <a:spAutoFit/>
          </a:bodyPr>
          <a:lstStyle/>
          <a:p>
            <a:pPr marL="12700" algn="ctr">
              <a:spcBef>
                <a:spcPts val="100"/>
              </a:spcBef>
            </a:pPr>
            <a:r>
              <a:rPr lang="en-US" sz="4000" b="1" dirty="0">
                <a:latin typeface="Arial" pitchFamily="34" charset="0"/>
                <a:cs typeface="Arial" pitchFamily="34" charset="0"/>
              </a:rPr>
              <a:t>Eligible Components: Permanent Supportive Housing</a:t>
            </a:r>
            <a:br>
              <a:rPr lang="en-US" sz="4400" b="1" dirty="0">
                <a:latin typeface="Arial" pitchFamily="34" charset="0"/>
                <a:cs typeface="Arial"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14720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4365" y="1544248"/>
            <a:ext cx="10590715" cy="34711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371600" lvl="2" indent="-457200">
              <a:spcBef>
                <a:spcPts val="580"/>
              </a:spcBef>
              <a:buClr>
                <a:srgbClr val="002060"/>
              </a:buClr>
              <a:buSzPct val="85000"/>
            </a:pPr>
            <a:r>
              <a:rPr lang="en-US" sz="2400" b="1" dirty="0">
                <a:cs typeface="Tahoma" pitchFamily="34" charset="0"/>
              </a:rPr>
              <a:t>b</a:t>
            </a:r>
            <a:r>
              <a:rPr lang="en-US" sz="2400" dirty="0">
                <a:cs typeface="Tahoma" pitchFamily="34" charset="0"/>
              </a:rPr>
              <a:t>. </a:t>
            </a:r>
            <a:r>
              <a:rPr lang="en-US" sz="2400" b="1" dirty="0">
                <a:cs typeface="Tahoma" pitchFamily="34" charset="0"/>
              </a:rPr>
              <a:t>Rapid Re-Housing (RRH) </a:t>
            </a:r>
          </a:p>
          <a:p>
            <a:pPr marL="1885950" lvl="3" indent="-514350">
              <a:spcBef>
                <a:spcPts val="580"/>
              </a:spcBef>
              <a:buClr>
                <a:srgbClr val="002060"/>
              </a:buClr>
              <a:buSzPct val="85000"/>
              <a:buFont typeface="+mj-lt"/>
              <a:buAutoNum type="romanUcPeriod"/>
            </a:pPr>
            <a:r>
              <a:rPr lang="en-US" sz="2400" dirty="0">
                <a:cs typeface="Tahoma" pitchFamily="34" charset="0"/>
              </a:rPr>
              <a:t>Designed to help homeless individuals and families move as </a:t>
            </a:r>
            <a:r>
              <a:rPr lang="en-US" sz="2400" b="1" u="sng" dirty="0">
                <a:cs typeface="Tahoma" pitchFamily="34" charset="0"/>
              </a:rPr>
              <a:t>quickly</a:t>
            </a:r>
            <a:r>
              <a:rPr lang="en-US" sz="2400" dirty="0">
                <a:cs typeface="Tahoma" pitchFamily="34" charset="0"/>
              </a:rPr>
              <a:t> as possible into permanent housing and achieve stability in that housing.</a:t>
            </a:r>
          </a:p>
          <a:p>
            <a:pPr marL="1885950" lvl="3" indent="-514350">
              <a:spcBef>
                <a:spcPts val="580"/>
              </a:spcBef>
              <a:buClr>
                <a:srgbClr val="002060"/>
              </a:buClr>
              <a:buSzPct val="85000"/>
              <a:buFont typeface="+mj-lt"/>
              <a:buAutoNum type="romanUcPeriod"/>
            </a:pPr>
            <a:r>
              <a:rPr lang="en-US" sz="2400" dirty="0">
                <a:cs typeface="Tahoma" pitchFamily="34" charset="0"/>
              </a:rPr>
              <a:t>Provides short and/or medium-term assistance rental assistance and case management (up to 24 months)</a:t>
            </a:r>
          </a:p>
          <a:p>
            <a:pPr marL="1885950" lvl="3" indent="-514350">
              <a:spcBef>
                <a:spcPts val="580"/>
              </a:spcBef>
              <a:buClr>
                <a:srgbClr val="002060"/>
              </a:buClr>
              <a:buSzPct val="85000"/>
              <a:buFont typeface="+mj-lt"/>
              <a:buAutoNum type="romanUcPeriod"/>
            </a:pPr>
            <a:r>
              <a:rPr lang="en-US" sz="2400" dirty="0">
                <a:cs typeface="Tahoma" pitchFamily="34" charset="0"/>
              </a:rPr>
              <a:t>The program participants </a:t>
            </a:r>
            <a:r>
              <a:rPr lang="en-US" sz="2400" u="sng" dirty="0">
                <a:cs typeface="Tahoma" pitchFamily="34" charset="0"/>
              </a:rPr>
              <a:t>KEEP</a:t>
            </a:r>
            <a:r>
              <a:rPr lang="en-US" sz="2400" dirty="0">
                <a:cs typeface="Tahoma" pitchFamily="34" charset="0"/>
              </a:rPr>
              <a:t> the housing/unit when RRH assistance ends.</a:t>
            </a:r>
          </a:p>
          <a:p>
            <a:pPr marL="1885950" lvl="3" indent="-514350">
              <a:spcBef>
                <a:spcPts val="580"/>
              </a:spcBef>
              <a:buClr>
                <a:srgbClr val="002060"/>
              </a:buClr>
              <a:buSzPct val="85000"/>
              <a:buFont typeface="+mj-lt"/>
              <a:buAutoNum type="romanUcPeriod"/>
            </a:pPr>
            <a:r>
              <a:rPr lang="en-US" sz="2400" dirty="0">
                <a:cs typeface="Tahoma" pitchFamily="34" charset="0"/>
              </a:rPr>
              <a:t>Client does not need to have a disability to enter project. </a:t>
            </a:r>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2131638" y="460279"/>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prstGeom prst="rect">
            <a:avLst/>
          </a:prstGeom>
        </p:spPr>
        <p:txBody>
          <a:bodyPr vert="horz" wrap="square" lIns="0" tIns="12700" rIns="0" bIns="0" rtlCol="0">
            <a:spAutoFit/>
          </a:bodyPr>
          <a:lstStyle/>
          <a:p>
            <a:pPr marL="12700" algn="ctr">
              <a:spcBef>
                <a:spcPts val="100"/>
              </a:spcBef>
            </a:pPr>
            <a:br>
              <a:rPr lang="en-US" sz="4400" b="1" dirty="0">
                <a:latin typeface="Arial" pitchFamily="34" charset="0"/>
                <a:cs typeface="Arial" pitchFamily="34" charset="0"/>
              </a:rPr>
            </a:br>
            <a:br>
              <a:rPr lang="en-US" sz="4400" b="1" dirty="0">
                <a:latin typeface="Arial" pitchFamily="34" charset="0"/>
                <a:cs typeface="Arial" pitchFamily="34" charset="0"/>
              </a:rPr>
            </a:br>
            <a:r>
              <a:rPr lang="en-US" dirty="0">
                <a:latin typeface="Tahoma"/>
                <a:cs typeface="Tahoma"/>
              </a:rPr>
              <a:t>    </a:t>
            </a:r>
            <a:endParaRPr dirty="0">
              <a:latin typeface="Tahoma"/>
              <a:cs typeface="Tahoma"/>
            </a:endParaRPr>
          </a:p>
        </p:txBody>
      </p:sp>
      <p:sp>
        <p:nvSpPr>
          <p:cNvPr id="20" name="Text Placeholder 19">
            <a:extLst>
              <a:ext uri="{FF2B5EF4-FFF2-40B4-BE49-F238E27FC236}">
                <a16:creationId xmlns:a16="http://schemas.microsoft.com/office/drawing/2014/main" id="{DB894597-1BD6-4707-B809-1E95EC4160D2}"/>
              </a:ext>
            </a:extLst>
          </p:cNvPr>
          <p:cNvSpPr>
            <a:spLocks noGrp="1"/>
          </p:cNvSpPr>
          <p:nvPr>
            <p:ph type="body" idx="1"/>
          </p:nvPr>
        </p:nvSpPr>
        <p:spPr>
          <a:xfrm>
            <a:off x="2013838" y="215648"/>
            <a:ext cx="8164322" cy="1231106"/>
          </a:xfrm>
        </p:spPr>
        <p:txBody>
          <a:bodyPr/>
          <a:lstStyle/>
          <a:p>
            <a:pPr algn="ctr"/>
            <a:r>
              <a:rPr lang="en-US" dirty="0">
                <a:solidFill>
                  <a:schemeClr val="accent6"/>
                </a:solidFill>
                <a:latin typeface="Arial Black" panose="020B0A04020102020204" pitchFamily="34" charset="0"/>
              </a:rPr>
              <a:t>Eligible Components: Permanent Housing</a:t>
            </a:r>
          </a:p>
        </p:txBody>
      </p:sp>
    </p:spTree>
    <p:extLst>
      <p:ext uri="{BB962C8B-B14F-4D97-AF65-F5344CB8AC3E}">
        <p14:creationId xmlns:p14="http://schemas.microsoft.com/office/powerpoint/2010/main" val="152234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2811"/>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554111" y="948649"/>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r>
              <a:rPr lang="en-US" sz="2000" dirty="0"/>
              <a:t>A Joint TH and PH-RRH Component project combines two existing program components–TH and PH-RRH–into a single project to serve individuals and families experiencing homelessness. </a:t>
            </a:r>
          </a:p>
          <a:p>
            <a:endParaRPr lang="en-US" sz="2000" dirty="0"/>
          </a:p>
          <a:p>
            <a:r>
              <a:rPr lang="en-US" sz="2000" dirty="0"/>
              <a:t>Can provide short- or medium-term tenant-based rental assistance for program participants in the rapid rehousing portion of the project. Supportive services must be provided for the entire project. </a:t>
            </a:r>
          </a:p>
          <a:p>
            <a:endParaRPr lang="en-US" sz="2000" dirty="0"/>
          </a:p>
          <a:p>
            <a:r>
              <a:rPr lang="en-US" sz="2000" dirty="0"/>
              <a:t>The program can serve participants for up to 24 months.  A program participant may only need a temporary stay in the transitional housing unit or just rapid re-housing assistance. Still, the recipient or subrecipient must be able to make available the financial assistance and supportive services that traditionally comes with rapid re-housing assistance to that program participant if needed.  Likewise, the rapid re-housing can be accessed without entering the TH program.</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7"/>
            <a:ext cx="3809365" cy="245290"/>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43024" y="288428"/>
            <a:ext cx="9672056" cy="997709"/>
          </a:xfrm>
          <a:prstGeom prst="rect">
            <a:avLst/>
          </a:prstGeom>
        </p:spPr>
        <p:txBody>
          <a:bodyPr vert="horz" wrap="square" lIns="0" tIns="12700" rIns="0" bIns="0" rtlCol="0">
            <a:spAutoFit/>
          </a:bodyPr>
          <a:lstStyle/>
          <a:p>
            <a:pPr algn="ctr">
              <a:defRPr/>
            </a:pPr>
            <a:r>
              <a:rPr lang="en-US" sz="1600" b="1" dirty="0">
                <a:latin typeface="Arial" pitchFamily="34" charset="0"/>
                <a:cs typeface="Arial" pitchFamily="34" charset="0"/>
              </a:rPr>
              <a:t>Eligible Components: Eligible Components: Permanent Housing</a:t>
            </a:r>
            <a:br>
              <a:rPr lang="en-US" sz="1600" b="1" dirty="0">
                <a:latin typeface="Arial" pitchFamily="34" charset="0"/>
                <a:cs typeface="Arial" pitchFamily="34" charset="0"/>
              </a:rPr>
            </a:br>
            <a:r>
              <a:rPr lang="en-US" sz="1600" dirty="0"/>
              <a:t>Transitional Housing (TH) </a:t>
            </a:r>
            <a:br>
              <a:rPr lang="en-US" sz="1600" dirty="0"/>
            </a:br>
            <a:r>
              <a:rPr lang="en-US" sz="1600" dirty="0"/>
              <a:t>to Rapid Rehousing (PH-RRH)</a:t>
            </a:r>
            <a:r>
              <a:rPr lang="en-US" sz="1600" b="1" dirty="0">
                <a:latin typeface="Arial" pitchFamily="34" charset="0"/>
                <a:cs typeface="Arial" pitchFamily="34" charset="0"/>
              </a:rPr>
              <a:t> </a:t>
            </a:r>
            <a:br>
              <a:rPr lang="en-US" sz="1600" b="1" dirty="0">
                <a:latin typeface="Arial" pitchFamily="34" charset="0"/>
                <a:cs typeface="Arial" pitchFamily="34" charset="0"/>
              </a:rPr>
            </a:br>
            <a:r>
              <a:rPr lang="en-US" sz="1600" b="1" dirty="0">
                <a:latin typeface="Arial" pitchFamily="34" charset="0"/>
                <a:cs typeface="Arial" pitchFamily="34" charset="0"/>
              </a:rPr>
              <a:t> </a:t>
            </a:r>
            <a:r>
              <a:rPr lang="en-US" sz="1600" dirty="0">
                <a:latin typeface="Tahoma"/>
                <a:cs typeface="Tahoma"/>
              </a:rPr>
              <a:t>  </a:t>
            </a:r>
            <a:endParaRPr sz="1600" dirty="0">
              <a:latin typeface="Tahoma"/>
              <a:cs typeface="Tahoma"/>
            </a:endParaRPr>
          </a:p>
        </p:txBody>
      </p:sp>
    </p:spTree>
    <p:extLst>
      <p:ext uri="{BB962C8B-B14F-4D97-AF65-F5344CB8AC3E}">
        <p14:creationId xmlns:p14="http://schemas.microsoft.com/office/powerpoint/2010/main" val="23068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054996"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Funding Available</a:t>
            </a:r>
            <a:endParaRPr sz="4600" dirty="0">
              <a:latin typeface="Tahoma"/>
              <a:cs typeface="Tahoma"/>
            </a:endParaRPr>
          </a:p>
        </p:txBody>
      </p:sp>
      <p:sp>
        <p:nvSpPr>
          <p:cNvPr id="20" name="object 20"/>
          <p:cNvSpPr txBox="1"/>
          <p:nvPr/>
        </p:nvSpPr>
        <p:spPr>
          <a:xfrm>
            <a:off x="1190194" y="1003409"/>
            <a:ext cx="9061893" cy="4282582"/>
          </a:xfrm>
          <a:prstGeom prst="rect">
            <a:avLst/>
          </a:prstGeom>
        </p:spPr>
        <p:txBody>
          <a:bodyPr vert="horz" wrap="square" lIns="0" tIns="217804" rIns="0" bIns="0" rtlCol="0">
            <a:spAutoFit/>
          </a:bodyPr>
          <a:lstStyle/>
          <a:p>
            <a:pPr marL="85725"/>
            <a:r>
              <a:rPr lang="en-US" sz="2400" u="sng" dirty="0"/>
              <a:t>Total Funding Available Nationally:</a:t>
            </a:r>
          </a:p>
          <a:p>
            <a:pPr marL="85725"/>
            <a:r>
              <a:rPr lang="en-US" sz="2400" dirty="0"/>
              <a:t>CoC Program Funding - $3,524,000,000 </a:t>
            </a:r>
          </a:p>
          <a:p>
            <a:pPr marL="85725"/>
            <a:r>
              <a:rPr lang="en-US" sz="2400" dirty="0"/>
              <a:t>DV Bonus Project Funding - $52,000,000</a:t>
            </a:r>
          </a:p>
          <a:p>
            <a:pPr marL="85725"/>
            <a:r>
              <a:rPr lang="en-US" sz="2400" dirty="0"/>
              <a:t>YHDP – Non-competitive YHDP renewal and replacement grants (N/A)</a:t>
            </a:r>
          </a:p>
          <a:p>
            <a:pPr marL="85725"/>
            <a:endParaRPr lang="en-US" sz="2400" dirty="0"/>
          </a:p>
          <a:p>
            <a:pPr marL="85725"/>
            <a:r>
              <a:rPr lang="en-US" sz="2400" u="sng" dirty="0"/>
              <a:t>Local Project Funding:</a:t>
            </a:r>
          </a:p>
          <a:p>
            <a:pPr marL="85725"/>
            <a:r>
              <a:rPr lang="en-US" sz="2400" dirty="0"/>
              <a:t>$14,984,653 – Annual Renewal Demand (ARD)</a:t>
            </a:r>
          </a:p>
          <a:p>
            <a:pPr marL="85725"/>
            <a:r>
              <a:rPr lang="en-US" sz="2400" dirty="0"/>
              <a:t>$1,798,158– CoC Bonus Projects (12% of ARD)</a:t>
            </a:r>
          </a:p>
          <a:p>
            <a:pPr marL="85725"/>
            <a:r>
              <a:rPr lang="en-US" sz="2400" dirty="0"/>
              <a:t>$1,927,404 – DV Bonus Funding</a:t>
            </a:r>
          </a:p>
          <a:p>
            <a:pPr marL="85725"/>
            <a:r>
              <a:rPr lang="en-US" sz="2400" dirty="0"/>
              <a:t>$106,774– Reallocated Funding </a:t>
            </a:r>
          </a:p>
          <a:p>
            <a:pPr marL="85725"/>
            <a:endParaRPr lang="en-US" sz="2400" dirty="0"/>
          </a:p>
        </p:txBody>
      </p:sp>
    </p:spTree>
    <p:extLst>
      <p:ext uri="{BB962C8B-B14F-4D97-AF65-F5344CB8AC3E}">
        <p14:creationId xmlns:p14="http://schemas.microsoft.com/office/powerpoint/2010/main" val="203935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384899" y="1380227"/>
            <a:ext cx="9316973" cy="495689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400" b="1" dirty="0"/>
              <a:t>Category 1- Literally Homeless</a:t>
            </a:r>
          </a:p>
          <a:p>
            <a:endParaRPr lang="en-US" sz="2400" dirty="0"/>
          </a:p>
          <a:p>
            <a:pPr marL="285750" indent="-285750">
              <a:buFont typeface="Arial" panose="020B0604020202020204" pitchFamily="34" charset="0"/>
              <a:buChar char="•"/>
            </a:pPr>
            <a:r>
              <a:rPr lang="en-US" sz="1900" dirty="0"/>
              <a:t>An individual or family who lacks a fixed, regular, and adequate nighttime residence, meaning:</a:t>
            </a:r>
          </a:p>
          <a:p>
            <a:pPr marL="742950" lvl="1" indent="-285750">
              <a:buFont typeface="Arial" panose="020B0604020202020204" pitchFamily="34" charset="0"/>
              <a:buChar char="•"/>
            </a:pPr>
            <a:r>
              <a:rPr lang="en-US" sz="1900" dirty="0"/>
              <a:t>An individual or family with a primary nighttime residence that is a public or private place not designed for or ordinarily used as a regular sleeping accommodation for human beings;</a:t>
            </a:r>
          </a:p>
          <a:p>
            <a:pPr marL="742950" lvl="1" indent="-285750">
              <a:buFont typeface="Arial" panose="020B0604020202020204" pitchFamily="34" charset="0"/>
              <a:buChar char="•"/>
            </a:pPr>
            <a:r>
              <a:rPr lang="en-US" sz="1900" dirty="0"/>
              <a:t>An individual or family living in a supervised publicly or privately operated shelter designated to provide temporary living arrangements (including congregate shelters, transitional housing, and hotels and motels paid for by charitable organizations or by federal, state and local government programs); </a:t>
            </a:r>
            <a:r>
              <a:rPr lang="en-US" sz="1900" b="1" dirty="0"/>
              <a:t>or</a:t>
            </a:r>
          </a:p>
          <a:p>
            <a:pPr marL="742950" lvl="1" indent="-285750">
              <a:buFont typeface="Arial" panose="020B0604020202020204" pitchFamily="34" charset="0"/>
              <a:buChar char="•"/>
            </a:pPr>
            <a:r>
              <a:rPr lang="en-US" sz="1900" dirty="0"/>
              <a:t>Is exiting an institution where (s)he has resided for 90 days or less and who resided in an emergency shelter or place not meant for human habitation immediately before entering that institution</a:t>
            </a:r>
          </a:p>
          <a:p>
            <a:pPr algn="ctr"/>
            <a:r>
              <a:rPr lang="en-US" sz="14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87262" y="589968"/>
            <a:ext cx="9208004" cy="1367041"/>
          </a:xfrm>
          <a:prstGeom prst="rect">
            <a:avLst/>
          </a:prstGeom>
        </p:spPr>
        <p:txBody>
          <a:bodyPr vert="horz" wrap="square" lIns="0" tIns="12700" rIns="0" bIns="0" rtlCol="0">
            <a:spAutoFit/>
          </a:bodyPr>
          <a:lstStyle/>
          <a:p>
            <a:pPr algn="ctr">
              <a:defRPr/>
            </a:pPr>
            <a:r>
              <a:rPr lang="en-US" sz="4400" b="1" dirty="0">
                <a:solidFill>
                  <a:schemeClr val="accent6"/>
                </a:solidFill>
                <a:latin typeface="+mj-lt"/>
                <a:cs typeface="Tahoma" pitchFamily="34" charset="0"/>
              </a:rPr>
              <a:t>Homeless Definitions</a:t>
            </a:r>
            <a:br>
              <a:rPr lang="en-US" sz="4400" b="1" dirty="0">
                <a:solidFill>
                  <a:schemeClr val="accent6"/>
                </a:solidFill>
                <a:latin typeface="Arial" pitchFamily="34" charset="0"/>
                <a:cs typeface="Arial"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399026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16456" y="1615735"/>
            <a:ext cx="9316973" cy="265075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b="1" dirty="0"/>
              <a:t>Category 2 – Imminent Risk of Homelessness</a:t>
            </a:r>
          </a:p>
          <a:p>
            <a:endParaRPr lang="en-US" sz="2800" dirty="0"/>
          </a:p>
          <a:p>
            <a:pPr marL="571500" indent="-571500">
              <a:buFont typeface="Arial" panose="020B0604020202020204" pitchFamily="34" charset="0"/>
              <a:buChar char="•"/>
            </a:pPr>
            <a:r>
              <a:rPr lang="en-US" sz="2800" dirty="0"/>
              <a:t>Residence will be lost within 14 days of the date of application for homeless assistance</a:t>
            </a:r>
          </a:p>
          <a:p>
            <a:endParaRPr lang="en-US" sz="2800" dirty="0"/>
          </a:p>
          <a:p>
            <a:pPr marL="571500" indent="-571500">
              <a:buFont typeface="Arial" panose="020B0604020202020204" pitchFamily="34" charset="0"/>
              <a:buChar char="•"/>
            </a:pPr>
            <a:r>
              <a:rPr lang="en-US" sz="2800" dirty="0"/>
              <a:t>No subsequent residence has been identified</a:t>
            </a:r>
          </a:p>
          <a:p>
            <a:endParaRPr lang="en-US" sz="2800" dirty="0"/>
          </a:p>
          <a:p>
            <a:pPr marL="571500" indent="-571500">
              <a:buFont typeface="Arial" panose="020B0604020202020204" pitchFamily="34" charset="0"/>
              <a:buChar char="•"/>
            </a:pPr>
            <a:r>
              <a:rPr lang="en-US" sz="2800" dirty="0"/>
              <a:t>The individual or family lacks the resources or support networks needed to obtain permanent housing</a:t>
            </a:r>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3643172" y="743271"/>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689932"/>
          </a:xfrm>
          <a:prstGeom prst="rect">
            <a:avLst/>
          </a:prstGeom>
        </p:spPr>
        <p:txBody>
          <a:bodyPr vert="horz" wrap="square" lIns="0" tIns="12700" rIns="0" bIns="0" rtlCol="0">
            <a:spAutoFit/>
          </a:bodyPr>
          <a:lstStyle/>
          <a:p>
            <a:pPr algn="ctr">
              <a:defRPr/>
            </a:pPr>
            <a:r>
              <a:rPr lang="en-US" dirty="0">
                <a:latin typeface="Tahoma"/>
                <a:cs typeface="Tahoma"/>
              </a:rPr>
              <a:t>Homeless Definitions</a:t>
            </a:r>
            <a:endParaRPr dirty="0">
              <a:latin typeface="Tahoma"/>
              <a:cs typeface="Tahoma"/>
            </a:endParaRPr>
          </a:p>
        </p:txBody>
      </p:sp>
    </p:spTree>
    <p:extLst>
      <p:ext uri="{BB962C8B-B14F-4D97-AF65-F5344CB8AC3E}">
        <p14:creationId xmlns:p14="http://schemas.microsoft.com/office/powerpoint/2010/main" val="240813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904966" y="1680419"/>
            <a:ext cx="9316973" cy="265075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b="1" dirty="0">
                <a:cs typeface="Tahoma" pitchFamily="34" charset="0"/>
              </a:rPr>
              <a:t>Category 4 - Fleeing Domestic Violence</a:t>
            </a:r>
            <a:r>
              <a:rPr lang="en-US" sz="2800" dirty="0">
                <a:cs typeface="Tahoma"/>
              </a:rPr>
              <a:t> </a:t>
            </a:r>
          </a:p>
          <a:p>
            <a:endParaRPr lang="en-US" sz="2800" dirty="0"/>
          </a:p>
          <a:p>
            <a:pPr>
              <a:buFontTx/>
              <a:buNone/>
              <a:defRPr/>
            </a:pPr>
            <a:r>
              <a:rPr lang="en-US" sz="2800" b="1" dirty="0"/>
              <a:t>Individuals and families who are fleeing, or are attempting to flee, domestic violence, dating violence, sexual assault, stalking, or other dangerous or life-threatening conditions related to violence, who:</a:t>
            </a:r>
          </a:p>
          <a:p>
            <a:pPr lvl="1">
              <a:buFont typeface="Wingdings" pitchFamily="2" charset="2"/>
              <a:buChar char="§"/>
              <a:defRPr/>
            </a:pPr>
            <a:r>
              <a:rPr lang="en-US" sz="2800" dirty="0"/>
              <a:t> Have no identified subsequent residence; AND</a:t>
            </a:r>
          </a:p>
          <a:p>
            <a:pPr lvl="1">
              <a:buFont typeface="Wingdings" pitchFamily="2" charset="2"/>
              <a:buChar char="§"/>
              <a:defRPr/>
            </a:pPr>
            <a:r>
              <a:rPr lang="en-US" sz="2800" dirty="0"/>
              <a:t> Lack the resources and support networks needed to obtain other permanent housing.</a:t>
            </a:r>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3643172" y="743271"/>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689932"/>
          </a:xfrm>
          <a:prstGeom prst="rect">
            <a:avLst/>
          </a:prstGeom>
        </p:spPr>
        <p:txBody>
          <a:bodyPr vert="horz" wrap="square" lIns="0" tIns="12700" rIns="0" bIns="0" rtlCol="0">
            <a:spAutoFit/>
          </a:bodyPr>
          <a:lstStyle/>
          <a:p>
            <a:pPr algn="ctr">
              <a:defRPr/>
            </a:pPr>
            <a:r>
              <a:rPr lang="en-US" dirty="0">
                <a:latin typeface="Tahoma"/>
                <a:cs typeface="Tahoma"/>
              </a:rPr>
              <a:t>Homeless Definitions</a:t>
            </a:r>
            <a:endParaRPr dirty="0">
              <a:latin typeface="Tahoma"/>
              <a:cs typeface="Tahoma"/>
            </a:endParaRPr>
          </a:p>
        </p:txBody>
      </p:sp>
    </p:spTree>
    <p:extLst>
      <p:ext uri="{BB962C8B-B14F-4D97-AF65-F5344CB8AC3E}">
        <p14:creationId xmlns:p14="http://schemas.microsoft.com/office/powerpoint/2010/main" val="927382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16456" y="1615735"/>
            <a:ext cx="9316973" cy="265075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3600" b="1" dirty="0"/>
              <a:t>PSH – Category 1, 4</a:t>
            </a:r>
          </a:p>
          <a:p>
            <a:endParaRPr lang="en-US" sz="3600" b="1" dirty="0"/>
          </a:p>
          <a:p>
            <a:r>
              <a:rPr lang="en-US" sz="3600" b="1" dirty="0"/>
              <a:t>TH/RRH – Category 1, 2 and 4</a:t>
            </a:r>
          </a:p>
          <a:p>
            <a:endParaRPr lang="en-US" sz="3600" b="1" dirty="0"/>
          </a:p>
          <a:p>
            <a:r>
              <a:rPr lang="en-US" sz="3600" b="1" dirty="0"/>
              <a:t>RRH – Category 1, 4</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3643172" y="743271"/>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689932"/>
          </a:xfrm>
          <a:prstGeom prst="rect">
            <a:avLst/>
          </a:prstGeom>
        </p:spPr>
        <p:txBody>
          <a:bodyPr vert="horz" wrap="square" lIns="0" tIns="12700" rIns="0" bIns="0" rtlCol="0">
            <a:spAutoFit/>
          </a:bodyPr>
          <a:lstStyle/>
          <a:p>
            <a:pPr algn="ctr">
              <a:defRPr/>
            </a:pPr>
            <a:r>
              <a:rPr lang="en-US" dirty="0"/>
              <a:t>Housing Component Eligibility</a:t>
            </a:r>
            <a:endParaRPr dirty="0">
              <a:latin typeface="Tahoma"/>
              <a:cs typeface="Tahoma"/>
            </a:endParaRPr>
          </a:p>
        </p:txBody>
      </p:sp>
    </p:spTree>
    <p:extLst>
      <p:ext uri="{BB962C8B-B14F-4D97-AF65-F5344CB8AC3E}">
        <p14:creationId xmlns:p14="http://schemas.microsoft.com/office/powerpoint/2010/main" val="344297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84973" y="1828847"/>
            <a:ext cx="9316973" cy="281118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lvl="1"/>
            <a:r>
              <a:rPr lang="en-US" sz="2800" dirty="0"/>
              <a:t>Housing First is a best practice model to quickly and successfully connect individuals and families experiencing homelessness to permanent housing without preconditions and barriers to entry, such as sobriety, treatment or service participation requirements. Supportive services are offered to maximize housing stability and prevent returns to homelessness as opposed to addressing predetermined treatment goals prior to permanent housing entry. </a:t>
            </a:r>
          </a:p>
          <a:p>
            <a:pPr lvl="1"/>
            <a:endParaRPr lang="en-US" sz="2000" dirty="0"/>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741616" y="552077"/>
            <a:ext cx="10073464"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83445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84973" y="1828847"/>
            <a:ext cx="9316973" cy="281118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lvl="1"/>
            <a:r>
              <a:rPr lang="en-US" sz="2800" dirty="0"/>
              <a:t>Housing First emerged as an alternative to the linear approach in which people experiencing homelessness were required to first participate in and graduate from short-term residential and treatment programs before obtaining permanent housing. In the linear approach, permanent housing was offered only after a person experiencing homelessness could demonstrate that they were “ready” for housing. </a:t>
            </a: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06727" y="511486"/>
            <a:ext cx="10073464"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423312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20371" y="1472453"/>
            <a:ext cx="9401849" cy="357590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marL="742950" lvl="1" indent="-285750">
              <a:buFont typeface="Arial" panose="020B0604020202020204" pitchFamily="34" charset="0"/>
              <a:buChar char="•"/>
            </a:pPr>
            <a:r>
              <a:rPr lang="en-US" sz="2800" dirty="0"/>
              <a:t>Few to no programmatic prerequisites to permanent housing entry</a:t>
            </a:r>
          </a:p>
          <a:p>
            <a:pPr marL="742950" lvl="1" indent="-285750">
              <a:buFont typeface="Arial" panose="020B0604020202020204" pitchFamily="34" charset="0"/>
              <a:buChar char="•"/>
            </a:pPr>
            <a:r>
              <a:rPr lang="en-US" sz="2800" dirty="0"/>
              <a:t>Low barrier admission policies</a:t>
            </a:r>
          </a:p>
          <a:p>
            <a:pPr marL="742950" lvl="1" indent="-285750">
              <a:buFont typeface="Arial" panose="020B0604020202020204" pitchFamily="34" charset="0"/>
              <a:buChar char="•"/>
            </a:pPr>
            <a:r>
              <a:rPr lang="en-US" sz="2800" dirty="0"/>
              <a:t>Rapid and streamlined entry into housing </a:t>
            </a:r>
          </a:p>
          <a:p>
            <a:pPr marL="742950" lvl="1" indent="-285750">
              <a:buFont typeface="Arial" panose="020B0604020202020204" pitchFamily="34" charset="0"/>
              <a:buChar char="•"/>
            </a:pPr>
            <a:r>
              <a:rPr lang="en-US" sz="2800" dirty="0"/>
              <a:t>Supportive services are voluntary but can and should be used to </a:t>
            </a:r>
            <a:r>
              <a:rPr lang="en-US" sz="2800" b="1" dirty="0"/>
              <a:t>persistently</a:t>
            </a:r>
            <a:r>
              <a:rPr lang="en-US" sz="2800" dirty="0"/>
              <a:t> engage tenants to ensure housing stability</a:t>
            </a: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448963"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366830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512629" y="1529716"/>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marL="742950" lvl="1" indent="-285750">
              <a:buFont typeface="Arial" panose="020B0604020202020204" pitchFamily="34" charset="0"/>
              <a:buChar char="•"/>
            </a:pPr>
            <a:r>
              <a:rPr lang="en-US" sz="2800" dirty="0"/>
              <a:t>Tenants have full rights, responsibilities, and legal protections</a:t>
            </a:r>
          </a:p>
          <a:p>
            <a:pPr marL="742950" lvl="1" indent="-285750">
              <a:buFont typeface="Arial" panose="020B0604020202020204" pitchFamily="34" charset="0"/>
              <a:buChar char="•"/>
            </a:pPr>
            <a:r>
              <a:rPr lang="en-US" sz="2800" dirty="0"/>
              <a:t>Practices and policies to prevent lease violations and evictions must be in place </a:t>
            </a:r>
          </a:p>
          <a:p>
            <a:pPr marL="742950" lvl="1" indent="-285750">
              <a:buFont typeface="Arial" panose="020B0604020202020204" pitchFamily="34" charset="0"/>
              <a:buChar char="•"/>
            </a:pPr>
            <a:r>
              <a:rPr lang="en-US" sz="2800" dirty="0"/>
              <a:t>Policies and procedures are in place to try and prevent eviction or multiple moves due to lease violations, but </a:t>
            </a:r>
            <a:r>
              <a:rPr lang="en-US" sz="2800" b="1" dirty="0"/>
              <a:t>participants must abide with standard tenant requirements </a:t>
            </a: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375196" y="466029"/>
            <a:ext cx="10448963"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23327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866025" y="2202866"/>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marL="285750" indent="-285750">
              <a:buFont typeface="Arial" panose="020B0604020202020204" pitchFamily="34" charset="0"/>
              <a:buChar char="•"/>
            </a:pPr>
            <a:r>
              <a:rPr lang="en-US" sz="2800" dirty="0"/>
              <a:t> Rent will be the highest of:</a:t>
            </a:r>
          </a:p>
          <a:p>
            <a:pPr marL="742950" lvl="1" indent="-285750">
              <a:buFont typeface="Wingdings" panose="05000000000000000000" pitchFamily="2" charset="2"/>
              <a:buChar char="v"/>
            </a:pPr>
            <a:r>
              <a:rPr lang="en-US" sz="2800" dirty="0"/>
              <a:t>30 percent of the family’s monthly adjusted income;</a:t>
            </a:r>
          </a:p>
          <a:p>
            <a:pPr marL="742950" lvl="1" indent="-285750">
              <a:buFont typeface="Wingdings" panose="05000000000000000000" pitchFamily="2" charset="2"/>
              <a:buChar char="v"/>
            </a:pPr>
            <a:r>
              <a:rPr lang="en-US" sz="2800" dirty="0"/>
              <a:t>10 percent of the family’s monthly gross income; or</a:t>
            </a:r>
          </a:p>
          <a:p>
            <a:pPr marL="742950" lvl="1" indent="-285750">
              <a:buFont typeface="Wingdings" panose="05000000000000000000" pitchFamily="2" charset="2"/>
              <a:buChar char="v"/>
            </a:pPr>
            <a:r>
              <a:rPr lang="en-US" sz="2800" dirty="0"/>
              <a:t>The portion of the family’s welfare assistance, if any, that is designated for paying rent</a:t>
            </a:r>
          </a:p>
          <a:p>
            <a:pPr marL="285750" indent="-285750">
              <a:buFont typeface="Arial" panose="020B0604020202020204" pitchFamily="34" charset="0"/>
              <a:buChar char="•"/>
            </a:pPr>
            <a:r>
              <a:rPr lang="en-US" sz="2800" dirty="0"/>
              <a:t>Income must be calculated according to 24 CFR 5.609 and 24 CFR 5.611(a) </a:t>
            </a:r>
          </a:p>
          <a:p>
            <a:pPr>
              <a:buFontTx/>
              <a:buNone/>
              <a:defRPr/>
            </a:pPr>
            <a:endParaRPr lang="en-US" sz="2800"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1367041"/>
          </a:xfrm>
          <a:prstGeom prst="rect">
            <a:avLst/>
          </a:prstGeom>
        </p:spPr>
        <p:txBody>
          <a:bodyPr vert="horz" wrap="square" lIns="0" tIns="12700" rIns="0" bIns="0" rtlCol="0">
            <a:spAutoFit/>
          </a:bodyPr>
          <a:lstStyle/>
          <a:p>
            <a:pPr algn="ctr">
              <a:defRPr/>
            </a:pPr>
            <a:r>
              <a:rPr lang="en-US" dirty="0"/>
              <a:t>Rent</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
        <p:nvSpPr>
          <p:cNvPr id="20" name="TextBox 19">
            <a:extLst>
              <a:ext uri="{FF2B5EF4-FFF2-40B4-BE49-F238E27FC236}">
                <a16:creationId xmlns:a16="http://schemas.microsoft.com/office/drawing/2014/main" id="{D047CDDB-C48C-488B-BC9D-14C5710F5232}"/>
              </a:ext>
            </a:extLst>
          </p:cNvPr>
          <p:cNvSpPr txBox="1"/>
          <p:nvPr/>
        </p:nvSpPr>
        <p:spPr>
          <a:xfrm>
            <a:off x="1537470" y="1419832"/>
            <a:ext cx="9731887" cy="830997"/>
          </a:xfrm>
          <a:prstGeom prst="rect">
            <a:avLst/>
          </a:prstGeom>
          <a:noFill/>
        </p:spPr>
        <p:txBody>
          <a:bodyPr wrap="square" rtlCol="0">
            <a:spAutoFit/>
          </a:bodyPr>
          <a:lstStyle/>
          <a:p>
            <a:pPr algn="ctr"/>
            <a:r>
              <a:rPr lang="en-US" sz="2400" b="1" dirty="0"/>
              <a:t>It is the expectation that PH programs engage with their participants to achieve housing stability which includes paying a portion of  the rent</a:t>
            </a:r>
            <a:endParaRPr lang="en-US" sz="2400" dirty="0"/>
          </a:p>
        </p:txBody>
      </p:sp>
    </p:spTree>
    <p:extLst>
      <p:ext uri="{BB962C8B-B14F-4D97-AF65-F5344CB8AC3E}">
        <p14:creationId xmlns:p14="http://schemas.microsoft.com/office/powerpoint/2010/main" val="3376439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7451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705247" y="1710788"/>
            <a:ext cx="9316973"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algn="ctr">
              <a:defRPr/>
            </a:pPr>
            <a:r>
              <a:rPr lang="en-US" sz="1800" b="1" dirty="0">
                <a:solidFill>
                  <a:srgbClr val="333333"/>
                </a:solidFill>
                <a:effectLst/>
                <a:ea typeface="Times New Roman" panose="02020603050405020304" pitchFamily="18" charset="0"/>
              </a:rPr>
              <a:t>All new PSH projects must either be (1) 100 percent dedicated to chronic homelessness or (2) </a:t>
            </a:r>
            <a:r>
              <a:rPr lang="en-US" sz="1800" b="1" dirty="0" err="1">
                <a:solidFill>
                  <a:srgbClr val="333333"/>
                </a:solidFill>
                <a:effectLst/>
                <a:ea typeface="Times New Roman" panose="02020603050405020304" pitchFamily="18" charset="0"/>
              </a:rPr>
              <a:t>DedicatedPLUS</a:t>
            </a:r>
            <a:r>
              <a:rPr lang="en-US" sz="1800" b="1" dirty="0">
                <a:solidFill>
                  <a:srgbClr val="333333"/>
                </a:solidFill>
                <a:effectLst/>
                <a:ea typeface="Times New Roman" panose="02020603050405020304" pitchFamily="18" charset="0"/>
              </a:rPr>
              <a:t>. </a:t>
            </a:r>
            <a:endParaRPr lang="en-US" sz="1800" b="1" dirty="0">
              <a:effectLst/>
              <a:ea typeface="Calibri" panose="020F0502020204030204" pitchFamily="34" charset="0"/>
            </a:endParaRPr>
          </a:p>
          <a:p>
            <a:pPr marL="0" marR="0" algn="ctr">
              <a:spcBef>
                <a:spcPts val="0"/>
              </a:spcBef>
              <a:spcAft>
                <a:spcPts val="750"/>
              </a:spcAft>
            </a:pPr>
            <a:r>
              <a:rPr lang="en-US" sz="2800" b="1" dirty="0">
                <a:solidFill>
                  <a:srgbClr val="333333"/>
                </a:solidFill>
                <a:effectLst/>
                <a:ea typeface="Times New Roman" panose="02020603050405020304" pitchFamily="18" charset="0"/>
              </a:rPr>
              <a:t>Chronically Homeless</a:t>
            </a:r>
          </a:p>
          <a:p>
            <a:pPr marL="0" marR="0">
              <a:spcBef>
                <a:spcPts val="0"/>
              </a:spcBef>
              <a:spcAft>
                <a:spcPts val="750"/>
              </a:spcAft>
            </a:pPr>
            <a:r>
              <a:rPr lang="en-US" sz="1800" dirty="0">
                <a:solidFill>
                  <a:srgbClr val="333333"/>
                </a:solidFill>
                <a:effectLst/>
                <a:ea typeface="Times New Roman" panose="02020603050405020304" pitchFamily="18" charset="0"/>
              </a:rPr>
              <a:t>Beds dedicated to chronically homeless individuals and families are those explicitly dedicated to their use within a CoC. </a:t>
            </a:r>
            <a:endParaRPr lang="en-US" sz="1800" dirty="0">
              <a:effectLst/>
              <a:ea typeface="Calibri" panose="020F0502020204030204" pitchFamily="34" charset="0"/>
            </a:endParaRPr>
          </a:p>
          <a:p>
            <a:pPr marL="0" marR="0">
              <a:spcBef>
                <a:spcPts val="0"/>
              </a:spcBef>
              <a:spcAft>
                <a:spcPts val="750"/>
              </a:spcAft>
            </a:pPr>
            <a:r>
              <a:rPr lang="en-US" sz="1800" b="1" dirty="0">
                <a:solidFill>
                  <a:srgbClr val="333333"/>
                </a:solidFill>
                <a:effectLst/>
                <a:ea typeface="Times New Roman" panose="02020603050405020304" pitchFamily="18" charset="0"/>
              </a:rPr>
              <a:t>Another chronically homeless participant must fill the bed unless no chronically homeless persons are located within the CoC's geographic area. This concept only applies to permanent supportive housing (PSH) projects.</a:t>
            </a:r>
            <a:r>
              <a:rPr lang="en-US" sz="1800" dirty="0">
                <a:solidFill>
                  <a:srgbClr val="333333"/>
                </a:solidFill>
                <a:effectLst/>
                <a:ea typeface="Times New Roman" panose="02020603050405020304" pitchFamily="18" charset="0"/>
              </a:rPr>
              <a:t> </a:t>
            </a:r>
            <a:endParaRPr lang="en-US" sz="1800" dirty="0">
              <a:effectLst/>
              <a:ea typeface="Calibri" panose="020F0502020204030204" pitchFamily="34" charset="0"/>
            </a:endParaRPr>
          </a:p>
          <a:p>
            <a:pPr marL="0" marR="0">
              <a:spcBef>
                <a:spcPts val="0"/>
              </a:spcBef>
              <a:spcAft>
                <a:spcPts val="750"/>
              </a:spcAft>
            </a:pPr>
            <a:r>
              <a:rPr lang="en-US" sz="1800" dirty="0">
                <a:solidFill>
                  <a:srgbClr val="333333"/>
                </a:solidFill>
                <a:effectLst/>
                <a:ea typeface="Times New Roman" panose="02020603050405020304" pitchFamily="18" charset="0"/>
              </a:rPr>
              <a:t>If a project comprises 100 percent dedicated beds, it is called for chronically homeless individuals and families.</a:t>
            </a:r>
            <a:endParaRPr lang="en-US" sz="1800" dirty="0">
              <a:effectLst/>
              <a:ea typeface="Calibri" panose="020F0502020204030204" pitchFamily="34" charset="0"/>
            </a:endParaRP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1120820"/>
          </a:xfrm>
          <a:prstGeom prst="rect">
            <a:avLst/>
          </a:prstGeom>
        </p:spPr>
        <p:txBody>
          <a:bodyPr vert="horz" wrap="square" lIns="0" tIns="12700" rIns="0" bIns="0" rtlCol="0">
            <a:spAutoFit/>
          </a:bodyPr>
          <a:lstStyle/>
          <a:p>
            <a:pPr algn="ctr">
              <a:defRPr/>
            </a:pPr>
            <a:r>
              <a:rPr lang="en-US" sz="3600" b="1" dirty="0">
                <a:latin typeface="+mj-lt"/>
                <a:cs typeface="Tahoma" pitchFamily="34" charset="0"/>
              </a:rPr>
              <a:t>Chronically Homeless vs </a:t>
            </a: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302712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054996"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HUD Priorities</a:t>
            </a:r>
            <a:endParaRPr sz="4600" dirty="0">
              <a:latin typeface="Tahoma"/>
              <a:cs typeface="Tahoma"/>
            </a:endParaRPr>
          </a:p>
        </p:txBody>
      </p:sp>
      <p:sp>
        <p:nvSpPr>
          <p:cNvPr id="20" name="object 20"/>
          <p:cNvSpPr txBox="1"/>
          <p:nvPr/>
        </p:nvSpPr>
        <p:spPr>
          <a:xfrm>
            <a:off x="1190194" y="1003409"/>
            <a:ext cx="9061893" cy="2861295"/>
          </a:xfrm>
          <a:prstGeom prst="rect">
            <a:avLst/>
          </a:prstGeom>
        </p:spPr>
        <p:txBody>
          <a:bodyPr vert="horz" wrap="square" lIns="0" tIns="217804" rIns="0" bIns="0" rtlCol="0">
            <a:spAutoFit/>
          </a:bodyPr>
          <a:lstStyle/>
          <a:p>
            <a:pPr marL="342900" marR="0" lvl="0" indent="-342900">
              <a:lnSpc>
                <a:spcPct val="107000"/>
              </a:lnSpc>
              <a:spcBef>
                <a:spcPts val="0"/>
              </a:spcBef>
              <a:spcAft>
                <a:spcPts val="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Ending Homelessness for all persons.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Use a Housing First approach</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Reducing Unsheltered Homelessness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Improving System Performance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Partnering with Housing, Health, and Service Agencies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Building an Effective Workforce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Increasing Affordable Housing Supply</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134294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511612" y="1041281"/>
            <a:ext cx="11256708"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1800" b="1" dirty="0">
                <a:solidFill>
                  <a:srgbClr val="333333"/>
                </a:solidFill>
                <a:effectLst/>
                <a:ea typeface="Times New Roman" panose="02020603050405020304" pitchFamily="18" charset="0"/>
              </a:rPr>
              <a:t> </a:t>
            </a:r>
            <a:endParaRPr lang="en-US" sz="1800" b="1" dirty="0">
              <a:effectLst/>
              <a:ea typeface="Calibri" panose="020F0502020204030204" pitchFamily="34" charset="0"/>
            </a:endParaRPr>
          </a:p>
          <a:p>
            <a:pPr marL="0" marR="0" algn="ctr">
              <a:spcBef>
                <a:spcPts val="0"/>
              </a:spcBef>
              <a:spcAft>
                <a:spcPts val="750"/>
              </a:spcAft>
            </a:pPr>
            <a:r>
              <a:rPr lang="en-US" sz="2000" b="1" dirty="0">
                <a:solidFill>
                  <a:srgbClr val="333333"/>
                </a:solidFill>
                <a:ea typeface="Times New Roman" panose="02020603050405020304" pitchFamily="18" charset="0"/>
              </a:rPr>
              <a:t>Dedicated PLUS </a:t>
            </a:r>
            <a:endParaRPr lang="en-US" sz="2000" b="1" dirty="0">
              <a:solidFill>
                <a:srgbClr val="333333"/>
              </a:solidFill>
              <a:effectLst/>
              <a:ea typeface="Times New Roman" panose="02020603050405020304" pitchFamily="18" charset="0"/>
            </a:endParaRPr>
          </a:p>
          <a:p>
            <a:pPr marL="0" marR="0">
              <a:spcBef>
                <a:spcPts val="0"/>
              </a:spcBef>
              <a:spcAft>
                <a:spcPts val="750"/>
              </a:spcAft>
            </a:pPr>
            <a:r>
              <a:rPr lang="en-US" sz="1400" b="1" dirty="0">
                <a:solidFill>
                  <a:srgbClr val="333333"/>
                </a:solidFill>
                <a:effectLst/>
                <a:ea typeface="Times New Roman" panose="02020603050405020304" pitchFamily="18" charset="0"/>
              </a:rPr>
              <a:t> </a:t>
            </a:r>
            <a:r>
              <a:rPr lang="en-US" sz="2800" b="1" dirty="0">
                <a:solidFill>
                  <a:srgbClr val="333333"/>
                </a:solidFill>
                <a:effectLst/>
                <a:ea typeface="Times New Roman" panose="02020603050405020304" pitchFamily="18" charset="0"/>
              </a:rPr>
              <a:t>The </a:t>
            </a:r>
            <a:r>
              <a:rPr lang="en-US" sz="2800" b="1" dirty="0" err="1">
                <a:solidFill>
                  <a:srgbClr val="333333"/>
                </a:solidFill>
                <a:effectLst/>
                <a:ea typeface="Times New Roman" panose="02020603050405020304" pitchFamily="18" charset="0"/>
              </a:rPr>
              <a:t>DedicatedPLUS</a:t>
            </a:r>
            <a:r>
              <a:rPr lang="en-US" sz="2800" b="1" dirty="0">
                <a:solidFill>
                  <a:srgbClr val="333333"/>
                </a:solidFill>
                <a:effectLst/>
                <a:ea typeface="Times New Roman" panose="02020603050405020304" pitchFamily="18" charset="0"/>
              </a:rPr>
              <a:t> concept provides more flexibility to communities, particularly for those already dedicated 100 percent of the PSH resources to chronic homelessness</a:t>
            </a:r>
            <a:r>
              <a:rPr lang="en-US" sz="2800" b="1" dirty="0">
                <a:solidFill>
                  <a:srgbClr val="333333"/>
                </a:solidFill>
                <a:ea typeface="Times New Roman" panose="02020603050405020304" pitchFamily="18" charset="0"/>
              </a:rPr>
              <a:t>, to expand their </a:t>
            </a:r>
            <a:r>
              <a:rPr lang="en-US" sz="2800" b="1" dirty="0">
                <a:solidFill>
                  <a:srgbClr val="333333"/>
                </a:solidFill>
                <a:effectLst/>
                <a:ea typeface="Calibri" panose="020F0502020204030204" pitchFamily="34" charset="0"/>
              </a:rPr>
              <a:t>eligibility to serve persons with long histories of homelessness and severe service needs who would not meet the definition of chronic homelessness at project entry. </a:t>
            </a:r>
            <a:endParaRPr lang="en-US" sz="2800" b="1" dirty="0">
              <a:effectLst/>
              <a:ea typeface="Calibri" panose="020F0502020204030204" pitchFamily="34" charset="0"/>
            </a:endParaRPr>
          </a:p>
          <a:p>
            <a:pPr algn="ctr">
              <a:buFontTx/>
              <a:buNone/>
              <a:defRPr/>
            </a:pPr>
            <a:r>
              <a:rPr lang="en-US" sz="1200" dirty="0"/>
              <a:t>https://www.hudexchange.info/faqs/reporting-systems/e-snaps-homeless-assistance-application-and-grants-management-system/nofasnotices/fy-2017-nofa/can-you-explain-the-difference-between-beds-dedicated-to-chronically/</a:t>
            </a:r>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71832"/>
            <a:ext cx="10847269" cy="1120820"/>
          </a:xfrm>
          <a:prstGeom prst="rect">
            <a:avLst/>
          </a:prstGeom>
        </p:spPr>
        <p:txBody>
          <a:bodyPr vert="horz" wrap="square" lIns="0" tIns="12700" rIns="0" bIns="0" rtlCol="0">
            <a:spAutoFit/>
          </a:bodyPr>
          <a:lstStyle/>
          <a:p>
            <a:pPr algn="ctr">
              <a:defRPr/>
            </a:pPr>
            <a:r>
              <a:rPr lang="en-US" sz="3600" b="1" dirty="0">
                <a:latin typeface="+mj-lt"/>
                <a:cs typeface="Tahoma" pitchFamily="34" charset="0"/>
              </a:rPr>
              <a:t>Chronically Homeless vs </a:t>
            </a: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399647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511612" y="1041281"/>
            <a:ext cx="11256708"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1800" b="1" dirty="0">
                <a:solidFill>
                  <a:srgbClr val="333333"/>
                </a:solidFill>
                <a:effectLst/>
                <a:ea typeface="Times New Roman" panose="02020603050405020304" pitchFamily="18" charset="0"/>
              </a:rPr>
              <a:t> </a:t>
            </a:r>
            <a:endParaRPr lang="en-US" sz="1800" b="1" dirty="0">
              <a:effectLst/>
              <a:ea typeface="Calibri" panose="020F0502020204030204" pitchFamily="34" charset="0"/>
            </a:endParaRPr>
          </a:p>
          <a:p>
            <a:pPr marL="0" marR="0" algn="ctr">
              <a:spcBef>
                <a:spcPts val="0"/>
              </a:spcBef>
              <a:spcAft>
                <a:spcPts val="750"/>
              </a:spcAft>
            </a:pPr>
            <a:r>
              <a:rPr lang="en-US" sz="2000" b="1" dirty="0">
                <a:solidFill>
                  <a:srgbClr val="333333"/>
                </a:solidFill>
                <a:ea typeface="Times New Roman" panose="02020603050405020304" pitchFamily="18" charset="0"/>
              </a:rPr>
              <a:t> </a:t>
            </a:r>
            <a:endParaRPr lang="en-US" sz="2000" b="1" dirty="0">
              <a:solidFill>
                <a:srgbClr val="333333"/>
              </a:solidFill>
              <a:effectLst/>
              <a:ea typeface="Times New Roman" panose="02020603050405020304" pitchFamily="18" charset="0"/>
            </a:endParaRPr>
          </a:p>
          <a:p>
            <a:pPr marL="0" marR="0">
              <a:spcBef>
                <a:spcPts val="0"/>
              </a:spcBef>
              <a:spcAft>
                <a:spcPts val="750"/>
              </a:spcAft>
            </a:pPr>
            <a:r>
              <a:rPr lang="en-US" b="1" dirty="0">
                <a:solidFill>
                  <a:srgbClr val="333333"/>
                </a:solidFill>
                <a:effectLst/>
                <a:ea typeface="Calibri" panose="020F0502020204030204" pitchFamily="34" charset="0"/>
              </a:rPr>
              <a:t>A </a:t>
            </a:r>
            <a:r>
              <a:rPr lang="en-US" b="1" dirty="0" err="1">
                <a:solidFill>
                  <a:srgbClr val="333333"/>
                </a:solidFill>
                <a:effectLst/>
                <a:ea typeface="Calibri" panose="020F0502020204030204" pitchFamily="34" charset="0"/>
              </a:rPr>
              <a:t>DedicatedPLUS</a:t>
            </a:r>
            <a:r>
              <a:rPr lang="en-US" b="1" dirty="0">
                <a:solidFill>
                  <a:srgbClr val="333333"/>
                </a:solidFill>
                <a:effectLst/>
                <a:ea typeface="Calibri" panose="020F0502020204030204" pitchFamily="34" charset="0"/>
              </a:rPr>
              <a:t> project is a permanent supportive housing (PH-PSH) project where the entire project will serve individuals and families meeting the following criteria at project entry.</a:t>
            </a:r>
            <a:endParaRPr lang="en-US" b="1" dirty="0">
              <a:ea typeface="Calibri" panose="020F0502020204030204" pitchFamily="34" charset="0"/>
            </a:endParaRP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Experiencing chronic homelessness as defined in 24 CFR 578.3;</a:t>
            </a: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in a </a:t>
            </a:r>
            <a:r>
              <a:rPr lang="en-US" dirty="0">
                <a:solidFill>
                  <a:srgbClr val="333333"/>
                </a:solidFill>
                <a:ea typeface="Times New Roman" panose="02020603050405020304" pitchFamily="18" charset="0"/>
              </a:rPr>
              <a:t>TH project that will be eliminated and meets the definition of CH in effect at the time of move-in to TH </a:t>
            </a:r>
            <a:endParaRPr lang="en-US" dirty="0">
              <a:solidFill>
                <a:srgbClr val="333333"/>
              </a:solidFill>
              <a:effectLst/>
              <a:ea typeface="Times New Roman" panose="02020603050405020304" pitchFamily="18" charset="0"/>
            </a:endParaRP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in a place not meant for human habitation, emergency shelter, or safe haven; but the individuals or families experiencing chronic homelessness as defined at 24 CFR 578.3 had been admitted and enrolled in a permanent housing project within the last year and were unable to maintain a housing placement;</a:t>
            </a: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in transitional housing funded by a Joint transitional housing (TH) and rapid re-housing (PH-RRH) </a:t>
            </a: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and has resided in a place not meant for human habitation, a safe haven, or emergency shelter for at least 12 months in the last three years but has not done so on four separate occasions; or</a:t>
            </a:r>
          </a:p>
          <a:p>
            <a:pPr marL="0" marR="0">
              <a:spcBef>
                <a:spcPts val="0"/>
              </a:spcBef>
              <a:spcAft>
                <a:spcPts val="750"/>
              </a:spcAft>
            </a:pPr>
            <a:r>
              <a:rPr lang="en-US" sz="1400" b="1" dirty="0">
                <a:solidFill>
                  <a:srgbClr val="333333"/>
                </a:solidFill>
                <a:effectLst/>
                <a:ea typeface="Times New Roman" panose="02020603050405020304" pitchFamily="18" charset="0"/>
              </a:rPr>
              <a:t> </a:t>
            </a:r>
            <a:endParaRPr lang="en-US" sz="1600" dirty="0"/>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71832"/>
            <a:ext cx="10847269" cy="1120820"/>
          </a:xfrm>
          <a:prstGeom prst="rect">
            <a:avLst/>
          </a:prstGeom>
        </p:spPr>
        <p:txBody>
          <a:bodyPr vert="horz" wrap="square" lIns="0" tIns="12700" rIns="0" bIns="0" rtlCol="0">
            <a:spAutoFit/>
          </a:bodyPr>
          <a:lstStyle/>
          <a:p>
            <a:pPr algn="ctr">
              <a:defRPr/>
            </a:pP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1552059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614019" y="1674834"/>
            <a:ext cx="11256708"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1800" b="1" dirty="0" err="1">
                <a:solidFill>
                  <a:srgbClr val="333333"/>
                </a:solidFill>
                <a:effectLst/>
                <a:ea typeface="Times New Roman" panose="02020603050405020304" pitchFamily="18" charset="0"/>
              </a:rPr>
              <a:t>DedicatedPLUS</a:t>
            </a:r>
            <a:r>
              <a:rPr lang="en-US" sz="1800" b="1" dirty="0">
                <a:solidFill>
                  <a:srgbClr val="333333"/>
                </a:solidFill>
                <a:effectLst/>
                <a:ea typeface="Times New Roman" panose="02020603050405020304" pitchFamily="18" charset="0"/>
              </a:rPr>
              <a:t> Continued  </a:t>
            </a:r>
            <a:endParaRPr lang="en-US" sz="1800" b="1" dirty="0">
              <a:effectLst/>
              <a:ea typeface="Calibri" panose="020F0502020204030204" pitchFamily="34" charset="0"/>
            </a:endParaRPr>
          </a:p>
          <a:p>
            <a:pPr marL="285750" indent="-285750" algn="l">
              <a:buFont typeface="Arial" panose="020B0604020202020204" pitchFamily="34" charset="0"/>
              <a:buChar char="•"/>
            </a:pPr>
            <a:r>
              <a:rPr lang="en-US" dirty="0"/>
              <a:t>R</a:t>
            </a:r>
            <a:r>
              <a:rPr lang="en-US" sz="1800" b="0" i="0" u="none" strike="noStrike" baseline="0" dirty="0"/>
              <a:t>eceiving assistance through a Department of Veterans Affairs (VA)-funded homeless </a:t>
            </a:r>
          </a:p>
          <a:p>
            <a:pPr lvl="1"/>
            <a:r>
              <a:rPr lang="en-US" b="0" i="0" u="none" strike="noStrike" baseline="0" dirty="0"/>
              <a:t>assistance program and met one of the above criteria at initial intake to the VA’s</a:t>
            </a:r>
          </a:p>
          <a:p>
            <a:pPr lvl="1"/>
            <a:r>
              <a:rPr lang="en-US" sz="1800" b="0" i="0" u="none" strike="noStrike" baseline="0" dirty="0"/>
              <a:t>homeless assistance system.</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sz="1800" b="0" i="0" u="none" strike="noStrike" baseline="0" dirty="0"/>
              <a:t>A renewal project where 100 percent of the beds were dedicated to individuals and </a:t>
            </a:r>
          </a:p>
          <a:p>
            <a:pPr lvl="1"/>
            <a:r>
              <a:rPr lang="en-US" b="0" i="0" u="none" strike="noStrike" baseline="0" dirty="0"/>
              <a:t>families experiencing chronic homelessness, as described in section I.B.2.b.(2), under the </a:t>
            </a:r>
          </a:p>
          <a:p>
            <a:pPr lvl="1"/>
            <a:r>
              <a:rPr lang="en-US" sz="1800" b="0" i="0" u="none" strike="noStrike" baseline="0" dirty="0"/>
              <a:t>grant that is being renewed may either be reallocated as a </a:t>
            </a:r>
            <a:r>
              <a:rPr lang="en-US" sz="1800" b="0" i="0" u="none" strike="noStrike" baseline="0" dirty="0" err="1"/>
              <a:t>DedicatedPLUS</a:t>
            </a:r>
            <a:r>
              <a:rPr lang="en-US" sz="1800" b="0" i="0" u="none" strike="noStrike" baseline="0" dirty="0"/>
              <a:t> project or may</a:t>
            </a:r>
          </a:p>
          <a:p>
            <a:pPr lvl="1"/>
            <a:r>
              <a:rPr lang="en-US" sz="1800" b="0" i="0" u="none" strike="noStrike" baseline="0" dirty="0"/>
              <a:t>continue as a renewal dedicating 100 percent of its beds to individuals and families</a:t>
            </a:r>
          </a:p>
          <a:p>
            <a:pPr lvl="1"/>
            <a:r>
              <a:rPr lang="en-US" sz="1800" b="0" i="0" u="none" strike="noStrike" baseline="0" dirty="0"/>
              <a:t>experiencing chronic homelessness. If the project is reallocated as a </a:t>
            </a:r>
            <a:r>
              <a:rPr lang="en-US" sz="1800" b="0" i="0" u="none" strike="noStrike" baseline="0" dirty="0" err="1"/>
              <a:t>DedicatedPLUS</a:t>
            </a:r>
            <a:r>
              <a:rPr lang="en-US" dirty="0"/>
              <a:t> </a:t>
            </a:r>
          </a:p>
          <a:p>
            <a:pPr lvl="1"/>
            <a:r>
              <a:rPr lang="en-US" sz="1800" b="0" i="0" u="none" strike="noStrike" baseline="0" dirty="0"/>
              <a:t>project, the project must adhere to all fair housing requirements at 24 CFR 578.93.</a:t>
            </a:r>
            <a:r>
              <a:rPr lang="en-US" sz="2000" b="1" dirty="0">
                <a:solidFill>
                  <a:srgbClr val="333333"/>
                </a:solidFill>
                <a:ea typeface="Times New Roman" panose="02020603050405020304" pitchFamily="18" charset="0"/>
              </a:rPr>
              <a:t> </a:t>
            </a:r>
            <a:endParaRPr lang="en-US" sz="2000" b="1" dirty="0">
              <a:solidFill>
                <a:srgbClr val="333333"/>
              </a:solidFill>
              <a:effectLst/>
              <a:ea typeface="Times New Roman" panose="02020603050405020304" pitchFamily="18" charset="0"/>
            </a:endParaRPr>
          </a:p>
          <a:p>
            <a:pPr marL="0" marR="0">
              <a:spcBef>
                <a:spcPts val="0"/>
              </a:spcBef>
              <a:spcAft>
                <a:spcPts val="750"/>
              </a:spcAft>
            </a:pPr>
            <a:r>
              <a:rPr lang="en-US" sz="1400" b="1" dirty="0">
                <a:solidFill>
                  <a:srgbClr val="333333"/>
                </a:solidFill>
                <a:effectLst/>
                <a:ea typeface="Times New Roman" panose="02020603050405020304" pitchFamily="18" charset="0"/>
              </a:rPr>
              <a:t> </a:t>
            </a:r>
            <a:endParaRPr lang="en-US" sz="1600" dirty="0"/>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71832"/>
            <a:ext cx="10847269" cy="1120820"/>
          </a:xfrm>
          <a:prstGeom prst="rect">
            <a:avLst/>
          </a:prstGeom>
        </p:spPr>
        <p:txBody>
          <a:bodyPr vert="horz" wrap="square" lIns="0" tIns="12700" rIns="0" bIns="0" rtlCol="0">
            <a:spAutoFit/>
          </a:bodyPr>
          <a:lstStyle/>
          <a:p>
            <a:pPr algn="ctr">
              <a:defRPr/>
            </a:pP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1846585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1021"/>
            <a:ext cx="12192000" cy="6110583"/>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41687" y="1729927"/>
            <a:ext cx="9173393" cy="365090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defRPr/>
            </a:pPr>
            <a:r>
              <a:rPr lang="en-US" sz="2400" dirty="0"/>
              <a:t>Reallocation funding is available for FY2024 in the amount of $106,774</a:t>
            </a:r>
          </a:p>
          <a:p>
            <a:pPr>
              <a:defRPr/>
            </a:pPr>
            <a:endParaRPr lang="en-US" sz="2400" dirty="0"/>
          </a:p>
          <a:p>
            <a:pPr>
              <a:defRPr/>
            </a:pPr>
            <a:r>
              <a:rPr lang="en-US" sz="2400" dirty="0"/>
              <a:t>CoC Bonus funding available is $1,798,158, calculated at 12% of ARD</a:t>
            </a:r>
          </a:p>
          <a:p>
            <a:pPr>
              <a:defRPr/>
            </a:pPr>
            <a:endParaRPr lang="en-US" sz="2400" dirty="0"/>
          </a:p>
          <a:p>
            <a:pPr>
              <a:defRPr/>
            </a:pPr>
            <a:r>
              <a:rPr lang="en-US" sz="2400" dirty="0"/>
              <a:t>DV Bonus funding available is $1,927,404 </a:t>
            </a:r>
          </a:p>
          <a:p>
            <a:pPr>
              <a:defRPr/>
            </a:pPr>
            <a:endParaRPr lang="en-US" sz="2400" dirty="0"/>
          </a:p>
          <a:p>
            <a:pPr>
              <a:defRPr/>
            </a:pPr>
            <a:r>
              <a:rPr lang="en-US" sz="2400" dirty="0">
                <a:effectLst/>
                <a:ea typeface="Calibri" panose="020F0502020204030204" pitchFamily="34" charset="0"/>
                <a:cs typeface="Times New Roman" panose="02020603050405020304" pitchFamily="18" charset="0"/>
              </a:rPr>
              <a:t>Project(s) approved for bonus funds will be scored. The ranking and review committee will determine whether they are placed in Tier 1 or Tier </a:t>
            </a:r>
          </a:p>
          <a:p>
            <a:pPr>
              <a:defRPr/>
            </a:pPr>
            <a:endParaRPr lang="en-US" sz="2400" dirty="0"/>
          </a:p>
          <a:p>
            <a:pPr>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2400" dirty="0"/>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320346"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3034856" y="629654"/>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New Project Funding</a:t>
            </a:r>
            <a:endParaRPr sz="4600" dirty="0">
              <a:latin typeface="Tahoma"/>
              <a:cs typeface="Tahoma"/>
            </a:endParaRPr>
          </a:p>
        </p:txBody>
      </p:sp>
    </p:spTree>
    <p:extLst>
      <p:ext uri="{BB962C8B-B14F-4D97-AF65-F5344CB8AC3E}">
        <p14:creationId xmlns:p14="http://schemas.microsoft.com/office/powerpoint/2010/main" val="994766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78399" y="1612608"/>
            <a:ext cx="8962465" cy="312564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buNone/>
            </a:pPr>
            <a:r>
              <a:rPr lang="en-US" sz="2400" dirty="0"/>
              <a:t>The Reallocated funding is $106,774:</a:t>
            </a:r>
          </a:p>
          <a:p>
            <a:pPr marL="114300" indent="0">
              <a:buNone/>
            </a:pPr>
            <a:endParaRPr lang="en-US" dirty="0"/>
          </a:p>
          <a:p>
            <a:pPr marL="285750" indent="-285750">
              <a:buFont typeface="Arial" panose="020B0604020202020204" pitchFamily="34" charset="0"/>
              <a:buChar char="•"/>
            </a:pPr>
            <a:r>
              <a:rPr lang="en-US" sz="2400" dirty="0"/>
              <a:t>PSH project </a:t>
            </a:r>
          </a:p>
          <a:p>
            <a:pPr marL="285750" indent="-285750">
              <a:buFont typeface="Arial" panose="020B0604020202020204" pitchFamily="34" charset="0"/>
              <a:buChar char="•"/>
            </a:pPr>
            <a:r>
              <a:rPr lang="en-US" sz="2400" dirty="0"/>
              <a:t>Supportive services dollars available </a:t>
            </a:r>
          </a:p>
          <a:p>
            <a:pPr marL="285750" indent="-285750">
              <a:buFont typeface="Arial" panose="020B0604020202020204" pitchFamily="34" charset="0"/>
              <a:buChar char="•"/>
            </a:pPr>
            <a:r>
              <a:rPr lang="en-US" sz="2400" dirty="0"/>
              <a:t>10% admin available </a:t>
            </a:r>
          </a:p>
          <a:p>
            <a:pPr marL="285750" indent="-285750">
              <a:buFont typeface="Arial" panose="020B0604020202020204" pitchFamily="34" charset="0"/>
              <a:buChar char="•"/>
            </a:pPr>
            <a:r>
              <a:rPr lang="en-US" sz="2400" dirty="0"/>
              <a:t>9 Households (9 units)</a:t>
            </a:r>
          </a:p>
          <a:p>
            <a:pPr marL="742950" lvl="1"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Veterans-specific units </a:t>
            </a:r>
          </a:p>
          <a:p>
            <a:pPr marL="742950" lvl="1" indent="-285750">
              <a:buFont typeface="Arial" panose="020B0604020202020204" pitchFamily="34" charset="0"/>
              <a:buChar char="•"/>
            </a:pPr>
            <a:endParaRPr lang="en-US" dirty="0">
              <a:solidFill>
                <a:prstClr val="black"/>
              </a:solidFill>
              <a:latin typeface="Calibri"/>
            </a:endParaRPr>
          </a:p>
          <a:p>
            <a:pPr lvl="1"/>
            <a:r>
              <a:rPr kumimoji="0" lang="en-US" sz="1800" b="0" i="0" u="none" strike="noStrike" kern="1200" cap="none" spc="0" normalizeH="0" baseline="0" noProof="0" dirty="0">
                <a:ln>
                  <a:noFill/>
                </a:ln>
                <a:solidFill>
                  <a:prstClr val="black"/>
                </a:solidFill>
                <a:effectLst/>
                <a:uLnTx/>
                <a:uFillTx/>
                <a:latin typeface="Calibri"/>
                <a:ea typeface="+mn-ea"/>
                <a:cs typeface="+mn-cs"/>
              </a:rPr>
              <a:t>*Reallocated and Bonus funds can be used to create a new PSH project.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Reallocation Funding</a:t>
            </a:r>
            <a:endParaRPr sz="4600" dirty="0">
              <a:latin typeface="Tahoma"/>
              <a:cs typeface="Tahoma"/>
            </a:endParaRPr>
          </a:p>
        </p:txBody>
      </p:sp>
    </p:spTree>
    <p:extLst>
      <p:ext uri="{BB962C8B-B14F-4D97-AF65-F5344CB8AC3E}">
        <p14:creationId xmlns:p14="http://schemas.microsoft.com/office/powerpoint/2010/main" val="107876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78399" y="1612608"/>
            <a:ext cx="8962465" cy="322724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buNone/>
            </a:pPr>
            <a:r>
              <a:rPr lang="en-US" sz="2400" dirty="0"/>
              <a:t>The Project awarded the Reallocated funding will be expected to do the following:  </a:t>
            </a:r>
          </a:p>
          <a:p>
            <a:pPr marL="114300" indent="0">
              <a:buNone/>
            </a:pPr>
            <a:endParaRPr lang="en-US" dirty="0"/>
          </a:p>
          <a:p>
            <a:pPr marL="285750" indent="-285750">
              <a:buFont typeface="Arial" panose="020B0604020202020204" pitchFamily="34" charset="0"/>
              <a:buChar char="•"/>
            </a:pPr>
            <a:r>
              <a:rPr lang="en-US" sz="2400" dirty="0"/>
              <a:t>Work with the previous organization to transition the current clients to the new project before June 2025.  </a:t>
            </a:r>
          </a:p>
          <a:p>
            <a:pPr marL="285750" indent="-285750">
              <a:buFont typeface="Arial" panose="020B0604020202020204" pitchFamily="34" charset="0"/>
              <a:buChar char="•"/>
            </a:pPr>
            <a:r>
              <a:rPr lang="en-US" sz="2400" dirty="0"/>
              <a:t>Case manage existing clients in the project  </a:t>
            </a:r>
          </a:p>
          <a:p>
            <a:pPr marL="285750" indent="-285750">
              <a:buFont typeface="Arial" panose="020B0604020202020204" pitchFamily="34" charset="0"/>
              <a:buChar char="•"/>
            </a:pPr>
            <a:r>
              <a:rPr lang="en-US" sz="2400" dirty="0"/>
              <a:t>Keep utilization rate at or above 100% of occupancy (9 units)</a:t>
            </a:r>
          </a:p>
          <a:p>
            <a:pPr marL="285750" indent="-285750">
              <a:buFont typeface="Arial" panose="020B0604020202020204" pitchFamily="34" charset="0"/>
              <a:buChar char="•"/>
            </a:pPr>
            <a:r>
              <a:rPr lang="en-US" sz="2400" dirty="0"/>
              <a:t>Timely record-keeping in HMIS</a:t>
            </a:r>
          </a:p>
          <a:p>
            <a:pPr marL="285750" indent="-285750">
              <a:buFont typeface="Arial" panose="020B0604020202020204" pitchFamily="34" charset="0"/>
              <a:buChar char="•"/>
            </a:pPr>
            <a:r>
              <a:rPr lang="en-US" sz="2400" dirty="0"/>
              <a:t>Case note documentation in HMIS </a:t>
            </a:r>
          </a:p>
          <a:p>
            <a:r>
              <a:rPr lang="en-US" sz="2400" dirty="0"/>
              <a:t>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431499" y="654367"/>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Reallocation Funding</a:t>
            </a:r>
            <a:endParaRPr sz="4600" dirty="0">
              <a:latin typeface="Tahoma"/>
              <a:cs typeface="Tahoma"/>
            </a:endParaRPr>
          </a:p>
        </p:txBody>
      </p:sp>
    </p:spTree>
    <p:extLst>
      <p:ext uri="{BB962C8B-B14F-4D97-AF65-F5344CB8AC3E}">
        <p14:creationId xmlns:p14="http://schemas.microsoft.com/office/powerpoint/2010/main" val="195824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78399" y="1612608"/>
            <a:ext cx="8962465" cy="291784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buNone/>
            </a:pPr>
            <a:r>
              <a:rPr lang="en-US" sz="2400" dirty="0"/>
              <a:t>The Project awarded the Reallocated funding will be expected to do the following (Continued):  </a:t>
            </a:r>
          </a:p>
          <a:p>
            <a:pPr marL="114300" indent="0">
              <a:buNone/>
            </a:pPr>
            <a:endParaRPr lang="en-US" dirty="0"/>
          </a:p>
          <a:p>
            <a:pPr marL="285750" indent="-285750">
              <a:buFont typeface="Arial" panose="020B0604020202020204" pitchFamily="34" charset="0"/>
              <a:buChar char="•"/>
            </a:pPr>
            <a:r>
              <a:rPr lang="en-US" sz="2400" dirty="0"/>
              <a:t>Obtain or achieve the following performance outcomes. </a:t>
            </a:r>
          </a:p>
          <a:p>
            <a:pPr marL="742950" lvl="1" indent="-285750">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a:ea typeface="+mn-ea"/>
                <a:cs typeface="+mn-cs"/>
              </a:rPr>
              <a:t>92% of clients </a:t>
            </a:r>
            <a:r>
              <a:rPr lang="en-US" dirty="0">
                <a:solidFill>
                  <a:prstClr val="black"/>
                </a:solidFill>
                <a:latin typeface="Calibri"/>
              </a:rPr>
              <a:t>retain or exit to permanent housing</a:t>
            </a:r>
          </a:p>
          <a:p>
            <a:pPr marL="742950" lvl="1" indent="-285750">
              <a:buFont typeface="Arial" panose="020B0604020202020204" pitchFamily="34" charset="0"/>
              <a:buChar char="•"/>
            </a:pPr>
            <a:r>
              <a:rPr lang="en-US" dirty="0">
                <a:solidFill>
                  <a:prstClr val="black"/>
                </a:solidFill>
                <a:latin typeface="Calibri"/>
              </a:rPr>
              <a:t>20% of clients have employment </a:t>
            </a:r>
          </a:p>
          <a:p>
            <a:pPr marL="742950" lvl="1" indent="-285750">
              <a:buFont typeface="Arial" panose="020B0604020202020204" pitchFamily="34" charset="0"/>
              <a:buChar char="•"/>
            </a:pPr>
            <a:r>
              <a:rPr lang="en-US" dirty="0">
                <a:solidFill>
                  <a:prstClr val="black"/>
                </a:solidFill>
                <a:latin typeface="Calibri"/>
              </a:rPr>
              <a:t>40% of clients have non-employment income </a:t>
            </a:r>
          </a:p>
          <a:p>
            <a:pPr marL="742950" lvl="1" indent="-285750">
              <a:buFont typeface="Arial" panose="020B0604020202020204" pitchFamily="34" charset="0"/>
              <a:buChar char="•"/>
            </a:pPr>
            <a:r>
              <a:rPr lang="en-US" dirty="0">
                <a:solidFill>
                  <a:prstClr val="black"/>
                </a:solidFill>
                <a:latin typeface="Calibri"/>
              </a:rPr>
              <a:t>85% of clients have non-cash benefits </a:t>
            </a:r>
          </a:p>
          <a:p>
            <a:pPr marL="742950" lvl="1" indent="-285750">
              <a:buFont typeface="Arial" panose="020B0604020202020204" pitchFamily="34" charset="0"/>
              <a:buChar char="•"/>
            </a:pPr>
            <a:r>
              <a:rPr lang="en-US" dirty="0">
                <a:solidFill>
                  <a:prstClr val="black"/>
                </a:solidFill>
                <a:latin typeface="Calibri"/>
              </a:rPr>
              <a:t>90% of clients have health insurance </a:t>
            </a:r>
            <a:r>
              <a:rPr kumimoji="0" lang="en-US" b="0" i="0" u="none" strike="noStrike" kern="1200" cap="none" spc="0" normalizeH="0" baseline="0" noProof="0" dirty="0">
                <a:ln>
                  <a:noFill/>
                </a:ln>
                <a:solidFill>
                  <a:prstClr val="black"/>
                </a:solidFill>
                <a:effectLst/>
                <a:uLnTx/>
                <a:uFillTx/>
                <a:latin typeface="Calibri"/>
                <a:ea typeface="+mn-ea"/>
                <a:cs typeface="+mn-cs"/>
              </a:rPr>
              <a:t>	</a:t>
            </a:r>
            <a:endParaRPr kumimoji="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Reallocation Funding</a:t>
            </a:r>
            <a:endParaRPr sz="4600" dirty="0">
              <a:latin typeface="Tahoma"/>
              <a:cs typeface="Tahoma"/>
            </a:endParaRPr>
          </a:p>
        </p:txBody>
      </p:sp>
    </p:spTree>
    <p:extLst>
      <p:ext uri="{BB962C8B-B14F-4D97-AF65-F5344CB8AC3E}">
        <p14:creationId xmlns:p14="http://schemas.microsoft.com/office/powerpoint/2010/main" val="185973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46312" y="1149725"/>
            <a:ext cx="9520517" cy="386461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dirty="0"/>
              <a:t>5 points will be available for projects that partner with a health care resource to create new permanent housing units, PSH or RRH</a:t>
            </a:r>
          </a:p>
          <a:p>
            <a:pPr marL="457200" indent="-457200">
              <a:buFont typeface="Arial" panose="020B0604020202020204" pitchFamily="34" charset="0"/>
              <a:buChar char="•"/>
            </a:pPr>
            <a:r>
              <a:rPr lang="en-US" sz="2800" dirty="0"/>
              <a:t>Direct contributions from public or private health insurers or health care services provided by a public or private health care organization</a:t>
            </a:r>
          </a:p>
          <a:p>
            <a:pPr marL="457200" indent="-457200">
              <a:buFont typeface="Arial" panose="020B0604020202020204" pitchFamily="34" charset="0"/>
              <a:buChar char="•"/>
            </a:pPr>
            <a:r>
              <a:rPr lang="en-US" sz="2800" dirty="0"/>
              <a:t>Projects must comply with the HUD program and fair housing requirements</a:t>
            </a:r>
          </a:p>
          <a:p>
            <a:pPr marL="457200" indent="-457200">
              <a:buFont typeface="Arial" panose="020B0604020202020204" pitchFamily="34" charset="0"/>
              <a:buChar char="•"/>
            </a:pPr>
            <a:endParaRPr lang="en-US" sz="2800" b="1" dirty="0"/>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Healthcare Partnerships  </a:t>
            </a:r>
            <a:endParaRPr sz="4600" dirty="0">
              <a:latin typeface="Tahoma"/>
              <a:cs typeface="Tahoma"/>
            </a:endParaRPr>
          </a:p>
        </p:txBody>
      </p:sp>
    </p:spTree>
    <p:extLst>
      <p:ext uri="{BB962C8B-B14F-4D97-AF65-F5344CB8AC3E}">
        <p14:creationId xmlns:p14="http://schemas.microsoft.com/office/powerpoint/2010/main" val="3296520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46312" y="1149725"/>
            <a:ext cx="9520517" cy="386461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457200">
              <a:buFont typeface="Arial" panose="020B0604020202020204" pitchFamily="34" charset="0"/>
              <a:buChar char="•"/>
            </a:pPr>
            <a:r>
              <a:rPr lang="en-US" sz="2800" dirty="0"/>
              <a:t>Requires written formal agreements</a:t>
            </a:r>
          </a:p>
          <a:p>
            <a:pPr marL="457200" indent="-457200">
              <a:buFont typeface="Arial" panose="020B0604020202020204" pitchFamily="34" charset="0"/>
              <a:buChar char="•"/>
            </a:pPr>
            <a:r>
              <a:rPr lang="en-US" sz="2800" dirty="0"/>
              <a:t> In-kind services must be valued at local rates consistent with payments made for those services not supported by grant funds</a:t>
            </a:r>
          </a:p>
          <a:p>
            <a:pPr marL="457200" indent="-457200">
              <a:buFont typeface="Arial" panose="020B0604020202020204" pitchFamily="34" charset="0"/>
              <a:buChar char="•"/>
            </a:pPr>
            <a:r>
              <a:rPr lang="en-US" sz="2800" dirty="0"/>
              <a:t> The value of the assistance provided must be equivalent to at least 25% of the funding requested to earn full points</a:t>
            </a:r>
          </a:p>
          <a:p>
            <a:pPr marL="457200" indent="-457200">
              <a:buFont typeface="Arial" panose="020B0604020202020204" pitchFamily="34" charset="0"/>
              <a:buChar char="•"/>
            </a:pPr>
            <a:endParaRPr lang="en-US" sz="2800" b="1" dirty="0"/>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Healthcare Partnerships  </a:t>
            </a:r>
            <a:endParaRPr sz="4600" dirty="0">
              <a:latin typeface="Tahoma"/>
              <a:cs typeface="Tahoma"/>
            </a:endParaRPr>
          </a:p>
        </p:txBody>
      </p:sp>
    </p:spTree>
    <p:extLst>
      <p:ext uri="{BB962C8B-B14F-4D97-AF65-F5344CB8AC3E}">
        <p14:creationId xmlns:p14="http://schemas.microsoft.com/office/powerpoint/2010/main" val="831057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46312" y="1149725"/>
            <a:ext cx="9520517" cy="386461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dirty="0"/>
              <a:t>5 points will be available for projects that partner with a housing provider to create new permanent housing units, PSH or RRH</a:t>
            </a:r>
          </a:p>
          <a:p>
            <a:pPr marL="457200" indent="-457200">
              <a:buFont typeface="Arial" panose="020B0604020202020204" pitchFamily="34" charset="0"/>
              <a:buChar char="•"/>
            </a:pPr>
            <a:r>
              <a:rPr lang="en-US" sz="2800" dirty="0"/>
              <a:t>Projects must utilize housing subsidies or subsidized housing units that are not funded with CoC or ESG funding</a:t>
            </a:r>
          </a:p>
          <a:p>
            <a:pPr marL="457200" indent="-457200">
              <a:buFont typeface="Arial" panose="020B0604020202020204" pitchFamily="34" charset="0"/>
              <a:buChar char="•"/>
            </a:pPr>
            <a:r>
              <a:rPr lang="en-US" sz="2800" dirty="0"/>
              <a:t>Focus is on partnering with PHAs.  Formal written commitments must be provided</a:t>
            </a:r>
          </a:p>
          <a:p>
            <a:pPr marL="457200" indent="-457200">
              <a:buFont typeface="Arial" panose="020B0604020202020204" pitchFamily="34" charset="0"/>
              <a:buChar char="•"/>
            </a:pPr>
            <a:r>
              <a:rPr lang="en-US" sz="2800" dirty="0"/>
              <a:t> The value of the housing assistance provided must be equivalent to at least 25% of the funding requested to earn full points</a:t>
            </a:r>
          </a:p>
          <a:p>
            <a:pPr marL="457200" indent="-457200">
              <a:buFont typeface="Arial" panose="020B0604020202020204" pitchFamily="34" charset="0"/>
              <a:buChar char="•"/>
            </a:pPr>
            <a:endParaRPr lang="en-US" sz="2800" b="1" dirty="0"/>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Housing Partnerships  </a:t>
            </a:r>
            <a:endParaRPr sz="4600" dirty="0">
              <a:latin typeface="Tahoma"/>
              <a:cs typeface="Tahoma"/>
            </a:endParaRPr>
          </a:p>
        </p:txBody>
      </p:sp>
    </p:spTree>
    <p:extLst>
      <p:ext uri="{BB962C8B-B14F-4D97-AF65-F5344CB8AC3E}">
        <p14:creationId xmlns:p14="http://schemas.microsoft.com/office/powerpoint/2010/main" val="250049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054996"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470800" y="210639"/>
            <a:ext cx="10712198" cy="628377"/>
          </a:xfrm>
          <a:prstGeom prst="rect">
            <a:avLst/>
          </a:prstGeom>
        </p:spPr>
        <p:txBody>
          <a:bodyPr vert="horz" wrap="square" lIns="0" tIns="12700" rIns="0" bIns="0" rtlCol="0">
            <a:spAutoFit/>
          </a:bodyPr>
          <a:lstStyle/>
          <a:p>
            <a:pPr marL="12700" algn="ctr">
              <a:lnSpc>
                <a:spcPct val="100000"/>
              </a:lnSpc>
              <a:spcBef>
                <a:spcPts val="100"/>
              </a:spcBef>
            </a:pPr>
            <a:r>
              <a:rPr lang="en-US" sz="4000" dirty="0">
                <a:latin typeface="Tahoma"/>
                <a:cs typeface="Tahoma"/>
              </a:rPr>
              <a:t>Major Changes</a:t>
            </a:r>
            <a:endParaRPr sz="4000" dirty="0">
              <a:latin typeface="Tahoma"/>
              <a:cs typeface="Tahoma"/>
            </a:endParaRPr>
          </a:p>
        </p:txBody>
      </p:sp>
      <p:sp>
        <p:nvSpPr>
          <p:cNvPr id="20" name="object 20"/>
          <p:cNvSpPr txBox="1"/>
          <p:nvPr/>
        </p:nvSpPr>
        <p:spPr>
          <a:xfrm>
            <a:off x="1301539" y="722376"/>
            <a:ext cx="9061893" cy="3492622"/>
          </a:xfrm>
          <a:prstGeom prst="rect">
            <a:avLst/>
          </a:prstGeom>
        </p:spPr>
        <p:txBody>
          <a:bodyPr vert="horz" wrap="square" lIns="0" tIns="217804" rIns="0" bIns="0" rtlCol="0">
            <a:spAutoFit/>
          </a:bodyPr>
          <a:lstStyle/>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r>
              <a:rPr lang="en-US" sz="2400" dirty="0">
                <a:solidFill>
                  <a:prstClr val="black"/>
                </a:solidFill>
                <a:cs typeface="Trebuchet MS"/>
              </a:rPr>
              <a:t>Tier 1 includes 90% of Annual Renewal Demand (ARD) = $13,486,188</a:t>
            </a:r>
          </a:p>
          <a:p>
            <a:pPr marL="755650" lvl="1" indent="-285750">
              <a:spcBef>
                <a:spcPts val="1714"/>
              </a:spcBef>
              <a:buClr>
                <a:srgbClr val="F78E1E"/>
              </a:buClr>
              <a:buFont typeface="Arial" panose="020B0604020202020204" pitchFamily="34" charset="0"/>
              <a:buChar char="•"/>
              <a:tabLst>
                <a:tab pos="349250" algn="l"/>
              </a:tabLst>
              <a:defRPr/>
            </a:pPr>
            <a:r>
              <a:rPr lang="en-US" sz="2400" dirty="0">
                <a:solidFill>
                  <a:prstClr val="black"/>
                </a:solidFill>
                <a:cs typeface="Trebuchet MS"/>
              </a:rPr>
              <a:t>Tier 2 is at 10% of Annual Renewal Demand (ARD) = $1,498,465</a:t>
            </a: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r>
              <a:rPr kumimoji="0" lang="en-US" sz="2400" b="0" i="0" u="none" strike="noStrike" kern="1200" cap="none" spc="0" normalizeH="0" baseline="0" noProof="0" dirty="0">
                <a:ln>
                  <a:noFill/>
                </a:ln>
                <a:solidFill>
                  <a:prstClr val="black"/>
                </a:solidFill>
                <a:effectLst/>
                <a:uLnTx/>
                <a:uFillTx/>
                <a:ea typeface="+mn-ea"/>
                <a:cs typeface="Trebuchet MS"/>
              </a:rPr>
              <a:t>CoCs that create projects that coordinate with housing providers and healthcare organizations will receive up to 14 points as part of the Consolidated Application. </a:t>
            </a: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endParaRPr lang="en-US" sz="2000" dirty="0">
              <a:solidFill>
                <a:prstClr val="black"/>
              </a:solidFill>
              <a:latin typeface="Trebuchet MS"/>
              <a:cs typeface="Trebuchet MS"/>
            </a:endParaRP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endParaRPr kumimoji="0" lang="en-US" sz="16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3496833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833119" y="1695179"/>
            <a:ext cx="8697379" cy="297748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2800" dirty="0"/>
              <a:t>Eligible activities</a:t>
            </a:r>
          </a:p>
          <a:p>
            <a:pPr marL="742950" lvl="1" indent="-285750">
              <a:buFont typeface="Wingdings" panose="05000000000000000000" pitchFamily="2" charset="2"/>
              <a:buChar char="v"/>
            </a:pPr>
            <a:r>
              <a:rPr lang="en-US" sz="2800" dirty="0"/>
              <a:t>DV-RRH or DV TH-RRH</a:t>
            </a:r>
          </a:p>
          <a:p>
            <a:pPr marL="742950" lvl="1" indent="-285750">
              <a:buFont typeface="Wingdings" panose="05000000000000000000" pitchFamily="2" charset="2"/>
              <a:buChar char="v"/>
            </a:pPr>
            <a:r>
              <a:rPr lang="en-US" sz="2800" dirty="0"/>
              <a:t>Comparable Database</a:t>
            </a:r>
          </a:p>
          <a:p>
            <a:pPr marL="285750" indent="-285750">
              <a:buFont typeface="Arial" panose="020B0604020202020204" pitchFamily="34" charset="0"/>
              <a:buChar char="•"/>
            </a:pPr>
            <a:r>
              <a:rPr lang="en-US" sz="2800" dirty="0"/>
              <a:t>100% of project participants must be fleeing DV</a:t>
            </a:r>
          </a:p>
          <a:p>
            <a:r>
              <a:rPr lang="en-US" sz="2800" dirty="0"/>
              <a:t>*5-point bonus for new projects for the local CoC application  that are DV-RRH</a:t>
            </a:r>
            <a:endParaRPr kumimoji="0" sz="2800" b="0" i="0" u="none" strike="noStrike" kern="1200" cap="none" spc="0" normalizeH="0" baseline="0" noProof="0" dirty="0">
              <a:ln>
                <a:noFill/>
              </a:ln>
              <a:solidFill>
                <a:prstClr val="black"/>
              </a:solidFill>
              <a:effectLst/>
              <a:uLnTx/>
              <a:uFillTx/>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4" y="722376"/>
            <a:ext cx="7895751"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DV Bonus     </a:t>
            </a:r>
            <a:endParaRPr sz="4600" dirty="0">
              <a:latin typeface="Tahoma"/>
              <a:cs typeface="Tahoma"/>
            </a:endParaRPr>
          </a:p>
        </p:txBody>
      </p:sp>
    </p:spTree>
    <p:extLst>
      <p:ext uri="{BB962C8B-B14F-4D97-AF65-F5344CB8AC3E}">
        <p14:creationId xmlns:p14="http://schemas.microsoft.com/office/powerpoint/2010/main" val="2517394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59505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800" dirty="0"/>
              <a:t>Grant terms are one year </a:t>
            </a:r>
          </a:p>
          <a:p>
            <a:pPr marL="342900" indent="-342900">
              <a:buFont typeface="Arial" panose="020B0604020202020204" pitchFamily="34" charset="0"/>
              <a:buChar char="•"/>
            </a:pPr>
            <a:r>
              <a:rPr lang="en-US" sz="2800" dirty="0"/>
              <a:t>New projects can request an 18-month grant term for the first year of operation. This is to allow for start up, new hiring, etc. </a:t>
            </a:r>
          </a:p>
          <a:p>
            <a:pPr marL="342900" indent="-342900">
              <a:buFont typeface="Arial" panose="020B0604020202020204" pitchFamily="34" charset="0"/>
              <a:buChar char="•"/>
            </a:pPr>
            <a:r>
              <a:rPr lang="en-US" sz="2800" dirty="0">
                <a:solidFill>
                  <a:prstClr val="black"/>
                </a:solidFill>
              </a:rPr>
              <a:t>Project will receive one year of funding that must be spread over the 18-month period </a:t>
            </a:r>
          </a:p>
          <a:p>
            <a:pPr marL="342900" indent="-3429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ea typeface="+mn-ea"/>
                <a:cs typeface="+mn-cs"/>
              </a:rPr>
              <a:t>If projects choose the 18-month grant term they will be treated as a renewal project in the following fiscal year.  </a:t>
            </a:r>
            <a:endParaRPr kumimoji="0" sz="2800" b="0" i="0" u="none" strike="noStrike" kern="1200" cap="none" spc="0" normalizeH="0" baseline="0" noProof="0" dirty="0">
              <a:ln>
                <a:noFill/>
              </a:ln>
              <a:solidFill>
                <a:prstClr val="black"/>
              </a:solidFill>
              <a:effectLst/>
              <a:uLnTx/>
              <a:uFillTx/>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Grant Term  </a:t>
            </a:r>
            <a:endParaRPr sz="4600" dirty="0">
              <a:latin typeface="Tahoma"/>
              <a:cs typeface="Tahoma"/>
            </a:endParaRPr>
          </a:p>
        </p:txBody>
      </p:sp>
    </p:spTree>
    <p:extLst>
      <p:ext uri="{BB962C8B-B14F-4D97-AF65-F5344CB8AC3E}">
        <p14:creationId xmlns:p14="http://schemas.microsoft.com/office/powerpoint/2010/main" val="393229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400" dirty="0"/>
              <a:t>An expansion grant must increase units, services, or persons served in an existing grant. Must be for activities and funding parameters allowed under reallocation, CoC Bonus or DV bonus projects.</a:t>
            </a:r>
            <a:endParaRPr lang="en-US" sz="2250" dirty="0"/>
          </a:p>
          <a:p>
            <a:pPr marL="342900" indent="-342900">
              <a:buFont typeface="Arial" panose="020B0604020202020204" pitchFamily="34" charset="0"/>
              <a:buChar char="•"/>
            </a:pPr>
            <a:r>
              <a:rPr lang="en-US" sz="2400" dirty="0"/>
              <a:t>Must submit a renewal and an expansion grant application. </a:t>
            </a:r>
          </a:p>
          <a:p>
            <a:pPr marL="342900" indent="-342900">
              <a:buFont typeface="Arial" panose="020B0604020202020204" pitchFamily="34" charset="0"/>
              <a:buChar char="•"/>
            </a:pPr>
            <a:r>
              <a:rPr lang="en-US" sz="2400" dirty="0"/>
              <a:t>If both renewal and expansion grant is awarded, one grant agreement will be executed. If renewal not awarded, expansion is not awarded. If renewal awarded, but not the expansion, the renewal grant continues as it is currently operated. </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Expansion Project Applications  </a:t>
            </a:r>
            <a:endParaRPr sz="4600" dirty="0">
              <a:latin typeface="Tahoma"/>
              <a:cs typeface="Tahoma"/>
            </a:endParaRPr>
          </a:p>
        </p:txBody>
      </p:sp>
    </p:spTree>
    <p:extLst>
      <p:ext uri="{BB962C8B-B14F-4D97-AF65-F5344CB8AC3E}">
        <p14:creationId xmlns:p14="http://schemas.microsoft.com/office/powerpoint/2010/main" val="3594851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800" dirty="0"/>
              <a:t>Organization may consolidate 2-10 projects of the same component type </a:t>
            </a:r>
          </a:p>
          <a:p>
            <a:pPr marL="342900" indent="-342900">
              <a:buFont typeface="Arial" panose="020B0604020202020204" pitchFamily="34" charset="0"/>
              <a:buChar char="•"/>
            </a:pPr>
            <a:r>
              <a:rPr lang="en-US" sz="2800" dirty="0"/>
              <a:t>Must submit renewal applications and a consolidated project application into </a:t>
            </a:r>
            <a:r>
              <a:rPr lang="en-US" sz="2800" dirty="0" err="1"/>
              <a:t>Esnaps</a:t>
            </a:r>
            <a:r>
              <a:rPr lang="en-US" sz="2800" dirty="0"/>
              <a:t>. </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Consolidation Grant Applications  </a:t>
            </a:r>
            <a:endParaRPr sz="4600" dirty="0">
              <a:latin typeface="Tahoma"/>
              <a:cs typeface="Tahoma"/>
            </a:endParaRPr>
          </a:p>
        </p:txBody>
      </p:sp>
    </p:spTree>
    <p:extLst>
      <p:ext uri="{BB962C8B-B14F-4D97-AF65-F5344CB8AC3E}">
        <p14:creationId xmlns:p14="http://schemas.microsoft.com/office/powerpoint/2010/main" val="1993985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400" dirty="0"/>
              <a:t>A grant to fund a new project to transition an eligible renewal project being eliminated through reallocation from one program component to another new component over a one-year period. </a:t>
            </a:r>
          </a:p>
          <a:p>
            <a:pPr marL="342900" indent="-342900">
              <a:buFont typeface="Arial" panose="020B0604020202020204" pitchFamily="34" charset="0"/>
              <a:buChar char="•"/>
            </a:pPr>
            <a:r>
              <a:rPr lang="en-US" sz="2400" dirty="0"/>
              <a:t>No more than 50% of the grant can be used for eligible activities of the original grant. All remaining funds must be used under the new component of the project. </a:t>
            </a:r>
          </a:p>
          <a:p>
            <a:pPr marL="342900" indent="-342900">
              <a:buFont typeface="Arial" panose="020B0604020202020204" pitchFamily="34" charset="0"/>
              <a:buChar char="•"/>
            </a:pPr>
            <a:r>
              <a:rPr lang="en-US" sz="2400" dirty="0"/>
              <a:t>Eligible for renewal in future years for only the new component activities </a:t>
            </a:r>
          </a:p>
          <a:p>
            <a:pPr marL="342900" indent="-342900">
              <a:buFont typeface="Arial" panose="020B0604020202020204" pitchFamily="34" charset="0"/>
              <a:buChar char="•"/>
            </a:pPr>
            <a:r>
              <a:rPr lang="en-US" sz="2400" dirty="0"/>
              <a:t>Must get approval from the CoC. </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Transition Grant Applications  </a:t>
            </a:r>
            <a:endParaRPr sz="4600" dirty="0">
              <a:latin typeface="Tahoma"/>
              <a:cs typeface="Tahoma"/>
            </a:endParaRPr>
          </a:p>
        </p:txBody>
      </p:sp>
    </p:spTree>
    <p:extLst>
      <p:ext uri="{BB962C8B-B14F-4D97-AF65-F5344CB8AC3E}">
        <p14:creationId xmlns:p14="http://schemas.microsoft.com/office/powerpoint/2010/main" val="973708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795866" y="1493844"/>
            <a:ext cx="8752740" cy="155974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400" b="1" i="1" dirty="0">
                <a:highlight>
                  <a:srgbClr val="FFFF00"/>
                </a:highlight>
              </a:rPr>
              <a:t>New Project Applications</a:t>
            </a:r>
            <a:r>
              <a:rPr lang="en-US" sz="2400" i="1" dirty="0">
                <a:highlight>
                  <a:srgbClr val="FFFF00"/>
                </a:highlight>
              </a:rPr>
              <a:t>: To be reviewed and considered for funding, Completed Applications, including all required documentation, must be submitted electronically by </a:t>
            </a:r>
            <a:r>
              <a:rPr lang="en-US" sz="2400" b="1" i="1" dirty="0">
                <a:highlight>
                  <a:srgbClr val="FFFF00"/>
                </a:highlight>
              </a:rPr>
              <a:t>Noon on September 16</a:t>
            </a:r>
            <a:r>
              <a:rPr lang="en-US" sz="2400" b="1" i="1" baseline="30000" dirty="0">
                <a:highlight>
                  <a:srgbClr val="FFFF00"/>
                </a:highlight>
              </a:rPr>
              <a:t>th</a:t>
            </a:r>
            <a:r>
              <a:rPr lang="en-US" sz="2400" b="1" i="1" dirty="0">
                <a:highlight>
                  <a:srgbClr val="FFFF00"/>
                </a:highlight>
              </a:rPr>
              <a:t>.</a:t>
            </a:r>
            <a:r>
              <a:rPr lang="en-US" sz="2400" i="1" dirty="0">
                <a:highlight>
                  <a:srgbClr val="FFFF00"/>
                </a:highlight>
              </a:rPr>
              <a:t> </a:t>
            </a:r>
          </a:p>
          <a:p>
            <a:endParaRPr lang="en-US" sz="2400" dirty="0"/>
          </a:p>
          <a:p>
            <a:r>
              <a:rPr lang="en-US" sz="2400" dirty="0"/>
              <a:t>All application components must be transmitted at the same time via email only to Charles Bollinger III at </a:t>
            </a:r>
            <a:r>
              <a:rPr lang="en-US" sz="2400" b="1" dirty="0">
                <a:hlinkClick r:id="rId3"/>
              </a:rPr>
              <a:t>cbollinger@letsendhomelessness.org</a:t>
            </a:r>
            <a:r>
              <a:rPr lang="en-US" sz="2400" dirty="0"/>
              <a:t>. </a:t>
            </a:r>
          </a:p>
          <a:p>
            <a:r>
              <a:rPr lang="en-US" sz="2400" dirty="0"/>
              <a:t> </a:t>
            </a:r>
          </a:p>
          <a:p>
            <a:r>
              <a:rPr lang="en-US" sz="2400" dirty="0"/>
              <a:t>Questions about the local Application process should be directed by email only to Charles Bollinger III at </a:t>
            </a:r>
            <a:r>
              <a:rPr lang="en-US" sz="2400" b="1" dirty="0">
                <a:hlinkClick r:id="rId3"/>
              </a:rPr>
              <a:t>cbollinger@letsendhomelessness.org</a:t>
            </a:r>
            <a:r>
              <a:rPr lang="en-US" sz="2400" dirty="0"/>
              <a:t>. </a:t>
            </a:r>
            <a:endParaRPr kumimoji="0"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996580" y="722376"/>
            <a:ext cx="8263156"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t>Application Submission Timeline</a:t>
            </a:r>
            <a:r>
              <a:rPr lang="en-US" sz="4000" dirty="0">
                <a:latin typeface="Tahoma"/>
                <a:cs typeface="Tahoma"/>
              </a:rPr>
              <a:t>  </a:t>
            </a:r>
            <a:endParaRPr sz="4000" dirty="0">
              <a:latin typeface="Tahoma"/>
              <a:cs typeface="Tahoma"/>
            </a:endParaRPr>
          </a:p>
        </p:txBody>
      </p:sp>
    </p:spTree>
    <p:extLst>
      <p:ext uri="{BB962C8B-B14F-4D97-AF65-F5344CB8AC3E}">
        <p14:creationId xmlns:p14="http://schemas.microsoft.com/office/powerpoint/2010/main" val="2539476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199627" y="1616148"/>
            <a:ext cx="9125128" cy="339819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3200" dirty="0"/>
              <a:t>Can be found on the PEH website </a:t>
            </a:r>
            <a:r>
              <a:rPr lang="en-US" sz="3200" dirty="0">
                <a:hlinkClick r:id="rId3"/>
              </a:rPr>
              <a:t>www.letsendhomelessness.org</a:t>
            </a:r>
            <a:r>
              <a:rPr lang="en-US" sz="3200" dirty="0"/>
              <a:t>  </a:t>
            </a:r>
          </a:p>
          <a:p>
            <a:pPr marL="285750" indent="-285750">
              <a:buFont typeface="Arial" panose="020B0604020202020204" pitchFamily="34" charset="0"/>
              <a:buChar char="•"/>
            </a:pPr>
            <a:r>
              <a:rPr lang="en-US" sz="3200" dirty="0"/>
              <a:t>All materials must be downloaded directly from the website</a:t>
            </a:r>
          </a:p>
          <a:p>
            <a:pPr marL="285750" indent="-285750">
              <a:buFont typeface="Arial" panose="020B0604020202020204" pitchFamily="34" charset="0"/>
              <a:buChar char="•"/>
            </a:pPr>
            <a:r>
              <a:rPr lang="en-US" sz="2800" dirty="0"/>
              <a:t>The CoC will not email out materials this year</a:t>
            </a:r>
          </a:p>
          <a:p>
            <a:endParaRPr lang="en-US" dirty="0"/>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latin typeface="Arial Black" panose="020B0A04020102020204" pitchFamily="34" charset="0"/>
              </a:rPr>
              <a:t>Application Materials </a:t>
            </a:r>
            <a:endParaRPr sz="4600" b="1" dirty="0">
              <a:latin typeface="Arial Black" panose="020B0A04020102020204" pitchFamily="34" charset="0"/>
              <a:cs typeface="Tahoma"/>
            </a:endParaRPr>
          </a:p>
        </p:txBody>
      </p:sp>
    </p:spTree>
    <p:extLst>
      <p:ext uri="{BB962C8B-B14F-4D97-AF65-F5344CB8AC3E}">
        <p14:creationId xmlns:p14="http://schemas.microsoft.com/office/powerpoint/2010/main" val="3891509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r>
              <a:rPr kumimoji="0" lang="en-US" sz="2000" b="1" i="0" u="none" strike="noStrike" kern="1200" cap="none" spc="0" normalizeH="0" baseline="0" noProof="0" dirty="0">
                <a:ln>
                  <a:noFill/>
                </a:ln>
                <a:solidFill>
                  <a:prstClr val="black"/>
                </a:solidFill>
                <a:effectLst/>
                <a:uLnTx/>
                <a:uFillTx/>
                <a:latin typeface="Calibri"/>
                <a:ea typeface="+mn-ea"/>
                <a:cs typeface="+mn-cs"/>
              </a:rPr>
              <a:t>https://letsendhomelessness.org/about/funding/</a:t>
            </a: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89901" y="722376"/>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spTree>
    <p:extLst>
      <p:ext uri="{BB962C8B-B14F-4D97-AF65-F5344CB8AC3E}">
        <p14:creationId xmlns:p14="http://schemas.microsoft.com/office/powerpoint/2010/main" val="3556940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7532"/>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308295" y="153547"/>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0" name="Picture 19" descr="A close-up of a project application&#10;&#10;Description automatically generated">
            <a:extLst>
              <a:ext uri="{FF2B5EF4-FFF2-40B4-BE49-F238E27FC236}">
                <a16:creationId xmlns:a16="http://schemas.microsoft.com/office/drawing/2014/main" id="{2AC21A06-0857-9189-B4F7-EE0F9BC691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4973" y="934834"/>
            <a:ext cx="3794671" cy="4423380"/>
          </a:xfrm>
          <a:prstGeom prst="rect">
            <a:avLst/>
          </a:prstGeom>
        </p:spPr>
      </p:pic>
    </p:spTree>
    <p:extLst>
      <p:ext uri="{BB962C8B-B14F-4D97-AF65-F5344CB8AC3E}">
        <p14:creationId xmlns:p14="http://schemas.microsoft.com/office/powerpoint/2010/main" val="940931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2422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36892" y="137710"/>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0" name="Picture 19" descr="A close-up of a document&#10;&#10;Description automatically generated">
            <a:extLst>
              <a:ext uri="{FF2B5EF4-FFF2-40B4-BE49-F238E27FC236}">
                <a16:creationId xmlns:a16="http://schemas.microsoft.com/office/drawing/2014/main" id="{C5F1B54C-4B4D-E85E-9D6D-D3BABC0AB3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8025" y="921354"/>
            <a:ext cx="3875918" cy="4590683"/>
          </a:xfrm>
          <a:prstGeom prst="rect">
            <a:avLst/>
          </a:prstGeom>
        </p:spPr>
      </p:pic>
    </p:spTree>
    <p:extLst>
      <p:ext uri="{BB962C8B-B14F-4D97-AF65-F5344CB8AC3E}">
        <p14:creationId xmlns:p14="http://schemas.microsoft.com/office/powerpoint/2010/main" val="149466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054996"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470800" y="210639"/>
            <a:ext cx="10712198" cy="628377"/>
          </a:xfrm>
          <a:prstGeom prst="rect">
            <a:avLst/>
          </a:prstGeom>
        </p:spPr>
        <p:txBody>
          <a:bodyPr vert="horz" wrap="square" lIns="0" tIns="12700" rIns="0" bIns="0" rtlCol="0">
            <a:spAutoFit/>
          </a:bodyPr>
          <a:lstStyle/>
          <a:p>
            <a:pPr marL="12700" algn="ctr">
              <a:lnSpc>
                <a:spcPct val="100000"/>
              </a:lnSpc>
              <a:spcBef>
                <a:spcPts val="100"/>
              </a:spcBef>
            </a:pPr>
            <a:r>
              <a:rPr lang="en-US" sz="4000" dirty="0">
                <a:latin typeface="Tahoma"/>
                <a:cs typeface="Tahoma"/>
              </a:rPr>
              <a:t>Major Changes</a:t>
            </a:r>
            <a:endParaRPr sz="4000" dirty="0">
              <a:latin typeface="Tahoma"/>
              <a:cs typeface="Tahoma"/>
            </a:endParaRPr>
          </a:p>
        </p:txBody>
      </p:sp>
      <p:sp>
        <p:nvSpPr>
          <p:cNvPr id="20" name="object 20"/>
          <p:cNvSpPr txBox="1"/>
          <p:nvPr/>
        </p:nvSpPr>
        <p:spPr>
          <a:xfrm>
            <a:off x="1239141" y="722376"/>
            <a:ext cx="9124292" cy="3492622"/>
          </a:xfrm>
          <a:prstGeom prst="rect">
            <a:avLst/>
          </a:prstGeom>
        </p:spPr>
        <p:txBody>
          <a:bodyPr vert="horz" wrap="square" lIns="0" tIns="217804" rIns="0" bIns="0" rtlCol="0">
            <a:spAutoFit/>
          </a:bodyPr>
          <a:lstStyle/>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r>
              <a:rPr kumimoji="0" 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Two-year NOFO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Funding Years 2024 and 2025</a:t>
            </a:r>
            <a:endParaRPr lang="en-US" dirty="0">
              <a:solidFill>
                <a:prstClr val="black"/>
              </a:solidFill>
              <a:latin typeface="Times New Roman" panose="02020603050405020304" pitchFamily="18" charset="0"/>
              <a:cs typeface="Times New Roman" panose="02020603050405020304" pitchFamily="18" charset="0"/>
            </a:endParaRP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Cost of Living Adjustments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HUD is authorized to make reasonable cost of living adjustments to renewal amounts to help afford increasing costs of operation due to inflation</a:t>
            </a: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CoC Maximum Award and FMR Adjustments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Rental Assistance, Leasing, and Operations costs will be adjusted prior to the award announcement.  HUD will make adjustments for each fiscal year appropriation separately.  FMR will be adjusted by applying the FMR in effect at the time of application submission to HUD.</a:t>
            </a:r>
          </a:p>
          <a:p>
            <a:pPr marL="469900" lvl="1">
              <a:spcBef>
                <a:spcPts val="1714"/>
              </a:spcBef>
              <a:buClr>
                <a:srgbClr val="F78E1E"/>
              </a:buClr>
              <a:tabLst>
                <a:tab pos="349250" algn="l"/>
              </a:tabLst>
              <a:defRPr/>
            </a:pPr>
            <a:r>
              <a:rPr lang="en-US" sz="1600" dirty="0">
                <a:solidFill>
                  <a:prstClr val="black"/>
                </a:solidFill>
                <a:latin typeface="Trebuchet MS"/>
                <a:cs typeface="Trebuchet MS"/>
              </a:rPr>
              <a:t> </a:t>
            </a:r>
          </a:p>
          <a:p>
            <a:pPr marL="469900" lvl="1">
              <a:spcBef>
                <a:spcPts val="1714"/>
              </a:spcBef>
              <a:buClr>
                <a:srgbClr val="F78E1E"/>
              </a:buClr>
              <a:tabLst>
                <a:tab pos="349250" algn="l"/>
              </a:tabLst>
              <a:defRPr/>
            </a:pPr>
            <a:endParaRPr lang="en-US" sz="1600" dirty="0">
              <a:solidFill>
                <a:prstClr val="black"/>
              </a:solidFill>
              <a:latin typeface="Trebuchet MS"/>
              <a:cs typeface="Trebuchet MS"/>
            </a:endParaRPr>
          </a:p>
        </p:txBody>
      </p:sp>
    </p:spTree>
    <p:extLst>
      <p:ext uri="{BB962C8B-B14F-4D97-AF65-F5344CB8AC3E}">
        <p14:creationId xmlns:p14="http://schemas.microsoft.com/office/powerpoint/2010/main" val="310669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76135" y="135653"/>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close-up of a questionnaire&#10;&#10;Description automatically generated">
            <a:extLst>
              <a:ext uri="{FF2B5EF4-FFF2-40B4-BE49-F238E27FC236}">
                <a16:creationId xmlns:a16="http://schemas.microsoft.com/office/drawing/2014/main" id="{2BC21E15-6D95-B510-D87A-91A916F46E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4590" y="904245"/>
            <a:ext cx="3681360" cy="4686106"/>
          </a:xfrm>
          <a:prstGeom prst="rect">
            <a:avLst/>
          </a:prstGeom>
        </p:spPr>
      </p:pic>
    </p:spTree>
    <p:extLst>
      <p:ext uri="{BB962C8B-B14F-4D97-AF65-F5344CB8AC3E}">
        <p14:creationId xmlns:p14="http://schemas.microsoft.com/office/powerpoint/2010/main" val="888673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415547"/>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83882" y="145085"/>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0" name="Picture 19" descr="A close-up of a project policy&#10;&#10;Description automatically generated">
            <a:extLst>
              <a:ext uri="{FF2B5EF4-FFF2-40B4-BE49-F238E27FC236}">
                <a16:creationId xmlns:a16="http://schemas.microsoft.com/office/drawing/2014/main" id="{4984A45E-A6D7-F65A-DB09-F915718656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8820" y="682453"/>
            <a:ext cx="4203112" cy="4940680"/>
          </a:xfrm>
          <a:prstGeom prst="rect">
            <a:avLst/>
          </a:prstGeom>
        </p:spPr>
      </p:pic>
    </p:spTree>
    <p:extLst>
      <p:ext uri="{BB962C8B-B14F-4D97-AF65-F5344CB8AC3E}">
        <p14:creationId xmlns:p14="http://schemas.microsoft.com/office/powerpoint/2010/main" val="3363216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58648" y="65931"/>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0" name="Picture 19" descr="A close-up of a questionnaire&#10;&#10;Description automatically generated">
            <a:extLst>
              <a:ext uri="{FF2B5EF4-FFF2-40B4-BE49-F238E27FC236}">
                <a16:creationId xmlns:a16="http://schemas.microsoft.com/office/drawing/2014/main" id="{9F59FABD-97E4-AB17-0ADE-E2C3D253A7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893" y="762875"/>
            <a:ext cx="4749126" cy="4827475"/>
          </a:xfrm>
          <a:prstGeom prst="rect">
            <a:avLst/>
          </a:prstGeom>
        </p:spPr>
      </p:pic>
    </p:spTree>
    <p:extLst>
      <p:ext uri="{BB962C8B-B14F-4D97-AF65-F5344CB8AC3E}">
        <p14:creationId xmlns:p14="http://schemas.microsoft.com/office/powerpoint/2010/main" val="4189421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11"/>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96082" y="99924"/>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application form with text and a checklist&#10;&#10;Description automatically generated">
            <a:extLst>
              <a:ext uri="{FF2B5EF4-FFF2-40B4-BE49-F238E27FC236}">
                <a16:creationId xmlns:a16="http://schemas.microsoft.com/office/drawing/2014/main" id="{55E60578-2CAB-A302-E2EC-10750FD68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6082" y="869595"/>
            <a:ext cx="3621396" cy="4679332"/>
          </a:xfrm>
          <a:prstGeom prst="rect">
            <a:avLst/>
          </a:prstGeom>
        </p:spPr>
      </p:pic>
      <p:pic>
        <p:nvPicPr>
          <p:cNvPr id="23" name="Picture 22" descr="A close-up of a form&#10;&#10;Description automatically generated">
            <a:extLst>
              <a:ext uri="{FF2B5EF4-FFF2-40B4-BE49-F238E27FC236}">
                <a16:creationId xmlns:a16="http://schemas.microsoft.com/office/drawing/2014/main" id="{4586BA5B-493B-F365-1814-A28364444E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5170" y="840548"/>
            <a:ext cx="3518364" cy="4662123"/>
          </a:xfrm>
          <a:prstGeom prst="rect">
            <a:avLst/>
          </a:prstGeom>
        </p:spPr>
      </p:pic>
    </p:spTree>
    <p:extLst>
      <p:ext uri="{BB962C8B-B14F-4D97-AF65-F5344CB8AC3E}">
        <p14:creationId xmlns:p14="http://schemas.microsoft.com/office/powerpoint/2010/main" val="1333012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904301" y="1695180"/>
            <a:ext cx="826315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000" dirty="0"/>
              <a:t>All projects must complete Budget Workbook</a:t>
            </a:r>
          </a:p>
          <a:p>
            <a:pPr marL="342900" indent="-342900">
              <a:buFont typeface="Arial" panose="020B0604020202020204" pitchFamily="34" charset="0"/>
              <a:buChar char="•"/>
            </a:pPr>
            <a:r>
              <a:rPr lang="en-US" sz="2000" dirty="0"/>
              <a:t>Complete the worksheets that are appropriate for your project.  Choose N/A box on top of each worksheet that you are not using</a:t>
            </a:r>
          </a:p>
          <a:p>
            <a:pPr marL="342900" indent="-342900">
              <a:buFont typeface="Arial" panose="020B0604020202020204" pitchFamily="34" charset="0"/>
              <a:buChar char="•"/>
            </a:pPr>
            <a:r>
              <a:rPr lang="en-US" sz="2000" dirty="0"/>
              <a:t>Green cells are only places where numbers should be entered</a:t>
            </a:r>
          </a:p>
          <a:p>
            <a:pPr marL="342900" indent="-342900">
              <a:buFont typeface="Arial" panose="020B0604020202020204" pitchFamily="34" charset="0"/>
              <a:buChar char="•"/>
            </a:pPr>
            <a:r>
              <a:rPr lang="en-US" sz="2000" dirty="0"/>
              <a:t>HMIS worksheet is only for dedicated HMIS project</a:t>
            </a:r>
          </a:p>
          <a:p>
            <a:pPr marL="342900" indent="-342900">
              <a:buFont typeface="Arial" panose="020B0604020202020204" pitchFamily="34" charset="0"/>
              <a:buChar char="•"/>
            </a:pPr>
            <a:r>
              <a:rPr lang="en-US" sz="2000" u="sng" dirty="0"/>
              <a:t>Complete Total Budget Worksheet last</a:t>
            </a:r>
            <a:r>
              <a:rPr lang="en-US" sz="2000" dirty="0"/>
              <a:t> – Fill in Project Administration up to 10% only. All other lines will be auto-filled as you complete the other worksheets </a:t>
            </a:r>
          </a:p>
          <a:p>
            <a:pPr marL="342900" indent="-342900">
              <a:buFont typeface="Arial" panose="020B0604020202020204" pitchFamily="34" charset="0"/>
              <a:buChar char="•"/>
            </a:pPr>
            <a:r>
              <a:rPr lang="en-US" sz="2000" dirty="0"/>
              <a:t>New Projects MUST use </a:t>
            </a:r>
            <a:r>
              <a:rPr lang="en-US" sz="2000" u="sng" dirty="0"/>
              <a:t>current</a:t>
            </a:r>
            <a:r>
              <a:rPr lang="en-US" sz="2000" dirty="0"/>
              <a:t> FMR rents only. </a:t>
            </a:r>
          </a:p>
          <a:p>
            <a:pPr marL="342900" indent="-342900">
              <a:buFont typeface="Arial" panose="020B0604020202020204" pitchFamily="34" charset="0"/>
              <a:buChar char="•"/>
            </a:pPr>
            <a:r>
              <a:rPr lang="en-US" sz="2000" dirty="0"/>
              <a:t>Please attach documentation of match and include detail on description of the contribution</a:t>
            </a:r>
          </a:p>
          <a:p>
            <a:pPr marL="114300" indent="0">
              <a:buNone/>
            </a:pPr>
            <a:r>
              <a:rPr lang="en-US" sz="2000" dirty="0"/>
              <a:t>	Budget Points=8</a:t>
            </a: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Budget</a:t>
            </a:r>
            <a:endParaRPr sz="4600" dirty="0">
              <a:latin typeface="Tahoma"/>
              <a:cs typeface="Tahoma"/>
            </a:endParaRPr>
          </a:p>
        </p:txBody>
      </p:sp>
    </p:spTree>
    <p:extLst>
      <p:ext uri="{BB962C8B-B14F-4D97-AF65-F5344CB8AC3E}">
        <p14:creationId xmlns:p14="http://schemas.microsoft.com/office/powerpoint/2010/main" val="3395621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65804"/>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734574" y="1153185"/>
            <a:ext cx="8489658"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400" dirty="0"/>
              <a:t>Minimum Match requirement is 25%.  Applications cannot be reviewed if there is insufficient match.</a:t>
            </a:r>
          </a:p>
          <a:p>
            <a:pPr marL="342900" indent="-342900">
              <a:buFont typeface="Arial" panose="020B0604020202020204" pitchFamily="34" charset="0"/>
              <a:buChar char="•"/>
            </a:pPr>
            <a:r>
              <a:rPr lang="en-US" sz="2400" dirty="0"/>
              <a:t>Match may be cash or in-kind.  </a:t>
            </a:r>
          </a:p>
          <a:p>
            <a:pPr marL="342900" indent="-342900">
              <a:buFont typeface="Arial" panose="020B0604020202020204" pitchFamily="34" charset="0"/>
              <a:buChar char="•"/>
            </a:pPr>
            <a:r>
              <a:rPr lang="en-US" sz="2400" dirty="0"/>
              <a:t> The cash match must be cash that comes through your organization’s books and is used for eligible program expenses for the CoC-funded project.  </a:t>
            </a:r>
          </a:p>
          <a:p>
            <a:pPr marL="342900" indent="-342900">
              <a:buFont typeface="Arial" panose="020B0604020202020204" pitchFamily="34" charset="0"/>
              <a:buChar char="•"/>
            </a:pPr>
            <a:r>
              <a:rPr lang="en-US" sz="2400" dirty="0"/>
              <a:t>In-kind matches are materials or labor donated to the project. You must include the cash value for the service/goods/labor and how you arrived at the amount. </a:t>
            </a:r>
          </a:p>
          <a:p>
            <a:pPr marL="1257300" lvl="2" indent="-342900">
              <a:buFont typeface="Arial" panose="020B0604020202020204" pitchFamily="34" charset="0"/>
              <a:buChar char="•"/>
            </a:pPr>
            <a:r>
              <a:rPr lang="en-US" sz="2400" b="1" dirty="0"/>
              <a:t>In-kind match must be documented with an </a:t>
            </a:r>
            <a:r>
              <a:rPr lang="en-US" sz="2400" b="1" u="sng" dirty="0"/>
              <a:t>MOU</a:t>
            </a:r>
            <a:r>
              <a:rPr lang="en-US" sz="2400" b="1" dirty="0"/>
              <a:t> and not a letter. </a:t>
            </a:r>
          </a:p>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Funds requested for leasing do not require a 25% match. </a:t>
            </a:r>
          </a:p>
          <a:p>
            <a:endParaRPr lang="en-US" sz="24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498847" y="397538"/>
            <a:ext cx="6570980"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Match   </a:t>
            </a:r>
            <a:endParaRPr sz="4600" dirty="0">
              <a:latin typeface="Tahoma"/>
              <a:cs typeface="Tahoma"/>
            </a:endParaRPr>
          </a:p>
        </p:txBody>
      </p:sp>
    </p:spTree>
    <p:extLst>
      <p:ext uri="{BB962C8B-B14F-4D97-AF65-F5344CB8AC3E}">
        <p14:creationId xmlns:p14="http://schemas.microsoft.com/office/powerpoint/2010/main" val="2657142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180730" y="1695179"/>
            <a:ext cx="9587538" cy="307213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571500" indent="-457200">
              <a:buFont typeface="Arial" panose="020B0604020202020204" pitchFamily="34" charset="0"/>
              <a:buChar char="•"/>
            </a:pPr>
            <a:r>
              <a:rPr lang="en-US" sz="2800" b="1" dirty="0"/>
              <a:t>Narrative attachments for the New Project Application should be included in one document and labeled as “Application Attachments for ______________“</a:t>
            </a:r>
          </a:p>
          <a:p>
            <a:pPr marL="114300"/>
            <a:endParaRPr lang="en-US" sz="2800" b="1" dirty="0"/>
          </a:p>
          <a:p>
            <a:pPr marL="571500" indent="-457200">
              <a:buFont typeface="Arial" panose="020B0604020202020204" pitchFamily="34" charset="0"/>
              <a:buChar char="•"/>
            </a:pPr>
            <a:r>
              <a:rPr lang="en-US" sz="2800" b="1" dirty="0"/>
              <a:t>The budget workbook is a separate attachment and named “Budget for ___________________”</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7"/>
            <a:ext cx="3809365" cy="720710"/>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107692" y="722376"/>
            <a:ext cx="7914271" cy="720710"/>
          </a:xfrm>
          <a:prstGeom prst="rect">
            <a:avLst/>
          </a:prstGeom>
        </p:spPr>
        <p:txBody>
          <a:bodyPr vert="horz" wrap="square" lIns="0" tIns="12700" rIns="0" bIns="0" rtlCol="0">
            <a:spAutoFit/>
          </a:bodyPr>
          <a:lstStyle/>
          <a:p>
            <a:pPr marL="12700">
              <a:lnSpc>
                <a:spcPct val="100000"/>
              </a:lnSpc>
              <a:spcBef>
                <a:spcPts val="100"/>
              </a:spcBef>
            </a:pPr>
            <a:r>
              <a:rPr lang="en-US" sz="4600" dirty="0">
                <a:latin typeface="Tahoma"/>
                <a:cs typeface="Tahoma"/>
              </a:rPr>
              <a:t>New Project Attachments </a:t>
            </a:r>
            <a:endParaRPr sz="4600" dirty="0">
              <a:latin typeface="Tahoma"/>
              <a:cs typeface="Tahoma"/>
            </a:endParaRPr>
          </a:p>
        </p:txBody>
      </p:sp>
    </p:spTree>
    <p:extLst>
      <p:ext uri="{BB962C8B-B14F-4D97-AF65-F5344CB8AC3E}">
        <p14:creationId xmlns:p14="http://schemas.microsoft.com/office/powerpoint/2010/main" val="2473884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949911" y="1695179"/>
            <a:ext cx="10233087" cy="257481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Times New Roman" panose="02020603050405020304" pitchFamily="18" charset="0"/>
                <a:cs typeface="Times New Roman" panose="02020603050405020304" pitchFamily="18" charset="0"/>
              </a:rPr>
              <a:t>Presentations will be scheduled for September 25 or 26.</a:t>
            </a:r>
            <a:endParaRPr lang="en-US" sz="2400" b="1" i="1" dirty="0">
              <a:solidFill>
                <a:prstClr val="black"/>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defRPr/>
            </a:pPr>
            <a:r>
              <a:rPr lang="en-US" sz="2000" b="1" i="1" dirty="0">
                <a:latin typeface="Times New Roman" panose="02020603050405020304" pitchFamily="18" charset="0"/>
                <a:ea typeface="Calibri" panose="020F0502020204030204" pitchFamily="34" charset="0"/>
                <a:cs typeface="Times New Roman" panose="02020603050405020304" pitchFamily="18" charset="0"/>
              </a:rPr>
              <a:t>These presentations will be in person at CCSI. </a:t>
            </a:r>
          </a:p>
          <a:p>
            <a:pPr marL="800100" lvl="1" indent="-342900">
              <a:buFont typeface="Arial" panose="020B0604020202020204" pitchFamily="34" charset="0"/>
              <a:buChar char="•"/>
              <a:defRPr/>
            </a:pPr>
            <a:endParaRPr lang="en-US" sz="2000" dirty="0">
              <a:solidFill>
                <a:prstClr val="black"/>
              </a:solidFill>
              <a:latin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 presentation to the ranking and review committee will be required for all new projects. This presentation helps the reviewers better understand the new project and their plan for achieving community and HUD goals in the upcoming year. </a:t>
            </a:r>
            <a:endParaRPr lang="en-US" sz="2000" b="1" i="1"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Reviewer</a:t>
            </a:r>
            <a:r>
              <a:rPr lang="en-US" sz="2000" b="1" i="1" dirty="0">
                <a:latin typeface="Times New Roman" panose="02020603050405020304" pitchFamily="18" charset="0"/>
                <a:ea typeface="Calibri" panose="020F0502020204030204" pitchFamily="34" charset="0"/>
                <a:cs typeface="Times New Roman" panose="02020603050405020304" pitchFamily="18" charset="0"/>
              </a:rPr>
              <a:t>s can award plus or negative 5 points based on the presentation. If you want to present </a:t>
            </a:r>
            <a:r>
              <a:rPr lang="en-US" sz="2000" i="1" dirty="0">
                <a:latin typeface="Times New Roman" panose="02020603050405020304" pitchFamily="18" charset="0"/>
                <a:ea typeface="Calibri" panose="020F0502020204030204" pitchFamily="34" charset="0"/>
                <a:cs typeface="Times New Roman" panose="02020603050405020304" pitchFamily="18" charset="0"/>
              </a:rPr>
              <a:t>materials to the committee, please email them to </a:t>
            </a:r>
            <a:r>
              <a:rPr lang="en-US" sz="2000" i="1" dirty="0">
                <a:latin typeface="Times New Roman" panose="02020603050405020304" pitchFamily="18" charset="0"/>
                <a:ea typeface="Calibri" panose="020F0502020204030204" pitchFamily="34" charset="0"/>
                <a:cs typeface="Times New Roman" panose="02020603050405020304" pitchFamily="18" charset="0"/>
                <a:hlinkClick r:id="rId3"/>
              </a:rPr>
              <a:t>cbollinger@letsendhomelessness.org</a:t>
            </a:r>
            <a:r>
              <a:rPr lang="en-US" sz="2000" i="1" dirty="0">
                <a:latin typeface="Times New Roman" panose="02020603050405020304" pitchFamily="18" charset="0"/>
                <a:ea typeface="Calibri" panose="020F0502020204030204" pitchFamily="34" charset="0"/>
                <a:cs typeface="Times New Roman" panose="02020603050405020304" pitchFamily="18" charset="0"/>
              </a:rPr>
              <a:t> no later than Noon on September 20.</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i="1" dirty="0">
                <a:solidFill>
                  <a:prstClr val="black"/>
                </a:solidFill>
                <a:latin typeface="Times New Roman" panose="02020603050405020304" pitchFamily="18" charset="0"/>
                <a:cs typeface="Times New Roman" panose="02020603050405020304" pitchFamily="18" charset="0"/>
              </a:rPr>
              <a:t>The first New Project application submitted can choose their presentation time slot first based on the schedule that is set up </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1855434" y="722376"/>
            <a:ext cx="8166530" cy="627030"/>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107692" y="722376"/>
            <a:ext cx="7914271" cy="720710"/>
          </a:xfrm>
          <a:prstGeom prst="rect">
            <a:avLst/>
          </a:prstGeom>
        </p:spPr>
        <p:txBody>
          <a:bodyPr vert="horz" wrap="square" lIns="0" tIns="12700" rIns="0" bIns="0" rtlCol="0">
            <a:spAutoFit/>
          </a:bodyPr>
          <a:lstStyle/>
          <a:p>
            <a:pPr marL="12700">
              <a:lnSpc>
                <a:spcPct val="100000"/>
              </a:lnSpc>
              <a:spcBef>
                <a:spcPts val="100"/>
              </a:spcBef>
            </a:pPr>
            <a:r>
              <a:rPr lang="en-US" sz="4600" dirty="0">
                <a:latin typeface="Tahoma"/>
                <a:cs typeface="Tahoma"/>
              </a:rPr>
              <a:t>New Project Presentations </a:t>
            </a:r>
            <a:endParaRPr sz="4600" dirty="0">
              <a:latin typeface="Tahoma"/>
              <a:cs typeface="Tahoma"/>
            </a:endParaRPr>
          </a:p>
        </p:txBody>
      </p:sp>
    </p:spTree>
    <p:extLst>
      <p:ext uri="{BB962C8B-B14F-4D97-AF65-F5344CB8AC3E}">
        <p14:creationId xmlns:p14="http://schemas.microsoft.com/office/powerpoint/2010/main" val="2359256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372144" y="1642408"/>
            <a:ext cx="962473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buNone/>
            </a:pPr>
            <a:r>
              <a:rPr lang="en-US" b="1" i="1" dirty="0"/>
              <a:t>The 2024 CoC Program Notice of Funding Opportunity (NOFO)</a:t>
            </a:r>
            <a:r>
              <a:rPr lang="en-US" dirty="0"/>
              <a:t> New Applicants must also comply with the rules, regulations, and guidance in 2024 HUD NOFO.</a:t>
            </a:r>
          </a:p>
          <a:p>
            <a:pPr marL="114300" indent="0">
              <a:buNone/>
            </a:pPr>
            <a:endParaRPr lang="en-US" dirty="0">
              <a:hlinkClick r:id="rId3"/>
            </a:endParaRPr>
          </a:p>
          <a:p>
            <a:pPr marL="114300" indent="0">
              <a:buNone/>
            </a:pPr>
            <a:r>
              <a:rPr lang="en-US" dirty="0">
                <a:hlinkClick r:id="rId4"/>
              </a:rPr>
              <a:t>https://www.grants.gov/web/grants/view-opportunity.html?oppId=342855</a:t>
            </a:r>
            <a:endParaRPr lang="en-US" dirty="0"/>
          </a:p>
          <a:p>
            <a:pPr marL="114300" indent="0">
              <a:buNone/>
            </a:pPr>
            <a:endParaRPr lang="en-US" dirty="0"/>
          </a:p>
          <a:p>
            <a:r>
              <a:rPr lang="en-US" i="1" dirty="0"/>
              <a:t>CoC Program Interim Rule (24 CFR part 578) </a:t>
            </a:r>
            <a:r>
              <a:rPr lang="en-US" i="1" u="sng" dirty="0">
                <a:hlinkClick r:id="rId5"/>
              </a:rPr>
              <a:t>https://www.hudexchange.info/resources/documents/CoCProgramInterimRule_FormattedVersion.pdf</a:t>
            </a:r>
            <a:endParaRPr lang="en-US" i="1" u="sng" dirty="0"/>
          </a:p>
          <a:p>
            <a:r>
              <a:rPr lang="en-US" dirty="0"/>
              <a:t>Housing First Information</a:t>
            </a:r>
            <a:endParaRPr lang="en-US" u="sng" dirty="0"/>
          </a:p>
          <a:p>
            <a:r>
              <a:rPr lang="en-US" u="sng" dirty="0">
                <a:hlinkClick r:id="rId6"/>
              </a:rPr>
              <a:t>https://www.hudexchange.info/resources/documents/Housing-First-Permanent-SupportiveHousing-Brief.pdf</a:t>
            </a:r>
            <a:endParaRPr lang="en-US" u="sng" dirty="0"/>
          </a:p>
          <a:p>
            <a:r>
              <a:rPr lang="en-US" dirty="0"/>
              <a:t>Rapid Re-Housing Information</a:t>
            </a:r>
          </a:p>
          <a:p>
            <a:r>
              <a:rPr lang="en-US" u="sng" dirty="0">
                <a:hlinkClick r:id="rId7"/>
              </a:rPr>
              <a:t>https://www.hudexchange.info/resources/documents/Rapid-Re-Housing-Brief.pdf</a:t>
            </a:r>
            <a:br>
              <a:rPr lang="en-US" u="sng" dirty="0"/>
            </a:br>
            <a:r>
              <a:rPr lang="en-US" u="sng" dirty="0">
                <a:hlinkClick r:id="rId8"/>
              </a:rPr>
              <a:t>https://www.hudexchange.info/resource/2889/rapid-rehousing-esg-vs-coc/</a:t>
            </a:r>
            <a:endParaRPr lang="en-US" u="sng"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HUD References</a:t>
            </a:r>
            <a:endParaRPr sz="4600" dirty="0">
              <a:latin typeface="Tahoma"/>
              <a:cs typeface="Tahoma"/>
            </a:endParaRPr>
          </a:p>
        </p:txBody>
      </p:sp>
    </p:spTree>
    <p:extLst>
      <p:ext uri="{BB962C8B-B14F-4D97-AF65-F5344CB8AC3E}">
        <p14:creationId xmlns:p14="http://schemas.microsoft.com/office/powerpoint/2010/main" val="3067997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28181"/>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677108"/>
          </a:xfrm>
        </p:spPr>
        <p:txBody>
          <a:bodyPr/>
          <a:lstStyle/>
          <a:p>
            <a:pPr algn="ctr"/>
            <a:r>
              <a:rPr lang="en-US" b="1" u="sng" dirty="0"/>
              <a:t>Timeline of Important Dates </a:t>
            </a:r>
          </a:p>
        </p:txBody>
      </p:sp>
      <p:sp>
        <p:nvSpPr>
          <p:cNvPr id="3" name="Content Placeholder 2"/>
          <p:cNvSpPr>
            <a:spLocks noGrp="1"/>
          </p:cNvSpPr>
          <p:nvPr>
            <p:ph idx="1"/>
          </p:nvPr>
        </p:nvSpPr>
        <p:spPr>
          <a:xfrm>
            <a:off x="1040235" y="1577131"/>
            <a:ext cx="10502109" cy="3939422"/>
          </a:xfrm>
        </p:spPr>
        <p:txBody>
          <a:bodyPr>
            <a:normAutofit fontScale="25000" lnSpcReduction="20000"/>
          </a:bodyPr>
          <a:lstStyle/>
          <a:p>
            <a:pPr marL="114300"/>
            <a:endParaRPr lang="en-US" sz="7000" dirty="0">
              <a:latin typeface="+mn-lt"/>
            </a:endParaRPr>
          </a:p>
          <a:p>
            <a:pPr marL="114300"/>
            <a:r>
              <a:rPr lang="en-US" sz="7000" dirty="0">
                <a:latin typeface="+mn-lt"/>
              </a:rPr>
              <a:t>August 20</a:t>
            </a:r>
            <a:r>
              <a:rPr lang="en-US" sz="7000" baseline="30000" dirty="0">
                <a:latin typeface="+mn-lt"/>
              </a:rPr>
              <a:t>th</a:t>
            </a:r>
            <a:r>
              <a:rPr lang="en-US" sz="7000" dirty="0">
                <a:latin typeface="+mn-lt"/>
              </a:rPr>
              <a:t>: Local New Project Application Materials Available</a:t>
            </a:r>
          </a:p>
          <a:p>
            <a:pPr marL="114300"/>
            <a:r>
              <a:rPr lang="en-US" sz="7000" dirty="0">
                <a:latin typeface="+mn-lt"/>
              </a:rPr>
              <a:t>August 29</a:t>
            </a:r>
            <a:r>
              <a:rPr lang="en-US" sz="7000" baseline="30000" dirty="0">
                <a:latin typeface="+mn-lt"/>
              </a:rPr>
              <a:t>th</a:t>
            </a:r>
            <a:r>
              <a:rPr lang="en-US" sz="7000" dirty="0">
                <a:latin typeface="+mn-lt"/>
              </a:rPr>
              <a:t>: Local New Project Application Workshop via Zoom at 2 pm</a:t>
            </a:r>
          </a:p>
          <a:p>
            <a:pPr marL="114300"/>
            <a:endParaRPr lang="en-US" sz="7000" dirty="0">
              <a:latin typeface="+mn-lt"/>
            </a:endParaRPr>
          </a:p>
          <a:p>
            <a:pPr marL="114300"/>
            <a:r>
              <a:rPr lang="en-US" sz="7000" dirty="0">
                <a:latin typeface="+mn-lt"/>
              </a:rPr>
              <a:t>September 3</a:t>
            </a:r>
            <a:r>
              <a:rPr lang="en-US" sz="7000" baseline="30000" dirty="0">
                <a:latin typeface="+mn-lt"/>
              </a:rPr>
              <a:t>rd </a:t>
            </a:r>
            <a:r>
              <a:rPr lang="en-US" sz="7000" dirty="0">
                <a:latin typeface="+mn-lt"/>
              </a:rPr>
              <a:t> Email your intent to apply to </a:t>
            </a:r>
            <a:r>
              <a:rPr lang="en-US" sz="7000" dirty="0">
                <a:latin typeface="+mn-lt"/>
                <a:hlinkClick r:id="rId3"/>
              </a:rPr>
              <a:t>cbollinger@letsendhomelessness.com</a:t>
            </a:r>
            <a:r>
              <a:rPr lang="en-US" sz="7000" dirty="0">
                <a:latin typeface="+mn-lt"/>
              </a:rPr>
              <a:t> </a:t>
            </a:r>
          </a:p>
          <a:p>
            <a:pPr marL="114300"/>
            <a:endParaRPr lang="en-US" sz="7000" dirty="0">
              <a:latin typeface="+mn-lt"/>
            </a:endParaRPr>
          </a:p>
          <a:p>
            <a:pPr marL="114300"/>
            <a:endParaRPr lang="en-US" sz="7000" dirty="0">
              <a:latin typeface="+mn-lt"/>
            </a:endParaRPr>
          </a:p>
          <a:p>
            <a:pPr marL="114300"/>
            <a:r>
              <a:rPr lang="en-US" sz="7000" dirty="0">
                <a:latin typeface="+mn-lt"/>
              </a:rPr>
              <a:t>September 16</a:t>
            </a:r>
            <a:r>
              <a:rPr lang="en-US" sz="7000" baseline="30000" dirty="0">
                <a:latin typeface="+mn-lt"/>
              </a:rPr>
              <a:t>th</a:t>
            </a:r>
            <a:r>
              <a:rPr lang="en-US" sz="7000" dirty="0">
                <a:latin typeface="+mn-lt"/>
              </a:rPr>
              <a:t>: </a:t>
            </a:r>
            <a:r>
              <a:rPr lang="en-US" sz="7000" b="1" dirty="0">
                <a:latin typeface="+mn-lt"/>
              </a:rPr>
              <a:t>New Project Applications Due by</a:t>
            </a:r>
            <a:r>
              <a:rPr lang="en-US" sz="7000" dirty="0">
                <a:latin typeface="+mn-lt"/>
              </a:rPr>
              <a:t> 12 pm (Noon)</a:t>
            </a:r>
          </a:p>
          <a:p>
            <a:pPr marL="114300"/>
            <a:endParaRPr lang="en-US" sz="7000" dirty="0">
              <a:latin typeface="+mn-lt"/>
            </a:endParaRPr>
          </a:p>
          <a:p>
            <a:pPr marL="114300"/>
            <a:r>
              <a:rPr lang="en-US" sz="7000" dirty="0">
                <a:latin typeface="+mn-lt"/>
              </a:rPr>
              <a:t>September 25</a:t>
            </a:r>
            <a:r>
              <a:rPr lang="en-US" sz="7000" baseline="30000" dirty="0">
                <a:latin typeface="+mn-lt"/>
              </a:rPr>
              <a:t>th </a:t>
            </a:r>
            <a:r>
              <a:rPr lang="en-US" sz="7000" dirty="0">
                <a:latin typeface="+mn-lt"/>
              </a:rPr>
              <a:t>or 26</a:t>
            </a:r>
            <a:r>
              <a:rPr lang="en-US" sz="7000" baseline="30000" dirty="0">
                <a:latin typeface="+mn-lt"/>
              </a:rPr>
              <a:t>th</a:t>
            </a:r>
            <a:r>
              <a:rPr lang="en-US" sz="7000" dirty="0">
                <a:latin typeface="+mn-lt"/>
              </a:rPr>
              <a:t> : New Project Presentations</a:t>
            </a:r>
          </a:p>
          <a:p>
            <a:pPr marL="114300"/>
            <a:endParaRPr lang="en-US" sz="7000" dirty="0">
              <a:latin typeface="+mn-lt"/>
            </a:endParaRPr>
          </a:p>
          <a:p>
            <a:pPr marL="114300"/>
            <a:r>
              <a:rPr lang="en-US" sz="7000" dirty="0">
                <a:latin typeface="+mn-lt"/>
              </a:rPr>
              <a:t>October 8</a:t>
            </a:r>
            <a:r>
              <a:rPr lang="en-US" sz="7000" baseline="30000" dirty="0">
                <a:latin typeface="+mn-lt"/>
              </a:rPr>
              <a:t>th</a:t>
            </a:r>
            <a:r>
              <a:rPr lang="en-US" sz="7000" dirty="0">
                <a:latin typeface="+mn-lt"/>
              </a:rPr>
              <a:t>:  Applicants Notified of Final Project Rankings and posted to the PEH website</a:t>
            </a:r>
          </a:p>
          <a:p>
            <a:pPr marL="114300"/>
            <a:r>
              <a:rPr lang="en-US" sz="7000" dirty="0">
                <a:latin typeface="+mn-lt"/>
              </a:rPr>
              <a:t> </a:t>
            </a:r>
          </a:p>
          <a:p>
            <a:pPr marL="114300"/>
            <a:endParaRPr lang="en-US" sz="7000" dirty="0">
              <a:latin typeface="+mn-lt"/>
            </a:endParaRPr>
          </a:p>
          <a:p>
            <a:pPr marL="114300"/>
            <a:r>
              <a:rPr lang="en-US" sz="7000" dirty="0">
                <a:latin typeface="+mn-lt"/>
              </a:rPr>
              <a:t>TBA:  </a:t>
            </a:r>
            <a:r>
              <a:rPr lang="en-US" sz="7000" dirty="0" err="1">
                <a:latin typeface="+mn-lt"/>
              </a:rPr>
              <a:t>Esnaps</a:t>
            </a:r>
            <a:r>
              <a:rPr lang="en-US" sz="7000" dirty="0">
                <a:latin typeface="+mn-lt"/>
              </a:rPr>
              <a:t> Training via Zoom</a:t>
            </a:r>
          </a:p>
          <a:p>
            <a:pPr marL="114300"/>
            <a:r>
              <a:rPr lang="en-US" sz="7000" dirty="0">
                <a:latin typeface="+mn-lt"/>
              </a:rPr>
              <a:t>  </a:t>
            </a:r>
          </a:p>
          <a:p>
            <a:pPr marL="114300"/>
            <a:r>
              <a:rPr lang="en-US" sz="5500" dirty="0"/>
              <a:t> </a:t>
            </a:r>
            <a:endParaRPr lang="en-US" dirty="0"/>
          </a:p>
          <a:p>
            <a:pPr marL="114300"/>
            <a:endParaRPr lang="en-US" dirty="0"/>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59</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24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649658" y="125730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649658" y="1257300"/>
            <a:ext cx="10892685" cy="4044542"/>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Application Scoring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HUD will assess CoC Consolidated Applications on a 200-point scale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CoC Coordination and Engagement – 85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Project Capacity, Review, and Ranking – 28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Homeless Management Information System (HMIS) – 9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Point in Time Count – 5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System Performance – 60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Coordination with Housing and Healthcare – 14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CoC Merger Bonus Points – 25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defRPr/>
            </a:pPr>
            <a:endParaRPr kumimoji="0" lang="en-US" sz="28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CoC NOFO Scoring </a:t>
            </a:r>
            <a:endParaRPr sz="4600" dirty="0">
              <a:latin typeface="Tahoma"/>
              <a:cs typeface="Tahoma"/>
            </a:endParaRPr>
          </a:p>
        </p:txBody>
      </p:sp>
    </p:spTree>
    <p:extLst>
      <p:ext uri="{BB962C8B-B14F-4D97-AF65-F5344CB8AC3E}">
        <p14:creationId xmlns:p14="http://schemas.microsoft.com/office/powerpoint/2010/main" val="3573127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28181"/>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677108"/>
          </a:xfrm>
        </p:spPr>
        <p:txBody>
          <a:bodyPr/>
          <a:lstStyle/>
          <a:p>
            <a:pPr algn="ctr"/>
            <a:r>
              <a:rPr lang="en-US" b="1" u="sng" dirty="0"/>
              <a:t>CoC Builds 	</a:t>
            </a:r>
          </a:p>
        </p:txBody>
      </p:sp>
      <p:sp>
        <p:nvSpPr>
          <p:cNvPr id="3" name="Content Placeholder 2"/>
          <p:cNvSpPr>
            <a:spLocks noGrp="1"/>
          </p:cNvSpPr>
          <p:nvPr>
            <p:ph idx="1"/>
          </p:nvPr>
        </p:nvSpPr>
        <p:spPr>
          <a:xfrm>
            <a:off x="1040235" y="1577131"/>
            <a:ext cx="10502109" cy="3939422"/>
          </a:xfrm>
        </p:spPr>
        <p:txBody>
          <a:bodyPr>
            <a:normAutofit/>
          </a:bodyPr>
          <a:lstStyle/>
          <a:p>
            <a:pPr marL="457200" indent="-342900">
              <a:buFont typeface="Arial" panose="020B0604020202020204" pitchFamily="34" charset="0"/>
              <a:buChar char="•"/>
            </a:pPr>
            <a:r>
              <a:rPr lang="en-US" sz="2000" dirty="0">
                <a:latin typeface="+mn-lt"/>
              </a:rPr>
              <a:t>CoC Builds is a new HUD funding opportunity with the goal of increasing the supply of permanent supportive housing</a:t>
            </a:r>
          </a:p>
          <a:p>
            <a:pPr marL="457200" indent="-342900">
              <a:buFont typeface="Arial" panose="020B0604020202020204" pitchFamily="34" charset="0"/>
              <a:buChar char="•"/>
            </a:pPr>
            <a:r>
              <a:rPr lang="en-US" sz="2000" dirty="0">
                <a:latin typeface="+mn-lt"/>
              </a:rPr>
              <a:t>Provides capital funding – acquisition, rehabilitation/renovation and construction resources</a:t>
            </a:r>
          </a:p>
          <a:p>
            <a:pPr marL="457200" indent="-342900">
              <a:buFont typeface="Arial" panose="020B0604020202020204" pitchFamily="34" charset="0"/>
              <a:buChar char="•"/>
            </a:pPr>
            <a:r>
              <a:rPr lang="en-US" sz="2000" dirty="0">
                <a:latin typeface="+mn-lt"/>
              </a:rPr>
              <a:t>20% of request can be for services, operating and administrative costs</a:t>
            </a:r>
          </a:p>
          <a:p>
            <a:pPr marL="457200" indent="-342900">
              <a:buFont typeface="Arial" panose="020B0604020202020204" pitchFamily="34" charset="0"/>
              <a:buChar char="•"/>
            </a:pPr>
            <a:r>
              <a:rPr lang="en-US" sz="2000" dirty="0">
                <a:latin typeface="+mn-lt"/>
              </a:rPr>
              <a:t>Applications are submitted through grants.gov</a:t>
            </a:r>
          </a:p>
          <a:p>
            <a:pPr marL="457200" indent="-342900">
              <a:buFont typeface="Arial" panose="020B0604020202020204" pitchFamily="34" charset="0"/>
              <a:buChar char="•"/>
            </a:pPr>
            <a:r>
              <a:rPr lang="en-US" sz="2000" dirty="0">
                <a:latin typeface="+mn-lt"/>
              </a:rPr>
              <a:t>Only one application per CoC can be submitted</a:t>
            </a:r>
          </a:p>
          <a:p>
            <a:pPr marL="457200" indent="-342900">
              <a:buFont typeface="Arial" panose="020B0604020202020204" pitchFamily="34" charset="0"/>
              <a:buChar char="•"/>
            </a:pPr>
            <a:r>
              <a:rPr lang="en-US" sz="2000" dirty="0">
                <a:latin typeface="+mn-lt"/>
              </a:rPr>
              <a:t>Applications are due by 11/21/2024</a:t>
            </a:r>
          </a:p>
          <a:p>
            <a:pPr marL="457200" indent="-342900">
              <a:buFont typeface="Arial" panose="020B0604020202020204" pitchFamily="34" charset="0"/>
              <a:buChar char="•"/>
            </a:pPr>
            <a:endParaRPr lang="en-US" sz="2000" dirty="0">
              <a:latin typeface="+mn-lt"/>
            </a:endParaRPr>
          </a:p>
          <a:p>
            <a:pPr marL="457200" indent="-342900">
              <a:buFont typeface="Arial" panose="020B0604020202020204" pitchFamily="34" charset="0"/>
              <a:buChar char="•"/>
            </a:pPr>
            <a:endParaRPr lang="en-US" sz="2000" dirty="0">
              <a:latin typeface="+mn-lt"/>
            </a:endParaRPr>
          </a:p>
          <a:p>
            <a:pPr marL="114300"/>
            <a:endParaRPr lang="en-US" sz="2000" dirty="0">
              <a:latin typeface="+mn-lt"/>
            </a:endParaRPr>
          </a:p>
          <a:p>
            <a:pPr marL="114300"/>
            <a:r>
              <a:rPr lang="en-US" sz="5500" dirty="0"/>
              <a:t> </a:t>
            </a:r>
            <a:endParaRPr lang="en-US" dirty="0"/>
          </a:p>
          <a:p>
            <a:pPr marL="114300"/>
            <a:endParaRPr lang="en-US" dirty="0"/>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60</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748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674551" y="460279"/>
            <a:ext cx="6570980" cy="1213153"/>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Questions</a:t>
            </a:r>
            <a:r>
              <a:rPr lang="en-US" sz="3200" b="1" spc="-130" dirty="0">
                <a:solidFill>
                  <a:schemeClr val="tx1"/>
                </a:solidFill>
                <a:latin typeface="Tahoma"/>
                <a:cs typeface="Tahoma"/>
              </a:rPr>
              <a:t> </a:t>
            </a:r>
            <a:br>
              <a:rPr lang="en-US" sz="3200" b="1" spc="-130" dirty="0">
                <a:solidFill>
                  <a:schemeClr val="tx1"/>
                </a:solidFill>
                <a:latin typeface="Tahoma"/>
                <a:cs typeface="Tahoma"/>
              </a:rPr>
            </a:br>
            <a:r>
              <a:rPr lang="en-US" sz="3200" b="1" spc="-130" dirty="0">
                <a:solidFill>
                  <a:schemeClr val="tx1"/>
                </a:solidFill>
                <a:latin typeface="Tahoma"/>
                <a:cs typeface="Tahoma"/>
              </a:rPr>
              <a:t> </a:t>
            </a:r>
            <a:endParaRPr sz="3200" dirty="0">
              <a:solidFill>
                <a:schemeClr val="tx1"/>
              </a:solidFill>
              <a:latin typeface="Tahoma"/>
              <a:cs typeface="Tahoma"/>
            </a:endParaRPr>
          </a:p>
        </p:txBody>
      </p:sp>
      <p:pic>
        <p:nvPicPr>
          <p:cNvPr id="21" name="Picture 20">
            <a:extLst>
              <a:ext uri="{FF2B5EF4-FFF2-40B4-BE49-F238E27FC236}">
                <a16:creationId xmlns:a16="http://schemas.microsoft.com/office/drawing/2014/main" id="{18E9DBE1-F844-4A84-AF33-C763AB471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5101" y="1266727"/>
            <a:ext cx="4559403" cy="2985611"/>
          </a:xfrm>
          <a:prstGeom prst="rect">
            <a:avLst/>
          </a:prstGeom>
        </p:spPr>
      </p:pic>
      <p:pic>
        <p:nvPicPr>
          <p:cNvPr id="24" name="Picture 23" descr="A close up of a sign&#10;&#10;Description automatically generated">
            <a:extLst>
              <a:ext uri="{FF2B5EF4-FFF2-40B4-BE49-F238E27FC236}">
                <a16:creationId xmlns:a16="http://schemas.microsoft.com/office/drawing/2014/main" id="{F10174FE-62F0-B7AE-DA89-1D444D6F6B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5101" y="4294631"/>
            <a:ext cx="4637299" cy="1254350"/>
          </a:xfrm>
          <a:prstGeom prst="rect">
            <a:avLst/>
          </a:prstGeom>
        </p:spPr>
      </p:pic>
    </p:spTree>
    <p:extLst>
      <p:ext uri="{BB962C8B-B14F-4D97-AF65-F5344CB8AC3E}">
        <p14:creationId xmlns:p14="http://schemas.microsoft.com/office/powerpoint/2010/main" val="191335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Community Priorities </a:t>
            </a:r>
            <a:endParaRPr sz="4600" dirty="0">
              <a:latin typeface="Tahoma"/>
              <a:cs typeface="Tahoma"/>
            </a:endParaRPr>
          </a:p>
        </p:txBody>
      </p:sp>
      <p:sp>
        <p:nvSpPr>
          <p:cNvPr id="21" name="TextBox 20">
            <a:extLst>
              <a:ext uri="{FF2B5EF4-FFF2-40B4-BE49-F238E27FC236}">
                <a16:creationId xmlns:a16="http://schemas.microsoft.com/office/drawing/2014/main" id="{0D4E8241-C497-F869-2CA3-77512F425983}"/>
              </a:ext>
            </a:extLst>
          </p:cNvPr>
          <p:cNvSpPr txBox="1"/>
          <p:nvPr/>
        </p:nvSpPr>
        <p:spPr>
          <a:xfrm>
            <a:off x="3307222" y="1666430"/>
            <a:ext cx="6605899"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Largest Unmet Need Housing/Service Components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Permanent Supportive Housing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Emergency Shelter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Transitional Housing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Prevention/Diversion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Transitional Housing/Rapid Re-Housing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Rapid Re-Housing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Street Outreach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Other </a:t>
            </a:r>
          </a:p>
        </p:txBody>
      </p:sp>
    </p:spTree>
    <p:extLst>
      <p:ext uri="{BB962C8B-B14F-4D97-AF65-F5344CB8AC3E}">
        <p14:creationId xmlns:p14="http://schemas.microsoft.com/office/powerpoint/2010/main" val="145455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627184" y="126765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algn="ctr">
              <a:lnSpc>
                <a:spcPct val="107000"/>
              </a:lnSpc>
              <a:spcBef>
                <a:spcPts val="0"/>
              </a:spcBef>
              <a:spcAft>
                <a:spcPts val="800"/>
              </a:spcAft>
            </a:pPr>
            <a:r>
              <a:rPr lang="en-US" sz="1800" b="1" dirty="0">
                <a:effectLst/>
                <a:latin typeface="Cambria" panose="02040503050406030204" pitchFamily="18" charset="0"/>
                <a:ea typeface="Calibri" panose="020F0502020204030204" pitchFamily="34" charset="0"/>
                <a:cs typeface="Times New Roman" panose="02020603050405020304" pitchFamily="18" charset="0"/>
              </a:rPr>
              <a:t>Prioritized Homeless Sub-Populations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Families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Chronically Homeless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Unsheltered Homeless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Transition Age Youth (18 -24 years old)</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Fleeing Domestic Violence</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Re-Entry</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Veterans</a:t>
            </a:r>
          </a:p>
          <a:p>
            <a:pPr algn="ctr"/>
            <a:r>
              <a:rPr lang="en-US" sz="1800" dirty="0">
                <a:effectLst/>
                <a:latin typeface="Cambria" panose="02040503050406030204" pitchFamily="18" charset="0"/>
                <a:ea typeface="Calibri" panose="020F0502020204030204" pitchFamily="34" charset="0"/>
                <a:cs typeface="Times New Roman" panose="02020603050405020304" pitchFamily="18" charset="0"/>
              </a:rPr>
              <a:t>Other</a:t>
            </a:r>
            <a:endParaRPr kumimoji="0" sz="180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Community Priorities </a:t>
            </a:r>
            <a:endParaRPr sz="4600" dirty="0">
              <a:latin typeface="Tahoma"/>
              <a:cs typeface="Tahoma"/>
            </a:endParaRPr>
          </a:p>
        </p:txBody>
      </p:sp>
    </p:spTree>
    <p:extLst>
      <p:ext uri="{BB962C8B-B14F-4D97-AF65-F5344CB8AC3E}">
        <p14:creationId xmlns:p14="http://schemas.microsoft.com/office/powerpoint/2010/main" val="61598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627184" y="126765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algn="ctr">
              <a:lnSpc>
                <a:spcPct val="107000"/>
              </a:lnSpc>
              <a:spcBef>
                <a:spcPts val="0"/>
              </a:spcBef>
              <a:spcAft>
                <a:spcPts val="800"/>
              </a:spcAft>
            </a:pPr>
            <a:r>
              <a:rPr lang="en-US" sz="1800" b="1" dirty="0">
                <a:effectLst/>
                <a:latin typeface="Cambria" panose="02040503050406030204" pitchFamily="18" charset="0"/>
                <a:ea typeface="Calibri" panose="020F0502020204030204" pitchFamily="34" charset="0"/>
                <a:cs typeface="Times New Roman" panose="02020603050405020304" pitchFamily="18" charset="0"/>
              </a:rPr>
              <a:t>Prioritized Special Needs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Mental Health</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Chronic Health Conditions/Physical Disability</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Substance Abuse</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Developmental Disabilities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Employment Services</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Aging (55+)</a:t>
            </a:r>
          </a:p>
          <a:p>
            <a:pPr marL="0" marR="0" algn="ctr">
              <a:lnSpc>
                <a:spcPct val="107000"/>
              </a:lnSpc>
              <a:spcBef>
                <a:spcPts val="0"/>
              </a:spcBef>
              <a:spcAft>
                <a:spcPts val="8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Other</a:t>
            </a:r>
          </a:p>
          <a:p>
            <a:pPr marL="0" marR="0" algn="ctr">
              <a:lnSpc>
                <a:spcPct val="107000"/>
              </a:lnSpc>
              <a:spcBef>
                <a:spcPts val="0"/>
              </a:spcBef>
              <a:spcAft>
                <a:spcPts val="800"/>
              </a:spcAft>
            </a:pPr>
            <a:endParaRPr kumimoji="0" sz="180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Community Priorities </a:t>
            </a:r>
            <a:endParaRPr sz="4600" dirty="0">
              <a:latin typeface="Tahoma"/>
              <a:cs typeface="Tahoma"/>
            </a:endParaRPr>
          </a:p>
        </p:txBody>
      </p:sp>
    </p:spTree>
    <p:extLst>
      <p:ext uri="{BB962C8B-B14F-4D97-AF65-F5344CB8AC3E}">
        <p14:creationId xmlns:p14="http://schemas.microsoft.com/office/powerpoint/2010/main" val="14994820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24059</TotalTime>
  <Words>3967</Words>
  <Application>Microsoft Office PowerPoint</Application>
  <PresentationFormat>Widescreen</PresentationFormat>
  <Paragraphs>682</Paragraphs>
  <Slides>61</Slides>
  <Notes>61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MS PGothic</vt:lpstr>
      <vt:lpstr>Arial</vt:lpstr>
      <vt:lpstr>Arial Black</vt:lpstr>
      <vt:lpstr>Calibri</vt:lpstr>
      <vt:lpstr>Cambria</vt:lpstr>
      <vt:lpstr>Symbol</vt:lpstr>
      <vt:lpstr>Tahoma</vt:lpstr>
      <vt:lpstr>Times New Roman</vt:lpstr>
      <vt:lpstr>Trebuchet MS</vt:lpstr>
      <vt:lpstr>Wingdings</vt:lpstr>
      <vt:lpstr>1_Office Theme</vt:lpstr>
      <vt:lpstr>FY2024 HUD CoC Funding NOFO Summary</vt:lpstr>
      <vt:lpstr>Funding Available</vt:lpstr>
      <vt:lpstr>HUD Priorities</vt:lpstr>
      <vt:lpstr>Major Changes</vt:lpstr>
      <vt:lpstr>Major Changes</vt:lpstr>
      <vt:lpstr>CoC NOFO Scoring </vt:lpstr>
      <vt:lpstr>Community Priorities </vt:lpstr>
      <vt:lpstr>Community Priorities </vt:lpstr>
      <vt:lpstr>Community Priorities </vt:lpstr>
      <vt:lpstr>Community Priorities </vt:lpstr>
      <vt:lpstr>Community Priorities </vt:lpstr>
      <vt:lpstr>FY2024 CoC Program Funding  New Project  Applicant Workshop</vt:lpstr>
      <vt:lpstr> Introduction</vt:lpstr>
      <vt:lpstr>Application Review </vt:lpstr>
      <vt:lpstr>Eligible Applicants     </vt:lpstr>
      <vt:lpstr>Eligible Projects Using Bonus or Reallocated Funds     </vt:lpstr>
      <vt:lpstr>Eligible Components: Permanent Supportive Housing     </vt:lpstr>
      <vt:lpstr>      </vt:lpstr>
      <vt:lpstr>Eligible Components: Eligible Components: Permanent Housing Transitional Housing (TH)  to Rapid Rehousing (PH-RRH)     </vt:lpstr>
      <vt:lpstr>Homeless Definitions     </vt:lpstr>
      <vt:lpstr>Homeless Definitions</vt:lpstr>
      <vt:lpstr>Homeless Definitions</vt:lpstr>
      <vt:lpstr>Housing Component Eligibility</vt:lpstr>
      <vt:lpstr>Housing First     </vt:lpstr>
      <vt:lpstr>Housing First     </vt:lpstr>
      <vt:lpstr>Housing First     </vt:lpstr>
      <vt:lpstr>Housing First     </vt:lpstr>
      <vt:lpstr>Rent    </vt:lpstr>
      <vt:lpstr>Chronically Homeless vs DedicatedPLUS  PSH     </vt:lpstr>
      <vt:lpstr>Chronically Homeless vs DedicatedPLUS  PSH     </vt:lpstr>
      <vt:lpstr>DedicatedPLUS  PSH     </vt:lpstr>
      <vt:lpstr>DedicatedPLUS  PSH     </vt:lpstr>
      <vt:lpstr>New Project Funding</vt:lpstr>
      <vt:lpstr>Reallocation Funding</vt:lpstr>
      <vt:lpstr>Reallocation Funding</vt:lpstr>
      <vt:lpstr>Reallocation Funding</vt:lpstr>
      <vt:lpstr>Healthcare Partnerships  </vt:lpstr>
      <vt:lpstr>Healthcare Partnerships  </vt:lpstr>
      <vt:lpstr>Housing Partnerships  </vt:lpstr>
      <vt:lpstr>DV Bonus     </vt:lpstr>
      <vt:lpstr>Grant Term  </vt:lpstr>
      <vt:lpstr>Expansion Project Applications  </vt:lpstr>
      <vt:lpstr>Consolidation Grant Applications  </vt:lpstr>
      <vt:lpstr>Transition Grant Applications  </vt:lpstr>
      <vt:lpstr>Application Submission Timeline  </vt:lpstr>
      <vt:lpstr>Application Materials </vt:lpstr>
      <vt:lpstr>New Project Application    </vt:lpstr>
      <vt:lpstr>New Project Application    </vt:lpstr>
      <vt:lpstr>New Project Application    </vt:lpstr>
      <vt:lpstr>New Project Application    </vt:lpstr>
      <vt:lpstr>New Project Application    </vt:lpstr>
      <vt:lpstr>New Project Application    </vt:lpstr>
      <vt:lpstr>New Project Application    </vt:lpstr>
      <vt:lpstr>Budget</vt:lpstr>
      <vt:lpstr>Match   </vt:lpstr>
      <vt:lpstr>New Project Attachments </vt:lpstr>
      <vt:lpstr>New Project Presentations </vt:lpstr>
      <vt:lpstr>HUD References</vt:lpstr>
      <vt:lpstr>Timeline of Important Dates </vt:lpstr>
      <vt:lpstr>CoC Builds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Partner’s meeting  November 21st</dc:title>
  <dc:creator>Charles Bollinger</dc:creator>
  <cp:lastModifiedBy>Charles Bollinger</cp:lastModifiedBy>
  <cp:revision>181</cp:revision>
  <cp:lastPrinted>2023-07-26T12:57:49Z</cp:lastPrinted>
  <dcterms:created xsi:type="dcterms:W3CDTF">2019-10-22T18:20:15Z</dcterms:created>
  <dcterms:modified xsi:type="dcterms:W3CDTF">2024-08-30T13:45:13Z</dcterms:modified>
</cp:coreProperties>
</file>