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x="18288000" cy="10287000"/>
  <p:notesSz cx="6858000" cy="9144000"/>
  <p:embeddedFontLst>
    <p:embeddedFont>
      <p:font typeface="Helvetica World Bold" charset="1" panose="020B0800040000020004"/>
      <p:regular r:id="rId26"/>
    </p:embeddedFont>
    <p:embeddedFont>
      <p:font typeface="Arimo" charset="1" panose="020B0604020202020204"/>
      <p:regular r:id="rId27"/>
    </p:embeddedFont>
    <p:embeddedFont>
      <p:font typeface="Arimo Italics" charset="1" panose="020B0604020202090204"/>
      <p:regular r:id="rId28"/>
    </p:embeddedFont>
    <p:embeddedFont>
      <p:font typeface="Helvetica World" charset="1" panose="020B0500040000020004"/>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5.png" Type="http://schemas.openxmlformats.org/officeDocument/2006/relationships/image"/><Relationship Id="rId4" Target="../media/image16.svg" Type="http://schemas.openxmlformats.org/officeDocument/2006/relationships/image"/><Relationship Id="rId5" Target="../media/image17.png" Type="http://schemas.openxmlformats.org/officeDocument/2006/relationships/image"/><Relationship Id="rId6" Target="../media/image18.svg" Type="http://schemas.openxmlformats.org/officeDocument/2006/relationships/image"/><Relationship Id="rId7" Target="../media/image19.png" Type="http://schemas.openxmlformats.org/officeDocument/2006/relationships/image"/><Relationship Id="rId8" Target="../media/image20.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jpeg" Type="http://schemas.openxmlformats.org/officeDocument/2006/relationships/image"/><Relationship Id="rId3" Target="../media/image1.png" Type="http://schemas.openxmlformats.org/officeDocument/2006/relationships/image"/><Relationship Id="rId4" Target="../media/image22.png" Type="http://schemas.openxmlformats.org/officeDocument/2006/relationships/image"/><Relationship Id="rId5" Target="../media/image5.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0.svg" Type="http://schemas.openxmlformats.org/officeDocument/2006/relationships/image"/><Relationship Id="rId11" Target="../media/image31.png" Type="http://schemas.openxmlformats.org/officeDocument/2006/relationships/image"/><Relationship Id="rId12" Target="../media/image32.svg" Type="http://schemas.openxmlformats.org/officeDocument/2006/relationships/image"/><Relationship Id="rId2" Target="../media/image1.png" Type="http://schemas.openxmlformats.org/officeDocument/2006/relationships/image"/><Relationship Id="rId3" Target="../media/image23.png" Type="http://schemas.openxmlformats.org/officeDocument/2006/relationships/image"/><Relationship Id="rId4" Target="../media/image24.sv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7.png" Type="http://schemas.openxmlformats.org/officeDocument/2006/relationships/image"/><Relationship Id="rId8" Target="../media/image28.svg" Type="http://schemas.openxmlformats.org/officeDocument/2006/relationships/image"/><Relationship Id="rId9" Target="../media/image29.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3.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jpeg" Type="http://schemas.openxmlformats.org/officeDocument/2006/relationships/image"/><Relationship Id="rId3" Target="../media/image1.png" Type="http://schemas.openxmlformats.org/officeDocument/2006/relationships/image"/><Relationship Id="rId4" Target="../media/image22.png" Type="http://schemas.openxmlformats.org/officeDocument/2006/relationships/image"/><Relationship Id="rId5" Target="../media/image5.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https://redrover.org/relief-dv/dv-safe-housing-grants/" TargetMode="External" Type="http://schemas.openxmlformats.org/officeDocument/2006/relationships/hyperlink"/><Relationship Id="rId4" Target="https://greatergood.org/rescue-rebuild/homeless-veterans-housing-renovation-application" TargetMode="External" Type="http://schemas.openxmlformats.org/officeDocument/2006/relationships/hyperlink"/><Relationship Id="rId5" Target="https://mvhcares.tfaforms.net/f/BFCCG" TargetMode="External" Type="http://schemas.openxmlformats.org/officeDocument/2006/relationships/hyperlink"/><Relationship Id="rId6" Target="https://greatergood.org/goods" TargetMode="External" Type="http://schemas.openxmlformats.org/officeDocument/2006/relationships/hyperlink"/></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https://endhomelessness.org/resources/toolkits-and-training-materials/pets/" TargetMode="External" Type="http://schemas.openxmlformats.org/officeDocument/2006/relationships/hyperlink"/><Relationship Id="rId4" Target="https://www.mydogismyhome.org" TargetMode="External" Type="http://schemas.openxmlformats.org/officeDocument/2006/relationships/hyperlink"/><Relationship Id="rId5" Target="https://www.co-shelteringcollaborative.org" TargetMode="External" Type="http://schemas.openxmlformats.org/officeDocument/2006/relationships/hyperlink"/><Relationship Id="rId6" Target="https://www.safehavensforpets.org/about-safe-havens/" TargetMode="External" Type="http://schemas.openxmlformats.org/officeDocument/2006/relationships/hyperlink"/><Relationship Id="rId7" Target="https://saftprogram.org" TargetMode="External" Type="http://schemas.openxmlformats.org/officeDocument/2006/relationships/hyperlink"/><Relationship Id="rId8" Target="https://resources.humananimalsupportservices.org/hubfs/KFT%20Housing%20Toolkit_Combined_2024.pdf" TargetMode="External" Type="http://schemas.openxmlformats.org/officeDocument/2006/relationships/hyperlink"/></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png" Type="http://schemas.openxmlformats.org/officeDocument/2006/relationships/image"/><Relationship Id="rId4" Target="../media/image5.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5.png" Type="http://schemas.openxmlformats.org/officeDocument/2006/relationships/image"/><Relationship Id="rId4" Target="../media/image5.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 Id="rId3" Target="../media/image1.png" Type="http://schemas.openxmlformats.org/officeDocument/2006/relationships/image"/><Relationship Id="rId4" Target="../media/image7.png" Type="http://schemas.openxmlformats.org/officeDocument/2006/relationships/image"/><Relationship Id="rId5" Target="../media/image5.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8.jpeg" Type="http://schemas.openxmlformats.org/officeDocument/2006/relationships/image"/><Relationship Id="rId4" Target="../media/image9.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0.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1.jpeg" Type="http://schemas.openxmlformats.org/officeDocument/2006/relationships/image"/><Relationship Id="rId4" Target="../media/image12.jpeg" Type="http://schemas.openxmlformats.org/officeDocument/2006/relationships/image"/><Relationship Id="rId5" Target="../media/image13.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4.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85800" y="9214338"/>
            <a:ext cx="1379712" cy="388318"/>
          </a:xfrm>
          <a:custGeom>
            <a:avLst/>
            <a:gdLst/>
            <a:ahLst/>
            <a:cxnLst/>
            <a:rect r="r" b="b" t="t" l="l"/>
            <a:pathLst>
              <a:path h="388318" w="1379712">
                <a:moveTo>
                  <a:pt x="0" y="0"/>
                </a:moveTo>
                <a:lnTo>
                  <a:pt x="1379712" y="0"/>
                </a:lnTo>
                <a:lnTo>
                  <a:pt x="1379712" y="388318"/>
                </a:lnTo>
                <a:lnTo>
                  <a:pt x="0" y="388318"/>
                </a:lnTo>
                <a:lnTo>
                  <a:pt x="0" y="0"/>
                </a:lnTo>
                <a:close/>
              </a:path>
            </a:pathLst>
          </a:custGeom>
          <a:blipFill>
            <a:blip r:embed="rId2"/>
            <a:stretch>
              <a:fillRect l="0" t="0" r="-195" b="0"/>
            </a:stretch>
          </a:blipFill>
        </p:spPr>
      </p:sp>
      <p:sp>
        <p:nvSpPr>
          <p:cNvPr name="Freeform 3" id="3"/>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
        <p:nvSpPr>
          <p:cNvPr name="Freeform 4" id="4"/>
          <p:cNvSpPr/>
          <p:nvPr/>
        </p:nvSpPr>
        <p:spPr>
          <a:xfrm flipH="false" flipV="false" rot="0">
            <a:off x="2325786" y="3092289"/>
            <a:ext cx="3162763" cy="890160"/>
          </a:xfrm>
          <a:custGeom>
            <a:avLst/>
            <a:gdLst/>
            <a:ahLst/>
            <a:cxnLst/>
            <a:rect r="r" b="b" t="t" l="l"/>
            <a:pathLst>
              <a:path h="890160" w="3162763">
                <a:moveTo>
                  <a:pt x="0" y="0"/>
                </a:moveTo>
                <a:lnTo>
                  <a:pt x="3162763" y="0"/>
                </a:lnTo>
                <a:lnTo>
                  <a:pt x="3162763" y="890160"/>
                </a:lnTo>
                <a:lnTo>
                  <a:pt x="0" y="890160"/>
                </a:lnTo>
                <a:lnTo>
                  <a:pt x="0" y="0"/>
                </a:lnTo>
                <a:close/>
              </a:path>
            </a:pathLst>
          </a:custGeom>
          <a:blipFill>
            <a:blip r:embed="rId4"/>
            <a:stretch>
              <a:fillRect l="-98" t="0" r="-98" b="0"/>
            </a:stretch>
          </a:blipFill>
        </p:spPr>
      </p:sp>
      <p:sp>
        <p:nvSpPr>
          <p:cNvPr name="Freeform 5" id="5"/>
          <p:cNvSpPr/>
          <p:nvPr/>
        </p:nvSpPr>
        <p:spPr>
          <a:xfrm flipH="false" flipV="false" rot="0">
            <a:off x="16074884" y="7961133"/>
            <a:ext cx="1702545" cy="1640065"/>
          </a:xfrm>
          <a:custGeom>
            <a:avLst/>
            <a:gdLst/>
            <a:ahLst/>
            <a:cxnLst/>
            <a:rect r="r" b="b" t="t" l="l"/>
            <a:pathLst>
              <a:path h="1640065" w="1702545">
                <a:moveTo>
                  <a:pt x="0" y="0"/>
                </a:moveTo>
                <a:lnTo>
                  <a:pt x="1702544" y="0"/>
                </a:lnTo>
                <a:lnTo>
                  <a:pt x="1702544" y="1640065"/>
                </a:lnTo>
                <a:lnTo>
                  <a:pt x="0" y="1640065"/>
                </a:lnTo>
                <a:lnTo>
                  <a:pt x="0" y="0"/>
                </a:lnTo>
                <a:close/>
              </a:path>
            </a:pathLst>
          </a:custGeom>
          <a:blipFill>
            <a:blip r:embed="rId5"/>
            <a:stretch>
              <a:fillRect l="0" t="0" r="-145" b="0"/>
            </a:stretch>
          </a:blipFill>
        </p:spPr>
      </p:sp>
      <p:sp>
        <p:nvSpPr>
          <p:cNvPr name="AutoShape 6" id="6"/>
          <p:cNvSpPr/>
          <p:nvPr/>
        </p:nvSpPr>
        <p:spPr>
          <a:xfrm rot="25584">
            <a:off x="2410252" y="6453387"/>
            <a:ext cx="2559764" cy="0"/>
          </a:xfrm>
          <a:prstGeom prst="line">
            <a:avLst/>
          </a:prstGeom>
          <a:ln cap="rnd" w="9525">
            <a:solidFill>
              <a:srgbClr val="FFFFFF"/>
            </a:solidFill>
            <a:prstDash val="solid"/>
            <a:headEnd type="none" len="sm" w="sm"/>
            <a:tailEnd type="none" len="sm" w="sm"/>
          </a:ln>
        </p:spPr>
      </p:sp>
      <p:sp>
        <p:nvSpPr>
          <p:cNvPr name="TextBox 7" id="7"/>
          <p:cNvSpPr txBox="true"/>
          <p:nvPr/>
        </p:nvSpPr>
        <p:spPr>
          <a:xfrm rot="0">
            <a:off x="2352906" y="4527436"/>
            <a:ext cx="13716000" cy="1080516"/>
          </a:xfrm>
          <a:prstGeom prst="rect">
            <a:avLst/>
          </a:prstGeom>
        </p:spPr>
        <p:txBody>
          <a:bodyPr anchor="t" rtlCol="false" tIns="0" lIns="0" bIns="0" rIns="0">
            <a:spAutoFit/>
          </a:bodyPr>
          <a:lstStyle/>
          <a:p>
            <a:pPr algn="l">
              <a:lnSpc>
                <a:spcPts val="7452"/>
              </a:lnSpc>
            </a:pPr>
            <a:r>
              <a:rPr lang="en-US" sz="6900" b="true">
                <a:solidFill>
                  <a:srgbClr val="FFFFFF"/>
                </a:solidFill>
                <a:latin typeface="Helvetica World Bold"/>
                <a:ea typeface="Helvetica World Bold"/>
                <a:cs typeface="Helvetica World Bold"/>
                <a:sym typeface="Helvetica World Bold"/>
              </a:rPr>
              <a:t>Pet Program </a:t>
            </a:r>
          </a:p>
        </p:txBody>
      </p:sp>
      <p:sp>
        <p:nvSpPr>
          <p:cNvPr name="TextBox 8" id="8"/>
          <p:cNvSpPr txBox="true"/>
          <p:nvPr/>
        </p:nvSpPr>
        <p:spPr>
          <a:xfrm rot="0">
            <a:off x="2419812" y="6828582"/>
            <a:ext cx="7499195" cy="1657350"/>
          </a:xfrm>
          <a:prstGeom prst="rect">
            <a:avLst/>
          </a:prstGeom>
        </p:spPr>
        <p:txBody>
          <a:bodyPr anchor="t" rtlCol="false" tIns="0" lIns="0" bIns="0" rIns="0">
            <a:spAutoFit/>
          </a:bodyPr>
          <a:lstStyle/>
          <a:p>
            <a:pPr algn="l">
              <a:lnSpc>
                <a:spcPts val="4320"/>
              </a:lnSpc>
            </a:pPr>
            <a:r>
              <a:rPr lang="en-US" sz="3600">
                <a:solidFill>
                  <a:srgbClr val="FFFFFF"/>
                </a:solidFill>
                <a:latin typeface="Arimo"/>
                <a:ea typeface="Arimo"/>
                <a:cs typeface="Arimo"/>
                <a:sym typeface="Arimo"/>
              </a:rPr>
              <a:t>Kate Rachiele</a:t>
            </a:r>
            <a:r>
              <a:rPr lang="en-US" sz="3600" i="true">
                <a:solidFill>
                  <a:srgbClr val="FFFFFF"/>
                </a:solidFill>
                <a:latin typeface="Arimo Italics"/>
                <a:ea typeface="Arimo Italics"/>
                <a:cs typeface="Arimo Italics"/>
                <a:sym typeface="Arimo Italics"/>
              </a:rPr>
              <a:t> she/her/hers</a:t>
            </a:r>
          </a:p>
          <a:p>
            <a:pPr algn="l">
              <a:lnSpc>
                <a:spcPts val="4320"/>
              </a:lnSpc>
            </a:pPr>
            <a:r>
              <a:rPr lang="en-US" sz="3600">
                <a:solidFill>
                  <a:srgbClr val="FFFFFF"/>
                </a:solidFill>
                <a:latin typeface="Arimo"/>
                <a:ea typeface="Arimo"/>
                <a:cs typeface="Arimo"/>
                <a:sym typeface="Arimo"/>
              </a:rPr>
              <a:t>Pet Program &amp; Operations Coordinator</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85800" y="9214338"/>
            <a:ext cx="1379712" cy="388318"/>
          </a:xfrm>
          <a:custGeom>
            <a:avLst/>
            <a:gdLst/>
            <a:ahLst/>
            <a:cxnLst/>
            <a:rect r="r" b="b" t="t" l="l"/>
            <a:pathLst>
              <a:path h="388318" w="1379712">
                <a:moveTo>
                  <a:pt x="0" y="0"/>
                </a:moveTo>
                <a:lnTo>
                  <a:pt x="1379712" y="0"/>
                </a:lnTo>
                <a:lnTo>
                  <a:pt x="1379712" y="388318"/>
                </a:lnTo>
                <a:lnTo>
                  <a:pt x="0" y="388318"/>
                </a:lnTo>
                <a:lnTo>
                  <a:pt x="0" y="0"/>
                </a:lnTo>
                <a:close/>
              </a:path>
            </a:pathLst>
          </a:custGeom>
          <a:blipFill>
            <a:blip r:embed="rId2"/>
            <a:stretch>
              <a:fillRect l="0" t="0" r="-195" b="0"/>
            </a:stretch>
          </a:blipFill>
        </p:spPr>
      </p:sp>
      <p:grpSp>
        <p:nvGrpSpPr>
          <p:cNvPr name="Group 3" id="3"/>
          <p:cNvGrpSpPr/>
          <p:nvPr/>
        </p:nvGrpSpPr>
        <p:grpSpPr>
          <a:xfrm rot="0">
            <a:off x="0" y="2650515"/>
            <a:ext cx="6010202" cy="5915516"/>
            <a:chOff x="0" y="0"/>
            <a:chExt cx="8013602" cy="7887354"/>
          </a:xfrm>
        </p:grpSpPr>
        <p:sp>
          <p:nvSpPr>
            <p:cNvPr name="Freeform 4" id="4"/>
            <p:cNvSpPr/>
            <p:nvPr/>
          </p:nvSpPr>
          <p:spPr>
            <a:xfrm flipH="false" flipV="false" rot="0">
              <a:off x="0" y="0"/>
              <a:ext cx="8013573" cy="7887335"/>
            </a:xfrm>
            <a:custGeom>
              <a:avLst/>
              <a:gdLst/>
              <a:ahLst/>
              <a:cxnLst/>
              <a:rect r="r" b="b" t="t" l="l"/>
              <a:pathLst>
                <a:path h="7887335" w="8013573">
                  <a:moveTo>
                    <a:pt x="0" y="0"/>
                  </a:moveTo>
                  <a:lnTo>
                    <a:pt x="8013573" y="0"/>
                  </a:lnTo>
                  <a:lnTo>
                    <a:pt x="8013573" y="7887335"/>
                  </a:lnTo>
                  <a:lnTo>
                    <a:pt x="0" y="7887335"/>
                  </a:lnTo>
                  <a:close/>
                </a:path>
              </a:pathLst>
            </a:custGeom>
            <a:solidFill>
              <a:srgbClr val="D6D2C4">
                <a:alpha val="9020"/>
              </a:srgbClr>
            </a:solidFill>
          </p:spPr>
        </p:sp>
      </p:grpSp>
      <p:grpSp>
        <p:nvGrpSpPr>
          <p:cNvPr name="Group 5" id="5"/>
          <p:cNvGrpSpPr/>
          <p:nvPr/>
        </p:nvGrpSpPr>
        <p:grpSpPr>
          <a:xfrm rot="0">
            <a:off x="6138900" y="2650515"/>
            <a:ext cx="6010202" cy="5915516"/>
            <a:chOff x="0" y="0"/>
            <a:chExt cx="8013602" cy="7887354"/>
          </a:xfrm>
        </p:grpSpPr>
        <p:sp>
          <p:nvSpPr>
            <p:cNvPr name="Freeform 6" id="6"/>
            <p:cNvSpPr/>
            <p:nvPr/>
          </p:nvSpPr>
          <p:spPr>
            <a:xfrm flipH="false" flipV="false" rot="0">
              <a:off x="0" y="0"/>
              <a:ext cx="8013573" cy="7887335"/>
            </a:xfrm>
            <a:custGeom>
              <a:avLst/>
              <a:gdLst/>
              <a:ahLst/>
              <a:cxnLst/>
              <a:rect r="r" b="b" t="t" l="l"/>
              <a:pathLst>
                <a:path h="7887335" w="8013573">
                  <a:moveTo>
                    <a:pt x="0" y="0"/>
                  </a:moveTo>
                  <a:lnTo>
                    <a:pt x="8013573" y="0"/>
                  </a:lnTo>
                  <a:lnTo>
                    <a:pt x="8013573" y="7887335"/>
                  </a:lnTo>
                  <a:lnTo>
                    <a:pt x="0" y="7887335"/>
                  </a:lnTo>
                  <a:close/>
                </a:path>
              </a:pathLst>
            </a:custGeom>
            <a:solidFill>
              <a:srgbClr val="D6D2C4">
                <a:alpha val="9020"/>
              </a:srgbClr>
            </a:solidFill>
          </p:spPr>
        </p:sp>
      </p:grpSp>
      <p:grpSp>
        <p:nvGrpSpPr>
          <p:cNvPr name="Group 7" id="7"/>
          <p:cNvGrpSpPr/>
          <p:nvPr/>
        </p:nvGrpSpPr>
        <p:grpSpPr>
          <a:xfrm rot="0">
            <a:off x="12277798" y="2650515"/>
            <a:ext cx="6010202" cy="5915516"/>
            <a:chOff x="0" y="0"/>
            <a:chExt cx="8013602" cy="7887354"/>
          </a:xfrm>
        </p:grpSpPr>
        <p:sp>
          <p:nvSpPr>
            <p:cNvPr name="Freeform 8" id="8"/>
            <p:cNvSpPr/>
            <p:nvPr/>
          </p:nvSpPr>
          <p:spPr>
            <a:xfrm flipH="false" flipV="false" rot="0">
              <a:off x="0" y="0"/>
              <a:ext cx="8013573" cy="7887335"/>
            </a:xfrm>
            <a:custGeom>
              <a:avLst/>
              <a:gdLst/>
              <a:ahLst/>
              <a:cxnLst/>
              <a:rect r="r" b="b" t="t" l="l"/>
              <a:pathLst>
                <a:path h="7887335" w="8013573">
                  <a:moveTo>
                    <a:pt x="0" y="0"/>
                  </a:moveTo>
                  <a:lnTo>
                    <a:pt x="8013573" y="0"/>
                  </a:lnTo>
                  <a:lnTo>
                    <a:pt x="8013573" y="7887335"/>
                  </a:lnTo>
                  <a:lnTo>
                    <a:pt x="0" y="7887335"/>
                  </a:lnTo>
                  <a:close/>
                </a:path>
              </a:pathLst>
            </a:custGeom>
            <a:solidFill>
              <a:srgbClr val="D6D2C4">
                <a:alpha val="9020"/>
              </a:srgbClr>
            </a:solidFill>
          </p:spPr>
        </p:sp>
      </p:grpSp>
      <p:sp>
        <p:nvSpPr>
          <p:cNvPr name="TextBox 9" id="9"/>
          <p:cNvSpPr txBox="true"/>
          <p:nvPr/>
        </p:nvSpPr>
        <p:spPr>
          <a:xfrm rot="0">
            <a:off x="7397871" y="3099669"/>
            <a:ext cx="4394736" cy="3962400"/>
          </a:xfrm>
          <a:prstGeom prst="rect">
            <a:avLst/>
          </a:prstGeom>
        </p:spPr>
        <p:txBody>
          <a:bodyPr anchor="t" rtlCol="false" tIns="0" lIns="0" bIns="0" rIns="0">
            <a:spAutoFit/>
          </a:bodyPr>
          <a:lstStyle/>
          <a:p>
            <a:pPr algn="l" marL="712472" indent="-356236" lvl="1">
              <a:lnSpc>
                <a:spcPts val="3960"/>
              </a:lnSpc>
              <a:buFont typeface="Arial"/>
              <a:buChar char="•"/>
            </a:pPr>
            <a:r>
              <a:rPr lang="en-US" sz="3300">
                <a:solidFill>
                  <a:srgbClr val="32306B"/>
                </a:solidFill>
                <a:latin typeface="Helvetica World"/>
                <a:ea typeface="Helvetica World"/>
                <a:cs typeface="Helvetica World"/>
                <a:sym typeface="Helvetica World"/>
              </a:rPr>
              <a:t>Horses</a:t>
            </a:r>
          </a:p>
          <a:p>
            <a:pPr algn="l" marL="712472" indent="-356236" lvl="1">
              <a:lnSpc>
                <a:spcPts val="3960"/>
              </a:lnSpc>
              <a:buFont typeface="Arial"/>
              <a:buChar char="•"/>
            </a:pPr>
            <a:r>
              <a:rPr lang="en-US" sz="3300">
                <a:solidFill>
                  <a:srgbClr val="32306B"/>
                </a:solidFill>
                <a:latin typeface="Helvetica World"/>
                <a:ea typeface="Helvetica World"/>
                <a:cs typeface="Helvetica World"/>
                <a:sym typeface="Helvetica World"/>
              </a:rPr>
              <a:t>Large farm animals</a:t>
            </a:r>
          </a:p>
          <a:p>
            <a:pPr algn="l" marL="712472" indent="-356236" lvl="1">
              <a:lnSpc>
                <a:spcPts val="3960"/>
              </a:lnSpc>
              <a:buFont typeface="Arial"/>
              <a:buChar char="•"/>
            </a:pPr>
            <a:r>
              <a:rPr lang="en-US" sz="3300">
                <a:solidFill>
                  <a:srgbClr val="32306B"/>
                </a:solidFill>
                <a:latin typeface="Helvetica World"/>
                <a:ea typeface="Helvetica World"/>
                <a:cs typeface="Helvetica World"/>
                <a:sym typeface="Helvetica World"/>
              </a:rPr>
              <a:t>Wildlife</a:t>
            </a:r>
          </a:p>
          <a:p>
            <a:pPr algn="l" marL="712472" indent="-356236" lvl="1">
              <a:lnSpc>
                <a:spcPts val="3960"/>
              </a:lnSpc>
              <a:buFont typeface="Arial"/>
              <a:buChar char="•"/>
            </a:pPr>
            <a:r>
              <a:rPr lang="en-US" sz="3300">
                <a:solidFill>
                  <a:srgbClr val="32306B"/>
                </a:solidFill>
                <a:latin typeface="Helvetica World"/>
                <a:ea typeface="Helvetica World"/>
                <a:cs typeface="Helvetica World"/>
                <a:sym typeface="Helvetica World"/>
              </a:rPr>
              <a:t>Reptiles or any animal that requires a heat lamp</a:t>
            </a:r>
          </a:p>
          <a:p>
            <a:pPr algn="l" marL="712472" indent="-356236" lvl="1">
              <a:lnSpc>
                <a:spcPts val="3960"/>
              </a:lnSpc>
              <a:buFont typeface="Arial"/>
              <a:buChar char="•"/>
            </a:pPr>
            <a:r>
              <a:rPr lang="en-US" sz="3300">
                <a:solidFill>
                  <a:srgbClr val="32306B"/>
                </a:solidFill>
                <a:latin typeface="Helvetica World"/>
                <a:ea typeface="Helvetica World"/>
                <a:cs typeface="Helvetica World"/>
                <a:sym typeface="Helvetica World"/>
              </a:rPr>
              <a:t>Large birds such as parrots</a:t>
            </a:r>
          </a:p>
        </p:txBody>
      </p:sp>
      <p:sp>
        <p:nvSpPr>
          <p:cNvPr name="Freeform 10" id="10"/>
          <p:cNvSpPr/>
          <p:nvPr/>
        </p:nvSpPr>
        <p:spPr>
          <a:xfrm flipH="false" flipV="false" rot="0">
            <a:off x="224577" y="3054345"/>
            <a:ext cx="1151079" cy="1151079"/>
          </a:xfrm>
          <a:custGeom>
            <a:avLst/>
            <a:gdLst/>
            <a:ahLst/>
            <a:cxnLst/>
            <a:rect r="r" b="b" t="t" l="l"/>
            <a:pathLst>
              <a:path h="1151079" w="1151079">
                <a:moveTo>
                  <a:pt x="0" y="0"/>
                </a:moveTo>
                <a:lnTo>
                  <a:pt x="1151079" y="0"/>
                </a:lnTo>
                <a:lnTo>
                  <a:pt x="1151079" y="1151079"/>
                </a:lnTo>
                <a:lnTo>
                  <a:pt x="0" y="115107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1" id="11"/>
          <p:cNvSpPr/>
          <p:nvPr/>
        </p:nvSpPr>
        <p:spPr>
          <a:xfrm flipH="false" flipV="false" rot="0">
            <a:off x="6337440" y="3099669"/>
            <a:ext cx="1060431" cy="1060431"/>
          </a:xfrm>
          <a:custGeom>
            <a:avLst/>
            <a:gdLst/>
            <a:ahLst/>
            <a:cxnLst/>
            <a:rect r="r" b="b" t="t" l="l"/>
            <a:pathLst>
              <a:path h="1060431" w="1060431">
                <a:moveTo>
                  <a:pt x="0" y="0"/>
                </a:moveTo>
                <a:lnTo>
                  <a:pt x="1060431" y="0"/>
                </a:lnTo>
                <a:lnTo>
                  <a:pt x="1060431" y="1060431"/>
                </a:lnTo>
                <a:lnTo>
                  <a:pt x="0" y="106043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2" id="12"/>
          <p:cNvSpPr/>
          <p:nvPr/>
        </p:nvSpPr>
        <p:spPr>
          <a:xfrm flipH="false" flipV="false" rot="0">
            <a:off x="12472952" y="3099669"/>
            <a:ext cx="1138391" cy="1141644"/>
          </a:xfrm>
          <a:custGeom>
            <a:avLst/>
            <a:gdLst/>
            <a:ahLst/>
            <a:cxnLst/>
            <a:rect r="r" b="b" t="t" l="l"/>
            <a:pathLst>
              <a:path h="1141644" w="1138391">
                <a:moveTo>
                  <a:pt x="0" y="0"/>
                </a:moveTo>
                <a:lnTo>
                  <a:pt x="1138391" y="0"/>
                </a:lnTo>
                <a:lnTo>
                  <a:pt x="1138391" y="1141644"/>
                </a:lnTo>
                <a:lnTo>
                  <a:pt x="0" y="114164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3" id="13"/>
          <p:cNvSpPr txBox="true"/>
          <p:nvPr/>
        </p:nvSpPr>
        <p:spPr>
          <a:xfrm rot="0">
            <a:off x="1345383" y="1375312"/>
            <a:ext cx="15537564" cy="937260"/>
          </a:xfrm>
          <a:prstGeom prst="rect">
            <a:avLst/>
          </a:prstGeom>
        </p:spPr>
        <p:txBody>
          <a:bodyPr anchor="t" rtlCol="false" tIns="0" lIns="0" bIns="0" rIns="0">
            <a:spAutoFit/>
          </a:bodyPr>
          <a:lstStyle/>
          <a:p>
            <a:pPr algn="l">
              <a:lnSpc>
                <a:spcPts val="6480"/>
              </a:lnSpc>
            </a:pPr>
            <a:r>
              <a:rPr lang="en-US" sz="6000" b="true">
                <a:solidFill>
                  <a:srgbClr val="5C5081"/>
                </a:solidFill>
                <a:latin typeface="Helvetica World Bold"/>
                <a:ea typeface="Helvetica World Bold"/>
                <a:cs typeface="Helvetica World Bold"/>
                <a:sym typeface="Helvetica World Bold"/>
              </a:rPr>
              <a:t>What Animals Can We Accept? </a:t>
            </a:r>
          </a:p>
        </p:txBody>
      </p:sp>
      <p:sp>
        <p:nvSpPr>
          <p:cNvPr name="TextBox 14" id="14"/>
          <p:cNvSpPr txBox="true"/>
          <p:nvPr/>
        </p:nvSpPr>
        <p:spPr>
          <a:xfrm rot="0">
            <a:off x="1223043" y="3082920"/>
            <a:ext cx="4430082" cy="4932045"/>
          </a:xfrm>
          <a:prstGeom prst="rect">
            <a:avLst/>
          </a:prstGeom>
        </p:spPr>
        <p:txBody>
          <a:bodyPr anchor="t" rtlCol="false" tIns="0" lIns="0" bIns="0" rIns="0">
            <a:spAutoFit/>
          </a:bodyPr>
          <a:lstStyle/>
          <a:p>
            <a:pPr algn="l" marL="647702" indent="-323851" lvl="1">
              <a:lnSpc>
                <a:spcPts val="3240"/>
              </a:lnSpc>
              <a:buFont typeface="Arial"/>
              <a:buChar char="•"/>
            </a:pPr>
            <a:r>
              <a:rPr lang="en-US" sz="3000">
                <a:solidFill>
                  <a:srgbClr val="32306B"/>
                </a:solidFill>
                <a:latin typeface="Helvetica World"/>
                <a:ea typeface="Helvetica World"/>
                <a:cs typeface="Helvetica World"/>
                <a:sym typeface="Helvetica World"/>
              </a:rPr>
              <a:t>Dogs</a:t>
            </a:r>
          </a:p>
          <a:p>
            <a:pPr algn="l" marL="647702" indent="-323851" lvl="1">
              <a:lnSpc>
                <a:spcPts val="3240"/>
              </a:lnSpc>
              <a:buFont typeface="Arial"/>
              <a:buChar char="•"/>
            </a:pPr>
            <a:r>
              <a:rPr lang="en-US" sz="3000">
                <a:solidFill>
                  <a:srgbClr val="32306B"/>
                </a:solidFill>
                <a:latin typeface="Helvetica World"/>
                <a:ea typeface="Helvetica World"/>
                <a:cs typeface="Helvetica World"/>
                <a:sym typeface="Helvetica World"/>
              </a:rPr>
              <a:t>Cats</a:t>
            </a:r>
          </a:p>
          <a:p>
            <a:pPr algn="l" marL="647702" indent="-323851" lvl="1">
              <a:lnSpc>
                <a:spcPts val="3240"/>
              </a:lnSpc>
              <a:buFont typeface="Arial"/>
              <a:buChar char="•"/>
            </a:pPr>
            <a:r>
              <a:rPr lang="en-US" sz="3000">
                <a:solidFill>
                  <a:srgbClr val="32306B"/>
                </a:solidFill>
                <a:latin typeface="Helvetica World"/>
                <a:ea typeface="Helvetica World"/>
                <a:cs typeface="Helvetica World"/>
                <a:sym typeface="Helvetica World"/>
              </a:rPr>
              <a:t>Hamsters</a:t>
            </a:r>
          </a:p>
          <a:p>
            <a:pPr algn="l" marL="647702" indent="-323851" lvl="1">
              <a:lnSpc>
                <a:spcPts val="3240"/>
              </a:lnSpc>
              <a:buFont typeface="Arial"/>
              <a:buChar char="•"/>
            </a:pPr>
            <a:r>
              <a:rPr lang="en-US" sz="3000">
                <a:solidFill>
                  <a:srgbClr val="32306B"/>
                </a:solidFill>
                <a:latin typeface="Helvetica World"/>
                <a:ea typeface="Helvetica World"/>
                <a:cs typeface="Helvetica World"/>
                <a:sym typeface="Helvetica World"/>
              </a:rPr>
              <a:t>Mice</a:t>
            </a:r>
          </a:p>
          <a:p>
            <a:pPr algn="l" marL="647702" indent="-323851" lvl="1">
              <a:lnSpc>
                <a:spcPts val="3240"/>
              </a:lnSpc>
              <a:buFont typeface="Arial"/>
              <a:buChar char="•"/>
            </a:pPr>
            <a:r>
              <a:rPr lang="en-US" sz="3000">
                <a:solidFill>
                  <a:srgbClr val="32306B"/>
                </a:solidFill>
                <a:latin typeface="Helvetica World"/>
                <a:ea typeface="Helvetica World"/>
                <a:cs typeface="Helvetica World"/>
                <a:sym typeface="Helvetica World"/>
              </a:rPr>
              <a:t>Rats</a:t>
            </a:r>
          </a:p>
          <a:p>
            <a:pPr algn="l" marL="647702" indent="-323851" lvl="1">
              <a:lnSpc>
                <a:spcPts val="3240"/>
              </a:lnSpc>
              <a:buFont typeface="Arial"/>
              <a:buChar char="•"/>
            </a:pPr>
            <a:r>
              <a:rPr lang="en-US" sz="3000">
                <a:solidFill>
                  <a:srgbClr val="32306B"/>
                </a:solidFill>
                <a:latin typeface="Helvetica World"/>
                <a:ea typeface="Helvetica World"/>
                <a:cs typeface="Helvetica World"/>
                <a:sym typeface="Helvetica World"/>
              </a:rPr>
              <a:t>Gerbils</a:t>
            </a:r>
          </a:p>
          <a:p>
            <a:pPr algn="l" marL="647702" indent="-323851" lvl="1">
              <a:lnSpc>
                <a:spcPts val="3240"/>
              </a:lnSpc>
              <a:buFont typeface="Arial"/>
              <a:buChar char="•"/>
            </a:pPr>
            <a:r>
              <a:rPr lang="en-US" sz="3000">
                <a:solidFill>
                  <a:srgbClr val="32306B"/>
                </a:solidFill>
                <a:latin typeface="Helvetica World"/>
                <a:ea typeface="Helvetica World"/>
                <a:cs typeface="Helvetica World"/>
                <a:sym typeface="Helvetica World"/>
              </a:rPr>
              <a:t>Chinchillas</a:t>
            </a:r>
          </a:p>
          <a:p>
            <a:pPr algn="l" marL="647702" indent="-323851" lvl="1">
              <a:lnSpc>
                <a:spcPts val="3240"/>
              </a:lnSpc>
              <a:buFont typeface="Arial"/>
              <a:buChar char="•"/>
            </a:pPr>
            <a:r>
              <a:rPr lang="en-US" sz="3000">
                <a:solidFill>
                  <a:srgbClr val="32306B"/>
                </a:solidFill>
                <a:latin typeface="Helvetica World"/>
                <a:ea typeface="Helvetica World"/>
                <a:cs typeface="Helvetica World"/>
                <a:sym typeface="Helvetica World"/>
              </a:rPr>
              <a:t>Guinea pigs</a:t>
            </a:r>
          </a:p>
          <a:p>
            <a:pPr algn="l" marL="647702" indent="-323851" lvl="1">
              <a:lnSpc>
                <a:spcPts val="3240"/>
              </a:lnSpc>
              <a:buFont typeface="Arial"/>
              <a:buChar char="•"/>
            </a:pPr>
            <a:r>
              <a:rPr lang="en-US" sz="3000">
                <a:solidFill>
                  <a:srgbClr val="32306B"/>
                </a:solidFill>
                <a:latin typeface="Helvetica World"/>
                <a:ea typeface="Helvetica World"/>
                <a:cs typeface="Helvetica World"/>
                <a:sym typeface="Helvetica World"/>
              </a:rPr>
              <a:t>Rabbits</a:t>
            </a:r>
          </a:p>
          <a:p>
            <a:pPr algn="l" marL="647702" indent="-323851" lvl="1">
              <a:lnSpc>
                <a:spcPts val="3240"/>
              </a:lnSpc>
              <a:buFont typeface="Arial"/>
              <a:buChar char="•"/>
            </a:pPr>
            <a:r>
              <a:rPr lang="en-US" sz="3000">
                <a:solidFill>
                  <a:srgbClr val="32306B"/>
                </a:solidFill>
                <a:latin typeface="Helvetica World"/>
                <a:ea typeface="Helvetica World"/>
                <a:cs typeface="Helvetica World"/>
                <a:sym typeface="Helvetica World"/>
              </a:rPr>
              <a:t>Ferrets</a:t>
            </a:r>
          </a:p>
          <a:p>
            <a:pPr algn="l" marL="647702" indent="-323851" lvl="1">
              <a:lnSpc>
                <a:spcPts val="3240"/>
              </a:lnSpc>
              <a:buFont typeface="Arial"/>
              <a:buChar char="•"/>
            </a:pPr>
            <a:r>
              <a:rPr lang="en-US" sz="3000">
                <a:solidFill>
                  <a:srgbClr val="32306B"/>
                </a:solidFill>
                <a:latin typeface="Helvetica World"/>
                <a:ea typeface="Helvetica World"/>
                <a:cs typeface="Helvetica World"/>
                <a:sym typeface="Helvetica World"/>
              </a:rPr>
              <a:t>Small birds such as finches and cockatoos</a:t>
            </a:r>
          </a:p>
        </p:txBody>
      </p:sp>
      <p:sp>
        <p:nvSpPr>
          <p:cNvPr name="TextBox 15" id="15"/>
          <p:cNvSpPr txBox="true"/>
          <p:nvPr/>
        </p:nvSpPr>
        <p:spPr>
          <a:xfrm rot="0">
            <a:off x="13539752" y="3162300"/>
            <a:ext cx="4403554" cy="3962400"/>
          </a:xfrm>
          <a:prstGeom prst="rect">
            <a:avLst/>
          </a:prstGeom>
        </p:spPr>
        <p:txBody>
          <a:bodyPr anchor="t" rtlCol="false" tIns="0" lIns="0" bIns="0" rIns="0">
            <a:spAutoFit/>
          </a:bodyPr>
          <a:lstStyle/>
          <a:p>
            <a:pPr algn="l" marL="712472" indent="-356236" lvl="1">
              <a:lnSpc>
                <a:spcPts val="3960"/>
              </a:lnSpc>
              <a:buFont typeface="Arial"/>
              <a:buChar char="•"/>
            </a:pPr>
            <a:r>
              <a:rPr lang="en-US" sz="3300">
                <a:solidFill>
                  <a:srgbClr val="32306B"/>
                </a:solidFill>
                <a:latin typeface="Helvetica World"/>
                <a:ea typeface="Helvetica World"/>
                <a:cs typeface="Helvetica World"/>
                <a:sym typeface="Helvetica World"/>
              </a:rPr>
              <a:t>Small “exotics” such as sugar gliders or hedgehogs</a:t>
            </a:r>
          </a:p>
          <a:p>
            <a:pPr algn="l" marL="712472" indent="-356236" lvl="1">
              <a:lnSpc>
                <a:spcPts val="3960"/>
              </a:lnSpc>
              <a:buFont typeface="Arial"/>
              <a:buChar char="•"/>
            </a:pPr>
            <a:r>
              <a:rPr lang="en-US" sz="3300">
                <a:solidFill>
                  <a:srgbClr val="32306B"/>
                </a:solidFill>
                <a:latin typeface="Helvetica World"/>
                <a:ea typeface="Helvetica World"/>
                <a:cs typeface="Helvetica World"/>
                <a:sym typeface="Helvetica World"/>
              </a:rPr>
              <a:t>Insects and arachnids</a:t>
            </a:r>
          </a:p>
          <a:p>
            <a:pPr algn="l" marL="712472" indent="-356236" lvl="1">
              <a:lnSpc>
                <a:spcPts val="3960"/>
              </a:lnSpc>
              <a:buFont typeface="Arial"/>
              <a:buChar char="•"/>
            </a:pPr>
            <a:r>
              <a:rPr lang="en-US" sz="3300">
                <a:solidFill>
                  <a:srgbClr val="32306B"/>
                </a:solidFill>
                <a:latin typeface="Helvetica World"/>
                <a:ea typeface="Helvetica World"/>
                <a:cs typeface="Helvetica World"/>
                <a:sym typeface="Helvetica World"/>
              </a:rPr>
              <a:t>Fish</a:t>
            </a:r>
          </a:p>
          <a:p>
            <a:pPr algn="l" marL="712472" indent="-356236" lvl="1">
              <a:lnSpc>
                <a:spcPts val="3960"/>
              </a:lnSpc>
              <a:buFont typeface="Arial"/>
              <a:buChar char="•"/>
            </a:pPr>
            <a:r>
              <a:rPr lang="en-US" sz="3300">
                <a:solidFill>
                  <a:srgbClr val="32306B"/>
                </a:solidFill>
                <a:latin typeface="Helvetica World"/>
                <a:ea typeface="Helvetica World"/>
                <a:cs typeface="Helvetica World"/>
                <a:sym typeface="Helvetica World"/>
              </a:rPr>
              <a:t>Small farm animals</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1B806D"/>
        </a:solidFill>
      </p:bgPr>
    </p:bg>
    <p:spTree>
      <p:nvGrpSpPr>
        <p:cNvPr id="1" name=""/>
        <p:cNvGrpSpPr/>
        <p:nvPr/>
      </p:nvGrpSpPr>
      <p:grpSpPr>
        <a:xfrm>
          <a:off x="0" y="0"/>
          <a:ext cx="0" cy="0"/>
          <a:chOff x="0" y="0"/>
          <a:chExt cx="0" cy="0"/>
        </a:xfrm>
      </p:grpSpPr>
      <p:sp>
        <p:nvSpPr>
          <p:cNvPr name="Freeform 2" id="2"/>
          <p:cNvSpPr/>
          <p:nvPr/>
        </p:nvSpPr>
        <p:spPr>
          <a:xfrm flipH="false" flipV="false" rot="0">
            <a:off x="16074884" y="7961133"/>
            <a:ext cx="1702544" cy="1640064"/>
          </a:xfrm>
          <a:custGeom>
            <a:avLst/>
            <a:gdLst/>
            <a:ahLst/>
            <a:cxnLst/>
            <a:rect r="r" b="b" t="t" l="l"/>
            <a:pathLst>
              <a:path h="1640064" w="1702544">
                <a:moveTo>
                  <a:pt x="0" y="0"/>
                </a:moveTo>
                <a:lnTo>
                  <a:pt x="1702543" y="0"/>
                </a:lnTo>
                <a:lnTo>
                  <a:pt x="1702543" y="1640064"/>
                </a:lnTo>
                <a:lnTo>
                  <a:pt x="0" y="1640064"/>
                </a:lnTo>
                <a:lnTo>
                  <a:pt x="0" y="0"/>
                </a:lnTo>
                <a:close/>
              </a:path>
            </a:pathLst>
          </a:custGeom>
          <a:blipFill>
            <a:blip r:embed="rId2"/>
            <a:stretch>
              <a:fillRect l="0" t="0" r="-145" b="0"/>
            </a:stretch>
          </a:blipFill>
        </p:spPr>
      </p:sp>
      <p:sp>
        <p:nvSpPr>
          <p:cNvPr name="TextBox 3" id="3"/>
          <p:cNvSpPr txBox="true"/>
          <p:nvPr/>
        </p:nvSpPr>
        <p:spPr>
          <a:xfrm rot="0">
            <a:off x="708495" y="575815"/>
            <a:ext cx="15537564" cy="8397240"/>
          </a:xfrm>
          <a:prstGeom prst="rect">
            <a:avLst/>
          </a:prstGeom>
        </p:spPr>
        <p:txBody>
          <a:bodyPr anchor="t" rtlCol="false" tIns="0" lIns="0" bIns="0" rIns="0">
            <a:spAutoFit/>
          </a:bodyPr>
          <a:lstStyle/>
          <a:p>
            <a:pPr algn="l">
              <a:lnSpc>
                <a:spcPts val="5040"/>
              </a:lnSpc>
            </a:pPr>
            <a:r>
              <a:rPr lang="en-US" sz="4200" b="true">
                <a:solidFill>
                  <a:srgbClr val="FFFFFF"/>
                </a:solidFill>
                <a:latin typeface="Helvetica World Bold"/>
                <a:ea typeface="Helvetica World Bold"/>
                <a:cs typeface="Helvetica World Bold"/>
                <a:sym typeface="Helvetica World Bold"/>
              </a:rPr>
              <a:t>Intake Considerations &amp; When We Seek Alternate Placement</a:t>
            </a:r>
          </a:p>
          <a:p>
            <a:pPr algn="l">
              <a:lnSpc>
                <a:spcPts val="5040"/>
              </a:lnSpc>
            </a:pPr>
          </a:p>
          <a:p>
            <a:pPr algn="l">
              <a:lnSpc>
                <a:spcPts val="4320"/>
              </a:lnSpc>
            </a:pPr>
            <a:r>
              <a:rPr lang="en-US" sz="3600">
                <a:solidFill>
                  <a:srgbClr val="FFFFFF"/>
                </a:solidFill>
                <a:latin typeface="Arimo"/>
                <a:ea typeface="Arimo"/>
                <a:cs typeface="Arimo"/>
                <a:sym typeface="Arimo"/>
              </a:rPr>
              <a:t>Capacity: The emergency shelter and pet shelter capacity operate in tandem. Both facilities must have space for an intake. For pets to stay on-site, their guardian must also stay at the shelter.</a:t>
            </a:r>
          </a:p>
          <a:p>
            <a:pPr algn="l">
              <a:lnSpc>
                <a:spcPts val="4320"/>
              </a:lnSpc>
            </a:pPr>
          </a:p>
          <a:p>
            <a:pPr algn="l">
              <a:lnSpc>
                <a:spcPts val="4320"/>
              </a:lnSpc>
            </a:pPr>
            <a:r>
              <a:rPr lang="en-US" sz="3600">
                <a:solidFill>
                  <a:srgbClr val="FFFFFF"/>
                </a:solidFill>
                <a:latin typeface="Arimo"/>
                <a:ea typeface="Arimo"/>
                <a:cs typeface="Arimo"/>
                <a:sym typeface="Arimo"/>
              </a:rPr>
              <a:t>Medical or behavior concerns: the safety and well-being of the pets and people are the highest priority. Survivors are NOT immediately denied placement for their pets based on medical needs, bite history, or other behavior concerns. Each case is determined individually.</a:t>
            </a:r>
          </a:p>
          <a:p>
            <a:pPr algn="l">
              <a:lnSpc>
                <a:spcPts val="4320"/>
              </a:lnSpc>
            </a:pPr>
          </a:p>
          <a:p>
            <a:pPr algn="l">
              <a:lnSpc>
                <a:spcPts val="4320"/>
              </a:lnSpc>
            </a:pPr>
            <a:r>
              <a:rPr lang="en-US" sz="3600">
                <a:solidFill>
                  <a:srgbClr val="FFFFFF"/>
                </a:solidFill>
                <a:latin typeface="Arimo"/>
                <a:ea typeface="Arimo"/>
                <a:cs typeface="Arimo"/>
                <a:sym typeface="Arimo"/>
              </a:rPr>
              <a:t>If staff determine placement cannot be offered to an individual, we will create a safety plan with the client. This may involve the pet staying with another family member or friend, being placed in Lollypop Farm’s Mary Ellen Program, or in the future, being placed with a Besty BnB caregiver.</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85800" y="9214338"/>
            <a:ext cx="1379712" cy="388318"/>
          </a:xfrm>
          <a:custGeom>
            <a:avLst/>
            <a:gdLst/>
            <a:ahLst/>
            <a:cxnLst/>
            <a:rect r="r" b="b" t="t" l="l"/>
            <a:pathLst>
              <a:path h="388318" w="1379712">
                <a:moveTo>
                  <a:pt x="0" y="0"/>
                </a:moveTo>
                <a:lnTo>
                  <a:pt x="1379712" y="0"/>
                </a:lnTo>
                <a:lnTo>
                  <a:pt x="1379712" y="388318"/>
                </a:lnTo>
                <a:lnTo>
                  <a:pt x="0" y="388318"/>
                </a:lnTo>
                <a:lnTo>
                  <a:pt x="0" y="0"/>
                </a:lnTo>
                <a:close/>
              </a:path>
            </a:pathLst>
          </a:custGeom>
          <a:blipFill>
            <a:blip r:embed="rId2"/>
            <a:stretch>
              <a:fillRect l="0" t="0" r="-195" b="0"/>
            </a:stretch>
          </a:blipFill>
        </p:spPr>
      </p:sp>
      <p:grpSp>
        <p:nvGrpSpPr>
          <p:cNvPr name="Group 3" id="3"/>
          <p:cNvGrpSpPr/>
          <p:nvPr/>
        </p:nvGrpSpPr>
        <p:grpSpPr>
          <a:xfrm rot="0">
            <a:off x="0" y="2455007"/>
            <a:ext cx="6010202" cy="5915516"/>
            <a:chOff x="0" y="0"/>
            <a:chExt cx="8013602" cy="7887354"/>
          </a:xfrm>
        </p:grpSpPr>
        <p:sp>
          <p:nvSpPr>
            <p:cNvPr name="Freeform 4" id="4"/>
            <p:cNvSpPr/>
            <p:nvPr/>
          </p:nvSpPr>
          <p:spPr>
            <a:xfrm flipH="false" flipV="false" rot="0">
              <a:off x="0" y="0"/>
              <a:ext cx="8013573" cy="7887335"/>
            </a:xfrm>
            <a:custGeom>
              <a:avLst/>
              <a:gdLst/>
              <a:ahLst/>
              <a:cxnLst/>
              <a:rect r="r" b="b" t="t" l="l"/>
              <a:pathLst>
                <a:path h="7887335" w="8013573">
                  <a:moveTo>
                    <a:pt x="0" y="0"/>
                  </a:moveTo>
                  <a:lnTo>
                    <a:pt x="8013573" y="0"/>
                  </a:lnTo>
                  <a:lnTo>
                    <a:pt x="8013573" y="7887335"/>
                  </a:lnTo>
                  <a:lnTo>
                    <a:pt x="0" y="7887335"/>
                  </a:lnTo>
                  <a:close/>
                </a:path>
              </a:pathLst>
            </a:custGeom>
            <a:solidFill>
              <a:srgbClr val="D6D2C4">
                <a:alpha val="9020"/>
              </a:srgbClr>
            </a:solidFill>
          </p:spPr>
        </p:sp>
      </p:grpSp>
      <p:grpSp>
        <p:nvGrpSpPr>
          <p:cNvPr name="Group 5" id="5"/>
          <p:cNvGrpSpPr/>
          <p:nvPr/>
        </p:nvGrpSpPr>
        <p:grpSpPr>
          <a:xfrm rot="0">
            <a:off x="6138899" y="2455007"/>
            <a:ext cx="6010202" cy="5915516"/>
            <a:chOff x="0" y="0"/>
            <a:chExt cx="8013602" cy="7887354"/>
          </a:xfrm>
        </p:grpSpPr>
        <p:sp>
          <p:nvSpPr>
            <p:cNvPr name="Freeform 6" id="6"/>
            <p:cNvSpPr/>
            <p:nvPr/>
          </p:nvSpPr>
          <p:spPr>
            <a:xfrm flipH="false" flipV="false" rot="0">
              <a:off x="0" y="0"/>
              <a:ext cx="8013573" cy="7887335"/>
            </a:xfrm>
            <a:custGeom>
              <a:avLst/>
              <a:gdLst/>
              <a:ahLst/>
              <a:cxnLst/>
              <a:rect r="r" b="b" t="t" l="l"/>
              <a:pathLst>
                <a:path h="7887335" w="8013573">
                  <a:moveTo>
                    <a:pt x="0" y="0"/>
                  </a:moveTo>
                  <a:lnTo>
                    <a:pt x="8013573" y="0"/>
                  </a:lnTo>
                  <a:lnTo>
                    <a:pt x="8013573" y="7887335"/>
                  </a:lnTo>
                  <a:lnTo>
                    <a:pt x="0" y="7887335"/>
                  </a:lnTo>
                  <a:close/>
                </a:path>
              </a:pathLst>
            </a:custGeom>
            <a:solidFill>
              <a:srgbClr val="D6D2C4">
                <a:alpha val="9020"/>
              </a:srgbClr>
            </a:solidFill>
          </p:spPr>
        </p:sp>
      </p:grpSp>
      <p:grpSp>
        <p:nvGrpSpPr>
          <p:cNvPr name="Group 7" id="7"/>
          <p:cNvGrpSpPr/>
          <p:nvPr/>
        </p:nvGrpSpPr>
        <p:grpSpPr>
          <a:xfrm rot="0">
            <a:off x="12277799" y="2455007"/>
            <a:ext cx="6010202" cy="5915516"/>
            <a:chOff x="0" y="0"/>
            <a:chExt cx="8013602" cy="7887354"/>
          </a:xfrm>
        </p:grpSpPr>
        <p:sp>
          <p:nvSpPr>
            <p:cNvPr name="Freeform 8" id="8"/>
            <p:cNvSpPr/>
            <p:nvPr/>
          </p:nvSpPr>
          <p:spPr>
            <a:xfrm flipH="false" flipV="false" rot="0">
              <a:off x="0" y="0"/>
              <a:ext cx="8013573" cy="7887335"/>
            </a:xfrm>
            <a:custGeom>
              <a:avLst/>
              <a:gdLst/>
              <a:ahLst/>
              <a:cxnLst/>
              <a:rect r="r" b="b" t="t" l="l"/>
              <a:pathLst>
                <a:path h="7887335" w="8013573">
                  <a:moveTo>
                    <a:pt x="0" y="0"/>
                  </a:moveTo>
                  <a:lnTo>
                    <a:pt x="8013573" y="0"/>
                  </a:lnTo>
                  <a:lnTo>
                    <a:pt x="8013573" y="7887335"/>
                  </a:lnTo>
                  <a:lnTo>
                    <a:pt x="0" y="7887335"/>
                  </a:lnTo>
                  <a:close/>
                </a:path>
              </a:pathLst>
            </a:custGeom>
            <a:solidFill>
              <a:srgbClr val="D6D2C4">
                <a:alpha val="9020"/>
              </a:srgbClr>
            </a:solidFill>
          </p:spPr>
        </p:sp>
      </p:grpSp>
      <p:sp>
        <p:nvSpPr>
          <p:cNvPr name="TextBox 9" id="9"/>
          <p:cNvSpPr txBox="true"/>
          <p:nvPr/>
        </p:nvSpPr>
        <p:spPr>
          <a:xfrm rot="0">
            <a:off x="6450099" y="3044820"/>
            <a:ext cx="5387801" cy="3255645"/>
          </a:xfrm>
          <a:prstGeom prst="rect">
            <a:avLst/>
          </a:prstGeom>
        </p:spPr>
        <p:txBody>
          <a:bodyPr anchor="t" rtlCol="false" tIns="0" lIns="0" bIns="0" rIns="0">
            <a:spAutoFit/>
          </a:bodyPr>
          <a:lstStyle/>
          <a:p>
            <a:pPr algn="ctr">
              <a:lnSpc>
                <a:spcPts val="3600"/>
              </a:lnSpc>
            </a:pPr>
            <a:r>
              <a:rPr lang="en-US" sz="3000" b="true">
                <a:solidFill>
                  <a:srgbClr val="32306B"/>
                </a:solidFill>
                <a:latin typeface="Helvetica World Bold"/>
                <a:ea typeface="Helvetica World Bold"/>
                <a:cs typeface="Helvetica World Bold"/>
                <a:sym typeface="Helvetica World Bold"/>
              </a:rPr>
              <a:t>Veterinary Care</a:t>
            </a:r>
          </a:p>
          <a:p>
            <a:pPr algn="ctr">
              <a:lnSpc>
                <a:spcPts val="3600"/>
              </a:lnSpc>
            </a:pPr>
          </a:p>
          <a:p>
            <a:pPr algn="l" marL="647703" indent="-323852" lvl="1">
              <a:lnSpc>
                <a:spcPts val="3600"/>
              </a:lnSpc>
              <a:buFont typeface="Arial"/>
              <a:buChar char="•"/>
            </a:pPr>
            <a:r>
              <a:rPr lang="en-US" sz="3000">
                <a:solidFill>
                  <a:srgbClr val="32306B"/>
                </a:solidFill>
                <a:latin typeface="Helvetica World"/>
                <a:ea typeface="Helvetica World"/>
                <a:cs typeface="Helvetica World"/>
                <a:sym typeface="Helvetica World"/>
              </a:rPr>
              <a:t>Doorbell Vet</a:t>
            </a:r>
          </a:p>
          <a:p>
            <a:pPr algn="l">
              <a:lnSpc>
                <a:spcPts val="3600"/>
              </a:lnSpc>
            </a:pPr>
          </a:p>
          <a:p>
            <a:pPr algn="l" marL="647703" indent="-323852" lvl="1">
              <a:lnSpc>
                <a:spcPts val="3600"/>
              </a:lnSpc>
              <a:buFont typeface="Arial"/>
              <a:buChar char="•"/>
            </a:pPr>
            <a:r>
              <a:rPr lang="en-US" sz="3000">
                <a:solidFill>
                  <a:srgbClr val="32306B"/>
                </a:solidFill>
                <a:latin typeface="Helvetica World"/>
                <a:ea typeface="Helvetica World"/>
                <a:cs typeface="Helvetica World"/>
                <a:sym typeface="Helvetica World"/>
              </a:rPr>
              <a:t>Rochester Community Animal Clinic</a:t>
            </a:r>
          </a:p>
          <a:p>
            <a:pPr algn="ctr">
              <a:lnSpc>
                <a:spcPts val="3600"/>
              </a:lnSpc>
            </a:pPr>
          </a:p>
        </p:txBody>
      </p:sp>
      <p:sp>
        <p:nvSpPr>
          <p:cNvPr name="TextBox 10" id="10"/>
          <p:cNvSpPr txBox="true"/>
          <p:nvPr/>
        </p:nvSpPr>
        <p:spPr>
          <a:xfrm rot="0">
            <a:off x="303852" y="3082920"/>
            <a:ext cx="5349273" cy="2512695"/>
          </a:xfrm>
          <a:prstGeom prst="rect">
            <a:avLst/>
          </a:prstGeom>
        </p:spPr>
        <p:txBody>
          <a:bodyPr anchor="t" rtlCol="false" tIns="0" lIns="0" bIns="0" rIns="0">
            <a:spAutoFit/>
          </a:bodyPr>
          <a:lstStyle/>
          <a:p>
            <a:pPr algn="ctr">
              <a:lnSpc>
                <a:spcPts val="3240"/>
              </a:lnSpc>
            </a:pPr>
            <a:r>
              <a:rPr lang="en-US" sz="3000" b="true">
                <a:solidFill>
                  <a:srgbClr val="32306B"/>
                </a:solidFill>
                <a:latin typeface="Helvetica World Bold"/>
                <a:ea typeface="Helvetica World Bold"/>
                <a:cs typeface="Helvetica World Bold"/>
                <a:sym typeface="Helvetica World Bold"/>
              </a:rPr>
              <a:t>Alternate Placement</a:t>
            </a:r>
          </a:p>
          <a:p>
            <a:pPr algn="ctr">
              <a:lnSpc>
                <a:spcPts val="3240"/>
              </a:lnSpc>
            </a:pPr>
          </a:p>
          <a:p>
            <a:pPr algn="l" marL="647702" indent="-323851" lvl="1">
              <a:lnSpc>
                <a:spcPts val="3240"/>
              </a:lnSpc>
              <a:buFont typeface="Arial"/>
              <a:buChar char="•"/>
            </a:pPr>
            <a:r>
              <a:rPr lang="en-US" sz="3000">
                <a:solidFill>
                  <a:srgbClr val="32306B"/>
                </a:solidFill>
                <a:latin typeface="Helvetica World"/>
                <a:ea typeface="Helvetica World"/>
                <a:cs typeface="Helvetica World"/>
                <a:sym typeface="Helvetica World"/>
              </a:rPr>
              <a:t>Lollypop Farm’s Mary Ellen Program </a:t>
            </a:r>
          </a:p>
          <a:p>
            <a:pPr algn="l">
              <a:lnSpc>
                <a:spcPts val="3240"/>
              </a:lnSpc>
            </a:pPr>
          </a:p>
          <a:p>
            <a:pPr algn="l" marL="647702" indent="-323851" lvl="1">
              <a:lnSpc>
                <a:spcPts val="3240"/>
              </a:lnSpc>
              <a:buFont typeface="Arial"/>
              <a:buChar char="•"/>
            </a:pPr>
            <a:r>
              <a:rPr lang="en-US" sz="3000">
                <a:solidFill>
                  <a:srgbClr val="32306B"/>
                </a:solidFill>
                <a:latin typeface="Helvetica World"/>
                <a:ea typeface="Helvetica World"/>
                <a:cs typeface="Helvetica World"/>
                <a:sym typeface="Helvetica World"/>
              </a:rPr>
              <a:t>Besty BnB Caregiver</a:t>
            </a:r>
          </a:p>
        </p:txBody>
      </p:sp>
      <p:sp>
        <p:nvSpPr>
          <p:cNvPr name="TextBox 11" id="11"/>
          <p:cNvSpPr txBox="true"/>
          <p:nvPr/>
        </p:nvSpPr>
        <p:spPr>
          <a:xfrm rot="0">
            <a:off x="12587251" y="3044820"/>
            <a:ext cx="5308429" cy="2855595"/>
          </a:xfrm>
          <a:prstGeom prst="rect">
            <a:avLst/>
          </a:prstGeom>
        </p:spPr>
        <p:txBody>
          <a:bodyPr anchor="t" rtlCol="false" tIns="0" lIns="0" bIns="0" rIns="0">
            <a:spAutoFit/>
          </a:bodyPr>
          <a:lstStyle/>
          <a:p>
            <a:pPr algn="ctr">
              <a:lnSpc>
                <a:spcPts val="3720"/>
              </a:lnSpc>
            </a:pPr>
            <a:r>
              <a:rPr lang="en-US" sz="3100" b="true">
                <a:solidFill>
                  <a:srgbClr val="32306B"/>
                </a:solidFill>
                <a:latin typeface="Helvetica World Bold"/>
                <a:ea typeface="Helvetica World Bold"/>
                <a:cs typeface="Helvetica World Bold"/>
                <a:sym typeface="Helvetica World Bold"/>
              </a:rPr>
              <a:t>General Care</a:t>
            </a:r>
          </a:p>
          <a:p>
            <a:pPr algn="ctr">
              <a:lnSpc>
                <a:spcPts val="3720"/>
              </a:lnSpc>
            </a:pPr>
          </a:p>
          <a:p>
            <a:pPr algn="l" marL="669293" indent="-334646" lvl="1">
              <a:lnSpc>
                <a:spcPts val="3720"/>
              </a:lnSpc>
              <a:buFont typeface="Arial"/>
              <a:buChar char="•"/>
            </a:pPr>
            <a:r>
              <a:rPr lang="en-US" sz="3100">
                <a:solidFill>
                  <a:srgbClr val="32306B"/>
                </a:solidFill>
                <a:latin typeface="Helvetica World"/>
                <a:ea typeface="Helvetica World"/>
                <a:cs typeface="Helvetica World"/>
                <a:sym typeface="Helvetica World"/>
              </a:rPr>
              <a:t>Paws and Claws Grooming</a:t>
            </a:r>
          </a:p>
          <a:p>
            <a:pPr algn="l">
              <a:lnSpc>
                <a:spcPts val="3720"/>
              </a:lnSpc>
            </a:pPr>
          </a:p>
          <a:p>
            <a:pPr algn="l" marL="669293" indent="-334646" lvl="1">
              <a:lnSpc>
                <a:spcPts val="3720"/>
              </a:lnSpc>
              <a:buFont typeface="Arial"/>
              <a:buChar char="•"/>
            </a:pPr>
            <a:r>
              <a:rPr lang="en-US" sz="3100">
                <a:solidFill>
                  <a:srgbClr val="32306B"/>
                </a:solidFill>
                <a:latin typeface="Helvetica World"/>
                <a:ea typeface="Helvetica World"/>
                <a:cs typeface="Helvetica World"/>
                <a:sym typeface="Helvetica World"/>
              </a:rPr>
              <a:t>Young Lion Training</a:t>
            </a:r>
          </a:p>
        </p:txBody>
      </p:sp>
      <p:sp>
        <p:nvSpPr>
          <p:cNvPr name="TextBox 12" id="12"/>
          <p:cNvSpPr txBox="true"/>
          <p:nvPr/>
        </p:nvSpPr>
        <p:spPr>
          <a:xfrm rot="0">
            <a:off x="5734711" y="752617"/>
            <a:ext cx="6818579" cy="813300"/>
          </a:xfrm>
          <a:prstGeom prst="rect">
            <a:avLst/>
          </a:prstGeom>
        </p:spPr>
        <p:txBody>
          <a:bodyPr anchor="t" rtlCol="false" tIns="0" lIns="0" bIns="0" rIns="0">
            <a:spAutoFit/>
          </a:bodyPr>
          <a:lstStyle/>
          <a:p>
            <a:pPr algn="ctr">
              <a:lnSpc>
                <a:spcPts val="5660"/>
              </a:lnSpc>
            </a:pPr>
            <a:r>
              <a:rPr lang="en-US" sz="5241" b="true">
                <a:solidFill>
                  <a:srgbClr val="5C5081"/>
                </a:solidFill>
                <a:latin typeface="Helvetica World Bold"/>
                <a:ea typeface="Helvetica World Bold"/>
                <a:cs typeface="Helvetica World Bold"/>
                <a:sym typeface="Helvetica World Bold"/>
              </a:rPr>
              <a:t>Community Partners</a:t>
            </a:r>
          </a:p>
        </p:txBody>
      </p:sp>
      <p:sp>
        <p:nvSpPr>
          <p:cNvPr name="TextBox 13" id="13"/>
          <p:cNvSpPr txBox="true"/>
          <p:nvPr/>
        </p:nvSpPr>
        <p:spPr>
          <a:xfrm rot="0">
            <a:off x="8133421" y="8871924"/>
            <a:ext cx="9628823" cy="536574"/>
          </a:xfrm>
          <a:prstGeom prst="rect">
            <a:avLst/>
          </a:prstGeom>
        </p:spPr>
        <p:txBody>
          <a:bodyPr anchor="t" rtlCol="false" tIns="0" lIns="0" bIns="0" rIns="0">
            <a:spAutoFit/>
          </a:bodyPr>
          <a:lstStyle/>
          <a:p>
            <a:pPr algn="ctr">
              <a:lnSpc>
                <a:spcPts val="3920"/>
              </a:lnSpc>
            </a:pPr>
            <a:r>
              <a:rPr lang="en-US" sz="2800" b="true">
                <a:solidFill>
                  <a:srgbClr val="2B2E69"/>
                </a:solidFill>
                <a:latin typeface="Helvetica World Bold"/>
                <a:ea typeface="Helvetica World Bold"/>
                <a:cs typeface="Helvetica World Bold"/>
                <a:sym typeface="Helvetica World Bold"/>
              </a:rPr>
              <a:t>** Willow only has an MOU with Lollypop Farm and RCAC</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46314" y="-2139966"/>
            <a:ext cx="15151648" cy="20202197"/>
          </a:xfrm>
          <a:custGeom>
            <a:avLst/>
            <a:gdLst/>
            <a:ahLst/>
            <a:cxnLst/>
            <a:rect r="r" b="b" t="t" l="l"/>
            <a:pathLst>
              <a:path h="20202197" w="15151648">
                <a:moveTo>
                  <a:pt x="0" y="0"/>
                </a:moveTo>
                <a:lnTo>
                  <a:pt x="15151648" y="0"/>
                </a:lnTo>
                <a:lnTo>
                  <a:pt x="15151648" y="20202198"/>
                </a:lnTo>
                <a:lnTo>
                  <a:pt x="0" y="20202198"/>
                </a:lnTo>
                <a:lnTo>
                  <a:pt x="0" y="0"/>
                </a:lnTo>
                <a:close/>
              </a:path>
            </a:pathLst>
          </a:custGeom>
          <a:blipFill>
            <a:blip r:embed="rId2">
              <a:alphaModFix amt="82000"/>
            </a:blip>
            <a:stretch>
              <a:fillRect l="0" t="0" r="0" b="0"/>
            </a:stretch>
          </a:blipFill>
        </p:spPr>
      </p:sp>
      <p:sp>
        <p:nvSpPr>
          <p:cNvPr name="Freeform 3" id="3"/>
          <p:cNvSpPr/>
          <p:nvPr/>
        </p:nvSpPr>
        <p:spPr>
          <a:xfrm flipH="false" flipV="false" rot="0">
            <a:off x="583947" y="8899448"/>
            <a:ext cx="1379712" cy="388318"/>
          </a:xfrm>
          <a:custGeom>
            <a:avLst/>
            <a:gdLst/>
            <a:ahLst/>
            <a:cxnLst/>
            <a:rect r="r" b="b" t="t" l="l"/>
            <a:pathLst>
              <a:path h="388318" w="1379712">
                <a:moveTo>
                  <a:pt x="0" y="0"/>
                </a:moveTo>
                <a:lnTo>
                  <a:pt x="1379712" y="0"/>
                </a:lnTo>
                <a:lnTo>
                  <a:pt x="1379712" y="388319"/>
                </a:lnTo>
                <a:lnTo>
                  <a:pt x="0" y="388319"/>
                </a:lnTo>
                <a:lnTo>
                  <a:pt x="0" y="0"/>
                </a:lnTo>
                <a:close/>
              </a:path>
            </a:pathLst>
          </a:custGeom>
          <a:blipFill>
            <a:blip r:embed="rId3"/>
            <a:stretch>
              <a:fillRect l="0" t="0" r="-195" b="0"/>
            </a:stretch>
          </a:blipFill>
        </p:spPr>
      </p:sp>
      <p:sp>
        <p:nvSpPr>
          <p:cNvPr name="Freeform 4" id="4"/>
          <p:cNvSpPr/>
          <p:nvPr/>
        </p:nvSpPr>
        <p:spPr>
          <a:xfrm flipH="false" flipV="false" rot="0">
            <a:off x="0" y="0"/>
            <a:ext cx="5486400" cy="6156250"/>
          </a:xfrm>
          <a:custGeom>
            <a:avLst/>
            <a:gdLst/>
            <a:ahLst/>
            <a:cxnLst/>
            <a:rect r="r" b="b" t="t" l="l"/>
            <a:pathLst>
              <a:path h="6156250" w="5486400">
                <a:moveTo>
                  <a:pt x="0" y="0"/>
                </a:moveTo>
                <a:lnTo>
                  <a:pt x="5486400" y="0"/>
                </a:lnTo>
                <a:lnTo>
                  <a:pt x="5486400" y="6156250"/>
                </a:lnTo>
                <a:lnTo>
                  <a:pt x="0" y="6156250"/>
                </a:lnTo>
                <a:lnTo>
                  <a:pt x="0" y="0"/>
                </a:lnTo>
                <a:close/>
              </a:path>
            </a:pathLst>
          </a:custGeom>
          <a:blipFill>
            <a:blip r:embed="rId4"/>
            <a:stretch>
              <a:fillRect l="0" t="0" r="-233333" b="-67135"/>
            </a:stretch>
          </a:blipFill>
        </p:spPr>
      </p:sp>
      <p:sp>
        <p:nvSpPr>
          <p:cNvPr name="Freeform 5" id="5"/>
          <p:cNvSpPr/>
          <p:nvPr/>
        </p:nvSpPr>
        <p:spPr>
          <a:xfrm flipH="false" flipV="false" rot="0">
            <a:off x="9330069" y="0"/>
            <a:ext cx="8957930" cy="10287000"/>
          </a:xfrm>
          <a:custGeom>
            <a:avLst/>
            <a:gdLst/>
            <a:ahLst/>
            <a:cxnLst/>
            <a:rect r="r" b="b" t="t" l="l"/>
            <a:pathLst>
              <a:path h="10287000" w="8957930">
                <a:moveTo>
                  <a:pt x="0" y="0"/>
                </a:moveTo>
                <a:lnTo>
                  <a:pt x="8957929" y="0"/>
                </a:lnTo>
                <a:lnTo>
                  <a:pt x="8957929" y="10287000"/>
                </a:lnTo>
                <a:lnTo>
                  <a:pt x="0" y="10287000"/>
                </a:lnTo>
                <a:lnTo>
                  <a:pt x="0" y="0"/>
                </a:lnTo>
                <a:close/>
              </a:path>
            </a:pathLst>
          </a:custGeom>
          <a:blipFill>
            <a:blip r:embed="rId4"/>
            <a:stretch>
              <a:fillRect l="-104152" t="0" r="0" b="-21"/>
            </a:stretch>
          </a:blipFill>
        </p:spPr>
      </p:sp>
      <p:sp>
        <p:nvSpPr>
          <p:cNvPr name="Freeform 6" id="6"/>
          <p:cNvSpPr/>
          <p:nvPr/>
        </p:nvSpPr>
        <p:spPr>
          <a:xfrm flipH="false" flipV="false" rot="0">
            <a:off x="0" y="8899448"/>
            <a:ext cx="18288000" cy="1403497"/>
          </a:xfrm>
          <a:custGeom>
            <a:avLst/>
            <a:gdLst/>
            <a:ahLst/>
            <a:cxnLst/>
            <a:rect r="r" b="b" t="t" l="l"/>
            <a:pathLst>
              <a:path h="1403497" w="18288000">
                <a:moveTo>
                  <a:pt x="0" y="0"/>
                </a:moveTo>
                <a:lnTo>
                  <a:pt x="18288000" y="0"/>
                </a:lnTo>
                <a:lnTo>
                  <a:pt x="18288000" y="1403498"/>
                </a:lnTo>
                <a:lnTo>
                  <a:pt x="0" y="1403498"/>
                </a:lnTo>
                <a:lnTo>
                  <a:pt x="0" y="0"/>
                </a:lnTo>
                <a:close/>
              </a:path>
            </a:pathLst>
          </a:custGeom>
          <a:blipFill>
            <a:blip r:embed="rId4"/>
            <a:stretch>
              <a:fillRect l="0" t="-633098" r="0" b="-19"/>
            </a:stretch>
          </a:blipFill>
        </p:spPr>
      </p:sp>
      <p:sp>
        <p:nvSpPr>
          <p:cNvPr name="Freeform 7" id="7"/>
          <p:cNvSpPr/>
          <p:nvPr/>
        </p:nvSpPr>
        <p:spPr>
          <a:xfrm flipH="false" flipV="false" rot="0">
            <a:off x="16074884" y="7961133"/>
            <a:ext cx="1702544" cy="1640064"/>
          </a:xfrm>
          <a:custGeom>
            <a:avLst/>
            <a:gdLst/>
            <a:ahLst/>
            <a:cxnLst/>
            <a:rect r="r" b="b" t="t" l="l"/>
            <a:pathLst>
              <a:path h="1640064" w="1702544">
                <a:moveTo>
                  <a:pt x="0" y="0"/>
                </a:moveTo>
                <a:lnTo>
                  <a:pt x="1702543" y="0"/>
                </a:lnTo>
                <a:lnTo>
                  <a:pt x="1702543" y="1640064"/>
                </a:lnTo>
                <a:lnTo>
                  <a:pt x="0" y="1640064"/>
                </a:lnTo>
                <a:lnTo>
                  <a:pt x="0" y="0"/>
                </a:lnTo>
                <a:close/>
              </a:path>
            </a:pathLst>
          </a:custGeom>
          <a:blipFill>
            <a:blip r:embed="rId5"/>
            <a:stretch>
              <a:fillRect l="0" t="0" r="-145" b="0"/>
            </a:stretch>
          </a:blipFill>
        </p:spPr>
      </p:sp>
      <p:sp>
        <p:nvSpPr>
          <p:cNvPr name="TextBox 8" id="8"/>
          <p:cNvSpPr txBox="true"/>
          <p:nvPr/>
        </p:nvSpPr>
        <p:spPr>
          <a:xfrm rot="0">
            <a:off x="9330069" y="4128015"/>
            <a:ext cx="13096245" cy="3307842"/>
          </a:xfrm>
          <a:prstGeom prst="rect">
            <a:avLst/>
          </a:prstGeom>
        </p:spPr>
        <p:txBody>
          <a:bodyPr anchor="t" rtlCol="false" tIns="0" lIns="0" bIns="0" rIns="0">
            <a:spAutoFit/>
          </a:bodyPr>
          <a:lstStyle/>
          <a:p>
            <a:pPr algn="l">
              <a:lnSpc>
                <a:spcPts val="11664"/>
              </a:lnSpc>
            </a:pPr>
            <a:r>
              <a:rPr lang="en-US" sz="10800" b="true">
                <a:solidFill>
                  <a:srgbClr val="FFFFFF"/>
                </a:solidFill>
                <a:latin typeface="Helvetica World Bold"/>
                <a:ea typeface="Helvetica World Bold"/>
                <a:cs typeface="Helvetica World Bold"/>
                <a:sym typeface="Helvetica World Bold"/>
              </a:rPr>
              <a:t>Pet Program Policies</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85800" y="9214338"/>
            <a:ext cx="1379712" cy="388318"/>
          </a:xfrm>
          <a:custGeom>
            <a:avLst/>
            <a:gdLst/>
            <a:ahLst/>
            <a:cxnLst/>
            <a:rect r="r" b="b" t="t" l="l"/>
            <a:pathLst>
              <a:path h="388318" w="1379712">
                <a:moveTo>
                  <a:pt x="0" y="0"/>
                </a:moveTo>
                <a:lnTo>
                  <a:pt x="1379712" y="0"/>
                </a:lnTo>
                <a:lnTo>
                  <a:pt x="1379712" y="388318"/>
                </a:lnTo>
                <a:lnTo>
                  <a:pt x="0" y="388318"/>
                </a:lnTo>
                <a:lnTo>
                  <a:pt x="0" y="0"/>
                </a:lnTo>
                <a:close/>
              </a:path>
            </a:pathLst>
          </a:custGeom>
          <a:blipFill>
            <a:blip r:embed="rId2"/>
            <a:stretch>
              <a:fillRect l="0" t="0" r="-195" b="0"/>
            </a:stretch>
          </a:blipFill>
        </p:spPr>
      </p:sp>
      <p:grpSp>
        <p:nvGrpSpPr>
          <p:cNvPr name="Group 3" id="3"/>
          <p:cNvGrpSpPr/>
          <p:nvPr/>
        </p:nvGrpSpPr>
        <p:grpSpPr>
          <a:xfrm rot="0">
            <a:off x="0" y="223806"/>
            <a:ext cx="18288000" cy="1756317"/>
            <a:chOff x="0" y="0"/>
            <a:chExt cx="24384000" cy="2341756"/>
          </a:xfrm>
        </p:grpSpPr>
        <p:sp>
          <p:nvSpPr>
            <p:cNvPr name="Freeform 4" id="4"/>
            <p:cNvSpPr/>
            <p:nvPr/>
          </p:nvSpPr>
          <p:spPr>
            <a:xfrm flipH="false" flipV="false" rot="0">
              <a:off x="0" y="0"/>
              <a:ext cx="24384000" cy="2341753"/>
            </a:xfrm>
            <a:custGeom>
              <a:avLst/>
              <a:gdLst/>
              <a:ahLst/>
              <a:cxnLst/>
              <a:rect r="r" b="b" t="t" l="l"/>
              <a:pathLst>
                <a:path h="2341753" w="24384000">
                  <a:moveTo>
                    <a:pt x="0" y="0"/>
                  </a:moveTo>
                  <a:lnTo>
                    <a:pt x="24384000" y="0"/>
                  </a:lnTo>
                  <a:lnTo>
                    <a:pt x="24384000" y="2341753"/>
                  </a:lnTo>
                  <a:lnTo>
                    <a:pt x="0" y="2341753"/>
                  </a:lnTo>
                  <a:close/>
                </a:path>
              </a:pathLst>
            </a:custGeom>
            <a:solidFill>
              <a:srgbClr val="9C3287"/>
            </a:solidFill>
          </p:spPr>
        </p:sp>
      </p:grpSp>
      <p:grpSp>
        <p:nvGrpSpPr>
          <p:cNvPr name="Group 5" id="5"/>
          <p:cNvGrpSpPr/>
          <p:nvPr/>
        </p:nvGrpSpPr>
        <p:grpSpPr>
          <a:xfrm rot="0">
            <a:off x="11019097" y="0"/>
            <a:ext cx="7268903" cy="10287000"/>
            <a:chOff x="0" y="0"/>
            <a:chExt cx="1914444" cy="2709333"/>
          </a:xfrm>
        </p:grpSpPr>
        <p:sp>
          <p:nvSpPr>
            <p:cNvPr name="Freeform 6" id="6"/>
            <p:cNvSpPr/>
            <p:nvPr/>
          </p:nvSpPr>
          <p:spPr>
            <a:xfrm flipH="false" flipV="false" rot="0">
              <a:off x="0" y="0"/>
              <a:ext cx="1914444" cy="2709333"/>
            </a:xfrm>
            <a:custGeom>
              <a:avLst/>
              <a:gdLst/>
              <a:ahLst/>
              <a:cxnLst/>
              <a:rect r="r" b="b" t="t" l="l"/>
              <a:pathLst>
                <a:path h="2709333" w="1914444">
                  <a:moveTo>
                    <a:pt x="0" y="0"/>
                  </a:moveTo>
                  <a:lnTo>
                    <a:pt x="1914444" y="0"/>
                  </a:lnTo>
                  <a:lnTo>
                    <a:pt x="1914444" y="2709333"/>
                  </a:lnTo>
                  <a:lnTo>
                    <a:pt x="0" y="2709333"/>
                  </a:lnTo>
                  <a:close/>
                </a:path>
              </a:pathLst>
            </a:custGeom>
            <a:solidFill>
              <a:srgbClr val="1B806D"/>
            </a:solidFill>
          </p:spPr>
        </p:sp>
        <p:sp>
          <p:nvSpPr>
            <p:cNvPr name="TextBox 7" id="7"/>
            <p:cNvSpPr txBox="true"/>
            <p:nvPr/>
          </p:nvSpPr>
          <p:spPr>
            <a:xfrm>
              <a:off x="0" y="0"/>
              <a:ext cx="1914444" cy="2709333"/>
            </a:xfrm>
            <a:prstGeom prst="rect">
              <a:avLst/>
            </a:prstGeom>
          </p:spPr>
          <p:txBody>
            <a:bodyPr anchor="ctr" rtlCol="false" tIns="50800" lIns="50800" bIns="50800" rIns="50800"/>
            <a:lstStyle/>
            <a:p>
              <a:pPr algn="ctr">
                <a:lnSpc>
                  <a:spcPts val="4859"/>
                </a:lnSpc>
              </a:pPr>
            </a:p>
          </p:txBody>
        </p:sp>
      </p:grpSp>
      <p:grpSp>
        <p:nvGrpSpPr>
          <p:cNvPr name="Group 8" id="8"/>
          <p:cNvGrpSpPr/>
          <p:nvPr/>
        </p:nvGrpSpPr>
        <p:grpSpPr>
          <a:xfrm rot="0">
            <a:off x="11610401" y="1028700"/>
            <a:ext cx="2367219" cy="2367219"/>
            <a:chOff x="0" y="0"/>
            <a:chExt cx="3156292" cy="3156292"/>
          </a:xfrm>
        </p:grpSpPr>
        <p:grpSp>
          <p:nvGrpSpPr>
            <p:cNvPr name="Group 9" id="9"/>
            <p:cNvGrpSpPr/>
            <p:nvPr/>
          </p:nvGrpSpPr>
          <p:grpSpPr>
            <a:xfrm rot="0">
              <a:off x="0" y="0"/>
              <a:ext cx="3156292" cy="3156292"/>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11" id="11"/>
              <p:cNvSpPr txBox="true"/>
              <p:nvPr/>
            </p:nvSpPr>
            <p:spPr>
              <a:xfrm>
                <a:off x="76200" y="38100"/>
                <a:ext cx="660400" cy="698500"/>
              </a:xfrm>
              <a:prstGeom prst="rect">
                <a:avLst/>
              </a:prstGeom>
            </p:spPr>
            <p:txBody>
              <a:bodyPr anchor="ctr" rtlCol="false" tIns="50800" lIns="50800" bIns="50800" rIns="50800"/>
              <a:lstStyle/>
              <a:p>
                <a:pPr algn="ctr">
                  <a:lnSpc>
                    <a:spcPts val="2659"/>
                  </a:lnSpc>
                  <a:spcBef>
                    <a:spcPct val="0"/>
                  </a:spcBef>
                </a:pPr>
              </a:p>
            </p:txBody>
          </p:sp>
        </p:grpSp>
        <p:sp>
          <p:nvSpPr>
            <p:cNvPr name="Freeform 12" id="12"/>
            <p:cNvSpPr/>
            <p:nvPr/>
          </p:nvSpPr>
          <p:spPr>
            <a:xfrm flipH="false" flipV="false" rot="0">
              <a:off x="387934" y="455019"/>
              <a:ext cx="2380424" cy="2246254"/>
            </a:xfrm>
            <a:custGeom>
              <a:avLst/>
              <a:gdLst/>
              <a:ahLst/>
              <a:cxnLst/>
              <a:rect r="r" b="b" t="t" l="l"/>
              <a:pathLst>
                <a:path h="2246254" w="2380424">
                  <a:moveTo>
                    <a:pt x="0" y="0"/>
                  </a:moveTo>
                  <a:lnTo>
                    <a:pt x="2380424" y="0"/>
                  </a:lnTo>
                  <a:lnTo>
                    <a:pt x="2380424" y="2246254"/>
                  </a:lnTo>
                  <a:lnTo>
                    <a:pt x="0" y="224625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grpSp>
        <p:nvGrpSpPr>
          <p:cNvPr name="Group 13" id="13"/>
          <p:cNvGrpSpPr/>
          <p:nvPr/>
        </p:nvGrpSpPr>
        <p:grpSpPr>
          <a:xfrm rot="0">
            <a:off x="15341258" y="1067427"/>
            <a:ext cx="2289764" cy="2289764"/>
            <a:chOff x="0" y="0"/>
            <a:chExt cx="3053019" cy="3053019"/>
          </a:xfrm>
        </p:grpSpPr>
        <p:grpSp>
          <p:nvGrpSpPr>
            <p:cNvPr name="Group 14" id="14"/>
            <p:cNvGrpSpPr/>
            <p:nvPr/>
          </p:nvGrpSpPr>
          <p:grpSpPr>
            <a:xfrm rot="0">
              <a:off x="0" y="0"/>
              <a:ext cx="3053019" cy="3053019"/>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16" id="16"/>
              <p:cNvSpPr txBox="true"/>
              <p:nvPr/>
            </p:nvSpPr>
            <p:spPr>
              <a:xfrm>
                <a:off x="76200" y="38100"/>
                <a:ext cx="660400" cy="698500"/>
              </a:xfrm>
              <a:prstGeom prst="rect">
                <a:avLst/>
              </a:prstGeom>
            </p:spPr>
            <p:txBody>
              <a:bodyPr anchor="ctr" rtlCol="false" tIns="52579" lIns="52579" bIns="52579" rIns="52579"/>
              <a:lstStyle/>
              <a:p>
                <a:pPr algn="ctr">
                  <a:lnSpc>
                    <a:spcPts val="2659"/>
                  </a:lnSpc>
                </a:pPr>
              </a:p>
            </p:txBody>
          </p:sp>
        </p:grpSp>
        <p:sp>
          <p:nvSpPr>
            <p:cNvPr name="Freeform 17" id="17"/>
            <p:cNvSpPr/>
            <p:nvPr/>
          </p:nvSpPr>
          <p:spPr>
            <a:xfrm flipH="false" flipV="false" rot="0">
              <a:off x="420854" y="448998"/>
              <a:ext cx="2211311" cy="2155023"/>
            </a:xfrm>
            <a:custGeom>
              <a:avLst/>
              <a:gdLst/>
              <a:ahLst/>
              <a:cxnLst/>
              <a:rect r="r" b="b" t="t" l="l"/>
              <a:pathLst>
                <a:path h="2155023" w="2211311">
                  <a:moveTo>
                    <a:pt x="0" y="0"/>
                  </a:moveTo>
                  <a:lnTo>
                    <a:pt x="2211311" y="0"/>
                  </a:lnTo>
                  <a:lnTo>
                    <a:pt x="2211311" y="2155023"/>
                  </a:lnTo>
                  <a:lnTo>
                    <a:pt x="0" y="215502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grpSp>
        <p:nvGrpSpPr>
          <p:cNvPr name="Group 18" id="18"/>
          <p:cNvGrpSpPr/>
          <p:nvPr/>
        </p:nvGrpSpPr>
        <p:grpSpPr>
          <a:xfrm rot="0">
            <a:off x="11610401" y="4356964"/>
            <a:ext cx="2289764" cy="2289764"/>
            <a:chOff x="0" y="0"/>
            <a:chExt cx="812800" cy="812800"/>
          </a:xfrm>
        </p:grpSpPr>
        <p:sp>
          <p:nvSpPr>
            <p:cNvPr name="Freeform 19" id="1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20" id="20"/>
            <p:cNvSpPr txBox="true"/>
            <p:nvPr/>
          </p:nvSpPr>
          <p:spPr>
            <a:xfrm>
              <a:off x="76200" y="38100"/>
              <a:ext cx="660400" cy="698500"/>
            </a:xfrm>
            <a:prstGeom prst="rect">
              <a:avLst/>
            </a:prstGeom>
          </p:spPr>
          <p:txBody>
            <a:bodyPr anchor="ctr" rtlCol="false" tIns="52579" lIns="52579" bIns="52579" rIns="52579"/>
            <a:lstStyle/>
            <a:p>
              <a:pPr algn="ctr">
                <a:lnSpc>
                  <a:spcPts val="2659"/>
                </a:lnSpc>
              </a:pPr>
            </a:p>
          </p:txBody>
        </p:sp>
      </p:grpSp>
      <p:grpSp>
        <p:nvGrpSpPr>
          <p:cNvPr name="Group 21" id="21"/>
          <p:cNvGrpSpPr/>
          <p:nvPr/>
        </p:nvGrpSpPr>
        <p:grpSpPr>
          <a:xfrm rot="0">
            <a:off x="15341258" y="4356964"/>
            <a:ext cx="2289764" cy="2289764"/>
            <a:chOff x="0" y="0"/>
            <a:chExt cx="812800" cy="812800"/>
          </a:xfrm>
        </p:grpSpPr>
        <p:sp>
          <p:nvSpPr>
            <p:cNvPr name="Freeform 22" id="2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23" id="23"/>
            <p:cNvSpPr txBox="true"/>
            <p:nvPr/>
          </p:nvSpPr>
          <p:spPr>
            <a:xfrm>
              <a:off x="76200" y="38100"/>
              <a:ext cx="660400" cy="698500"/>
            </a:xfrm>
            <a:prstGeom prst="rect">
              <a:avLst/>
            </a:prstGeom>
          </p:spPr>
          <p:txBody>
            <a:bodyPr anchor="ctr" rtlCol="false" tIns="52579" lIns="52579" bIns="52579" rIns="52579"/>
            <a:lstStyle/>
            <a:p>
              <a:pPr algn="ctr">
                <a:lnSpc>
                  <a:spcPts val="2659"/>
                </a:lnSpc>
              </a:pPr>
            </a:p>
          </p:txBody>
        </p:sp>
      </p:grpSp>
      <p:grpSp>
        <p:nvGrpSpPr>
          <p:cNvPr name="Group 24" id="24"/>
          <p:cNvGrpSpPr/>
          <p:nvPr/>
        </p:nvGrpSpPr>
        <p:grpSpPr>
          <a:xfrm rot="0">
            <a:off x="13508666" y="7531034"/>
            <a:ext cx="2289764" cy="2289764"/>
            <a:chOff x="0" y="0"/>
            <a:chExt cx="812800" cy="812800"/>
          </a:xfrm>
        </p:grpSpPr>
        <p:sp>
          <p:nvSpPr>
            <p:cNvPr name="Freeform 25" id="2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26" id="26"/>
            <p:cNvSpPr txBox="true"/>
            <p:nvPr/>
          </p:nvSpPr>
          <p:spPr>
            <a:xfrm>
              <a:off x="76200" y="38100"/>
              <a:ext cx="660400" cy="698500"/>
            </a:xfrm>
            <a:prstGeom prst="rect">
              <a:avLst/>
            </a:prstGeom>
          </p:spPr>
          <p:txBody>
            <a:bodyPr anchor="ctr" rtlCol="false" tIns="52579" lIns="52579" bIns="52579" rIns="52579"/>
            <a:lstStyle/>
            <a:p>
              <a:pPr algn="ctr">
                <a:lnSpc>
                  <a:spcPts val="2659"/>
                </a:lnSpc>
              </a:pPr>
            </a:p>
          </p:txBody>
        </p:sp>
      </p:grpSp>
      <p:sp>
        <p:nvSpPr>
          <p:cNvPr name="Freeform 27" id="27"/>
          <p:cNvSpPr/>
          <p:nvPr/>
        </p:nvSpPr>
        <p:spPr>
          <a:xfrm flipH="false" flipV="false" rot="0">
            <a:off x="12118550" y="4567972"/>
            <a:ext cx="1273465" cy="1867748"/>
          </a:xfrm>
          <a:custGeom>
            <a:avLst/>
            <a:gdLst/>
            <a:ahLst/>
            <a:cxnLst/>
            <a:rect r="r" b="b" t="t" l="l"/>
            <a:pathLst>
              <a:path h="1867748" w="1273465">
                <a:moveTo>
                  <a:pt x="0" y="0"/>
                </a:moveTo>
                <a:lnTo>
                  <a:pt x="1273465" y="0"/>
                </a:lnTo>
                <a:lnTo>
                  <a:pt x="1273465" y="1867748"/>
                </a:lnTo>
                <a:lnTo>
                  <a:pt x="0" y="1867748"/>
                </a:lnTo>
                <a:lnTo>
                  <a:pt x="0" y="0"/>
                </a:lnTo>
                <a:close/>
              </a:path>
            </a:pathLst>
          </a:custGeom>
          <a:blipFill>
            <a:blip r:embed="rId7">
              <a:alphaModFix amt="75000"/>
              <a:extLst>
                <a:ext uri="{96DAC541-7B7A-43D3-8B79-37D633B846F1}">
                  <asvg:svgBlip xmlns:asvg="http://schemas.microsoft.com/office/drawing/2016/SVG/main" r:embed="rId8"/>
                </a:ext>
              </a:extLst>
            </a:blip>
            <a:stretch>
              <a:fillRect l="0" t="0" r="0" b="0"/>
            </a:stretch>
          </a:blipFill>
        </p:spPr>
      </p:sp>
      <p:sp>
        <p:nvSpPr>
          <p:cNvPr name="Freeform 28" id="28"/>
          <p:cNvSpPr/>
          <p:nvPr/>
        </p:nvSpPr>
        <p:spPr>
          <a:xfrm flipH="false" flipV="false" rot="0">
            <a:off x="15489913" y="4963884"/>
            <a:ext cx="1992453" cy="1075925"/>
          </a:xfrm>
          <a:custGeom>
            <a:avLst/>
            <a:gdLst/>
            <a:ahLst/>
            <a:cxnLst/>
            <a:rect r="r" b="b" t="t" l="l"/>
            <a:pathLst>
              <a:path h="1075925" w="1992453">
                <a:moveTo>
                  <a:pt x="0" y="0"/>
                </a:moveTo>
                <a:lnTo>
                  <a:pt x="1992453" y="0"/>
                </a:lnTo>
                <a:lnTo>
                  <a:pt x="1992453" y="1075924"/>
                </a:lnTo>
                <a:lnTo>
                  <a:pt x="0" y="107592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29" id="29"/>
          <p:cNvSpPr txBox="true"/>
          <p:nvPr/>
        </p:nvSpPr>
        <p:spPr>
          <a:xfrm rot="0">
            <a:off x="685800" y="2436678"/>
            <a:ext cx="9147175" cy="8410575"/>
          </a:xfrm>
          <a:prstGeom prst="rect">
            <a:avLst/>
          </a:prstGeom>
        </p:spPr>
        <p:txBody>
          <a:bodyPr anchor="t" rtlCol="false" tIns="0" lIns="0" bIns="0" rIns="0">
            <a:spAutoFit/>
          </a:bodyPr>
          <a:lstStyle/>
          <a:p>
            <a:pPr algn="l">
              <a:lnSpc>
                <a:spcPts val="4782"/>
              </a:lnSpc>
            </a:pPr>
            <a:r>
              <a:rPr lang="en-US" sz="3985">
                <a:solidFill>
                  <a:srgbClr val="32306B"/>
                </a:solidFill>
                <a:latin typeface="Helvetica World"/>
                <a:ea typeface="Helvetica World"/>
                <a:cs typeface="Helvetica World"/>
                <a:sym typeface="Helvetica World"/>
              </a:rPr>
              <a:t>All program policies are shaped by trauma-informed care. </a:t>
            </a:r>
          </a:p>
          <a:p>
            <a:pPr algn="l">
              <a:lnSpc>
                <a:spcPts val="4782"/>
              </a:lnSpc>
            </a:pPr>
          </a:p>
          <a:p>
            <a:pPr algn="l">
              <a:lnSpc>
                <a:spcPts val="4782"/>
              </a:lnSpc>
            </a:pPr>
            <a:r>
              <a:rPr lang="en-US" sz="3985">
                <a:solidFill>
                  <a:srgbClr val="32306B"/>
                </a:solidFill>
                <a:latin typeface="Helvetica World"/>
                <a:ea typeface="Helvetica World"/>
                <a:cs typeface="Helvetica World"/>
                <a:sym typeface="Helvetica World"/>
              </a:rPr>
              <a:t>This means that while there are rules in place for everyone’s safety and well-being, establishing trust and empowering clients to make choices for their pets is a high priority.</a:t>
            </a:r>
          </a:p>
          <a:p>
            <a:pPr algn="l">
              <a:lnSpc>
                <a:spcPts val="4782"/>
              </a:lnSpc>
            </a:pPr>
          </a:p>
          <a:p>
            <a:pPr algn="l">
              <a:lnSpc>
                <a:spcPts val="4782"/>
              </a:lnSpc>
            </a:pPr>
            <a:r>
              <a:rPr lang="en-US" sz="3985">
                <a:solidFill>
                  <a:srgbClr val="32306B"/>
                </a:solidFill>
                <a:latin typeface="Helvetica World"/>
                <a:ea typeface="Helvetica World"/>
                <a:cs typeface="Helvetica World"/>
                <a:sym typeface="Helvetica World"/>
              </a:rPr>
              <a:t>What does this look like?</a:t>
            </a:r>
          </a:p>
          <a:p>
            <a:pPr algn="l">
              <a:lnSpc>
                <a:spcPts val="4782"/>
              </a:lnSpc>
            </a:pPr>
          </a:p>
          <a:p>
            <a:pPr algn="l">
              <a:lnSpc>
                <a:spcPts val="4782"/>
              </a:lnSpc>
            </a:pPr>
          </a:p>
          <a:p>
            <a:pPr algn="l">
              <a:lnSpc>
                <a:spcPts val="4782"/>
              </a:lnSpc>
            </a:pPr>
          </a:p>
          <a:p>
            <a:pPr algn="l">
              <a:lnSpc>
                <a:spcPts val="4782"/>
              </a:lnSpc>
            </a:pPr>
            <a:r>
              <a:rPr lang="en-US" sz="3985">
                <a:solidFill>
                  <a:srgbClr val="32306B"/>
                </a:solidFill>
                <a:latin typeface="Helvetica World"/>
                <a:ea typeface="Helvetica World"/>
                <a:cs typeface="Helvetica World"/>
                <a:sym typeface="Helvetica World"/>
              </a:rPr>
              <a:t> </a:t>
            </a:r>
          </a:p>
        </p:txBody>
      </p:sp>
      <p:sp>
        <p:nvSpPr>
          <p:cNvPr name="Freeform 30" id="30"/>
          <p:cNvSpPr/>
          <p:nvPr/>
        </p:nvSpPr>
        <p:spPr>
          <a:xfrm flipH="true" flipV="false" rot="0">
            <a:off x="13896458" y="7888771"/>
            <a:ext cx="1514181" cy="1574290"/>
          </a:xfrm>
          <a:custGeom>
            <a:avLst/>
            <a:gdLst/>
            <a:ahLst/>
            <a:cxnLst/>
            <a:rect r="r" b="b" t="t" l="l"/>
            <a:pathLst>
              <a:path h="1574290" w="1514181">
                <a:moveTo>
                  <a:pt x="1514181" y="0"/>
                </a:moveTo>
                <a:lnTo>
                  <a:pt x="0" y="0"/>
                </a:lnTo>
                <a:lnTo>
                  <a:pt x="0" y="1574290"/>
                </a:lnTo>
                <a:lnTo>
                  <a:pt x="1514181" y="1574290"/>
                </a:lnTo>
                <a:lnTo>
                  <a:pt x="1514181"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31" id="31"/>
          <p:cNvSpPr txBox="true"/>
          <p:nvPr/>
        </p:nvSpPr>
        <p:spPr>
          <a:xfrm rot="0">
            <a:off x="685800" y="640080"/>
            <a:ext cx="15537564" cy="1030224"/>
          </a:xfrm>
          <a:prstGeom prst="rect">
            <a:avLst/>
          </a:prstGeom>
        </p:spPr>
        <p:txBody>
          <a:bodyPr anchor="t" rtlCol="false" tIns="0" lIns="0" bIns="0" rIns="0">
            <a:spAutoFit/>
          </a:bodyPr>
          <a:lstStyle/>
          <a:p>
            <a:pPr algn="l">
              <a:lnSpc>
                <a:spcPts val="7127"/>
              </a:lnSpc>
            </a:pPr>
            <a:r>
              <a:rPr lang="en-US" sz="6599" b="true">
                <a:solidFill>
                  <a:srgbClr val="FFFFFF"/>
                </a:solidFill>
                <a:latin typeface="Helvetica World Bold"/>
                <a:ea typeface="Helvetica World Bold"/>
                <a:cs typeface="Helvetica World Bold"/>
                <a:sym typeface="Helvetica World Bold"/>
              </a:rPr>
              <a:t>Trauma-Informed Care</a:t>
            </a:r>
          </a:p>
        </p:txBody>
      </p:sp>
      <p:sp>
        <p:nvSpPr>
          <p:cNvPr name="TextBox 32" id="32"/>
          <p:cNvSpPr txBox="true"/>
          <p:nvPr/>
        </p:nvSpPr>
        <p:spPr>
          <a:xfrm rot="0">
            <a:off x="11854277" y="65405"/>
            <a:ext cx="1802011" cy="873125"/>
          </a:xfrm>
          <a:prstGeom prst="rect">
            <a:avLst/>
          </a:prstGeom>
        </p:spPr>
        <p:txBody>
          <a:bodyPr anchor="t" rtlCol="false" tIns="0" lIns="0" bIns="0" rIns="0">
            <a:spAutoFit/>
          </a:bodyPr>
          <a:lstStyle/>
          <a:p>
            <a:pPr algn="ctr">
              <a:lnSpc>
                <a:spcPts val="6580"/>
              </a:lnSpc>
            </a:pPr>
            <a:r>
              <a:rPr lang="en-US" sz="4700" b="true">
                <a:solidFill>
                  <a:srgbClr val="F2F2F2"/>
                </a:solidFill>
                <a:latin typeface="Helvetica World Bold"/>
                <a:ea typeface="Helvetica World Bold"/>
                <a:cs typeface="Helvetica World Bold"/>
                <a:sym typeface="Helvetica World Bold"/>
              </a:rPr>
              <a:t>Safety</a:t>
            </a:r>
          </a:p>
        </p:txBody>
      </p:sp>
      <p:sp>
        <p:nvSpPr>
          <p:cNvPr name="TextBox 33" id="33"/>
          <p:cNvSpPr txBox="true"/>
          <p:nvPr/>
        </p:nvSpPr>
        <p:spPr>
          <a:xfrm rot="0">
            <a:off x="13656288" y="65405"/>
            <a:ext cx="5408018" cy="873125"/>
          </a:xfrm>
          <a:prstGeom prst="rect">
            <a:avLst/>
          </a:prstGeom>
        </p:spPr>
        <p:txBody>
          <a:bodyPr anchor="t" rtlCol="false" tIns="0" lIns="0" bIns="0" rIns="0">
            <a:spAutoFit/>
          </a:bodyPr>
          <a:lstStyle/>
          <a:p>
            <a:pPr algn="ctr">
              <a:lnSpc>
                <a:spcPts val="6580"/>
              </a:lnSpc>
            </a:pPr>
            <a:r>
              <a:rPr lang="en-US" sz="4700" b="true">
                <a:solidFill>
                  <a:srgbClr val="F2F2F2"/>
                </a:solidFill>
                <a:latin typeface="Helvetica World Bold"/>
                <a:ea typeface="Helvetica World Bold"/>
                <a:cs typeface="Helvetica World Bold"/>
                <a:sym typeface="Helvetica World Bold"/>
              </a:rPr>
              <a:t>Trust</a:t>
            </a:r>
          </a:p>
        </p:txBody>
      </p:sp>
      <p:sp>
        <p:nvSpPr>
          <p:cNvPr name="TextBox 34" id="34"/>
          <p:cNvSpPr txBox="true"/>
          <p:nvPr/>
        </p:nvSpPr>
        <p:spPr>
          <a:xfrm rot="0">
            <a:off x="10002621" y="3386394"/>
            <a:ext cx="5408018" cy="873125"/>
          </a:xfrm>
          <a:prstGeom prst="rect">
            <a:avLst/>
          </a:prstGeom>
        </p:spPr>
        <p:txBody>
          <a:bodyPr anchor="t" rtlCol="false" tIns="0" lIns="0" bIns="0" rIns="0">
            <a:spAutoFit/>
          </a:bodyPr>
          <a:lstStyle/>
          <a:p>
            <a:pPr algn="ctr">
              <a:lnSpc>
                <a:spcPts val="6580"/>
              </a:lnSpc>
            </a:pPr>
            <a:r>
              <a:rPr lang="en-US" sz="4700" b="true">
                <a:solidFill>
                  <a:srgbClr val="F2F2F2"/>
                </a:solidFill>
                <a:latin typeface="Helvetica World Bold"/>
                <a:ea typeface="Helvetica World Bold"/>
                <a:cs typeface="Helvetica World Bold"/>
                <a:sym typeface="Helvetica World Bold"/>
              </a:rPr>
              <a:t>Choice</a:t>
            </a:r>
          </a:p>
        </p:txBody>
      </p:sp>
      <p:sp>
        <p:nvSpPr>
          <p:cNvPr name="TextBox 35" id="35"/>
          <p:cNvSpPr txBox="true"/>
          <p:nvPr/>
        </p:nvSpPr>
        <p:spPr>
          <a:xfrm rot="0">
            <a:off x="13519355" y="3386394"/>
            <a:ext cx="5408018" cy="849630"/>
          </a:xfrm>
          <a:prstGeom prst="rect">
            <a:avLst/>
          </a:prstGeom>
        </p:spPr>
        <p:txBody>
          <a:bodyPr anchor="t" rtlCol="false" tIns="0" lIns="0" bIns="0" rIns="0">
            <a:spAutoFit/>
          </a:bodyPr>
          <a:lstStyle/>
          <a:p>
            <a:pPr algn="ctr">
              <a:lnSpc>
                <a:spcPts val="6300"/>
              </a:lnSpc>
            </a:pPr>
            <a:r>
              <a:rPr lang="en-US" sz="4500" b="true">
                <a:solidFill>
                  <a:srgbClr val="F2F2F2"/>
                </a:solidFill>
                <a:latin typeface="Helvetica World Bold"/>
                <a:ea typeface="Helvetica World Bold"/>
                <a:cs typeface="Helvetica World Bold"/>
                <a:sym typeface="Helvetica World Bold"/>
              </a:rPr>
              <a:t>Collaboration</a:t>
            </a:r>
          </a:p>
        </p:txBody>
      </p:sp>
      <p:sp>
        <p:nvSpPr>
          <p:cNvPr name="TextBox 36" id="36"/>
          <p:cNvSpPr txBox="true"/>
          <p:nvPr/>
        </p:nvSpPr>
        <p:spPr>
          <a:xfrm rot="0">
            <a:off x="11949540" y="6551478"/>
            <a:ext cx="5408018" cy="849630"/>
          </a:xfrm>
          <a:prstGeom prst="rect">
            <a:avLst/>
          </a:prstGeom>
        </p:spPr>
        <p:txBody>
          <a:bodyPr anchor="t" rtlCol="false" tIns="0" lIns="0" bIns="0" rIns="0">
            <a:spAutoFit/>
          </a:bodyPr>
          <a:lstStyle/>
          <a:p>
            <a:pPr algn="ctr">
              <a:lnSpc>
                <a:spcPts val="6300"/>
              </a:lnSpc>
            </a:pPr>
            <a:r>
              <a:rPr lang="en-US" sz="4500" b="true">
                <a:solidFill>
                  <a:srgbClr val="F2F2F2"/>
                </a:solidFill>
                <a:latin typeface="Helvetica World Bold"/>
                <a:ea typeface="Helvetica World Bold"/>
                <a:cs typeface="Helvetica World Bold"/>
                <a:sym typeface="Helvetica World Bold"/>
              </a:rPr>
              <a:t>Empowerment</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85800" y="9214338"/>
            <a:ext cx="1379712" cy="388318"/>
          </a:xfrm>
          <a:custGeom>
            <a:avLst/>
            <a:gdLst/>
            <a:ahLst/>
            <a:cxnLst/>
            <a:rect r="r" b="b" t="t" l="l"/>
            <a:pathLst>
              <a:path h="388318" w="1379712">
                <a:moveTo>
                  <a:pt x="0" y="0"/>
                </a:moveTo>
                <a:lnTo>
                  <a:pt x="1379712" y="0"/>
                </a:lnTo>
                <a:lnTo>
                  <a:pt x="1379712" y="388318"/>
                </a:lnTo>
                <a:lnTo>
                  <a:pt x="0" y="388318"/>
                </a:lnTo>
                <a:lnTo>
                  <a:pt x="0" y="0"/>
                </a:lnTo>
                <a:close/>
              </a:path>
            </a:pathLst>
          </a:custGeom>
          <a:blipFill>
            <a:blip r:embed="rId2"/>
            <a:stretch>
              <a:fillRect l="0" t="0" r="-195" b="0"/>
            </a:stretch>
          </a:blipFill>
        </p:spPr>
      </p:sp>
      <p:sp>
        <p:nvSpPr>
          <p:cNvPr name="Freeform 3" id="3"/>
          <p:cNvSpPr/>
          <p:nvPr/>
        </p:nvSpPr>
        <p:spPr>
          <a:xfrm flipH="false" flipV="false" rot="0">
            <a:off x="2312801" y="630406"/>
            <a:ext cx="13662398" cy="8778091"/>
          </a:xfrm>
          <a:custGeom>
            <a:avLst/>
            <a:gdLst/>
            <a:ahLst/>
            <a:cxnLst/>
            <a:rect r="r" b="b" t="t" l="l"/>
            <a:pathLst>
              <a:path h="8778091" w="13662398">
                <a:moveTo>
                  <a:pt x="0" y="0"/>
                </a:moveTo>
                <a:lnTo>
                  <a:pt x="13662398" y="0"/>
                </a:lnTo>
                <a:lnTo>
                  <a:pt x="13662398" y="8778091"/>
                </a:lnTo>
                <a:lnTo>
                  <a:pt x="0" y="8778091"/>
                </a:lnTo>
                <a:lnTo>
                  <a:pt x="0" y="0"/>
                </a:lnTo>
                <a:close/>
              </a:path>
            </a:pathLst>
          </a:custGeom>
          <a:blipFill>
            <a:blip r:embed="rId3"/>
            <a:stretch>
              <a:fillRect l="0" t="0" r="0" b="0"/>
            </a:stretch>
          </a:blipFill>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923680"/>
        </a:solidFill>
      </p:bgPr>
    </p:bg>
    <p:spTree>
      <p:nvGrpSpPr>
        <p:cNvPr id="1" name=""/>
        <p:cNvGrpSpPr/>
        <p:nvPr/>
      </p:nvGrpSpPr>
      <p:grpSpPr>
        <a:xfrm>
          <a:off x="0" y="0"/>
          <a:ext cx="0" cy="0"/>
          <a:chOff x="0" y="0"/>
          <a:chExt cx="0" cy="0"/>
        </a:xfrm>
      </p:grpSpPr>
      <p:sp>
        <p:nvSpPr>
          <p:cNvPr name="Freeform 2" id="2"/>
          <p:cNvSpPr/>
          <p:nvPr/>
        </p:nvSpPr>
        <p:spPr>
          <a:xfrm flipH="false" flipV="false" rot="0">
            <a:off x="16074884" y="7961133"/>
            <a:ext cx="1702544" cy="1640064"/>
          </a:xfrm>
          <a:custGeom>
            <a:avLst/>
            <a:gdLst/>
            <a:ahLst/>
            <a:cxnLst/>
            <a:rect r="r" b="b" t="t" l="l"/>
            <a:pathLst>
              <a:path h="1640064" w="1702544">
                <a:moveTo>
                  <a:pt x="0" y="0"/>
                </a:moveTo>
                <a:lnTo>
                  <a:pt x="1702543" y="0"/>
                </a:lnTo>
                <a:lnTo>
                  <a:pt x="1702543" y="1640064"/>
                </a:lnTo>
                <a:lnTo>
                  <a:pt x="0" y="1640064"/>
                </a:lnTo>
                <a:lnTo>
                  <a:pt x="0" y="0"/>
                </a:lnTo>
                <a:close/>
              </a:path>
            </a:pathLst>
          </a:custGeom>
          <a:blipFill>
            <a:blip r:embed="rId2"/>
            <a:stretch>
              <a:fillRect l="0" t="0" r="-145" b="0"/>
            </a:stretch>
          </a:blipFill>
        </p:spPr>
      </p:sp>
      <p:sp>
        <p:nvSpPr>
          <p:cNvPr name="TextBox 3" id="3"/>
          <p:cNvSpPr txBox="true"/>
          <p:nvPr/>
        </p:nvSpPr>
        <p:spPr>
          <a:xfrm rot="0">
            <a:off x="708495" y="575815"/>
            <a:ext cx="15537564" cy="7827645"/>
          </a:xfrm>
          <a:prstGeom prst="rect">
            <a:avLst/>
          </a:prstGeom>
        </p:spPr>
        <p:txBody>
          <a:bodyPr anchor="t" rtlCol="false" tIns="0" lIns="0" bIns="0" rIns="0">
            <a:spAutoFit/>
          </a:bodyPr>
          <a:lstStyle/>
          <a:p>
            <a:pPr algn="l">
              <a:lnSpc>
                <a:spcPts val="5040"/>
              </a:lnSpc>
            </a:pPr>
            <a:r>
              <a:rPr lang="en-US" sz="4200">
                <a:solidFill>
                  <a:srgbClr val="FFFFFF"/>
                </a:solidFill>
                <a:latin typeface="Helvetica World"/>
                <a:ea typeface="Helvetica World"/>
                <a:cs typeface="Helvetica World"/>
                <a:sym typeface="Helvetica World"/>
              </a:rPr>
              <a:t>Survivors dictate the care of their pet(s). They are asked if they are comfortable with staff or volunteers handling them, feeding them, etc. </a:t>
            </a:r>
          </a:p>
          <a:p>
            <a:pPr algn="l">
              <a:lnSpc>
                <a:spcPts val="5040"/>
              </a:lnSpc>
            </a:pPr>
          </a:p>
          <a:p>
            <a:pPr algn="l">
              <a:lnSpc>
                <a:spcPts val="5040"/>
              </a:lnSpc>
            </a:pPr>
            <a:r>
              <a:rPr lang="en-US" sz="4200">
                <a:solidFill>
                  <a:srgbClr val="FFFFFF"/>
                </a:solidFill>
                <a:latin typeface="Helvetica World"/>
                <a:ea typeface="Helvetica World"/>
                <a:cs typeface="Helvetica World"/>
                <a:sym typeface="Helvetica World"/>
              </a:rPr>
              <a:t>Survivors make the medical decisions for their pet(s), aside from required vaccinations. </a:t>
            </a:r>
          </a:p>
          <a:p>
            <a:pPr algn="l">
              <a:lnSpc>
                <a:spcPts val="5040"/>
              </a:lnSpc>
            </a:pPr>
          </a:p>
          <a:p>
            <a:pPr algn="l">
              <a:lnSpc>
                <a:spcPts val="5040"/>
              </a:lnSpc>
            </a:pPr>
            <a:r>
              <a:rPr lang="en-US" sz="4200">
                <a:solidFill>
                  <a:srgbClr val="FFFFFF"/>
                </a:solidFill>
                <a:latin typeface="Helvetica World"/>
                <a:ea typeface="Helvetica World"/>
                <a:cs typeface="Helvetica World"/>
                <a:sym typeface="Helvetica World"/>
              </a:rPr>
              <a:t>Education is offered, not pushed. </a:t>
            </a:r>
          </a:p>
          <a:p>
            <a:pPr algn="l">
              <a:lnSpc>
                <a:spcPts val="5040"/>
              </a:lnSpc>
            </a:pPr>
          </a:p>
          <a:p>
            <a:pPr algn="l">
              <a:lnSpc>
                <a:spcPts val="5040"/>
              </a:lnSpc>
            </a:pPr>
            <a:r>
              <a:rPr lang="en-US" sz="4200" b="true">
                <a:solidFill>
                  <a:srgbClr val="FFFFFF"/>
                </a:solidFill>
                <a:latin typeface="Helvetica World Bold"/>
                <a:ea typeface="Helvetica World Bold"/>
                <a:cs typeface="Helvetica World Bold"/>
                <a:sym typeface="Helvetica World Bold"/>
              </a:rPr>
              <a:t>The goal is to create a trusting, non-judgmental environment where Survivors feel comfortable asking for help, and where they can feel empowered as a caregiver for their pet(s).</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178154" y="-6798950"/>
            <a:ext cx="17253037" cy="23004049"/>
          </a:xfrm>
          <a:custGeom>
            <a:avLst/>
            <a:gdLst/>
            <a:ahLst/>
            <a:cxnLst/>
            <a:rect r="r" b="b" t="t" l="l"/>
            <a:pathLst>
              <a:path h="23004049" w="17253037">
                <a:moveTo>
                  <a:pt x="0" y="0"/>
                </a:moveTo>
                <a:lnTo>
                  <a:pt x="17253038" y="0"/>
                </a:lnTo>
                <a:lnTo>
                  <a:pt x="17253038" y="23004050"/>
                </a:lnTo>
                <a:lnTo>
                  <a:pt x="0" y="23004050"/>
                </a:lnTo>
                <a:lnTo>
                  <a:pt x="0" y="0"/>
                </a:lnTo>
                <a:close/>
              </a:path>
            </a:pathLst>
          </a:custGeom>
          <a:blipFill>
            <a:blip r:embed="rId2">
              <a:alphaModFix amt="88000"/>
            </a:blip>
            <a:stretch>
              <a:fillRect l="0" t="0" r="0" b="0"/>
            </a:stretch>
          </a:blipFill>
        </p:spPr>
      </p:sp>
      <p:sp>
        <p:nvSpPr>
          <p:cNvPr name="Freeform 3" id="3"/>
          <p:cNvSpPr/>
          <p:nvPr/>
        </p:nvSpPr>
        <p:spPr>
          <a:xfrm flipH="false" flipV="false" rot="0">
            <a:off x="583947" y="8899448"/>
            <a:ext cx="1379712" cy="388318"/>
          </a:xfrm>
          <a:custGeom>
            <a:avLst/>
            <a:gdLst/>
            <a:ahLst/>
            <a:cxnLst/>
            <a:rect r="r" b="b" t="t" l="l"/>
            <a:pathLst>
              <a:path h="388318" w="1379712">
                <a:moveTo>
                  <a:pt x="0" y="0"/>
                </a:moveTo>
                <a:lnTo>
                  <a:pt x="1379712" y="0"/>
                </a:lnTo>
                <a:lnTo>
                  <a:pt x="1379712" y="388319"/>
                </a:lnTo>
                <a:lnTo>
                  <a:pt x="0" y="388319"/>
                </a:lnTo>
                <a:lnTo>
                  <a:pt x="0" y="0"/>
                </a:lnTo>
                <a:close/>
              </a:path>
            </a:pathLst>
          </a:custGeom>
          <a:blipFill>
            <a:blip r:embed="rId3"/>
            <a:stretch>
              <a:fillRect l="0" t="0" r="-195" b="0"/>
            </a:stretch>
          </a:blipFill>
        </p:spPr>
      </p:sp>
      <p:sp>
        <p:nvSpPr>
          <p:cNvPr name="Freeform 4" id="4"/>
          <p:cNvSpPr/>
          <p:nvPr/>
        </p:nvSpPr>
        <p:spPr>
          <a:xfrm flipH="false" flipV="false" rot="0">
            <a:off x="0" y="0"/>
            <a:ext cx="5486400" cy="6156250"/>
          </a:xfrm>
          <a:custGeom>
            <a:avLst/>
            <a:gdLst/>
            <a:ahLst/>
            <a:cxnLst/>
            <a:rect r="r" b="b" t="t" l="l"/>
            <a:pathLst>
              <a:path h="6156250" w="5486400">
                <a:moveTo>
                  <a:pt x="0" y="0"/>
                </a:moveTo>
                <a:lnTo>
                  <a:pt x="5486400" y="0"/>
                </a:lnTo>
                <a:lnTo>
                  <a:pt x="5486400" y="6156250"/>
                </a:lnTo>
                <a:lnTo>
                  <a:pt x="0" y="6156250"/>
                </a:lnTo>
                <a:lnTo>
                  <a:pt x="0" y="0"/>
                </a:lnTo>
                <a:close/>
              </a:path>
            </a:pathLst>
          </a:custGeom>
          <a:blipFill>
            <a:blip r:embed="rId4"/>
            <a:stretch>
              <a:fillRect l="0" t="0" r="-233333" b="-67135"/>
            </a:stretch>
          </a:blipFill>
        </p:spPr>
      </p:sp>
      <p:sp>
        <p:nvSpPr>
          <p:cNvPr name="Freeform 5" id="5"/>
          <p:cNvSpPr/>
          <p:nvPr/>
        </p:nvSpPr>
        <p:spPr>
          <a:xfrm flipH="false" flipV="false" rot="0">
            <a:off x="9330069" y="0"/>
            <a:ext cx="8957930" cy="10287000"/>
          </a:xfrm>
          <a:custGeom>
            <a:avLst/>
            <a:gdLst/>
            <a:ahLst/>
            <a:cxnLst/>
            <a:rect r="r" b="b" t="t" l="l"/>
            <a:pathLst>
              <a:path h="10287000" w="8957930">
                <a:moveTo>
                  <a:pt x="0" y="0"/>
                </a:moveTo>
                <a:lnTo>
                  <a:pt x="8957929" y="0"/>
                </a:lnTo>
                <a:lnTo>
                  <a:pt x="8957929" y="10287000"/>
                </a:lnTo>
                <a:lnTo>
                  <a:pt x="0" y="10287000"/>
                </a:lnTo>
                <a:lnTo>
                  <a:pt x="0" y="0"/>
                </a:lnTo>
                <a:close/>
              </a:path>
            </a:pathLst>
          </a:custGeom>
          <a:blipFill>
            <a:blip r:embed="rId4"/>
            <a:stretch>
              <a:fillRect l="-104152" t="0" r="0" b="-21"/>
            </a:stretch>
          </a:blipFill>
        </p:spPr>
      </p:sp>
      <p:sp>
        <p:nvSpPr>
          <p:cNvPr name="Freeform 6" id="6"/>
          <p:cNvSpPr/>
          <p:nvPr/>
        </p:nvSpPr>
        <p:spPr>
          <a:xfrm flipH="false" flipV="false" rot="0">
            <a:off x="0" y="8899448"/>
            <a:ext cx="18288000" cy="1403497"/>
          </a:xfrm>
          <a:custGeom>
            <a:avLst/>
            <a:gdLst/>
            <a:ahLst/>
            <a:cxnLst/>
            <a:rect r="r" b="b" t="t" l="l"/>
            <a:pathLst>
              <a:path h="1403497" w="18288000">
                <a:moveTo>
                  <a:pt x="0" y="0"/>
                </a:moveTo>
                <a:lnTo>
                  <a:pt x="18288000" y="0"/>
                </a:lnTo>
                <a:lnTo>
                  <a:pt x="18288000" y="1403498"/>
                </a:lnTo>
                <a:lnTo>
                  <a:pt x="0" y="1403498"/>
                </a:lnTo>
                <a:lnTo>
                  <a:pt x="0" y="0"/>
                </a:lnTo>
                <a:close/>
              </a:path>
            </a:pathLst>
          </a:custGeom>
          <a:blipFill>
            <a:blip r:embed="rId4"/>
            <a:stretch>
              <a:fillRect l="0" t="-633098" r="0" b="-19"/>
            </a:stretch>
          </a:blipFill>
        </p:spPr>
      </p:sp>
      <p:sp>
        <p:nvSpPr>
          <p:cNvPr name="Freeform 7" id="7"/>
          <p:cNvSpPr/>
          <p:nvPr/>
        </p:nvSpPr>
        <p:spPr>
          <a:xfrm flipH="false" flipV="false" rot="0">
            <a:off x="16074884" y="7961133"/>
            <a:ext cx="1702544" cy="1640064"/>
          </a:xfrm>
          <a:custGeom>
            <a:avLst/>
            <a:gdLst/>
            <a:ahLst/>
            <a:cxnLst/>
            <a:rect r="r" b="b" t="t" l="l"/>
            <a:pathLst>
              <a:path h="1640064" w="1702544">
                <a:moveTo>
                  <a:pt x="0" y="0"/>
                </a:moveTo>
                <a:lnTo>
                  <a:pt x="1702543" y="0"/>
                </a:lnTo>
                <a:lnTo>
                  <a:pt x="1702543" y="1640064"/>
                </a:lnTo>
                <a:lnTo>
                  <a:pt x="0" y="1640064"/>
                </a:lnTo>
                <a:lnTo>
                  <a:pt x="0" y="0"/>
                </a:lnTo>
                <a:close/>
              </a:path>
            </a:pathLst>
          </a:custGeom>
          <a:blipFill>
            <a:blip r:embed="rId5"/>
            <a:stretch>
              <a:fillRect l="0" t="0" r="-145" b="0"/>
            </a:stretch>
          </a:blipFill>
        </p:spPr>
      </p:sp>
      <p:sp>
        <p:nvSpPr>
          <p:cNvPr name="TextBox 8" id="8"/>
          <p:cNvSpPr txBox="true"/>
          <p:nvPr/>
        </p:nvSpPr>
        <p:spPr>
          <a:xfrm rot="0">
            <a:off x="10367047" y="4423975"/>
            <a:ext cx="8281826" cy="2725335"/>
          </a:xfrm>
          <a:prstGeom prst="rect">
            <a:avLst/>
          </a:prstGeom>
        </p:spPr>
        <p:txBody>
          <a:bodyPr anchor="t" rtlCol="false" tIns="0" lIns="0" bIns="0" rIns="0">
            <a:spAutoFit/>
          </a:bodyPr>
          <a:lstStyle/>
          <a:p>
            <a:pPr algn="l">
              <a:lnSpc>
                <a:spcPts val="9663"/>
              </a:lnSpc>
            </a:pPr>
            <a:r>
              <a:rPr lang="en-US" sz="8948" b="true">
                <a:solidFill>
                  <a:srgbClr val="FFFFFF"/>
                </a:solidFill>
                <a:latin typeface="Helvetica World Bold"/>
                <a:ea typeface="Helvetica World Bold"/>
                <a:cs typeface="Helvetica World Bold"/>
                <a:sym typeface="Helvetica World Bold"/>
              </a:rPr>
              <a:t>Pet Program Resources</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85800" y="9214338"/>
            <a:ext cx="1379712" cy="388318"/>
          </a:xfrm>
          <a:custGeom>
            <a:avLst/>
            <a:gdLst/>
            <a:ahLst/>
            <a:cxnLst/>
            <a:rect r="r" b="b" t="t" l="l"/>
            <a:pathLst>
              <a:path h="388318" w="1379712">
                <a:moveTo>
                  <a:pt x="0" y="0"/>
                </a:moveTo>
                <a:lnTo>
                  <a:pt x="1379712" y="0"/>
                </a:lnTo>
                <a:lnTo>
                  <a:pt x="1379712" y="388318"/>
                </a:lnTo>
                <a:lnTo>
                  <a:pt x="0" y="388318"/>
                </a:lnTo>
                <a:lnTo>
                  <a:pt x="0" y="0"/>
                </a:lnTo>
                <a:close/>
              </a:path>
            </a:pathLst>
          </a:custGeom>
          <a:blipFill>
            <a:blip r:embed="rId2"/>
            <a:stretch>
              <a:fillRect l="0" t="0" r="-195" b="0"/>
            </a:stretch>
          </a:blipFill>
        </p:spPr>
      </p:sp>
      <p:grpSp>
        <p:nvGrpSpPr>
          <p:cNvPr name="Group 3" id="3"/>
          <p:cNvGrpSpPr/>
          <p:nvPr/>
        </p:nvGrpSpPr>
        <p:grpSpPr>
          <a:xfrm rot="0">
            <a:off x="0" y="223806"/>
            <a:ext cx="18288000" cy="1756317"/>
            <a:chOff x="0" y="0"/>
            <a:chExt cx="24384000" cy="2341756"/>
          </a:xfrm>
        </p:grpSpPr>
        <p:sp>
          <p:nvSpPr>
            <p:cNvPr name="Freeform 4" id="4"/>
            <p:cNvSpPr/>
            <p:nvPr/>
          </p:nvSpPr>
          <p:spPr>
            <a:xfrm flipH="false" flipV="false" rot="0">
              <a:off x="0" y="0"/>
              <a:ext cx="24384000" cy="2341753"/>
            </a:xfrm>
            <a:custGeom>
              <a:avLst/>
              <a:gdLst/>
              <a:ahLst/>
              <a:cxnLst/>
              <a:rect r="r" b="b" t="t" l="l"/>
              <a:pathLst>
                <a:path h="2341753" w="24384000">
                  <a:moveTo>
                    <a:pt x="0" y="0"/>
                  </a:moveTo>
                  <a:lnTo>
                    <a:pt x="24384000" y="0"/>
                  </a:lnTo>
                  <a:lnTo>
                    <a:pt x="24384000" y="2341753"/>
                  </a:lnTo>
                  <a:lnTo>
                    <a:pt x="0" y="2341753"/>
                  </a:lnTo>
                  <a:close/>
                </a:path>
              </a:pathLst>
            </a:custGeom>
            <a:solidFill>
              <a:srgbClr val="1B806D"/>
            </a:solidFill>
          </p:spPr>
        </p:sp>
      </p:grpSp>
      <p:sp>
        <p:nvSpPr>
          <p:cNvPr name="TextBox 5" id="5"/>
          <p:cNvSpPr txBox="true"/>
          <p:nvPr/>
        </p:nvSpPr>
        <p:spPr>
          <a:xfrm rot="0">
            <a:off x="685800" y="640080"/>
            <a:ext cx="15537564" cy="1030224"/>
          </a:xfrm>
          <a:prstGeom prst="rect">
            <a:avLst/>
          </a:prstGeom>
        </p:spPr>
        <p:txBody>
          <a:bodyPr anchor="t" rtlCol="false" tIns="0" lIns="0" bIns="0" rIns="0">
            <a:spAutoFit/>
          </a:bodyPr>
          <a:lstStyle/>
          <a:p>
            <a:pPr algn="l">
              <a:lnSpc>
                <a:spcPts val="7127"/>
              </a:lnSpc>
            </a:pPr>
            <a:r>
              <a:rPr lang="en-US" sz="6599" b="true">
                <a:solidFill>
                  <a:srgbClr val="FFFFFF"/>
                </a:solidFill>
                <a:latin typeface="Helvetica World Bold"/>
                <a:ea typeface="Helvetica World Bold"/>
                <a:cs typeface="Helvetica World Bold"/>
                <a:sym typeface="Helvetica World Bold"/>
              </a:rPr>
              <a:t>Grants</a:t>
            </a:r>
          </a:p>
        </p:txBody>
      </p:sp>
      <p:sp>
        <p:nvSpPr>
          <p:cNvPr name="TextBox 6" id="6"/>
          <p:cNvSpPr txBox="true"/>
          <p:nvPr/>
        </p:nvSpPr>
        <p:spPr>
          <a:xfrm rot="0">
            <a:off x="1028700" y="3478811"/>
            <a:ext cx="14823927" cy="4762500"/>
          </a:xfrm>
          <a:prstGeom prst="rect">
            <a:avLst/>
          </a:prstGeom>
        </p:spPr>
        <p:txBody>
          <a:bodyPr anchor="t" rtlCol="false" tIns="0" lIns="0" bIns="0" rIns="0">
            <a:spAutoFit/>
          </a:bodyPr>
          <a:lstStyle/>
          <a:p>
            <a:pPr algn="l">
              <a:lnSpc>
                <a:spcPts val="4675"/>
              </a:lnSpc>
            </a:pPr>
            <a:r>
              <a:rPr lang="en-US" sz="3896" u="sng">
                <a:solidFill>
                  <a:srgbClr val="32306B"/>
                </a:solidFill>
                <a:latin typeface="Helvetica World"/>
                <a:ea typeface="Helvetica World"/>
                <a:cs typeface="Helvetica World"/>
                <a:sym typeface="Helvetica World"/>
                <a:hlinkClick r:id="rId3" tooltip="https://redrover.org/relief-dv/dv-safe-housing-grants/"/>
              </a:rPr>
              <a:t>Red Rover Homeless Shelter Safe Housing Grant</a:t>
            </a:r>
          </a:p>
          <a:p>
            <a:pPr algn="l">
              <a:lnSpc>
                <a:spcPts val="4675"/>
              </a:lnSpc>
            </a:pPr>
          </a:p>
          <a:p>
            <a:pPr algn="l">
              <a:lnSpc>
                <a:spcPts val="4675"/>
              </a:lnSpc>
            </a:pPr>
            <a:r>
              <a:rPr lang="en-US" sz="3896" u="sng">
                <a:solidFill>
                  <a:srgbClr val="32306B"/>
                </a:solidFill>
                <a:latin typeface="Helvetica World"/>
                <a:ea typeface="Helvetica World"/>
                <a:cs typeface="Helvetica World"/>
                <a:sym typeface="Helvetica World"/>
                <a:hlinkClick r:id="rId4" tooltip="https://greatergood.org/rescue-rebuild/homeless-veterans-housing-renovation-application"/>
              </a:rPr>
              <a:t>Rescue Rebuild Homeless Housing Renovation</a:t>
            </a:r>
          </a:p>
          <a:p>
            <a:pPr algn="l">
              <a:lnSpc>
                <a:spcPts val="4675"/>
              </a:lnSpc>
            </a:pPr>
          </a:p>
          <a:p>
            <a:pPr algn="l">
              <a:lnSpc>
                <a:spcPts val="4675"/>
              </a:lnSpc>
            </a:pPr>
            <a:r>
              <a:rPr lang="en-US" sz="3896" u="sng">
                <a:solidFill>
                  <a:srgbClr val="32306B"/>
                </a:solidFill>
                <a:latin typeface="Helvetica World"/>
                <a:ea typeface="Helvetica World"/>
                <a:cs typeface="Helvetica World"/>
                <a:sym typeface="Helvetica World"/>
                <a:hlinkClick r:id="rId5" tooltip="https://mvhcares.tfaforms.net/f/BFCCG"/>
              </a:rPr>
              <a:t>Banfield Community Cares </a:t>
            </a:r>
          </a:p>
          <a:p>
            <a:pPr algn="l">
              <a:lnSpc>
                <a:spcPts val="4675"/>
              </a:lnSpc>
            </a:pPr>
          </a:p>
          <a:p>
            <a:pPr algn="l">
              <a:lnSpc>
                <a:spcPts val="4675"/>
              </a:lnSpc>
            </a:pPr>
            <a:r>
              <a:rPr lang="en-US" sz="3896" u="sng">
                <a:solidFill>
                  <a:srgbClr val="32306B"/>
                </a:solidFill>
                <a:latin typeface="Helvetica World"/>
                <a:ea typeface="Helvetica World"/>
                <a:cs typeface="Helvetica World"/>
                <a:sym typeface="Helvetica World"/>
                <a:hlinkClick r:id="rId6" tooltip="https://greatergood.org/goods"/>
              </a:rPr>
              <a:t>Greater Good Charities</a:t>
            </a:r>
          </a:p>
          <a:p>
            <a:pPr algn="l">
              <a:lnSpc>
                <a:spcPts val="4924"/>
              </a:lnSpc>
            </a:pP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85800" y="9214338"/>
            <a:ext cx="1379712" cy="388318"/>
          </a:xfrm>
          <a:custGeom>
            <a:avLst/>
            <a:gdLst/>
            <a:ahLst/>
            <a:cxnLst/>
            <a:rect r="r" b="b" t="t" l="l"/>
            <a:pathLst>
              <a:path h="388318" w="1379712">
                <a:moveTo>
                  <a:pt x="0" y="0"/>
                </a:moveTo>
                <a:lnTo>
                  <a:pt x="1379712" y="0"/>
                </a:lnTo>
                <a:lnTo>
                  <a:pt x="1379712" y="388318"/>
                </a:lnTo>
                <a:lnTo>
                  <a:pt x="0" y="388318"/>
                </a:lnTo>
                <a:lnTo>
                  <a:pt x="0" y="0"/>
                </a:lnTo>
                <a:close/>
              </a:path>
            </a:pathLst>
          </a:custGeom>
          <a:blipFill>
            <a:blip r:embed="rId2"/>
            <a:stretch>
              <a:fillRect l="0" t="0" r="-195" b="0"/>
            </a:stretch>
          </a:blipFill>
        </p:spPr>
      </p:sp>
      <p:grpSp>
        <p:nvGrpSpPr>
          <p:cNvPr name="Group 3" id="3"/>
          <p:cNvGrpSpPr/>
          <p:nvPr/>
        </p:nvGrpSpPr>
        <p:grpSpPr>
          <a:xfrm rot="0">
            <a:off x="0" y="223806"/>
            <a:ext cx="18288000" cy="1756317"/>
            <a:chOff x="0" y="0"/>
            <a:chExt cx="24384000" cy="2341756"/>
          </a:xfrm>
        </p:grpSpPr>
        <p:sp>
          <p:nvSpPr>
            <p:cNvPr name="Freeform 4" id="4"/>
            <p:cNvSpPr/>
            <p:nvPr/>
          </p:nvSpPr>
          <p:spPr>
            <a:xfrm flipH="false" flipV="false" rot="0">
              <a:off x="0" y="0"/>
              <a:ext cx="24384000" cy="2341753"/>
            </a:xfrm>
            <a:custGeom>
              <a:avLst/>
              <a:gdLst/>
              <a:ahLst/>
              <a:cxnLst/>
              <a:rect r="r" b="b" t="t" l="l"/>
              <a:pathLst>
                <a:path h="2341753" w="24384000">
                  <a:moveTo>
                    <a:pt x="0" y="0"/>
                  </a:moveTo>
                  <a:lnTo>
                    <a:pt x="24384000" y="0"/>
                  </a:lnTo>
                  <a:lnTo>
                    <a:pt x="24384000" y="2341753"/>
                  </a:lnTo>
                  <a:lnTo>
                    <a:pt x="0" y="2341753"/>
                  </a:lnTo>
                  <a:close/>
                </a:path>
              </a:pathLst>
            </a:custGeom>
            <a:solidFill>
              <a:srgbClr val="534C86"/>
            </a:solidFill>
          </p:spPr>
        </p:sp>
      </p:grpSp>
      <p:sp>
        <p:nvSpPr>
          <p:cNvPr name="TextBox 5" id="5"/>
          <p:cNvSpPr txBox="true"/>
          <p:nvPr/>
        </p:nvSpPr>
        <p:spPr>
          <a:xfrm rot="0">
            <a:off x="685800" y="640080"/>
            <a:ext cx="15537564" cy="1030224"/>
          </a:xfrm>
          <a:prstGeom prst="rect">
            <a:avLst/>
          </a:prstGeom>
        </p:spPr>
        <p:txBody>
          <a:bodyPr anchor="t" rtlCol="false" tIns="0" lIns="0" bIns="0" rIns="0">
            <a:spAutoFit/>
          </a:bodyPr>
          <a:lstStyle/>
          <a:p>
            <a:pPr algn="l">
              <a:lnSpc>
                <a:spcPts val="7127"/>
              </a:lnSpc>
            </a:pPr>
            <a:r>
              <a:rPr lang="en-US" sz="6599" b="true">
                <a:solidFill>
                  <a:srgbClr val="FFFFFF"/>
                </a:solidFill>
                <a:latin typeface="Helvetica World Bold"/>
                <a:ea typeface="Helvetica World Bold"/>
                <a:cs typeface="Helvetica World Bold"/>
                <a:sym typeface="Helvetica World Bold"/>
              </a:rPr>
              <a:t>Educational Resources</a:t>
            </a:r>
          </a:p>
        </p:txBody>
      </p:sp>
      <p:sp>
        <p:nvSpPr>
          <p:cNvPr name="TextBox 6" id="6"/>
          <p:cNvSpPr txBox="true"/>
          <p:nvPr/>
        </p:nvSpPr>
        <p:spPr>
          <a:xfrm rot="0">
            <a:off x="1042619" y="2339680"/>
            <a:ext cx="14823927" cy="6505575"/>
          </a:xfrm>
          <a:prstGeom prst="rect">
            <a:avLst/>
          </a:prstGeom>
        </p:spPr>
        <p:txBody>
          <a:bodyPr anchor="t" rtlCol="false" tIns="0" lIns="0" bIns="0" rIns="0">
            <a:spAutoFit/>
          </a:bodyPr>
          <a:lstStyle/>
          <a:p>
            <a:pPr algn="l">
              <a:lnSpc>
                <a:spcPts val="4675"/>
              </a:lnSpc>
            </a:pPr>
            <a:r>
              <a:rPr lang="en-US" sz="3896" u="sng">
                <a:solidFill>
                  <a:srgbClr val="32306B"/>
                </a:solidFill>
                <a:latin typeface="Helvetica World"/>
                <a:ea typeface="Helvetica World"/>
                <a:cs typeface="Helvetica World"/>
                <a:sym typeface="Helvetica World"/>
                <a:hlinkClick r:id="rId3" tooltip="https://endhomelessness.org/resources/toolkits-and-training-materials/pets/"/>
              </a:rPr>
              <a:t>Keeping People and Pets Together Toolkit</a:t>
            </a:r>
          </a:p>
          <a:p>
            <a:pPr algn="l">
              <a:lnSpc>
                <a:spcPts val="4675"/>
              </a:lnSpc>
            </a:pPr>
          </a:p>
          <a:p>
            <a:pPr algn="l">
              <a:lnSpc>
                <a:spcPts val="4675"/>
              </a:lnSpc>
            </a:pPr>
            <a:r>
              <a:rPr lang="en-US" sz="3896" u="sng">
                <a:solidFill>
                  <a:srgbClr val="32306B"/>
                </a:solidFill>
                <a:latin typeface="Helvetica World"/>
                <a:ea typeface="Helvetica World"/>
                <a:cs typeface="Helvetica World"/>
                <a:sym typeface="Helvetica World"/>
                <a:hlinkClick r:id="rId4" tooltip="https://www.mydogismyhome.org"/>
              </a:rPr>
              <a:t>My Dog is My Home</a:t>
            </a:r>
          </a:p>
          <a:p>
            <a:pPr algn="l">
              <a:lnSpc>
                <a:spcPts val="4675"/>
              </a:lnSpc>
            </a:pPr>
          </a:p>
          <a:p>
            <a:pPr algn="l">
              <a:lnSpc>
                <a:spcPts val="4675"/>
              </a:lnSpc>
            </a:pPr>
            <a:r>
              <a:rPr lang="en-US" sz="3896" u="sng">
                <a:solidFill>
                  <a:srgbClr val="32306B"/>
                </a:solidFill>
                <a:latin typeface="Helvetica World"/>
                <a:ea typeface="Helvetica World"/>
                <a:cs typeface="Helvetica World"/>
                <a:sym typeface="Helvetica World"/>
                <a:hlinkClick r:id="rId5" tooltip="https://www.co-shelteringcollaborative.org"/>
              </a:rPr>
              <a:t>Co-Sheltering Collaborative </a:t>
            </a:r>
          </a:p>
          <a:p>
            <a:pPr algn="l">
              <a:lnSpc>
                <a:spcPts val="4675"/>
              </a:lnSpc>
            </a:pPr>
          </a:p>
          <a:p>
            <a:pPr algn="l">
              <a:lnSpc>
                <a:spcPts val="4675"/>
              </a:lnSpc>
            </a:pPr>
            <a:r>
              <a:rPr lang="en-US" sz="3896" u="sng">
                <a:solidFill>
                  <a:srgbClr val="32306B"/>
                </a:solidFill>
                <a:latin typeface="Helvetica World"/>
                <a:ea typeface="Helvetica World"/>
                <a:cs typeface="Helvetica World"/>
                <a:sym typeface="Helvetica World"/>
                <a:hlinkClick r:id="rId6" tooltip="https://www.safehavensforpets.org/about-safe-havens/"/>
              </a:rPr>
              <a:t>Safe Havens for Pets</a:t>
            </a:r>
          </a:p>
          <a:p>
            <a:pPr algn="l">
              <a:lnSpc>
                <a:spcPts val="4675"/>
              </a:lnSpc>
            </a:pPr>
          </a:p>
          <a:p>
            <a:pPr algn="l">
              <a:lnSpc>
                <a:spcPts val="4675"/>
              </a:lnSpc>
            </a:pPr>
            <a:r>
              <a:rPr lang="en-US" sz="3896" u="sng">
                <a:solidFill>
                  <a:srgbClr val="32306B"/>
                </a:solidFill>
                <a:latin typeface="Helvetica World"/>
                <a:ea typeface="Helvetica World"/>
                <a:cs typeface="Helvetica World"/>
                <a:sym typeface="Helvetica World"/>
                <a:hlinkClick r:id="rId7" tooltip="https://saftprogram.org"/>
              </a:rPr>
              <a:t>Safe-T for Pets</a:t>
            </a:r>
          </a:p>
          <a:p>
            <a:pPr algn="l">
              <a:lnSpc>
                <a:spcPts val="4675"/>
              </a:lnSpc>
            </a:pPr>
          </a:p>
          <a:p>
            <a:pPr algn="l">
              <a:lnSpc>
                <a:spcPts val="4675"/>
              </a:lnSpc>
            </a:pPr>
            <a:r>
              <a:rPr lang="en-US" sz="3896" u="sng">
                <a:solidFill>
                  <a:srgbClr val="32306B"/>
                </a:solidFill>
                <a:latin typeface="Helvetica World"/>
                <a:ea typeface="Helvetica World"/>
                <a:cs typeface="Helvetica World"/>
                <a:sym typeface="Helvetica World"/>
                <a:hlinkClick r:id="rId8" tooltip="https://resources.humananimalsupportservices.org/hubfs/KFT%20Housing%20Toolkit_Combined_2024.pdf"/>
              </a:rPr>
              <a:t>HASS KFT Housing Toolkit</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923680"/>
        </a:solidFill>
      </p:bgPr>
    </p:bg>
    <p:spTree>
      <p:nvGrpSpPr>
        <p:cNvPr id="1" name=""/>
        <p:cNvGrpSpPr/>
        <p:nvPr/>
      </p:nvGrpSpPr>
      <p:grpSpPr>
        <a:xfrm>
          <a:off x="0" y="0"/>
          <a:ext cx="0" cy="0"/>
          <a:chOff x="0" y="0"/>
          <a:chExt cx="0" cy="0"/>
        </a:xfrm>
      </p:grpSpPr>
      <p:sp>
        <p:nvSpPr>
          <p:cNvPr name="Freeform 2" id="2"/>
          <p:cNvSpPr/>
          <p:nvPr/>
        </p:nvSpPr>
        <p:spPr>
          <a:xfrm flipH="false" flipV="false" rot="0">
            <a:off x="685800" y="9214338"/>
            <a:ext cx="1379712" cy="388318"/>
          </a:xfrm>
          <a:custGeom>
            <a:avLst/>
            <a:gdLst/>
            <a:ahLst/>
            <a:cxnLst/>
            <a:rect r="r" b="b" t="t" l="l"/>
            <a:pathLst>
              <a:path h="388318" w="1379712">
                <a:moveTo>
                  <a:pt x="0" y="0"/>
                </a:moveTo>
                <a:lnTo>
                  <a:pt x="1379712" y="0"/>
                </a:lnTo>
                <a:lnTo>
                  <a:pt x="1379712" y="388318"/>
                </a:lnTo>
                <a:lnTo>
                  <a:pt x="0" y="388318"/>
                </a:lnTo>
                <a:lnTo>
                  <a:pt x="0" y="0"/>
                </a:lnTo>
                <a:close/>
              </a:path>
            </a:pathLst>
          </a:custGeom>
          <a:blipFill>
            <a:blip r:embed="rId2"/>
            <a:stretch>
              <a:fillRect l="0" t="0" r="-195" b="0"/>
            </a:stretch>
          </a:blipFill>
        </p:spPr>
      </p:sp>
      <p:sp>
        <p:nvSpPr>
          <p:cNvPr name="Freeform 3" id="3"/>
          <p:cNvSpPr/>
          <p:nvPr/>
        </p:nvSpPr>
        <p:spPr>
          <a:xfrm flipH="false" flipV="false" rot="0">
            <a:off x="685800" y="9214338"/>
            <a:ext cx="1379712" cy="388318"/>
          </a:xfrm>
          <a:custGeom>
            <a:avLst/>
            <a:gdLst/>
            <a:ahLst/>
            <a:cxnLst/>
            <a:rect r="r" b="b" t="t" l="l"/>
            <a:pathLst>
              <a:path h="388318" w="1379712">
                <a:moveTo>
                  <a:pt x="0" y="0"/>
                </a:moveTo>
                <a:lnTo>
                  <a:pt x="1379712" y="0"/>
                </a:lnTo>
                <a:lnTo>
                  <a:pt x="1379712" y="388318"/>
                </a:lnTo>
                <a:lnTo>
                  <a:pt x="0" y="388318"/>
                </a:lnTo>
                <a:lnTo>
                  <a:pt x="0" y="0"/>
                </a:lnTo>
                <a:close/>
              </a:path>
            </a:pathLst>
          </a:custGeom>
          <a:blipFill>
            <a:blip r:embed="rId3"/>
            <a:stretch>
              <a:fillRect l="0" t="0" r="-195" b="0"/>
            </a:stretch>
          </a:blipFill>
        </p:spPr>
      </p:sp>
      <p:sp>
        <p:nvSpPr>
          <p:cNvPr name="Freeform 4" id="4"/>
          <p:cNvSpPr/>
          <p:nvPr/>
        </p:nvSpPr>
        <p:spPr>
          <a:xfrm flipH="false" flipV="false" rot="0">
            <a:off x="14030158" y="6160243"/>
            <a:ext cx="3572042" cy="3440957"/>
          </a:xfrm>
          <a:custGeom>
            <a:avLst/>
            <a:gdLst/>
            <a:ahLst/>
            <a:cxnLst/>
            <a:rect r="r" b="b" t="t" l="l"/>
            <a:pathLst>
              <a:path h="3440957" w="3572042">
                <a:moveTo>
                  <a:pt x="0" y="0"/>
                </a:moveTo>
                <a:lnTo>
                  <a:pt x="3572042" y="0"/>
                </a:lnTo>
                <a:lnTo>
                  <a:pt x="3572042" y="3440957"/>
                </a:lnTo>
                <a:lnTo>
                  <a:pt x="0" y="3440957"/>
                </a:lnTo>
                <a:lnTo>
                  <a:pt x="0" y="0"/>
                </a:lnTo>
                <a:close/>
              </a:path>
            </a:pathLst>
          </a:custGeom>
          <a:blipFill>
            <a:blip r:embed="rId4"/>
            <a:stretch>
              <a:fillRect l="0" t="0" r="-145" b="0"/>
            </a:stretch>
          </a:blipFill>
        </p:spPr>
      </p:sp>
      <p:sp>
        <p:nvSpPr>
          <p:cNvPr name="TextBox 5" id="5"/>
          <p:cNvSpPr txBox="true"/>
          <p:nvPr/>
        </p:nvSpPr>
        <p:spPr>
          <a:xfrm rot="0">
            <a:off x="1375218" y="801149"/>
            <a:ext cx="15537564" cy="8042910"/>
          </a:xfrm>
          <a:prstGeom prst="rect">
            <a:avLst/>
          </a:prstGeom>
        </p:spPr>
        <p:txBody>
          <a:bodyPr anchor="t" rtlCol="false" tIns="0" lIns="0" bIns="0" rIns="0">
            <a:spAutoFit/>
          </a:bodyPr>
          <a:lstStyle/>
          <a:p>
            <a:pPr algn="l">
              <a:lnSpc>
                <a:spcPts val="6480"/>
              </a:lnSpc>
            </a:pPr>
            <a:r>
              <a:rPr lang="en-US" sz="6000" b="true">
                <a:solidFill>
                  <a:srgbClr val="FFFFFF"/>
                </a:solidFill>
                <a:latin typeface="Helvetica World Bold"/>
                <a:ea typeface="Helvetica World Bold"/>
                <a:cs typeface="Helvetica World Bold"/>
                <a:sym typeface="Helvetica World Bold"/>
              </a:rPr>
              <a:t>Overview</a:t>
            </a:r>
          </a:p>
          <a:p>
            <a:pPr algn="l">
              <a:lnSpc>
                <a:spcPts val="6480"/>
              </a:lnSpc>
            </a:pPr>
          </a:p>
          <a:p>
            <a:pPr algn="l">
              <a:lnSpc>
                <a:spcPts val="6480"/>
              </a:lnSpc>
            </a:pPr>
            <a:r>
              <a:rPr lang="en-US" sz="6000">
                <a:solidFill>
                  <a:srgbClr val="FFFFFF"/>
                </a:solidFill>
                <a:latin typeface="Helvetica World"/>
                <a:ea typeface="Helvetica World"/>
                <a:cs typeface="Helvetica World"/>
                <a:sym typeface="Helvetica World"/>
              </a:rPr>
              <a:t>Willow Pet Program Services</a:t>
            </a:r>
          </a:p>
          <a:p>
            <a:pPr algn="l">
              <a:lnSpc>
                <a:spcPts val="5400"/>
              </a:lnSpc>
            </a:pPr>
            <a:r>
              <a:rPr lang="en-US" sz="5000">
                <a:solidFill>
                  <a:srgbClr val="FFFFFF"/>
                </a:solidFill>
                <a:latin typeface="Helvetica World"/>
                <a:ea typeface="Helvetica World"/>
                <a:cs typeface="Helvetica World"/>
                <a:sym typeface="Helvetica World"/>
              </a:rPr>
              <a:t>     Shelter facility information</a:t>
            </a:r>
          </a:p>
          <a:p>
            <a:pPr algn="l">
              <a:lnSpc>
                <a:spcPts val="5400"/>
              </a:lnSpc>
            </a:pPr>
            <a:r>
              <a:rPr lang="en-US" sz="5000">
                <a:solidFill>
                  <a:srgbClr val="FFFFFF"/>
                </a:solidFill>
                <a:latin typeface="Helvetica World"/>
                <a:ea typeface="Helvetica World"/>
                <a:cs typeface="Helvetica World"/>
                <a:sym typeface="Helvetica World"/>
              </a:rPr>
              <a:t>     Community Partners</a:t>
            </a:r>
          </a:p>
          <a:p>
            <a:pPr algn="l">
              <a:lnSpc>
                <a:spcPts val="6480"/>
              </a:lnSpc>
            </a:pPr>
          </a:p>
          <a:p>
            <a:pPr algn="l">
              <a:lnSpc>
                <a:spcPts val="6480"/>
              </a:lnSpc>
            </a:pPr>
            <a:r>
              <a:rPr lang="en-US" sz="6000">
                <a:solidFill>
                  <a:srgbClr val="FFFFFF"/>
                </a:solidFill>
                <a:latin typeface="Helvetica World"/>
                <a:ea typeface="Helvetica World"/>
                <a:cs typeface="Helvetica World"/>
                <a:sym typeface="Helvetica World"/>
              </a:rPr>
              <a:t>Pet Program Policies</a:t>
            </a:r>
          </a:p>
          <a:p>
            <a:pPr algn="l">
              <a:lnSpc>
                <a:spcPts val="6480"/>
              </a:lnSpc>
            </a:pPr>
          </a:p>
          <a:p>
            <a:pPr algn="l">
              <a:lnSpc>
                <a:spcPts val="6480"/>
              </a:lnSpc>
            </a:pPr>
            <a:r>
              <a:rPr lang="en-US" sz="6000">
                <a:solidFill>
                  <a:srgbClr val="FFFFFF"/>
                </a:solidFill>
                <a:latin typeface="Helvetica World"/>
                <a:ea typeface="Helvetica World"/>
                <a:cs typeface="Helvetica World"/>
                <a:sym typeface="Helvetica World"/>
              </a:rPr>
              <a:t>Pet Program Resources</a:t>
            </a:r>
          </a:p>
          <a:p>
            <a:pPr algn="l">
              <a:lnSpc>
                <a:spcPts val="6480"/>
              </a:lnSpc>
            </a:pPr>
          </a:p>
        </p:txBody>
      </p:sp>
      <p:sp>
        <p:nvSpPr>
          <p:cNvPr name="TextBox 6" id="6"/>
          <p:cNvSpPr txBox="true"/>
          <p:nvPr/>
        </p:nvSpPr>
        <p:spPr>
          <a:xfrm rot="0">
            <a:off x="14173200" y="9396412"/>
            <a:ext cx="4114800" cy="247650"/>
          </a:xfrm>
          <a:prstGeom prst="rect">
            <a:avLst/>
          </a:prstGeom>
        </p:spPr>
        <p:txBody>
          <a:bodyPr anchor="t" rtlCol="false" tIns="0" lIns="0" bIns="0" rIns="0">
            <a:spAutoFit/>
          </a:bodyPr>
          <a:lstStyle/>
          <a:p>
            <a:pPr algn="r">
              <a:lnSpc>
                <a:spcPts val="1980"/>
              </a:lnSpc>
            </a:pPr>
            <a:r>
              <a:rPr lang="en-US" sz="1650">
                <a:solidFill>
                  <a:srgbClr val="534C86"/>
                </a:solidFill>
                <a:latin typeface="Helvetica World"/>
                <a:ea typeface="Helvetica World"/>
                <a:cs typeface="Helvetica World"/>
                <a:sym typeface="Helvetica World"/>
              </a:rPr>
              <a:t>2</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85800" y="9214338"/>
            <a:ext cx="1379712" cy="388318"/>
          </a:xfrm>
          <a:custGeom>
            <a:avLst/>
            <a:gdLst/>
            <a:ahLst/>
            <a:cxnLst/>
            <a:rect r="r" b="b" t="t" l="l"/>
            <a:pathLst>
              <a:path h="388318" w="1379712">
                <a:moveTo>
                  <a:pt x="0" y="0"/>
                </a:moveTo>
                <a:lnTo>
                  <a:pt x="1379712" y="0"/>
                </a:lnTo>
                <a:lnTo>
                  <a:pt x="1379712" y="388318"/>
                </a:lnTo>
                <a:lnTo>
                  <a:pt x="0" y="388318"/>
                </a:lnTo>
                <a:lnTo>
                  <a:pt x="0" y="0"/>
                </a:lnTo>
                <a:close/>
              </a:path>
            </a:pathLst>
          </a:custGeom>
          <a:blipFill>
            <a:blip r:embed="rId2"/>
            <a:stretch>
              <a:fillRect l="0" t="0" r="-195" b="0"/>
            </a:stretch>
          </a:blipFill>
        </p:spPr>
      </p:sp>
      <p:sp>
        <p:nvSpPr>
          <p:cNvPr name="Freeform 3" id="3"/>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22"/>
            </a:stretch>
          </a:blipFill>
        </p:spPr>
      </p:sp>
      <p:sp>
        <p:nvSpPr>
          <p:cNvPr name="Freeform 4" id="4"/>
          <p:cNvSpPr/>
          <p:nvPr/>
        </p:nvSpPr>
        <p:spPr>
          <a:xfrm flipH="false" flipV="false" rot="0">
            <a:off x="16074884" y="7961133"/>
            <a:ext cx="1702544" cy="1640064"/>
          </a:xfrm>
          <a:custGeom>
            <a:avLst/>
            <a:gdLst/>
            <a:ahLst/>
            <a:cxnLst/>
            <a:rect r="r" b="b" t="t" l="l"/>
            <a:pathLst>
              <a:path h="1640064" w="1702544">
                <a:moveTo>
                  <a:pt x="0" y="0"/>
                </a:moveTo>
                <a:lnTo>
                  <a:pt x="1702543" y="0"/>
                </a:lnTo>
                <a:lnTo>
                  <a:pt x="1702543" y="1640064"/>
                </a:lnTo>
                <a:lnTo>
                  <a:pt x="0" y="1640064"/>
                </a:lnTo>
                <a:lnTo>
                  <a:pt x="0" y="0"/>
                </a:lnTo>
                <a:close/>
              </a:path>
            </a:pathLst>
          </a:custGeom>
          <a:blipFill>
            <a:blip r:embed="rId4"/>
            <a:stretch>
              <a:fillRect l="0" t="0" r="-145" b="0"/>
            </a:stretch>
          </a:blipFill>
        </p:spPr>
      </p:sp>
      <p:sp>
        <p:nvSpPr>
          <p:cNvPr name="TextBox 5" id="5"/>
          <p:cNvSpPr txBox="true"/>
          <p:nvPr/>
        </p:nvSpPr>
        <p:spPr>
          <a:xfrm rot="0">
            <a:off x="685800" y="2033016"/>
            <a:ext cx="15773400" cy="6287643"/>
          </a:xfrm>
          <a:prstGeom prst="rect">
            <a:avLst/>
          </a:prstGeom>
        </p:spPr>
        <p:txBody>
          <a:bodyPr anchor="t" rtlCol="false" tIns="0" lIns="0" bIns="0" rIns="0">
            <a:spAutoFit/>
          </a:bodyPr>
          <a:lstStyle/>
          <a:p>
            <a:pPr algn="l">
              <a:lnSpc>
                <a:spcPts val="7452"/>
              </a:lnSpc>
            </a:pPr>
            <a:r>
              <a:rPr lang="en-US" sz="6900">
                <a:solidFill>
                  <a:srgbClr val="FFFFFF"/>
                </a:solidFill>
                <a:latin typeface="Helvetica World"/>
                <a:ea typeface="Helvetica World"/>
                <a:cs typeface="Helvetica World"/>
                <a:sym typeface="Helvetica World"/>
              </a:rPr>
              <a:t>Contact Information:</a:t>
            </a:r>
          </a:p>
          <a:p>
            <a:pPr algn="l">
              <a:lnSpc>
                <a:spcPts val="7452"/>
              </a:lnSpc>
            </a:pPr>
          </a:p>
          <a:p>
            <a:pPr algn="l">
              <a:lnSpc>
                <a:spcPts val="7452"/>
              </a:lnSpc>
            </a:pPr>
            <a:r>
              <a:rPr lang="en-US" sz="6900">
                <a:solidFill>
                  <a:srgbClr val="FFFFFF"/>
                </a:solidFill>
                <a:latin typeface="Helvetica World"/>
                <a:ea typeface="Helvetica World"/>
                <a:cs typeface="Helvetica World"/>
                <a:sym typeface="Helvetica World"/>
              </a:rPr>
              <a:t>Kate Rachiele</a:t>
            </a:r>
          </a:p>
          <a:p>
            <a:pPr algn="l">
              <a:lnSpc>
                <a:spcPts val="7452"/>
              </a:lnSpc>
            </a:pPr>
            <a:r>
              <a:rPr lang="en-US" sz="6900">
                <a:solidFill>
                  <a:srgbClr val="FFFFFF"/>
                </a:solidFill>
                <a:latin typeface="Helvetica World"/>
                <a:ea typeface="Helvetica World"/>
                <a:cs typeface="Helvetica World"/>
                <a:sym typeface="Helvetica World"/>
              </a:rPr>
              <a:t>KateR@WillowCenterNY.org</a:t>
            </a:r>
          </a:p>
          <a:p>
            <a:pPr algn="l">
              <a:lnSpc>
                <a:spcPts val="7452"/>
              </a:lnSpc>
            </a:pPr>
            <a:r>
              <a:rPr lang="en-US" sz="6900">
                <a:solidFill>
                  <a:srgbClr val="FFFFFF"/>
                </a:solidFill>
                <a:latin typeface="Helvetica World"/>
                <a:ea typeface="Helvetica World"/>
                <a:cs typeface="Helvetica World"/>
                <a:sym typeface="Helvetica World"/>
              </a:rPr>
              <a:t>Work phone: (585) 417-7119</a:t>
            </a:r>
          </a:p>
          <a:p>
            <a:pPr algn="l">
              <a:lnSpc>
                <a:spcPts val="7452"/>
              </a:lnSpc>
            </a:pPr>
            <a:r>
              <a:rPr lang="en-US" sz="6900">
                <a:solidFill>
                  <a:srgbClr val="FFFFFF"/>
                </a:solidFill>
                <a:latin typeface="Helvetica World"/>
                <a:ea typeface="Helvetica World"/>
                <a:cs typeface="Helvetica World"/>
                <a:sym typeface="Helvetica World"/>
              </a:rPr>
              <a:t>Cell: (901) 486-1007</a:t>
            </a:r>
          </a:p>
          <a:p>
            <a:pPr algn="l">
              <a:lnSpc>
                <a:spcPts val="4860"/>
              </a:lnSpc>
            </a:pP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2523736"/>
            <a:ext cx="15377428" cy="20514635"/>
          </a:xfrm>
          <a:custGeom>
            <a:avLst/>
            <a:gdLst/>
            <a:ahLst/>
            <a:cxnLst/>
            <a:rect r="r" b="b" t="t" l="l"/>
            <a:pathLst>
              <a:path h="20514635" w="15377428">
                <a:moveTo>
                  <a:pt x="0" y="0"/>
                </a:moveTo>
                <a:lnTo>
                  <a:pt x="15377428" y="0"/>
                </a:lnTo>
                <a:lnTo>
                  <a:pt x="15377428" y="20514634"/>
                </a:lnTo>
                <a:lnTo>
                  <a:pt x="0" y="20514634"/>
                </a:lnTo>
                <a:lnTo>
                  <a:pt x="0" y="0"/>
                </a:lnTo>
                <a:close/>
              </a:path>
            </a:pathLst>
          </a:custGeom>
          <a:blipFill>
            <a:blip r:embed="rId2">
              <a:alphaModFix amt="86000"/>
            </a:blip>
            <a:stretch>
              <a:fillRect l="0" t="0" r="0" b="0"/>
            </a:stretch>
          </a:blipFill>
        </p:spPr>
      </p:sp>
      <p:sp>
        <p:nvSpPr>
          <p:cNvPr name="Freeform 3" id="3"/>
          <p:cNvSpPr/>
          <p:nvPr/>
        </p:nvSpPr>
        <p:spPr>
          <a:xfrm flipH="false" flipV="false" rot="0">
            <a:off x="685800" y="9214338"/>
            <a:ext cx="1379712" cy="388318"/>
          </a:xfrm>
          <a:custGeom>
            <a:avLst/>
            <a:gdLst/>
            <a:ahLst/>
            <a:cxnLst/>
            <a:rect r="r" b="b" t="t" l="l"/>
            <a:pathLst>
              <a:path h="388318" w="1379712">
                <a:moveTo>
                  <a:pt x="0" y="0"/>
                </a:moveTo>
                <a:lnTo>
                  <a:pt x="1379712" y="0"/>
                </a:lnTo>
                <a:lnTo>
                  <a:pt x="1379712" y="388318"/>
                </a:lnTo>
                <a:lnTo>
                  <a:pt x="0" y="388318"/>
                </a:lnTo>
                <a:lnTo>
                  <a:pt x="0" y="0"/>
                </a:lnTo>
                <a:close/>
              </a:path>
            </a:pathLst>
          </a:custGeom>
          <a:blipFill>
            <a:blip r:embed="rId3"/>
            <a:stretch>
              <a:fillRect l="0" t="0" r="-195" b="0"/>
            </a:stretch>
          </a:blipFill>
        </p:spPr>
      </p:sp>
      <p:sp>
        <p:nvSpPr>
          <p:cNvPr name="Freeform 4" id="4"/>
          <p:cNvSpPr/>
          <p:nvPr/>
        </p:nvSpPr>
        <p:spPr>
          <a:xfrm flipH="false" flipV="false" rot="0">
            <a:off x="0" y="0"/>
            <a:ext cx="5613990" cy="6267892"/>
          </a:xfrm>
          <a:custGeom>
            <a:avLst/>
            <a:gdLst/>
            <a:ahLst/>
            <a:cxnLst/>
            <a:rect r="r" b="b" t="t" l="l"/>
            <a:pathLst>
              <a:path h="6267892" w="5613990">
                <a:moveTo>
                  <a:pt x="0" y="0"/>
                </a:moveTo>
                <a:lnTo>
                  <a:pt x="5613990" y="0"/>
                </a:lnTo>
                <a:lnTo>
                  <a:pt x="5613990" y="6267892"/>
                </a:lnTo>
                <a:lnTo>
                  <a:pt x="0" y="6267892"/>
                </a:lnTo>
                <a:lnTo>
                  <a:pt x="0" y="0"/>
                </a:lnTo>
                <a:close/>
              </a:path>
            </a:pathLst>
          </a:custGeom>
          <a:blipFill>
            <a:blip r:embed="rId4"/>
            <a:stretch>
              <a:fillRect l="0" t="0" r="-225754" b="-64136"/>
            </a:stretch>
          </a:blipFill>
        </p:spPr>
      </p:sp>
      <p:sp>
        <p:nvSpPr>
          <p:cNvPr name="Freeform 5" id="5"/>
          <p:cNvSpPr/>
          <p:nvPr/>
        </p:nvSpPr>
        <p:spPr>
          <a:xfrm flipH="false" flipV="false" rot="0">
            <a:off x="9346017" y="0"/>
            <a:ext cx="8941982" cy="10287000"/>
          </a:xfrm>
          <a:custGeom>
            <a:avLst/>
            <a:gdLst/>
            <a:ahLst/>
            <a:cxnLst/>
            <a:rect r="r" b="b" t="t" l="l"/>
            <a:pathLst>
              <a:path h="10287000" w="8941982">
                <a:moveTo>
                  <a:pt x="0" y="0"/>
                </a:moveTo>
                <a:lnTo>
                  <a:pt x="8941981" y="0"/>
                </a:lnTo>
                <a:lnTo>
                  <a:pt x="8941981" y="10287000"/>
                </a:lnTo>
                <a:lnTo>
                  <a:pt x="0" y="10287000"/>
                </a:lnTo>
                <a:lnTo>
                  <a:pt x="0" y="0"/>
                </a:lnTo>
                <a:close/>
              </a:path>
            </a:pathLst>
          </a:custGeom>
          <a:blipFill>
            <a:blip r:embed="rId4"/>
            <a:stretch>
              <a:fillRect l="-104519" t="0" r="0" b="-10"/>
            </a:stretch>
          </a:blipFill>
        </p:spPr>
      </p:sp>
      <p:sp>
        <p:nvSpPr>
          <p:cNvPr name="Freeform 6" id="6"/>
          <p:cNvSpPr/>
          <p:nvPr/>
        </p:nvSpPr>
        <p:spPr>
          <a:xfrm flipH="false" flipV="false" rot="0">
            <a:off x="0" y="8692116"/>
            <a:ext cx="18288000" cy="1594884"/>
          </a:xfrm>
          <a:custGeom>
            <a:avLst/>
            <a:gdLst/>
            <a:ahLst/>
            <a:cxnLst/>
            <a:rect r="r" b="b" t="t" l="l"/>
            <a:pathLst>
              <a:path h="1594884" w="18288000">
                <a:moveTo>
                  <a:pt x="0" y="0"/>
                </a:moveTo>
                <a:lnTo>
                  <a:pt x="18288000" y="0"/>
                </a:lnTo>
                <a:lnTo>
                  <a:pt x="18288000" y="1594884"/>
                </a:lnTo>
                <a:lnTo>
                  <a:pt x="0" y="1594884"/>
                </a:lnTo>
                <a:lnTo>
                  <a:pt x="0" y="0"/>
                </a:lnTo>
                <a:close/>
              </a:path>
            </a:pathLst>
          </a:custGeom>
          <a:blipFill>
            <a:blip r:embed="rId4"/>
            <a:stretch>
              <a:fillRect l="0" t="-545052" r="0" b="-10"/>
            </a:stretch>
          </a:blipFill>
        </p:spPr>
      </p:sp>
      <p:sp>
        <p:nvSpPr>
          <p:cNvPr name="Freeform 7" id="7"/>
          <p:cNvSpPr/>
          <p:nvPr/>
        </p:nvSpPr>
        <p:spPr>
          <a:xfrm flipH="false" flipV="false" rot="0">
            <a:off x="16074884" y="7961133"/>
            <a:ext cx="1702544" cy="1640064"/>
          </a:xfrm>
          <a:custGeom>
            <a:avLst/>
            <a:gdLst/>
            <a:ahLst/>
            <a:cxnLst/>
            <a:rect r="r" b="b" t="t" l="l"/>
            <a:pathLst>
              <a:path h="1640064" w="1702544">
                <a:moveTo>
                  <a:pt x="0" y="0"/>
                </a:moveTo>
                <a:lnTo>
                  <a:pt x="1702543" y="0"/>
                </a:lnTo>
                <a:lnTo>
                  <a:pt x="1702543" y="1640064"/>
                </a:lnTo>
                <a:lnTo>
                  <a:pt x="0" y="1640064"/>
                </a:lnTo>
                <a:lnTo>
                  <a:pt x="0" y="0"/>
                </a:lnTo>
                <a:close/>
              </a:path>
            </a:pathLst>
          </a:custGeom>
          <a:blipFill>
            <a:blip r:embed="rId5"/>
            <a:stretch>
              <a:fillRect l="0" t="0" r="-145" b="0"/>
            </a:stretch>
          </a:blipFill>
        </p:spPr>
      </p:sp>
      <p:sp>
        <p:nvSpPr>
          <p:cNvPr name="TextBox 8" id="8"/>
          <p:cNvSpPr txBox="true"/>
          <p:nvPr/>
        </p:nvSpPr>
        <p:spPr>
          <a:xfrm rot="0">
            <a:off x="11603892" y="4141634"/>
            <a:ext cx="8941983" cy="2807596"/>
          </a:xfrm>
          <a:prstGeom prst="rect">
            <a:avLst/>
          </a:prstGeom>
        </p:spPr>
        <p:txBody>
          <a:bodyPr anchor="t" rtlCol="false" tIns="0" lIns="0" bIns="0" rIns="0">
            <a:spAutoFit/>
          </a:bodyPr>
          <a:lstStyle/>
          <a:p>
            <a:pPr algn="l">
              <a:lnSpc>
                <a:spcPts val="9828"/>
              </a:lnSpc>
            </a:pPr>
            <a:r>
              <a:rPr lang="en-US" sz="9100" b="true">
                <a:solidFill>
                  <a:srgbClr val="FFFFFF"/>
                </a:solidFill>
                <a:latin typeface="Helvetica World Bold"/>
                <a:ea typeface="Helvetica World Bold"/>
                <a:cs typeface="Helvetica World Bold"/>
                <a:sym typeface="Helvetica World Bold"/>
              </a:rPr>
              <a:t>Program Services</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85800" y="9214338"/>
            <a:ext cx="1379712" cy="388318"/>
          </a:xfrm>
          <a:custGeom>
            <a:avLst/>
            <a:gdLst/>
            <a:ahLst/>
            <a:cxnLst/>
            <a:rect r="r" b="b" t="t" l="l"/>
            <a:pathLst>
              <a:path h="388318" w="1379712">
                <a:moveTo>
                  <a:pt x="0" y="0"/>
                </a:moveTo>
                <a:lnTo>
                  <a:pt x="1379712" y="0"/>
                </a:lnTo>
                <a:lnTo>
                  <a:pt x="1379712" y="388318"/>
                </a:lnTo>
                <a:lnTo>
                  <a:pt x="0" y="388318"/>
                </a:lnTo>
                <a:lnTo>
                  <a:pt x="0" y="0"/>
                </a:lnTo>
                <a:close/>
              </a:path>
            </a:pathLst>
          </a:custGeom>
          <a:blipFill>
            <a:blip r:embed="rId2"/>
            <a:stretch>
              <a:fillRect l="0" t="0" r="-195" b="0"/>
            </a:stretch>
          </a:blipFill>
        </p:spPr>
      </p:sp>
      <p:grpSp>
        <p:nvGrpSpPr>
          <p:cNvPr name="Group 3" id="3"/>
          <p:cNvGrpSpPr/>
          <p:nvPr/>
        </p:nvGrpSpPr>
        <p:grpSpPr>
          <a:xfrm rot="0">
            <a:off x="685800" y="1028700"/>
            <a:ext cx="7308570" cy="7308570"/>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C5081"/>
            </a:solidFill>
          </p:spPr>
        </p:sp>
        <p:sp>
          <p:nvSpPr>
            <p:cNvPr name="TextBox 5" id="5"/>
            <p:cNvSpPr txBox="true"/>
            <p:nvPr/>
          </p:nvSpPr>
          <p:spPr>
            <a:xfrm>
              <a:off x="76200" y="28575"/>
              <a:ext cx="660400" cy="708025"/>
            </a:xfrm>
            <a:prstGeom prst="rect">
              <a:avLst/>
            </a:prstGeom>
          </p:spPr>
          <p:txBody>
            <a:bodyPr anchor="ctr" rtlCol="false" tIns="50800" lIns="50800" bIns="50800" rIns="50800"/>
            <a:lstStyle/>
            <a:p>
              <a:pPr algn="ctr">
                <a:lnSpc>
                  <a:spcPts val="3080"/>
                </a:lnSpc>
              </a:pPr>
            </a:p>
          </p:txBody>
        </p:sp>
      </p:grpSp>
      <p:grpSp>
        <p:nvGrpSpPr>
          <p:cNvPr name="Group 6" id="6"/>
          <p:cNvGrpSpPr/>
          <p:nvPr/>
        </p:nvGrpSpPr>
        <p:grpSpPr>
          <a:xfrm rot="0">
            <a:off x="7433486" y="1029838"/>
            <a:ext cx="6818162" cy="1267916"/>
            <a:chOff x="0" y="0"/>
            <a:chExt cx="1795730" cy="333937"/>
          </a:xfrm>
        </p:grpSpPr>
        <p:sp>
          <p:nvSpPr>
            <p:cNvPr name="Freeform 7" id="7"/>
            <p:cNvSpPr/>
            <p:nvPr/>
          </p:nvSpPr>
          <p:spPr>
            <a:xfrm flipH="false" flipV="false" rot="0">
              <a:off x="0" y="0"/>
              <a:ext cx="1795730" cy="333937"/>
            </a:xfrm>
            <a:custGeom>
              <a:avLst/>
              <a:gdLst/>
              <a:ahLst/>
              <a:cxnLst/>
              <a:rect r="r" b="b" t="t" l="l"/>
              <a:pathLst>
                <a:path h="333937" w="1795730">
                  <a:moveTo>
                    <a:pt x="57910" y="0"/>
                  </a:moveTo>
                  <a:lnTo>
                    <a:pt x="1737820" y="0"/>
                  </a:lnTo>
                  <a:cubicBezTo>
                    <a:pt x="1753179" y="0"/>
                    <a:pt x="1767908" y="6101"/>
                    <a:pt x="1778769" y="16961"/>
                  </a:cubicBezTo>
                  <a:cubicBezTo>
                    <a:pt x="1789629" y="27822"/>
                    <a:pt x="1795730" y="42551"/>
                    <a:pt x="1795730" y="57910"/>
                  </a:cubicBezTo>
                  <a:lnTo>
                    <a:pt x="1795730" y="276027"/>
                  </a:lnTo>
                  <a:cubicBezTo>
                    <a:pt x="1795730" y="308010"/>
                    <a:pt x="1769803" y="333937"/>
                    <a:pt x="1737820" y="333937"/>
                  </a:cubicBezTo>
                  <a:lnTo>
                    <a:pt x="57910" y="333937"/>
                  </a:lnTo>
                  <a:cubicBezTo>
                    <a:pt x="42551" y="333937"/>
                    <a:pt x="27822" y="327836"/>
                    <a:pt x="16961" y="316975"/>
                  </a:cubicBezTo>
                  <a:cubicBezTo>
                    <a:pt x="6101" y="306115"/>
                    <a:pt x="0" y="291386"/>
                    <a:pt x="0" y="276027"/>
                  </a:cubicBezTo>
                  <a:lnTo>
                    <a:pt x="0" y="57910"/>
                  </a:lnTo>
                  <a:cubicBezTo>
                    <a:pt x="0" y="42551"/>
                    <a:pt x="6101" y="27822"/>
                    <a:pt x="16961" y="16961"/>
                  </a:cubicBezTo>
                  <a:cubicBezTo>
                    <a:pt x="27822" y="6101"/>
                    <a:pt x="42551" y="0"/>
                    <a:pt x="57910" y="0"/>
                  </a:cubicBezTo>
                  <a:close/>
                </a:path>
              </a:pathLst>
            </a:custGeom>
            <a:solidFill>
              <a:srgbClr val="7DB891"/>
            </a:solidFill>
          </p:spPr>
        </p:sp>
        <p:sp>
          <p:nvSpPr>
            <p:cNvPr name="TextBox 8" id="8"/>
            <p:cNvSpPr txBox="true"/>
            <p:nvPr/>
          </p:nvSpPr>
          <p:spPr>
            <a:xfrm>
              <a:off x="0" y="-57150"/>
              <a:ext cx="1795730" cy="391087"/>
            </a:xfrm>
            <a:prstGeom prst="rect">
              <a:avLst/>
            </a:prstGeom>
          </p:spPr>
          <p:txBody>
            <a:bodyPr anchor="ctr" rtlCol="false" tIns="50800" lIns="50800" bIns="50800" rIns="50800"/>
            <a:lstStyle/>
            <a:p>
              <a:pPr algn="ctr">
                <a:lnSpc>
                  <a:spcPts val="3080"/>
                </a:lnSpc>
              </a:pPr>
            </a:p>
          </p:txBody>
        </p:sp>
      </p:grpSp>
      <p:grpSp>
        <p:nvGrpSpPr>
          <p:cNvPr name="Group 9" id="9"/>
          <p:cNvGrpSpPr/>
          <p:nvPr/>
        </p:nvGrpSpPr>
        <p:grpSpPr>
          <a:xfrm rot="0">
            <a:off x="8375360" y="2688279"/>
            <a:ext cx="6818162" cy="1267916"/>
            <a:chOff x="0" y="0"/>
            <a:chExt cx="1795730" cy="333937"/>
          </a:xfrm>
        </p:grpSpPr>
        <p:sp>
          <p:nvSpPr>
            <p:cNvPr name="Freeform 10" id="10"/>
            <p:cNvSpPr/>
            <p:nvPr/>
          </p:nvSpPr>
          <p:spPr>
            <a:xfrm flipH="false" flipV="false" rot="0">
              <a:off x="0" y="0"/>
              <a:ext cx="1795730" cy="333937"/>
            </a:xfrm>
            <a:custGeom>
              <a:avLst/>
              <a:gdLst/>
              <a:ahLst/>
              <a:cxnLst/>
              <a:rect r="r" b="b" t="t" l="l"/>
              <a:pathLst>
                <a:path h="333937" w="1795730">
                  <a:moveTo>
                    <a:pt x="57910" y="0"/>
                  </a:moveTo>
                  <a:lnTo>
                    <a:pt x="1737820" y="0"/>
                  </a:lnTo>
                  <a:cubicBezTo>
                    <a:pt x="1753179" y="0"/>
                    <a:pt x="1767908" y="6101"/>
                    <a:pt x="1778769" y="16961"/>
                  </a:cubicBezTo>
                  <a:cubicBezTo>
                    <a:pt x="1789629" y="27822"/>
                    <a:pt x="1795730" y="42551"/>
                    <a:pt x="1795730" y="57910"/>
                  </a:cubicBezTo>
                  <a:lnTo>
                    <a:pt x="1795730" y="276027"/>
                  </a:lnTo>
                  <a:cubicBezTo>
                    <a:pt x="1795730" y="308010"/>
                    <a:pt x="1769803" y="333937"/>
                    <a:pt x="1737820" y="333937"/>
                  </a:cubicBezTo>
                  <a:lnTo>
                    <a:pt x="57910" y="333937"/>
                  </a:lnTo>
                  <a:cubicBezTo>
                    <a:pt x="42551" y="333937"/>
                    <a:pt x="27822" y="327836"/>
                    <a:pt x="16961" y="316975"/>
                  </a:cubicBezTo>
                  <a:cubicBezTo>
                    <a:pt x="6101" y="306115"/>
                    <a:pt x="0" y="291386"/>
                    <a:pt x="0" y="276027"/>
                  </a:cubicBezTo>
                  <a:lnTo>
                    <a:pt x="0" y="57910"/>
                  </a:lnTo>
                  <a:cubicBezTo>
                    <a:pt x="0" y="42551"/>
                    <a:pt x="6101" y="27822"/>
                    <a:pt x="16961" y="16961"/>
                  </a:cubicBezTo>
                  <a:cubicBezTo>
                    <a:pt x="27822" y="6101"/>
                    <a:pt x="42551" y="0"/>
                    <a:pt x="57910" y="0"/>
                  </a:cubicBezTo>
                  <a:close/>
                </a:path>
              </a:pathLst>
            </a:custGeom>
            <a:solidFill>
              <a:srgbClr val="897EDF"/>
            </a:solidFill>
          </p:spPr>
        </p:sp>
        <p:sp>
          <p:nvSpPr>
            <p:cNvPr name="TextBox 11" id="11"/>
            <p:cNvSpPr txBox="true"/>
            <p:nvPr/>
          </p:nvSpPr>
          <p:spPr>
            <a:xfrm>
              <a:off x="0" y="-57150"/>
              <a:ext cx="1795730" cy="391087"/>
            </a:xfrm>
            <a:prstGeom prst="rect">
              <a:avLst/>
            </a:prstGeom>
          </p:spPr>
          <p:txBody>
            <a:bodyPr anchor="ctr" rtlCol="false" tIns="50800" lIns="50800" bIns="50800" rIns="50800"/>
            <a:lstStyle/>
            <a:p>
              <a:pPr algn="ctr">
                <a:lnSpc>
                  <a:spcPts val="3080"/>
                </a:lnSpc>
              </a:pPr>
            </a:p>
          </p:txBody>
        </p:sp>
      </p:grpSp>
      <p:grpSp>
        <p:nvGrpSpPr>
          <p:cNvPr name="Group 12" id="12"/>
          <p:cNvGrpSpPr/>
          <p:nvPr/>
        </p:nvGrpSpPr>
        <p:grpSpPr>
          <a:xfrm rot="0">
            <a:off x="8976536" y="4346720"/>
            <a:ext cx="6818162" cy="1267916"/>
            <a:chOff x="0" y="0"/>
            <a:chExt cx="1795730" cy="333937"/>
          </a:xfrm>
        </p:grpSpPr>
        <p:sp>
          <p:nvSpPr>
            <p:cNvPr name="Freeform 13" id="13"/>
            <p:cNvSpPr/>
            <p:nvPr/>
          </p:nvSpPr>
          <p:spPr>
            <a:xfrm flipH="false" flipV="false" rot="0">
              <a:off x="0" y="0"/>
              <a:ext cx="1795730" cy="333937"/>
            </a:xfrm>
            <a:custGeom>
              <a:avLst/>
              <a:gdLst/>
              <a:ahLst/>
              <a:cxnLst/>
              <a:rect r="r" b="b" t="t" l="l"/>
              <a:pathLst>
                <a:path h="333937" w="1795730">
                  <a:moveTo>
                    <a:pt x="57910" y="0"/>
                  </a:moveTo>
                  <a:lnTo>
                    <a:pt x="1737820" y="0"/>
                  </a:lnTo>
                  <a:cubicBezTo>
                    <a:pt x="1753179" y="0"/>
                    <a:pt x="1767908" y="6101"/>
                    <a:pt x="1778769" y="16961"/>
                  </a:cubicBezTo>
                  <a:cubicBezTo>
                    <a:pt x="1789629" y="27822"/>
                    <a:pt x="1795730" y="42551"/>
                    <a:pt x="1795730" y="57910"/>
                  </a:cubicBezTo>
                  <a:lnTo>
                    <a:pt x="1795730" y="276027"/>
                  </a:lnTo>
                  <a:cubicBezTo>
                    <a:pt x="1795730" y="308010"/>
                    <a:pt x="1769803" y="333937"/>
                    <a:pt x="1737820" y="333937"/>
                  </a:cubicBezTo>
                  <a:lnTo>
                    <a:pt x="57910" y="333937"/>
                  </a:lnTo>
                  <a:cubicBezTo>
                    <a:pt x="42551" y="333937"/>
                    <a:pt x="27822" y="327836"/>
                    <a:pt x="16961" y="316975"/>
                  </a:cubicBezTo>
                  <a:cubicBezTo>
                    <a:pt x="6101" y="306115"/>
                    <a:pt x="0" y="291386"/>
                    <a:pt x="0" y="276027"/>
                  </a:cubicBezTo>
                  <a:lnTo>
                    <a:pt x="0" y="57910"/>
                  </a:lnTo>
                  <a:cubicBezTo>
                    <a:pt x="0" y="42551"/>
                    <a:pt x="6101" y="27822"/>
                    <a:pt x="16961" y="16961"/>
                  </a:cubicBezTo>
                  <a:cubicBezTo>
                    <a:pt x="27822" y="6101"/>
                    <a:pt x="42551" y="0"/>
                    <a:pt x="57910" y="0"/>
                  </a:cubicBezTo>
                  <a:close/>
                </a:path>
              </a:pathLst>
            </a:custGeom>
            <a:solidFill>
              <a:srgbClr val="1B806D"/>
            </a:solidFill>
          </p:spPr>
        </p:sp>
        <p:sp>
          <p:nvSpPr>
            <p:cNvPr name="TextBox 14" id="14"/>
            <p:cNvSpPr txBox="true"/>
            <p:nvPr/>
          </p:nvSpPr>
          <p:spPr>
            <a:xfrm>
              <a:off x="0" y="-57150"/>
              <a:ext cx="1795730" cy="391087"/>
            </a:xfrm>
            <a:prstGeom prst="rect">
              <a:avLst/>
            </a:prstGeom>
          </p:spPr>
          <p:txBody>
            <a:bodyPr anchor="ctr" rtlCol="false" tIns="50800" lIns="50800" bIns="50800" rIns="50800"/>
            <a:lstStyle/>
            <a:p>
              <a:pPr algn="ctr">
                <a:lnSpc>
                  <a:spcPts val="3080"/>
                </a:lnSpc>
              </a:pPr>
            </a:p>
          </p:txBody>
        </p:sp>
      </p:grpSp>
      <p:grpSp>
        <p:nvGrpSpPr>
          <p:cNvPr name="Group 15" id="15"/>
          <p:cNvGrpSpPr/>
          <p:nvPr/>
        </p:nvGrpSpPr>
        <p:grpSpPr>
          <a:xfrm rot="0">
            <a:off x="8375360" y="6005161"/>
            <a:ext cx="6818162" cy="1267916"/>
            <a:chOff x="0" y="0"/>
            <a:chExt cx="1795730" cy="333937"/>
          </a:xfrm>
        </p:grpSpPr>
        <p:sp>
          <p:nvSpPr>
            <p:cNvPr name="Freeform 16" id="16"/>
            <p:cNvSpPr/>
            <p:nvPr/>
          </p:nvSpPr>
          <p:spPr>
            <a:xfrm flipH="false" flipV="false" rot="0">
              <a:off x="0" y="0"/>
              <a:ext cx="1795730" cy="333937"/>
            </a:xfrm>
            <a:custGeom>
              <a:avLst/>
              <a:gdLst/>
              <a:ahLst/>
              <a:cxnLst/>
              <a:rect r="r" b="b" t="t" l="l"/>
              <a:pathLst>
                <a:path h="333937" w="1795730">
                  <a:moveTo>
                    <a:pt x="57910" y="0"/>
                  </a:moveTo>
                  <a:lnTo>
                    <a:pt x="1737820" y="0"/>
                  </a:lnTo>
                  <a:cubicBezTo>
                    <a:pt x="1753179" y="0"/>
                    <a:pt x="1767908" y="6101"/>
                    <a:pt x="1778769" y="16961"/>
                  </a:cubicBezTo>
                  <a:cubicBezTo>
                    <a:pt x="1789629" y="27822"/>
                    <a:pt x="1795730" y="42551"/>
                    <a:pt x="1795730" y="57910"/>
                  </a:cubicBezTo>
                  <a:lnTo>
                    <a:pt x="1795730" y="276027"/>
                  </a:lnTo>
                  <a:cubicBezTo>
                    <a:pt x="1795730" y="308010"/>
                    <a:pt x="1769803" y="333937"/>
                    <a:pt x="1737820" y="333937"/>
                  </a:cubicBezTo>
                  <a:lnTo>
                    <a:pt x="57910" y="333937"/>
                  </a:lnTo>
                  <a:cubicBezTo>
                    <a:pt x="42551" y="333937"/>
                    <a:pt x="27822" y="327836"/>
                    <a:pt x="16961" y="316975"/>
                  </a:cubicBezTo>
                  <a:cubicBezTo>
                    <a:pt x="6101" y="306115"/>
                    <a:pt x="0" y="291386"/>
                    <a:pt x="0" y="276027"/>
                  </a:cubicBezTo>
                  <a:lnTo>
                    <a:pt x="0" y="57910"/>
                  </a:lnTo>
                  <a:cubicBezTo>
                    <a:pt x="0" y="42551"/>
                    <a:pt x="6101" y="27822"/>
                    <a:pt x="16961" y="16961"/>
                  </a:cubicBezTo>
                  <a:cubicBezTo>
                    <a:pt x="27822" y="6101"/>
                    <a:pt x="42551" y="0"/>
                    <a:pt x="57910" y="0"/>
                  </a:cubicBezTo>
                  <a:close/>
                </a:path>
              </a:pathLst>
            </a:custGeom>
            <a:solidFill>
              <a:srgbClr val="CD43B3"/>
            </a:solidFill>
          </p:spPr>
        </p:sp>
        <p:sp>
          <p:nvSpPr>
            <p:cNvPr name="TextBox 17" id="17"/>
            <p:cNvSpPr txBox="true"/>
            <p:nvPr/>
          </p:nvSpPr>
          <p:spPr>
            <a:xfrm>
              <a:off x="0" y="-57150"/>
              <a:ext cx="1795730" cy="391087"/>
            </a:xfrm>
            <a:prstGeom prst="rect">
              <a:avLst/>
            </a:prstGeom>
          </p:spPr>
          <p:txBody>
            <a:bodyPr anchor="ctr" rtlCol="false" tIns="50800" lIns="50800" bIns="50800" rIns="50800"/>
            <a:lstStyle/>
            <a:p>
              <a:pPr algn="ctr">
                <a:lnSpc>
                  <a:spcPts val="3080"/>
                </a:lnSpc>
              </a:pPr>
            </a:p>
          </p:txBody>
        </p:sp>
      </p:grpSp>
      <p:grpSp>
        <p:nvGrpSpPr>
          <p:cNvPr name="Group 18" id="18"/>
          <p:cNvGrpSpPr/>
          <p:nvPr/>
        </p:nvGrpSpPr>
        <p:grpSpPr>
          <a:xfrm rot="0">
            <a:off x="7433486" y="7663602"/>
            <a:ext cx="6818162" cy="1267916"/>
            <a:chOff x="0" y="0"/>
            <a:chExt cx="1795730" cy="333937"/>
          </a:xfrm>
        </p:grpSpPr>
        <p:sp>
          <p:nvSpPr>
            <p:cNvPr name="Freeform 19" id="19"/>
            <p:cNvSpPr/>
            <p:nvPr/>
          </p:nvSpPr>
          <p:spPr>
            <a:xfrm flipH="false" flipV="false" rot="0">
              <a:off x="0" y="0"/>
              <a:ext cx="1795730" cy="333937"/>
            </a:xfrm>
            <a:custGeom>
              <a:avLst/>
              <a:gdLst/>
              <a:ahLst/>
              <a:cxnLst/>
              <a:rect r="r" b="b" t="t" l="l"/>
              <a:pathLst>
                <a:path h="333937" w="1795730">
                  <a:moveTo>
                    <a:pt x="57910" y="0"/>
                  </a:moveTo>
                  <a:lnTo>
                    <a:pt x="1737820" y="0"/>
                  </a:lnTo>
                  <a:cubicBezTo>
                    <a:pt x="1753179" y="0"/>
                    <a:pt x="1767908" y="6101"/>
                    <a:pt x="1778769" y="16961"/>
                  </a:cubicBezTo>
                  <a:cubicBezTo>
                    <a:pt x="1789629" y="27822"/>
                    <a:pt x="1795730" y="42551"/>
                    <a:pt x="1795730" y="57910"/>
                  </a:cubicBezTo>
                  <a:lnTo>
                    <a:pt x="1795730" y="276027"/>
                  </a:lnTo>
                  <a:cubicBezTo>
                    <a:pt x="1795730" y="308010"/>
                    <a:pt x="1769803" y="333937"/>
                    <a:pt x="1737820" y="333937"/>
                  </a:cubicBezTo>
                  <a:lnTo>
                    <a:pt x="57910" y="333937"/>
                  </a:lnTo>
                  <a:cubicBezTo>
                    <a:pt x="42551" y="333937"/>
                    <a:pt x="27822" y="327836"/>
                    <a:pt x="16961" y="316975"/>
                  </a:cubicBezTo>
                  <a:cubicBezTo>
                    <a:pt x="6101" y="306115"/>
                    <a:pt x="0" y="291386"/>
                    <a:pt x="0" y="276027"/>
                  </a:cubicBezTo>
                  <a:lnTo>
                    <a:pt x="0" y="57910"/>
                  </a:lnTo>
                  <a:cubicBezTo>
                    <a:pt x="0" y="42551"/>
                    <a:pt x="6101" y="27822"/>
                    <a:pt x="16961" y="16961"/>
                  </a:cubicBezTo>
                  <a:cubicBezTo>
                    <a:pt x="27822" y="6101"/>
                    <a:pt x="42551" y="0"/>
                    <a:pt x="57910" y="0"/>
                  </a:cubicBezTo>
                  <a:close/>
                </a:path>
              </a:pathLst>
            </a:custGeom>
            <a:solidFill>
              <a:srgbClr val="2B2E69"/>
            </a:solidFill>
          </p:spPr>
        </p:sp>
        <p:sp>
          <p:nvSpPr>
            <p:cNvPr name="TextBox 20" id="20"/>
            <p:cNvSpPr txBox="true"/>
            <p:nvPr/>
          </p:nvSpPr>
          <p:spPr>
            <a:xfrm>
              <a:off x="0" y="-57150"/>
              <a:ext cx="1795730" cy="391087"/>
            </a:xfrm>
            <a:prstGeom prst="rect">
              <a:avLst/>
            </a:prstGeom>
          </p:spPr>
          <p:txBody>
            <a:bodyPr anchor="ctr" rtlCol="false" tIns="50800" lIns="50800" bIns="50800" rIns="50800"/>
            <a:lstStyle/>
            <a:p>
              <a:pPr algn="ctr">
                <a:lnSpc>
                  <a:spcPts val="3080"/>
                </a:lnSpc>
              </a:pPr>
            </a:p>
          </p:txBody>
        </p:sp>
      </p:grpSp>
      <p:sp>
        <p:nvSpPr>
          <p:cNvPr name="TextBox 21" id="21"/>
          <p:cNvSpPr txBox="true"/>
          <p:nvPr/>
        </p:nvSpPr>
        <p:spPr>
          <a:xfrm rot="0">
            <a:off x="1920978" y="2851010"/>
            <a:ext cx="4838213" cy="3473449"/>
          </a:xfrm>
          <a:prstGeom prst="rect">
            <a:avLst/>
          </a:prstGeom>
        </p:spPr>
        <p:txBody>
          <a:bodyPr anchor="t" rtlCol="false" tIns="0" lIns="0" bIns="0" rIns="0">
            <a:spAutoFit/>
          </a:bodyPr>
          <a:lstStyle/>
          <a:p>
            <a:pPr algn="ctr">
              <a:lnSpc>
                <a:spcPts val="12880"/>
              </a:lnSpc>
            </a:pPr>
            <a:r>
              <a:rPr lang="en-US" sz="9200" b="true">
                <a:solidFill>
                  <a:srgbClr val="FFFFFF"/>
                </a:solidFill>
                <a:latin typeface="Helvetica World Bold"/>
                <a:ea typeface="Helvetica World Bold"/>
                <a:cs typeface="Helvetica World Bold"/>
                <a:sym typeface="Helvetica World Bold"/>
              </a:rPr>
              <a:t>Pet Program</a:t>
            </a:r>
          </a:p>
        </p:txBody>
      </p:sp>
      <p:sp>
        <p:nvSpPr>
          <p:cNvPr name="TextBox 22" id="22"/>
          <p:cNvSpPr txBox="true"/>
          <p:nvPr/>
        </p:nvSpPr>
        <p:spPr>
          <a:xfrm rot="0">
            <a:off x="7433486" y="1161828"/>
            <a:ext cx="6818162" cy="899160"/>
          </a:xfrm>
          <a:prstGeom prst="rect">
            <a:avLst/>
          </a:prstGeom>
        </p:spPr>
        <p:txBody>
          <a:bodyPr anchor="t" rtlCol="false" tIns="0" lIns="0" bIns="0" rIns="0">
            <a:spAutoFit/>
          </a:bodyPr>
          <a:lstStyle/>
          <a:p>
            <a:pPr algn="ctr">
              <a:lnSpc>
                <a:spcPts val="6720"/>
              </a:lnSpc>
            </a:pPr>
            <a:r>
              <a:rPr lang="en-US" sz="4800" b="true">
                <a:solidFill>
                  <a:srgbClr val="FFFFFF"/>
                </a:solidFill>
                <a:latin typeface="Helvetica World Bold"/>
                <a:ea typeface="Helvetica World Bold"/>
                <a:cs typeface="Helvetica World Bold"/>
                <a:sym typeface="Helvetica World Bold"/>
              </a:rPr>
              <a:t>On-site Pet Shelter</a:t>
            </a:r>
          </a:p>
        </p:txBody>
      </p:sp>
      <p:sp>
        <p:nvSpPr>
          <p:cNvPr name="TextBox 23" id="23"/>
          <p:cNvSpPr txBox="true"/>
          <p:nvPr/>
        </p:nvSpPr>
        <p:spPr>
          <a:xfrm rot="0">
            <a:off x="8846298" y="2614441"/>
            <a:ext cx="5876287" cy="1341754"/>
          </a:xfrm>
          <a:prstGeom prst="rect">
            <a:avLst/>
          </a:prstGeom>
        </p:spPr>
        <p:txBody>
          <a:bodyPr anchor="t" rtlCol="false" tIns="0" lIns="0" bIns="0" rIns="0">
            <a:spAutoFit/>
          </a:bodyPr>
          <a:lstStyle/>
          <a:p>
            <a:pPr algn="ctr">
              <a:lnSpc>
                <a:spcPts val="4900"/>
              </a:lnSpc>
            </a:pPr>
            <a:r>
              <a:rPr lang="en-US" sz="3500" b="true">
                <a:solidFill>
                  <a:srgbClr val="FFFFFF"/>
                </a:solidFill>
                <a:latin typeface="Helvetica World Bold"/>
                <a:ea typeface="Helvetica World Bold"/>
                <a:cs typeface="Helvetica World Bold"/>
                <a:sym typeface="Helvetica World Bold"/>
              </a:rPr>
              <a:t>Placement with </a:t>
            </a:r>
          </a:p>
          <a:p>
            <a:pPr algn="ctr">
              <a:lnSpc>
                <a:spcPts val="4900"/>
              </a:lnSpc>
            </a:pPr>
            <a:r>
              <a:rPr lang="en-US" sz="3500" b="true">
                <a:solidFill>
                  <a:srgbClr val="FFFFFF"/>
                </a:solidFill>
                <a:latin typeface="Helvetica World Bold"/>
                <a:ea typeface="Helvetica World Bold"/>
                <a:cs typeface="Helvetica World Bold"/>
                <a:sym typeface="Helvetica World Bold"/>
              </a:rPr>
              <a:t>Community Partner</a:t>
            </a:r>
          </a:p>
        </p:txBody>
      </p:sp>
      <p:sp>
        <p:nvSpPr>
          <p:cNvPr name="TextBox 24" id="24"/>
          <p:cNvSpPr txBox="true"/>
          <p:nvPr/>
        </p:nvSpPr>
        <p:spPr>
          <a:xfrm rot="0">
            <a:off x="9317235" y="4260995"/>
            <a:ext cx="5876287" cy="1341754"/>
          </a:xfrm>
          <a:prstGeom prst="rect">
            <a:avLst/>
          </a:prstGeom>
        </p:spPr>
        <p:txBody>
          <a:bodyPr anchor="t" rtlCol="false" tIns="0" lIns="0" bIns="0" rIns="0">
            <a:spAutoFit/>
          </a:bodyPr>
          <a:lstStyle/>
          <a:p>
            <a:pPr algn="ctr">
              <a:lnSpc>
                <a:spcPts val="4900"/>
              </a:lnSpc>
            </a:pPr>
            <a:r>
              <a:rPr lang="en-US" sz="3500" b="true">
                <a:solidFill>
                  <a:srgbClr val="FFFFFF"/>
                </a:solidFill>
                <a:latin typeface="Helvetica World Bold"/>
                <a:ea typeface="Helvetica World Bold"/>
                <a:cs typeface="Helvetica World Bold"/>
                <a:sym typeface="Helvetica World Bold"/>
              </a:rPr>
              <a:t>Veterinary Financial Assistance</a:t>
            </a:r>
          </a:p>
        </p:txBody>
      </p:sp>
      <p:sp>
        <p:nvSpPr>
          <p:cNvPr name="TextBox 25" id="25"/>
          <p:cNvSpPr txBox="true"/>
          <p:nvPr/>
        </p:nvSpPr>
        <p:spPr>
          <a:xfrm rot="0">
            <a:off x="8846298" y="6137151"/>
            <a:ext cx="5876287" cy="899160"/>
          </a:xfrm>
          <a:prstGeom prst="rect">
            <a:avLst/>
          </a:prstGeom>
        </p:spPr>
        <p:txBody>
          <a:bodyPr anchor="t" rtlCol="false" tIns="0" lIns="0" bIns="0" rIns="0">
            <a:spAutoFit/>
          </a:bodyPr>
          <a:lstStyle/>
          <a:p>
            <a:pPr algn="ctr">
              <a:lnSpc>
                <a:spcPts val="6720"/>
              </a:lnSpc>
            </a:pPr>
            <a:r>
              <a:rPr lang="en-US" sz="4800" b="true">
                <a:solidFill>
                  <a:srgbClr val="FFFFFF"/>
                </a:solidFill>
                <a:latin typeface="Helvetica World Bold"/>
                <a:ea typeface="Helvetica World Bold"/>
                <a:cs typeface="Helvetica World Bold"/>
                <a:sym typeface="Helvetica World Bold"/>
              </a:rPr>
              <a:t>Safety Planning</a:t>
            </a:r>
          </a:p>
        </p:txBody>
      </p:sp>
      <p:sp>
        <p:nvSpPr>
          <p:cNvPr name="TextBox 26" id="26"/>
          <p:cNvSpPr txBox="true"/>
          <p:nvPr/>
        </p:nvSpPr>
        <p:spPr>
          <a:xfrm rot="0">
            <a:off x="7994370" y="7805118"/>
            <a:ext cx="5876287" cy="825500"/>
          </a:xfrm>
          <a:prstGeom prst="rect">
            <a:avLst/>
          </a:prstGeom>
        </p:spPr>
        <p:txBody>
          <a:bodyPr anchor="t" rtlCol="false" tIns="0" lIns="0" bIns="0" rIns="0">
            <a:spAutoFit/>
          </a:bodyPr>
          <a:lstStyle/>
          <a:p>
            <a:pPr algn="ctr">
              <a:lnSpc>
                <a:spcPts val="6160"/>
              </a:lnSpc>
            </a:pPr>
            <a:r>
              <a:rPr lang="en-US" sz="4400" b="true">
                <a:solidFill>
                  <a:srgbClr val="FFFFFF"/>
                </a:solidFill>
                <a:latin typeface="Helvetica World Bold"/>
                <a:ea typeface="Helvetica World Bold"/>
                <a:cs typeface="Helvetica World Bold"/>
                <a:sym typeface="Helvetica World Bold"/>
              </a:rPr>
              <a:t>Access to Resources</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85800" y="9214338"/>
            <a:ext cx="1379712" cy="388318"/>
          </a:xfrm>
          <a:custGeom>
            <a:avLst/>
            <a:gdLst/>
            <a:ahLst/>
            <a:cxnLst/>
            <a:rect r="r" b="b" t="t" l="l"/>
            <a:pathLst>
              <a:path h="388318" w="1379712">
                <a:moveTo>
                  <a:pt x="0" y="0"/>
                </a:moveTo>
                <a:lnTo>
                  <a:pt x="1379712" y="0"/>
                </a:lnTo>
                <a:lnTo>
                  <a:pt x="1379712" y="388318"/>
                </a:lnTo>
                <a:lnTo>
                  <a:pt x="0" y="388318"/>
                </a:lnTo>
                <a:lnTo>
                  <a:pt x="0" y="0"/>
                </a:lnTo>
                <a:close/>
              </a:path>
            </a:pathLst>
          </a:custGeom>
          <a:blipFill>
            <a:blip r:embed="rId2"/>
            <a:stretch>
              <a:fillRect l="0" t="0" r="-195" b="0"/>
            </a:stretch>
          </a:blipFill>
        </p:spPr>
      </p:sp>
      <p:grpSp>
        <p:nvGrpSpPr>
          <p:cNvPr name="Group 3" id="3"/>
          <p:cNvGrpSpPr/>
          <p:nvPr/>
        </p:nvGrpSpPr>
        <p:grpSpPr>
          <a:xfrm rot="0">
            <a:off x="1366131" y="2114626"/>
            <a:ext cx="16230600" cy="6850072"/>
            <a:chOff x="0" y="0"/>
            <a:chExt cx="16323970" cy="6889479"/>
          </a:xfrm>
        </p:grpSpPr>
        <p:sp>
          <p:nvSpPr>
            <p:cNvPr name="Freeform 4" id="4"/>
            <p:cNvSpPr/>
            <p:nvPr/>
          </p:nvSpPr>
          <p:spPr>
            <a:xfrm flipH="false" flipV="false" rot="0">
              <a:off x="0" y="0"/>
              <a:ext cx="16324030" cy="6889469"/>
            </a:xfrm>
            <a:custGeom>
              <a:avLst/>
              <a:gdLst/>
              <a:ahLst/>
              <a:cxnLst/>
              <a:rect r="r" b="b" t="t" l="l"/>
              <a:pathLst>
                <a:path h="6889469" w="16324030">
                  <a:moveTo>
                    <a:pt x="0" y="0"/>
                  </a:moveTo>
                  <a:lnTo>
                    <a:pt x="16324030" y="0"/>
                  </a:lnTo>
                  <a:lnTo>
                    <a:pt x="16324030" y="6889469"/>
                  </a:lnTo>
                  <a:lnTo>
                    <a:pt x="0" y="6889469"/>
                  </a:lnTo>
                  <a:close/>
                </a:path>
              </a:pathLst>
            </a:custGeom>
            <a:solidFill>
              <a:srgbClr val="D6D2C4">
                <a:alpha val="9020"/>
              </a:srgbClr>
            </a:solidFill>
          </p:spPr>
        </p:sp>
      </p:grpSp>
      <p:sp>
        <p:nvSpPr>
          <p:cNvPr name="TextBox 5" id="5"/>
          <p:cNvSpPr txBox="true"/>
          <p:nvPr/>
        </p:nvSpPr>
        <p:spPr>
          <a:xfrm rot="0">
            <a:off x="1712649" y="2581275"/>
            <a:ext cx="15537564" cy="5753100"/>
          </a:xfrm>
          <a:prstGeom prst="rect">
            <a:avLst/>
          </a:prstGeom>
        </p:spPr>
        <p:txBody>
          <a:bodyPr anchor="t" rtlCol="false" tIns="0" lIns="0" bIns="0" rIns="0">
            <a:spAutoFit/>
          </a:bodyPr>
          <a:lstStyle/>
          <a:p>
            <a:pPr algn="l" marL="906780" indent="-453390" lvl="1">
              <a:lnSpc>
                <a:spcPts val="5040"/>
              </a:lnSpc>
              <a:buFont typeface="Arial"/>
              <a:buChar char="•"/>
            </a:pPr>
            <a:r>
              <a:rPr lang="en-US" sz="4200">
                <a:solidFill>
                  <a:srgbClr val="2B2E69"/>
                </a:solidFill>
                <a:latin typeface="Helvetica World"/>
                <a:ea typeface="Helvetica World"/>
                <a:cs typeface="Helvetica World"/>
                <a:sym typeface="Helvetica World"/>
              </a:rPr>
              <a:t>2 dog kennels that can house 2-4 dogs</a:t>
            </a:r>
          </a:p>
          <a:p>
            <a:pPr algn="l" marL="906780" indent="-453390" lvl="1">
              <a:lnSpc>
                <a:spcPts val="5040"/>
              </a:lnSpc>
              <a:buFont typeface="Arial"/>
              <a:buChar char="•"/>
            </a:pPr>
            <a:r>
              <a:rPr lang="en-US" sz="4200">
                <a:solidFill>
                  <a:srgbClr val="2B2E69"/>
                </a:solidFill>
                <a:latin typeface="Helvetica World"/>
                <a:ea typeface="Helvetica World"/>
                <a:cs typeface="Helvetica World"/>
                <a:sym typeface="Helvetica World"/>
              </a:rPr>
              <a:t>A cat room that can hold up to 4 cats from the same household, or can be utilized to hold 1-2 dogs from the same household or other species of pet if not otherwise occupied</a:t>
            </a:r>
          </a:p>
          <a:p>
            <a:pPr algn="l" marL="906780" indent="-453390" lvl="1">
              <a:lnSpc>
                <a:spcPts val="5040"/>
              </a:lnSpc>
              <a:buFont typeface="Arial"/>
              <a:buChar char="•"/>
            </a:pPr>
            <a:r>
              <a:rPr lang="en-US" sz="4200">
                <a:solidFill>
                  <a:srgbClr val="2B2E69"/>
                </a:solidFill>
                <a:latin typeface="Helvetica World"/>
                <a:ea typeface="Helvetica World"/>
                <a:cs typeface="Helvetica World"/>
                <a:sym typeface="Helvetica World"/>
              </a:rPr>
              <a:t>Other species may be housed in the visiting room or the pet shelter office on a case-by-case basis, dependent upon the current population and the animals’ individual needs</a:t>
            </a:r>
          </a:p>
          <a:p>
            <a:pPr algn="l" marL="906780" indent="-453390" lvl="1">
              <a:lnSpc>
                <a:spcPts val="5040"/>
              </a:lnSpc>
              <a:buFont typeface="Arial"/>
              <a:buChar char="•"/>
            </a:pPr>
            <a:r>
              <a:rPr lang="en-US" sz="4200">
                <a:solidFill>
                  <a:srgbClr val="2B2E69"/>
                </a:solidFill>
                <a:latin typeface="Helvetica World"/>
                <a:ea typeface="Helvetica World"/>
                <a:cs typeface="Helvetica World"/>
                <a:sym typeface="Helvetica World"/>
              </a:rPr>
              <a:t>Service animals are permitted in shelter rooms and all common areas</a:t>
            </a:r>
          </a:p>
        </p:txBody>
      </p:sp>
      <p:sp>
        <p:nvSpPr>
          <p:cNvPr name="TextBox 6" id="6"/>
          <p:cNvSpPr txBox="true"/>
          <p:nvPr/>
        </p:nvSpPr>
        <p:spPr>
          <a:xfrm rot="0">
            <a:off x="1028700" y="866048"/>
            <a:ext cx="15537564" cy="937260"/>
          </a:xfrm>
          <a:prstGeom prst="rect">
            <a:avLst/>
          </a:prstGeom>
        </p:spPr>
        <p:txBody>
          <a:bodyPr anchor="t" rtlCol="false" tIns="0" lIns="0" bIns="0" rIns="0">
            <a:spAutoFit/>
          </a:bodyPr>
          <a:lstStyle/>
          <a:p>
            <a:pPr algn="l">
              <a:lnSpc>
                <a:spcPts val="6480"/>
              </a:lnSpc>
            </a:pPr>
            <a:r>
              <a:rPr lang="en-US" sz="6000" b="true">
                <a:solidFill>
                  <a:srgbClr val="5C5081"/>
                </a:solidFill>
                <a:latin typeface="Helvetica World Bold"/>
                <a:ea typeface="Helvetica World Bold"/>
                <a:cs typeface="Helvetica World Bold"/>
                <a:sym typeface="Helvetica World Bold"/>
              </a:rPr>
              <a:t>Shelter Capacity</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748605" y="9489381"/>
            <a:ext cx="1379712" cy="388318"/>
          </a:xfrm>
          <a:custGeom>
            <a:avLst/>
            <a:gdLst/>
            <a:ahLst/>
            <a:cxnLst/>
            <a:rect r="r" b="b" t="t" l="l"/>
            <a:pathLst>
              <a:path h="388318" w="1379712">
                <a:moveTo>
                  <a:pt x="0" y="0"/>
                </a:moveTo>
                <a:lnTo>
                  <a:pt x="1379712" y="0"/>
                </a:lnTo>
                <a:lnTo>
                  <a:pt x="1379712" y="388319"/>
                </a:lnTo>
                <a:lnTo>
                  <a:pt x="0" y="388319"/>
                </a:lnTo>
                <a:lnTo>
                  <a:pt x="0" y="0"/>
                </a:lnTo>
                <a:close/>
              </a:path>
            </a:pathLst>
          </a:custGeom>
          <a:blipFill>
            <a:blip r:embed="rId2"/>
            <a:stretch>
              <a:fillRect l="0" t="0" r="-195" b="0"/>
            </a:stretch>
          </a:blipFill>
        </p:spPr>
      </p:sp>
      <p:grpSp>
        <p:nvGrpSpPr>
          <p:cNvPr name="Group 3" id="3"/>
          <p:cNvGrpSpPr/>
          <p:nvPr/>
        </p:nvGrpSpPr>
        <p:grpSpPr>
          <a:xfrm rot="0">
            <a:off x="2786659" y="1547337"/>
            <a:ext cx="12714682" cy="7710963"/>
            <a:chOff x="0" y="0"/>
            <a:chExt cx="16952910" cy="10281283"/>
          </a:xfrm>
        </p:grpSpPr>
        <p:sp>
          <p:nvSpPr>
            <p:cNvPr name="Freeform 4" id="4"/>
            <p:cNvSpPr/>
            <p:nvPr/>
          </p:nvSpPr>
          <p:spPr>
            <a:xfrm flipH="false" flipV="false" rot="0">
              <a:off x="0" y="0"/>
              <a:ext cx="7710963" cy="10281283"/>
            </a:xfrm>
            <a:custGeom>
              <a:avLst/>
              <a:gdLst/>
              <a:ahLst/>
              <a:cxnLst/>
              <a:rect r="r" b="b" t="t" l="l"/>
              <a:pathLst>
                <a:path h="10281283" w="7710963">
                  <a:moveTo>
                    <a:pt x="0" y="0"/>
                  </a:moveTo>
                  <a:lnTo>
                    <a:pt x="7710963" y="0"/>
                  </a:lnTo>
                  <a:lnTo>
                    <a:pt x="7710963" y="10281283"/>
                  </a:lnTo>
                  <a:lnTo>
                    <a:pt x="0" y="10281283"/>
                  </a:lnTo>
                  <a:lnTo>
                    <a:pt x="0" y="0"/>
                  </a:lnTo>
                  <a:close/>
                </a:path>
              </a:pathLst>
            </a:custGeom>
            <a:blipFill>
              <a:blip r:embed="rId3"/>
              <a:stretch>
                <a:fillRect l="0" t="0" r="0" b="0"/>
              </a:stretch>
            </a:blipFill>
          </p:spPr>
        </p:sp>
        <p:sp>
          <p:nvSpPr>
            <p:cNvPr name="Freeform 5" id="5"/>
            <p:cNvSpPr/>
            <p:nvPr/>
          </p:nvSpPr>
          <p:spPr>
            <a:xfrm flipH="false" flipV="false" rot="0">
              <a:off x="9241947" y="0"/>
              <a:ext cx="7710963" cy="10281283"/>
            </a:xfrm>
            <a:custGeom>
              <a:avLst/>
              <a:gdLst/>
              <a:ahLst/>
              <a:cxnLst/>
              <a:rect r="r" b="b" t="t" l="l"/>
              <a:pathLst>
                <a:path h="10281283" w="7710963">
                  <a:moveTo>
                    <a:pt x="0" y="0"/>
                  </a:moveTo>
                  <a:lnTo>
                    <a:pt x="7710963" y="0"/>
                  </a:lnTo>
                  <a:lnTo>
                    <a:pt x="7710963" y="10281283"/>
                  </a:lnTo>
                  <a:lnTo>
                    <a:pt x="0" y="10281283"/>
                  </a:lnTo>
                  <a:lnTo>
                    <a:pt x="0" y="0"/>
                  </a:lnTo>
                  <a:close/>
                </a:path>
              </a:pathLst>
            </a:custGeom>
            <a:blipFill>
              <a:blip r:embed="rId4"/>
              <a:stretch>
                <a:fillRect l="0" t="0" r="0" b="0"/>
              </a:stretch>
            </a:blipFill>
          </p:spPr>
        </p:sp>
      </p:grpSp>
      <p:sp>
        <p:nvSpPr>
          <p:cNvPr name="TextBox 6" id="6"/>
          <p:cNvSpPr txBox="true"/>
          <p:nvPr/>
        </p:nvSpPr>
        <p:spPr>
          <a:xfrm rot="0">
            <a:off x="748605" y="475523"/>
            <a:ext cx="15537564" cy="790575"/>
          </a:xfrm>
          <a:prstGeom prst="rect">
            <a:avLst/>
          </a:prstGeom>
        </p:spPr>
        <p:txBody>
          <a:bodyPr anchor="t" rtlCol="false" tIns="0" lIns="0" bIns="0" rIns="0">
            <a:spAutoFit/>
          </a:bodyPr>
          <a:lstStyle/>
          <a:p>
            <a:pPr algn="l">
              <a:lnSpc>
                <a:spcPts val="5400"/>
              </a:lnSpc>
            </a:pPr>
            <a:r>
              <a:rPr lang="en-US" sz="5000" b="true">
                <a:solidFill>
                  <a:srgbClr val="5C5081"/>
                </a:solidFill>
                <a:latin typeface="Helvetica World Bold"/>
                <a:ea typeface="Helvetica World Bold"/>
                <a:cs typeface="Helvetica World Bold"/>
                <a:sym typeface="Helvetica World Bold"/>
              </a:rPr>
              <a:t>The Pet Shelter Office</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748605" y="9489381"/>
            <a:ext cx="1379712" cy="388318"/>
          </a:xfrm>
          <a:custGeom>
            <a:avLst/>
            <a:gdLst/>
            <a:ahLst/>
            <a:cxnLst/>
            <a:rect r="r" b="b" t="t" l="l"/>
            <a:pathLst>
              <a:path h="388318" w="1379712">
                <a:moveTo>
                  <a:pt x="0" y="0"/>
                </a:moveTo>
                <a:lnTo>
                  <a:pt x="1379712" y="0"/>
                </a:lnTo>
                <a:lnTo>
                  <a:pt x="1379712" y="388319"/>
                </a:lnTo>
                <a:lnTo>
                  <a:pt x="0" y="388319"/>
                </a:lnTo>
                <a:lnTo>
                  <a:pt x="0" y="0"/>
                </a:lnTo>
                <a:close/>
              </a:path>
            </a:pathLst>
          </a:custGeom>
          <a:blipFill>
            <a:blip r:embed="rId2"/>
            <a:stretch>
              <a:fillRect l="0" t="0" r="-195" b="0"/>
            </a:stretch>
          </a:blipFill>
        </p:spPr>
      </p:sp>
      <p:sp>
        <p:nvSpPr>
          <p:cNvPr name="Freeform 3" id="3"/>
          <p:cNvSpPr/>
          <p:nvPr/>
        </p:nvSpPr>
        <p:spPr>
          <a:xfrm flipH="false" flipV="false" rot="0">
            <a:off x="6252389" y="1547337"/>
            <a:ext cx="5783222" cy="7710963"/>
          </a:xfrm>
          <a:custGeom>
            <a:avLst/>
            <a:gdLst/>
            <a:ahLst/>
            <a:cxnLst/>
            <a:rect r="r" b="b" t="t" l="l"/>
            <a:pathLst>
              <a:path h="7710963" w="5783222">
                <a:moveTo>
                  <a:pt x="0" y="0"/>
                </a:moveTo>
                <a:lnTo>
                  <a:pt x="5783222" y="0"/>
                </a:lnTo>
                <a:lnTo>
                  <a:pt x="5783222" y="7710963"/>
                </a:lnTo>
                <a:lnTo>
                  <a:pt x="0" y="7710963"/>
                </a:lnTo>
                <a:lnTo>
                  <a:pt x="0" y="0"/>
                </a:lnTo>
                <a:close/>
              </a:path>
            </a:pathLst>
          </a:custGeom>
          <a:blipFill>
            <a:blip r:embed="rId3"/>
            <a:stretch>
              <a:fillRect l="0" t="0" r="0" b="0"/>
            </a:stretch>
          </a:blipFill>
        </p:spPr>
      </p:sp>
      <p:sp>
        <p:nvSpPr>
          <p:cNvPr name="TextBox 4" id="4"/>
          <p:cNvSpPr txBox="true"/>
          <p:nvPr/>
        </p:nvSpPr>
        <p:spPr>
          <a:xfrm rot="0">
            <a:off x="748605" y="475523"/>
            <a:ext cx="15537564" cy="790575"/>
          </a:xfrm>
          <a:prstGeom prst="rect">
            <a:avLst/>
          </a:prstGeom>
        </p:spPr>
        <p:txBody>
          <a:bodyPr anchor="t" rtlCol="false" tIns="0" lIns="0" bIns="0" rIns="0">
            <a:spAutoFit/>
          </a:bodyPr>
          <a:lstStyle/>
          <a:p>
            <a:pPr algn="l">
              <a:lnSpc>
                <a:spcPts val="5400"/>
              </a:lnSpc>
            </a:pPr>
            <a:r>
              <a:rPr lang="en-US" sz="5000" b="true">
                <a:solidFill>
                  <a:srgbClr val="5C5081"/>
                </a:solidFill>
                <a:latin typeface="Helvetica World Bold"/>
                <a:ea typeface="Helvetica World Bold"/>
                <a:cs typeface="Helvetica World Bold"/>
                <a:sym typeface="Helvetica World Bold"/>
              </a:rPr>
              <a:t>Visiting Room</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748605" y="9489381"/>
            <a:ext cx="1379712" cy="388318"/>
          </a:xfrm>
          <a:custGeom>
            <a:avLst/>
            <a:gdLst/>
            <a:ahLst/>
            <a:cxnLst/>
            <a:rect r="r" b="b" t="t" l="l"/>
            <a:pathLst>
              <a:path h="388318" w="1379712">
                <a:moveTo>
                  <a:pt x="0" y="0"/>
                </a:moveTo>
                <a:lnTo>
                  <a:pt x="1379712" y="0"/>
                </a:lnTo>
                <a:lnTo>
                  <a:pt x="1379712" y="388319"/>
                </a:lnTo>
                <a:lnTo>
                  <a:pt x="0" y="388319"/>
                </a:lnTo>
                <a:lnTo>
                  <a:pt x="0" y="0"/>
                </a:lnTo>
                <a:close/>
              </a:path>
            </a:pathLst>
          </a:custGeom>
          <a:blipFill>
            <a:blip r:embed="rId2"/>
            <a:stretch>
              <a:fillRect l="0" t="0" r="-195" b="0"/>
            </a:stretch>
          </a:blipFill>
        </p:spPr>
      </p:sp>
      <p:sp>
        <p:nvSpPr>
          <p:cNvPr name="Freeform 3" id="3"/>
          <p:cNvSpPr/>
          <p:nvPr/>
        </p:nvSpPr>
        <p:spPr>
          <a:xfrm flipH="false" flipV="false" rot="0">
            <a:off x="748605" y="1794029"/>
            <a:ext cx="5375566" cy="7167421"/>
          </a:xfrm>
          <a:custGeom>
            <a:avLst/>
            <a:gdLst/>
            <a:ahLst/>
            <a:cxnLst/>
            <a:rect r="r" b="b" t="t" l="l"/>
            <a:pathLst>
              <a:path h="7167421" w="5375566">
                <a:moveTo>
                  <a:pt x="0" y="0"/>
                </a:moveTo>
                <a:lnTo>
                  <a:pt x="5375566" y="0"/>
                </a:lnTo>
                <a:lnTo>
                  <a:pt x="5375566" y="7167421"/>
                </a:lnTo>
                <a:lnTo>
                  <a:pt x="0" y="7167421"/>
                </a:lnTo>
                <a:lnTo>
                  <a:pt x="0" y="0"/>
                </a:lnTo>
                <a:close/>
              </a:path>
            </a:pathLst>
          </a:custGeom>
          <a:blipFill>
            <a:blip r:embed="rId3"/>
            <a:stretch>
              <a:fillRect l="0" t="0" r="0" b="0"/>
            </a:stretch>
          </a:blipFill>
        </p:spPr>
      </p:sp>
      <p:sp>
        <p:nvSpPr>
          <p:cNvPr name="Freeform 4" id="4"/>
          <p:cNvSpPr/>
          <p:nvPr/>
        </p:nvSpPr>
        <p:spPr>
          <a:xfrm flipH="false" flipV="false" rot="0">
            <a:off x="6524704" y="1756498"/>
            <a:ext cx="5403714" cy="7204952"/>
          </a:xfrm>
          <a:custGeom>
            <a:avLst/>
            <a:gdLst/>
            <a:ahLst/>
            <a:cxnLst/>
            <a:rect r="r" b="b" t="t" l="l"/>
            <a:pathLst>
              <a:path h="7204952" w="5403714">
                <a:moveTo>
                  <a:pt x="0" y="0"/>
                </a:moveTo>
                <a:lnTo>
                  <a:pt x="5403714" y="0"/>
                </a:lnTo>
                <a:lnTo>
                  <a:pt x="5403714" y="7204952"/>
                </a:lnTo>
                <a:lnTo>
                  <a:pt x="0" y="7204952"/>
                </a:lnTo>
                <a:lnTo>
                  <a:pt x="0" y="0"/>
                </a:lnTo>
                <a:close/>
              </a:path>
            </a:pathLst>
          </a:custGeom>
          <a:blipFill>
            <a:blip r:embed="rId4"/>
            <a:stretch>
              <a:fillRect l="0" t="0" r="0" b="0"/>
            </a:stretch>
          </a:blipFill>
        </p:spPr>
      </p:sp>
      <p:sp>
        <p:nvSpPr>
          <p:cNvPr name="Freeform 5" id="5"/>
          <p:cNvSpPr/>
          <p:nvPr/>
        </p:nvSpPr>
        <p:spPr>
          <a:xfrm flipH="false" flipV="false" rot="0">
            <a:off x="12328468" y="1756498"/>
            <a:ext cx="5375566" cy="7167421"/>
          </a:xfrm>
          <a:custGeom>
            <a:avLst/>
            <a:gdLst/>
            <a:ahLst/>
            <a:cxnLst/>
            <a:rect r="r" b="b" t="t" l="l"/>
            <a:pathLst>
              <a:path h="7167421" w="5375566">
                <a:moveTo>
                  <a:pt x="0" y="0"/>
                </a:moveTo>
                <a:lnTo>
                  <a:pt x="5375566" y="0"/>
                </a:lnTo>
                <a:lnTo>
                  <a:pt x="5375566" y="7167421"/>
                </a:lnTo>
                <a:lnTo>
                  <a:pt x="0" y="7167421"/>
                </a:lnTo>
                <a:lnTo>
                  <a:pt x="0" y="0"/>
                </a:lnTo>
                <a:close/>
              </a:path>
            </a:pathLst>
          </a:custGeom>
          <a:blipFill>
            <a:blip r:embed="rId5"/>
            <a:stretch>
              <a:fillRect l="0" t="0" r="0" b="0"/>
            </a:stretch>
          </a:blipFill>
        </p:spPr>
      </p:sp>
      <p:sp>
        <p:nvSpPr>
          <p:cNvPr name="TextBox 6" id="6"/>
          <p:cNvSpPr txBox="true"/>
          <p:nvPr/>
        </p:nvSpPr>
        <p:spPr>
          <a:xfrm rot="0">
            <a:off x="748605" y="475523"/>
            <a:ext cx="15537564" cy="790575"/>
          </a:xfrm>
          <a:prstGeom prst="rect">
            <a:avLst/>
          </a:prstGeom>
        </p:spPr>
        <p:txBody>
          <a:bodyPr anchor="t" rtlCol="false" tIns="0" lIns="0" bIns="0" rIns="0">
            <a:spAutoFit/>
          </a:bodyPr>
          <a:lstStyle/>
          <a:p>
            <a:pPr algn="l">
              <a:lnSpc>
                <a:spcPts val="5400"/>
              </a:lnSpc>
            </a:pPr>
            <a:r>
              <a:rPr lang="en-US" sz="5000" b="true">
                <a:solidFill>
                  <a:srgbClr val="5C5081"/>
                </a:solidFill>
                <a:latin typeface="Helvetica World Bold"/>
                <a:ea typeface="Helvetica World Bold"/>
                <a:cs typeface="Helvetica World Bold"/>
                <a:sym typeface="Helvetica World Bold"/>
              </a:rPr>
              <a:t>Dog Kennels</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748605" y="9489381"/>
            <a:ext cx="1379712" cy="388318"/>
          </a:xfrm>
          <a:custGeom>
            <a:avLst/>
            <a:gdLst/>
            <a:ahLst/>
            <a:cxnLst/>
            <a:rect r="r" b="b" t="t" l="l"/>
            <a:pathLst>
              <a:path h="388318" w="1379712">
                <a:moveTo>
                  <a:pt x="0" y="0"/>
                </a:moveTo>
                <a:lnTo>
                  <a:pt x="1379712" y="0"/>
                </a:lnTo>
                <a:lnTo>
                  <a:pt x="1379712" y="388319"/>
                </a:lnTo>
                <a:lnTo>
                  <a:pt x="0" y="388319"/>
                </a:lnTo>
                <a:lnTo>
                  <a:pt x="0" y="0"/>
                </a:lnTo>
                <a:close/>
              </a:path>
            </a:pathLst>
          </a:custGeom>
          <a:blipFill>
            <a:blip r:embed="rId2"/>
            <a:stretch>
              <a:fillRect l="0" t="0" r="-195" b="0"/>
            </a:stretch>
          </a:blipFill>
        </p:spPr>
      </p:sp>
      <p:sp>
        <p:nvSpPr>
          <p:cNvPr name="Freeform 3" id="3"/>
          <p:cNvSpPr/>
          <p:nvPr/>
        </p:nvSpPr>
        <p:spPr>
          <a:xfrm flipH="false" flipV="false" rot="0">
            <a:off x="6252389" y="1547337"/>
            <a:ext cx="5783222" cy="7710963"/>
          </a:xfrm>
          <a:custGeom>
            <a:avLst/>
            <a:gdLst/>
            <a:ahLst/>
            <a:cxnLst/>
            <a:rect r="r" b="b" t="t" l="l"/>
            <a:pathLst>
              <a:path h="7710963" w="5783222">
                <a:moveTo>
                  <a:pt x="0" y="0"/>
                </a:moveTo>
                <a:lnTo>
                  <a:pt x="5783222" y="0"/>
                </a:lnTo>
                <a:lnTo>
                  <a:pt x="5783222" y="7710963"/>
                </a:lnTo>
                <a:lnTo>
                  <a:pt x="0" y="7710963"/>
                </a:lnTo>
                <a:lnTo>
                  <a:pt x="0" y="0"/>
                </a:lnTo>
                <a:close/>
              </a:path>
            </a:pathLst>
          </a:custGeom>
          <a:blipFill>
            <a:blip r:embed="rId3"/>
            <a:stretch>
              <a:fillRect l="0" t="0" r="0" b="0"/>
            </a:stretch>
          </a:blipFill>
        </p:spPr>
      </p:sp>
      <p:sp>
        <p:nvSpPr>
          <p:cNvPr name="TextBox 4" id="4"/>
          <p:cNvSpPr txBox="true"/>
          <p:nvPr/>
        </p:nvSpPr>
        <p:spPr>
          <a:xfrm rot="0">
            <a:off x="748605" y="475523"/>
            <a:ext cx="15537564" cy="790575"/>
          </a:xfrm>
          <a:prstGeom prst="rect">
            <a:avLst/>
          </a:prstGeom>
        </p:spPr>
        <p:txBody>
          <a:bodyPr anchor="t" rtlCol="false" tIns="0" lIns="0" bIns="0" rIns="0">
            <a:spAutoFit/>
          </a:bodyPr>
          <a:lstStyle/>
          <a:p>
            <a:pPr algn="l">
              <a:lnSpc>
                <a:spcPts val="5400"/>
              </a:lnSpc>
            </a:pPr>
            <a:r>
              <a:rPr lang="en-US" sz="5000" b="true">
                <a:solidFill>
                  <a:srgbClr val="5C5081"/>
                </a:solidFill>
                <a:latin typeface="Helvetica World Bold"/>
                <a:ea typeface="Helvetica World Bold"/>
                <a:cs typeface="Helvetica World Bold"/>
                <a:sym typeface="Helvetica World Bold"/>
              </a:rPr>
              <a:t>Cat Room</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DAG1r9R3QzY</dc:identifier>
  <dcterms:modified xsi:type="dcterms:W3CDTF">2011-08-01T06:04:30Z</dcterms:modified>
  <cp:revision>1</cp:revision>
  <dc:title>pet program presentation</dc:title>
</cp:coreProperties>
</file>