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modernComment_180_ED886696.xml" ContentType="application/vnd.ms-powerpoint.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sldIdLst>
    <p:sldId id="257" r:id="rId5"/>
    <p:sldId id="259" r:id="rId6"/>
    <p:sldId id="402" r:id="rId7"/>
    <p:sldId id="403" r:id="rId8"/>
    <p:sldId id="404" r:id="rId9"/>
    <p:sldId id="266" r:id="rId10"/>
    <p:sldId id="377" r:id="rId11"/>
    <p:sldId id="379" r:id="rId12"/>
    <p:sldId id="399" r:id="rId13"/>
    <p:sldId id="400" r:id="rId14"/>
    <p:sldId id="401" r:id="rId15"/>
    <p:sldId id="381" r:id="rId16"/>
    <p:sldId id="398" r:id="rId17"/>
    <p:sldId id="394" r:id="rId18"/>
    <p:sldId id="409" r:id="rId19"/>
    <p:sldId id="410" r:id="rId20"/>
    <p:sldId id="411" r:id="rId21"/>
    <p:sldId id="412" r:id="rId22"/>
    <p:sldId id="413" r:id="rId23"/>
    <p:sldId id="393" r:id="rId24"/>
    <p:sldId id="405" r:id="rId25"/>
    <p:sldId id="414" r:id="rId26"/>
    <p:sldId id="406" r:id="rId27"/>
    <p:sldId id="407" r:id="rId28"/>
    <p:sldId id="408" r:id="rId29"/>
    <p:sldId id="303" r:id="rId30"/>
    <p:sldId id="384" r:id="rId31"/>
    <p:sldId id="267" r:id="rId32"/>
    <p:sldId id="372" r:id="rId33"/>
    <p:sldId id="268" r:id="rId34"/>
    <p:sldId id="282" r:id="rId35"/>
    <p:sldId id="273" r:id="rId3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63830A-44F0-031A-9166-83E074343570}" name="melissa@marroneconsulting.com" initials="me" userId="S::urn:spo:guest#melissa@marroneconsulting.com::" providerId="AD"/>
  <p188:author id="{867B895C-7D6E-0538-FD4E-57AB80E55AD4}" name="cmichel73@yahoo.com" initials="cm" userId="S::urn:spo:guest#cmichel73@yahoo.com::" providerId="AD"/>
  <p188:author id="{3FBD5885-F2F3-5A6B-A2E0-289371C0AC13}" name="Guest User" initials="GU" userId="S::urn:spo:tenantanon#8a29b3ef-6af0-43c5-afd3-15f575e780d0::" providerId="AD"/>
  <p188:author id="{B0972EB3-C92E-F8E8-5F56-7E830AF4BFFF}" name="Josiah  Lyon" initials="JL" userId="S::jlyon@letsendhomelessness.org::abf70ff9-bb94-4547-9df4-3c36ee3a56d9" providerId="AD"/>
  <p188:author id="{CC297BE6-9A32-1ED7-E6F0-662AE84EAB2D}" name="Tree Clemonds" initials="TC" userId="S::treeclemonds@letsendhomelessness.org::b7f36b70-be34-4839-9a49-f8d814856ede" providerId="AD"/>
  <p188:author id="{748B37EB-674C-B0D5-0B98-6743359EEEB6}" name="Jennifer  Keys" initials="JK" userId="S::jkeys@letsendhomelessness.org::b8ea0bfe-452a-4115-b98e-5ea0bcdc0b00" providerId="AD"/>
  <p188:author id="{36FA0DF2-59C2-D887-2BDE-CEA75672A93C}" name="Will McGraw" initials="WM" userId="S::wmcgraw@letsendhomelessness.org::005b66cb-7bf4-4ce6-b75e-33bd2886cd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9C403F-AC6F-4296-B818-FE365B1352AE}" v="4" dt="2025-12-02T16:33:05.2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omments/modernComment_180_ED886696.xml><?xml version="1.0" encoding="utf-8"?>
<p188:cmLst xmlns:a="http://schemas.openxmlformats.org/drawingml/2006/main" xmlns:r="http://schemas.openxmlformats.org/officeDocument/2006/relationships" xmlns:p188="http://schemas.microsoft.com/office/powerpoint/2018/8/main">
  <p188:cm id="{C56F6BBE-C4E1-4230-8994-2799DA2F2860}" authorId="{3063830A-44F0-031A-9166-83E074343570}" status="resolved" created="2025-11-18T19:01:11.845" complete="100000">
    <ac:txMkLst xmlns:ac="http://schemas.microsoft.com/office/drawing/2013/main/command">
      <pc:docMk xmlns:pc="http://schemas.microsoft.com/office/powerpoint/2013/main/command"/>
      <pc:sldMk xmlns:pc="http://schemas.microsoft.com/office/powerpoint/2013/main/command" cId="3985139350" sldId="384"/>
      <ac:spMk id="4" creationId="{00000000-0000-0000-0000-000000000000}"/>
      <ac:txMk cp="196" len="21">
        <ac:context len="572" hash="1045221973"/>
      </ac:txMk>
    </ac:txMkLst>
    <p188:pos x="6831263" y="1296736"/>
    <p188:txBody>
      <a:bodyPr/>
      <a:lstStyle/>
      <a:p>
        <a:r>
          <a:rPr lang="en-US"/>
          <a:t>Would change this to 12/15 at the latest and add that they can shift up to 10% of their funding without a grant modification from HUD. </a:t>
        </a:r>
      </a:p>
    </p188:txBody>
  </p188:cm>
  <p188:cm id="{84F0D68F-3B0B-4847-8728-9A32923A52DC}" authorId="{3063830A-44F0-031A-9166-83E074343570}" status="resolved" created="2025-11-18T19:01:59.548" complete="100000">
    <ac:txMkLst xmlns:ac="http://schemas.microsoft.com/office/drawing/2013/main/command">
      <pc:docMk xmlns:pc="http://schemas.microsoft.com/office/powerpoint/2013/main/command"/>
      <pc:sldMk xmlns:pc="http://schemas.microsoft.com/office/powerpoint/2013/main/command" cId="3985139350" sldId="384"/>
      <ac:spMk id="4" creationId="{00000000-0000-0000-0000-000000000000}"/>
      <ac:txMk cp="561" len="9">
        <ac:context len="572" hash="1045221973"/>
      </ac:txMk>
    </ac:txMkLst>
    <p188:pos x="1684421" y="2954421"/>
    <p188:txBody>
      <a:bodyPr/>
      <a:lstStyle/>
      <a:p>
        <a:r>
          <a:rPr lang="en-US"/>
          <a:t>Would change this to 12/1 - this is a pretty big request and would change the way they're applying and ranking.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A31C699-A84C-4A97-A2B3-420900761E2C}" type="datetimeFigureOut">
              <a:rPr lang="en-US" smtClean="0"/>
              <a:t>12/2/2025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27DE133F-057A-47A7-BE55-EB87661F03C4}" type="slidenum">
              <a:rPr lang="en-US" smtClean="0"/>
              <a:t>‹#›</a:t>
            </a:fld>
            <a:endParaRPr lang="en-US"/>
          </a:p>
        </p:txBody>
      </p:sp>
    </p:spTree>
    <p:extLst>
      <p:ext uri="{BB962C8B-B14F-4D97-AF65-F5344CB8AC3E}">
        <p14:creationId xmlns:p14="http://schemas.microsoft.com/office/powerpoint/2010/main" val="271425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1</a:t>
            </a:fld>
            <a:endParaRPr lang="en-US"/>
          </a:p>
        </p:txBody>
      </p:sp>
    </p:spTree>
    <p:extLst>
      <p:ext uri="{BB962C8B-B14F-4D97-AF65-F5344CB8AC3E}">
        <p14:creationId xmlns:p14="http://schemas.microsoft.com/office/powerpoint/2010/main" val="2397607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7E24E-E114-4212-8790-6FE0FB3B31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C06172-911C-C999-4721-7EA29F6079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D359A1-7179-68D4-688E-CE989DFD1BD8}"/>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9AB7254F-8207-3810-28A5-31E5A91BA269}"/>
              </a:ext>
            </a:extLst>
          </p:cNvPr>
          <p:cNvSpPr>
            <a:spLocks noGrp="1"/>
          </p:cNvSpPr>
          <p:nvPr>
            <p:ph type="sldNum" sz="quarter" idx="5"/>
          </p:nvPr>
        </p:nvSpPr>
        <p:spPr/>
        <p:txBody>
          <a:bodyPr/>
          <a:lstStyle/>
          <a:p>
            <a:fld id="{27DE133F-057A-47A7-BE55-EB87661F03C4}" type="slidenum">
              <a:rPr lang="en-US" smtClean="0"/>
              <a:t>10</a:t>
            </a:fld>
            <a:endParaRPr lang="en-US"/>
          </a:p>
        </p:txBody>
      </p:sp>
    </p:spTree>
    <p:extLst>
      <p:ext uri="{BB962C8B-B14F-4D97-AF65-F5344CB8AC3E}">
        <p14:creationId xmlns:p14="http://schemas.microsoft.com/office/powerpoint/2010/main" val="2880455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F51E7-AA16-5233-1222-25A01C12D6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BC9E2-FDD1-EC02-6030-B7252F247D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B7B973-6362-E478-C36E-5719485954F2}"/>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5908B548-560D-43D0-9C3A-3EEC35498373}"/>
              </a:ext>
            </a:extLst>
          </p:cNvPr>
          <p:cNvSpPr>
            <a:spLocks noGrp="1"/>
          </p:cNvSpPr>
          <p:nvPr>
            <p:ph type="sldNum" sz="quarter" idx="5"/>
          </p:nvPr>
        </p:nvSpPr>
        <p:spPr/>
        <p:txBody>
          <a:bodyPr/>
          <a:lstStyle/>
          <a:p>
            <a:fld id="{27DE133F-057A-47A7-BE55-EB87661F03C4}" type="slidenum">
              <a:rPr lang="en-US" smtClean="0"/>
              <a:t>11</a:t>
            </a:fld>
            <a:endParaRPr lang="en-US"/>
          </a:p>
        </p:txBody>
      </p:sp>
    </p:spTree>
    <p:extLst>
      <p:ext uri="{BB962C8B-B14F-4D97-AF65-F5344CB8AC3E}">
        <p14:creationId xmlns:p14="http://schemas.microsoft.com/office/powerpoint/2010/main" val="2183524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12</a:t>
            </a:fld>
            <a:endParaRPr lang="en-US"/>
          </a:p>
        </p:txBody>
      </p:sp>
    </p:spTree>
    <p:extLst>
      <p:ext uri="{BB962C8B-B14F-4D97-AF65-F5344CB8AC3E}">
        <p14:creationId xmlns:p14="http://schemas.microsoft.com/office/powerpoint/2010/main" val="4033910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59884-78F5-2013-B5DB-BA9FA39C2F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B9282D-9087-7C51-8B49-7D4408F1F4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880C69-4636-CDE0-797F-81A2BB088E5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2ADA409-99F3-949C-59D6-5A42D4BC1D94}"/>
              </a:ext>
            </a:extLst>
          </p:cNvPr>
          <p:cNvSpPr>
            <a:spLocks noGrp="1"/>
          </p:cNvSpPr>
          <p:nvPr>
            <p:ph type="sldNum" sz="quarter" idx="5"/>
          </p:nvPr>
        </p:nvSpPr>
        <p:spPr/>
        <p:txBody>
          <a:bodyPr/>
          <a:lstStyle/>
          <a:p>
            <a:fld id="{27DE133F-057A-47A7-BE55-EB87661F03C4}" type="slidenum">
              <a:rPr lang="en-US" smtClean="0"/>
              <a:t>13</a:t>
            </a:fld>
            <a:endParaRPr lang="en-US"/>
          </a:p>
        </p:txBody>
      </p:sp>
    </p:spTree>
    <p:extLst>
      <p:ext uri="{BB962C8B-B14F-4D97-AF65-F5344CB8AC3E}">
        <p14:creationId xmlns:p14="http://schemas.microsoft.com/office/powerpoint/2010/main" val="2178044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07F3E-8618-C489-6798-AC21EEDEC1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26BB49-7870-F742-627D-60EBBBAAF5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9EA74F-37A3-4984-69A3-0A61FB94817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FFFDAF-27AE-DE21-9D90-40994C589FF0}"/>
              </a:ext>
            </a:extLst>
          </p:cNvPr>
          <p:cNvSpPr>
            <a:spLocks noGrp="1"/>
          </p:cNvSpPr>
          <p:nvPr>
            <p:ph type="sldNum" sz="quarter" idx="5"/>
          </p:nvPr>
        </p:nvSpPr>
        <p:spPr/>
        <p:txBody>
          <a:bodyPr/>
          <a:lstStyle/>
          <a:p>
            <a:fld id="{27DE133F-057A-47A7-BE55-EB87661F03C4}" type="slidenum">
              <a:rPr lang="en-US" smtClean="0"/>
              <a:t>14</a:t>
            </a:fld>
            <a:endParaRPr lang="en-US"/>
          </a:p>
        </p:txBody>
      </p:sp>
    </p:spTree>
    <p:extLst>
      <p:ext uri="{BB962C8B-B14F-4D97-AF65-F5344CB8AC3E}">
        <p14:creationId xmlns:p14="http://schemas.microsoft.com/office/powerpoint/2010/main" val="3971544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D9AA7-1BE2-201F-5F6D-9F14757EE9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6F47B-B727-BAD5-E68F-A7B4E4542A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B9F67B-ABCD-F96F-8C47-08D1D506698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3F719B-A52D-81A5-CEB5-01C936F43325}"/>
              </a:ext>
            </a:extLst>
          </p:cNvPr>
          <p:cNvSpPr>
            <a:spLocks noGrp="1"/>
          </p:cNvSpPr>
          <p:nvPr>
            <p:ph type="sldNum" sz="quarter" idx="5"/>
          </p:nvPr>
        </p:nvSpPr>
        <p:spPr/>
        <p:txBody>
          <a:bodyPr/>
          <a:lstStyle/>
          <a:p>
            <a:fld id="{27DE133F-057A-47A7-BE55-EB87661F03C4}" type="slidenum">
              <a:rPr lang="en-US" smtClean="0"/>
              <a:t>15</a:t>
            </a:fld>
            <a:endParaRPr lang="en-US"/>
          </a:p>
        </p:txBody>
      </p:sp>
    </p:spTree>
    <p:extLst>
      <p:ext uri="{BB962C8B-B14F-4D97-AF65-F5344CB8AC3E}">
        <p14:creationId xmlns:p14="http://schemas.microsoft.com/office/powerpoint/2010/main" val="1275766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ABFB0-93D0-940B-E80F-388B18A96F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4A9781-1E3E-1D0F-509A-09D5EB607D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C3BFC5-E625-46AA-4530-ED3C1EBF707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DEF555-E105-87EC-D531-8070E22DB4F3}"/>
              </a:ext>
            </a:extLst>
          </p:cNvPr>
          <p:cNvSpPr>
            <a:spLocks noGrp="1"/>
          </p:cNvSpPr>
          <p:nvPr>
            <p:ph type="sldNum" sz="quarter" idx="5"/>
          </p:nvPr>
        </p:nvSpPr>
        <p:spPr/>
        <p:txBody>
          <a:bodyPr/>
          <a:lstStyle/>
          <a:p>
            <a:fld id="{27DE133F-057A-47A7-BE55-EB87661F03C4}" type="slidenum">
              <a:rPr lang="en-US" smtClean="0"/>
              <a:t>16</a:t>
            </a:fld>
            <a:endParaRPr lang="en-US"/>
          </a:p>
        </p:txBody>
      </p:sp>
    </p:spTree>
    <p:extLst>
      <p:ext uri="{BB962C8B-B14F-4D97-AF65-F5344CB8AC3E}">
        <p14:creationId xmlns:p14="http://schemas.microsoft.com/office/powerpoint/2010/main" val="137520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E0083-F3B5-8A1C-4ADC-32A8E85DA4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6C7A8A-DA3C-3237-CFF9-B7855B4979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AD30FA-2AEC-3FA6-5162-C65B50CC629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6C45226-3699-D2C2-8C09-9437EC35EDD1}"/>
              </a:ext>
            </a:extLst>
          </p:cNvPr>
          <p:cNvSpPr>
            <a:spLocks noGrp="1"/>
          </p:cNvSpPr>
          <p:nvPr>
            <p:ph type="sldNum" sz="quarter" idx="5"/>
          </p:nvPr>
        </p:nvSpPr>
        <p:spPr/>
        <p:txBody>
          <a:bodyPr/>
          <a:lstStyle/>
          <a:p>
            <a:fld id="{27DE133F-057A-47A7-BE55-EB87661F03C4}" type="slidenum">
              <a:rPr lang="en-US" smtClean="0"/>
              <a:t>17</a:t>
            </a:fld>
            <a:endParaRPr lang="en-US"/>
          </a:p>
        </p:txBody>
      </p:sp>
    </p:spTree>
    <p:extLst>
      <p:ext uri="{BB962C8B-B14F-4D97-AF65-F5344CB8AC3E}">
        <p14:creationId xmlns:p14="http://schemas.microsoft.com/office/powerpoint/2010/main" val="4046428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7F851-2B9B-56A1-C529-CEF838C1AF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7FF650-A22D-38D5-8A97-BBA63148D7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0BD88-2E11-9857-4659-03130E71CA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95FC69-EEC6-0B0D-43C0-E7E649B91F18}"/>
              </a:ext>
            </a:extLst>
          </p:cNvPr>
          <p:cNvSpPr>
            <a:spLocks noGrp="1"/>
          </p:cNvSpPr>
          <p:nvPr>
            <p:ph type="sldNum" sz="quarter" idx="5"/>
          </p:nvPr>
        </p:nvSpPr>
        <p:spPr/>
        <p:txBody>
          <a:bodyPr/>
          <a:lstStyle/>
          <a:p>
            <a:fld id="{27DE133F-057A-47A7-BE55-EB87661F03C4}" type="slidenum">
              <a:rPr lang="en-US" smtClean="0"/>
              <a:t>18</a:t>
            </a:fld>
            <a:endParaRPr lang="en-US"/>
          </a:p>
        </p:txBody>
      </p:sp>
    </p:spTree>
    <p:extLst>
      <p:ext uri="{BB962C8B-B14F-4D97-AF65-F5344CB8AC3E}">
        <p14:creationId xmlns:p14="http://schemas.microsoft.com/office/powerpoint/2010/main" val="1964056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0B3A1-B028-BB88-68B7-AA8334A36A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4FC678-2FC3-F9A4-6434-19386F59C2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334BE5-388F-4903-A3D7-7B4AC5AFA7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00B64D-583D-5210-9121-4089F206E4CB}"/>
              </a:ext>
            </a:extLst>
          </p:cNvPr>
          <p:cNvSpPr>
            <a:spLocks noGrp="1"/>
          </p:cNvSpPr>
          <p:nvPr>
            <p:ph type="sldNum" sz="quarter" idx="5"/>
          </p:nvPr>
        </p:nvSpPr>
        <p:spPr/>
        <p:txBody>
          <a:bodyPr/>
          <a:lstStyle/>
          <a:p>
            <a:fld id="{27DE133F-057A-47A7-BE55-EB87661F03C4}" type="slidenum">
              <a:rPr lang="en-US" smtClean="0"/>
              <a:t>19</a:t>
            </a:fld>
            <a:endParaRPr lang="en-US"/>
          </a:p>
        </p:txBody>
      </p:sp>
    </p:spTree>
    <p:extLst>
      <p:ext uri="{BB962C8B-B14F-4D97-AF65-F5344CB8AC3E}">
        <p14:creationId xmlns:p14="http://schemas.microsoft.com/office/powerpoint/2010/main" val="2290432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27DE133F-057A-47A7-BE55-EB87661F03C4}" type="slidenum">
              <a:rPr lang="en-US" smtClean="0"/>
              <a:t>2</a:t>
            </a:fld>
            <a:endParaRPr lang="en-US"/>
          </a:p>
        </p:txBody>
      </p:sp>
    </p:spTree>
    <p:extLst>
      <p:ext uri="{BB962C8B-B14F-4D97-AF65-F5344CB8AC3E}">
        <p14:creationId xmlns:p14="http://schemas.microsoft.com/office/powerpoint/2010/main" val="3638607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CC3E1-2898-6441-44BA-088EC17974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023AE5-991A-B8F6-1D29-6A7463AD7F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27D85B-F85E-13D1-DE0E-CE7C9F3176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6D1679F-33C3-B81B-99E4-B54B1D31E14C}"/>
              </a:ext>
            </a:extLst>
          </p:cNvPr>
          <p:cNvSpPr>
            <a:spLocks noGrp="1"/>
          </p:cNvSpPr>
          <p:nvPr>
            <p:ph type="sldNum" sz="quarter" idx="5"/>
          </p:nvPr>
        </p:nvSpPr>
        <p:spPr/>
        <p:txBody>
          <a:bodyPr/>
          <a:lstStyle/>
          <a:p>
            <a:fld id="{27DE133F-057A-47A7-BE55-EB87661F03C4}" type="slidenum">
              <a:rPr lang="en-US" smtClean="0"/>
              <a:t>20</a:t>
            </a:fld>
            <a:endParaRPr lang="en-US"/>
          </a:p>
        </p:txBody>
      </p:sp>
    </p:spTree>
    <p:extLst>
      <p:ext uri="{BB962C8B-B14F-4D97-AF65-F5344CB8AC3E}">
        <p14:creationId xmlns:p14="http://schemas.microsoft.com/office/powerpoint/2010/main" val="3213522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1FC9-9779-DC96-8DDE-E56C3831D3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B7282-B805-8A95-4EEF-14AD3585F5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BE9996-011D-A5CC-2398-9081A3A81AD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4A27DF3-7654-C0B3-44BB-BD079A0D48A8}"/>
              </a:ext>
            </a:extLst>
          </p:cNvPr>
          <p:cNvSpPr>
            <a:spLocks noGrp="1"/>
          </p:cNvSpPr>
          <p:nvPr>
            <p:ph type="sldNum" sz="quarter" idx="5"/>
          </p:nvPr>
        </p:nvSpPr>
        <p:spPr/>
        <p:txBody>
          <a:bodyPr/>
          <a:lstStyle/>
          <a:p>
            <a:fld id="{27DE133F-057A-47A7-BE55-EB87661F03C4}" type="slidenum">
              <a:rPr lang="en-US" smtClean="0"/>
              <a:t>21</a:t>
            </a:fld>
            <a:endParaRPr lang="en-US"/>
          </a:p>
        </p:txBody>
      </p:sp>
    </p:spTree>
    <p:extLst>
      <p:ext uri="{BB962C8B-B14F-4D97-AF65-F5344CB8AC3E}">
        <p14:creationId xmlns:p14="http://schemas.microsoft.com/office/powerpoint/2010/main" val="974648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17EE9-45CE-D5C8-F0E6-5560D855C3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67D9F4-1B21-F157-7909-0ED763AE28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F4F1EC-680E-C528-E184-B0F3C2D0BEC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014790E-EABA-DF0D-3B62-5A951F62B414}"/>
              </a:ext>
            </a:extLst>
          </p:cNvPr>
          <p:cNvSpPr>
            <a:spLocks noGrp="1"/>
          </p:cNvSpPr>
          <p:nvPr>
            <p:ph type="sldNum" sz="quarter" idx="5"/>
          </p:nvPr>
        </p:nvSpPr>
        <p:spPr/>
        <p:txBody>
          <a:bodyPr/>
          <a:lstStyle/>
          <a:p>
            <a:fld id="{27DE133F-057A-47A7-BE55-EB87661F03C4}" type="slidenum">
              <a:rPr lang="en-US" smtClean="0"/>
              <a:t>22</a:t>
            </a:fld>
            <a:endParaRPr lang="en-US"/>
          </a:p>
        </p:txBody>
      </p:sp>
    </p:spTree>
    <p:extLst>
      <p:ext uri="{BB962C8B-B14F-4D97-AF65-F5344CB8AC3E}">
        <p14:creationId xmlns:p14="http://schemas.microsoft.com/office/powerpoint/2010/main" val="950530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1152D-4629-686A-4D9E-FA71AA34C6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E1DB43-FA9A-C021-0E9E-1A6324E77F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0BC9C8-9AE3-F145-ABD0-C6CF8DA9A6B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857DF5C-051D-CA43-965A-1568BB99E00E}"/>
              </a:ext>
            </a:extLst>
          </p:cNvPr>
          <p:cNvSpPr>
            <a:spLocks noGrp="1"/>
          </p:cNvSpPr>
          <p:nvPr>
            <p:ph type="sldNum" sz="quarter" idx="5"/>
          </p:nvPr>
        </p:nvSpPr>
        <p:spPr/>
        <p:txBody>
          <a:bodyPr/>
          <a:lstStyle/>
          <a:p>
            <a:fld id="{27DE133F-057A-47A7-BE55-EB87661F03C4}" type="slidenum">
              <a:rPr lang="en-US" smtClean="0"/>
              <a:t>23</a:t>
            </a:fld>
            <a:endParaRPr lang="en-US"/>
          </a:p>
        </p:txBody>
      </p:sp>
    </p:spTree>
    <p:extLst>
      <p:ext uri="{BB962C8B-B14F-4D97-AF65-F5344CB8AC3E}">
        <p14:creationId xmlns:p14="http://schemas.microsoft.com/office/powerpoint/2010/main" val="176094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A31E9-6251-4F54-07D8-344E85B034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18AC9C-E971-6232-0071-92D67DE188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E28D13-8DFE-8836-EB84-8CA9BA0575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870241-1798-5217-ABD5-4ACB368689FB}"/>
              </a:ext>
            </a:extLst>
          </p:cNvPr>
          <p:cNvSpPr>
            <a:spLocks noGrp="1"/>
          </p:cNvSpPr>
          <p:nvPr>
            <p:ph type="sldNum" sz="quarter" idx="5"/>
          </p:nvPr>
        </p:nvSpPr>
        <p:spPr/>
        <p:txBody>
          <a:bodyPr/>
          <a:lstStyle/>
          <a:p>
            <a:fld id="{27DE133F-057A-47A7-BE55-EB87661F03C4}" type="slidenum">
              <a:rPr lang="en-US" smtClean="0"/>
              <a:t>24</a:t>
            </a:fld>
            <a:endParaRPr lang="en-US"/>
          </a:p>
        </p:txBody>
      </p:sp>
    </p:spTree>
    <p:extLst>
      <p:ext uri="{BB962C8B-B14F-4D97-AF65-F5344CB8AC3E}">
        <p14:creationId xmlns:p14="http://schemas.microsoft.com/office/powerpoint/2010/main" val="3024576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287C5-A464-A819-43F8-DFBA780F91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C8115C-521A-EA6A-893B-2FAAC70984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DD7B3E-EC23-A9BF-3563-F12C4513B7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9A49FC-CC3E-EF84-8072-C793EF648289}"/>
              </a:ext>
            </a:extLst>
          </p:cNvPr>
          <p:cNvSpPr>
            <a:spLocks noGrp="1"/>
          </p:cNvSpPr>
          <p:nvPr>
            <p:ph type="sldNum" sz="quarter" idx="5"/>
          </p:nvPr>
        </p:nvSpPr>
        <p:spPr/>
        <p:txBody>
          <a:bodyPr/>
          <a:lstStyle/>
          <a:p>
            <a:fld id="{27DE133F-057A-47A7-BE55-EB87661F03C4}" type="slidenum">
              <a:rPr lang="en-US" smtClean="0"/>
              <a:t>25</a:t>
            </a:fld>
            <a:endParaRPr lang="en-US"/>
          </a:p>
        </p:txBody>
      </p:sp>
    </p:spTree>
    <p:extLst>
      <p:ext uri="{BB962C8B-B14F-4D97-AF65-F5344CB8AC3E}">
        <p14:creationId xmlns:p14="http://schemas.microsoft.com/office/powerpoint/2010/main" val="4150552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26</a:t>
            </a:fld>
            <a:endParaRPr lang="en-US"/>
          </a:p>
        </p:txBody>
      </p:sp>
    </p:spTree>
    <p:extLst>
      <p:ext uri="{BB962C8B-B14F-4D97-AF65-F5344CB8AC3E}">
        <p14:creationId xmlns:p14="http://schemas.microsoft.com/office/powerpoint/2010/main" val="1230412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27</a:t>
            </a:fld>
            <a:endParaRPr lang="en-US"/>
          </a:p>
        </p:txBody>
      </p:sp>
    </p:spTree>
    <p:extLst>
      <p:ext uri="{BB962C8B-B14F-4D97-AF65-F5344CB8AC3E}">
        <p14:creationId xmlns:p14="http://schemas.microsoft.com/office/powerpoint/2010/main" val="2522807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a:t>HUD encourages CoCs to use the reallocation process. The HUD CoC Program Competition allows CoCs to use </a:t>
            </a:r>
            <a:r>
              <a:rPr lang="en-US" err="1"/>
              <a:t>thereallocation</a:t>
            </a:r>
            <a:r>
              <a:rPr lang="en-US"/>
              <a:t> process to create the following new types of projects: </a:t>
            </a:r>
          </a:p>
          <a:p>
            <a:pPr marL="342900" indent="-342900">
              <a:lnSpc>
                <a:spcPct val="107000"/>
              </a:lnSpc>
              <a:spcAft>
                <a:spcPts val="800"/>
              </a:spcAft>
              <a:buFont typeface="Arial,Sans-Serif"/>
              <a:buChar char="•"/>
            </a:pPr>
            <a:r>
              <a:rPr lang="en-US"/>
              <a:t>Permanent supportive housing project that will primarily serve chronically homeless individuals and </a:t>
            </a:r>
            <a:r>
              <a:rPr lang="en-US" err="1"/>
              <a:t>families,including</a:t>
            </a:r>
            <a:r>
              <a:rPr lang="en-US"/>
              <a:t> unaccompanied youth</a:t>
            </a:r>
            <a:endParaRPr lang="en-US">
              <a:ea typeface="Calibri"/>
              <a:cs typeface="Calibri"/>
            </a:endParaRPr>
          </a:p>
          <a:p>
            <a:pPr marL="342900" indent="-342900">
              <a:lnSpc>
                <a:spcPct val="107000"/>
              </a:lnSpc>
              <a:spcAft>
                <a:spcPts val="800"/>
              </a:spcAft>
              <a:buFont typeface="Arial,Sans-Serif"/>
              <a:buChar char="•"/>
            </a:pPr>
            <a:r>
              <a:rPr lang="en-US"/>
              <a:t>Rapid rehousing projects for homeless individuals and families, including unaccompanied youth, </a:t>
            </a:r>
            <a:r>
              <a:rPr lang="en-US" err="1"/>
              <a:t>comingdirectly</a:t>
            </a:r>
            <a:r>
              <a:rPr lang="en-US"/>
              <a:t> from the streets or emergency shelter, or person fleeing domestic violence situations</a:t>
            </a:r>
            <a:endParaRPr lang="en-US">
              <a:ea typeface="Calibri"/>
              <a:cs typeface="Calibri"/>
            </a:endParaRPr>
          </a:p>
          <a:p>
            <a:pPr marL="342900" indent="-342900">
              <a:lnSpc>
                <a:spcPct val="107000"/>
              </a:lnSpc>
              <a:spcAft>
                <a:spcPts val="800"/>
              </a:spcAft>
              <a:buFont typeface="Arial,Sans-Serif"/>
              <a:buChar char="•"/>
            </a:pPr>
            <a:r>
              <a:rPr lang="en-US"/>
              <a:t>The joint component project, which will combine TH and TH-RRH into a single project to serve individuals </a:t>
            </a:r>
            <a:r>
              <a:rPr lang="en-US" err="1"/>
              <a:t>andfamilies</a:t>
            </a:r>
            <a:r>
              <a:rPr lang="en-US"/>
              <a:t> experiencing homelessness</a:t>
            </a:r>
            <a:endParaRPr lang="en-US">
              <a:ea typeface="Calibri"/>
              <a:cs typeface="Calibri"/>
            </a:endParaRPr>
          </a:p>
          <a:p>
            <a:pPr marL="342900" indent="-342900">
              <a:lnSpc>
                <a:spcPct val="107000"/>
              </a:lnSpc>
              <a:spcAft>
                <a:spcPts val="800"/>
              </a:spcAft>
              <a:buFont typeface="Arial,Sans-Serif"/>
              <a:buChar char="•"/>
            </a:pPr>
            <a:r>
              <a:rPr lang="en-US"/>
              <a:t>Dedicated HMIS projects and Coordinated Entry</a:t>
            </a:r>
            <a:endParaRPr lang="en-US">
              <a:ea typeface="Calibri"/>
              <a:cs typeface="Calibri"/>
            </a:endParaRPr>
          </a:p>
          <a:p>
            <a:pPr>
              <a:lnSpc>
                <a:spcPct val="107000"/>
              </a:lnSpc>
              <a:spcAft>
                <a:spcPts val="800"/>
              </a:spcAft>
            </a:pPr>
            <a:r>
              <a:rPr lang="en-US"/>
              <a:t>CoCs may choose to eliminate or reduce renewal projects to create new projects(s). When a CoC chooses </a:t>
            </a:r>
            <a:r>
              <a:rPr lang="en-US" err="1"/>
              <a:t>toreallocate</a:t>
            </a:r>
            <a:r>
              <a:rPr lang="en-US"/>
              <a:t> project(s), the Annual Renewal Demand for the CoC does not change.</a:t>
            </a:r>
            <a:endParaRPr lang="en-US">
              <a:ea typeface="Calibri"/>
              <a:cs typeface="Calibri"/>
            </a:endParaRPr>
          </a:p>
        </p:txBody>
      </p:sp>
      <p:sp>
        <p:nvSpPr>
          <p:cNvPr id="4" name="Slide Number Placeholder 3"/>
          <p:cNvSpPr>
            <a:spLocks noGrp="1"/>
          </p:cNvSpPr>
          <p:nvPr>
            <p:ph type="sldNum" sz="quarter" idx="5"/>
          </p:nvPr>
        </p:nvSpPr>
        <p:spPr/>
        <p:txBody>
          <a:bodyPr/>
          <a:lstStyle/>
          <a:p>
            <a:fld id="{27DE133F-057A-47A7-BE55-EB87661F03C4}" type="slidenum">
              <a:rPr lang="en-US" smtClean="0"/>
              <a:t>28</a:t>
            </a:fld>
            <a:endParaRPr lang="en-US"/>
          </a:p>
        </p:txBody>
      </p:sp>
    </p:spTree>
    <p:extLst>
      <p:ext uri="{BB962C8B-B14F-4D97-AF65-F5344CB8AC3E}">
        <p14:creationId xmlns:p14="http://schemas.microsoft.com/office/powerpoint/2010/main" val="29619804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29</a:t>
            </a:fld>
            <a:endParaRPr lang="en-US"/>
          </a:p>
        </p:txBody>
      </p:sp>
    </p:spTree>
    <p:extLst>
      <p:ext uri="{BB962C8B-B14F-4D97-AF65-F5344CB8AC3E}">
        <p14:creationId xmlns:p14="http://schemas.microsoft.com/office/powerpoint/2010/main" val="3309612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AF073-16A8-62F3-9992-9D40993B04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D2171E-0980-32F3-0AD1-8F9C21FA3D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B4E246-6A22-8D60-5D22-3578146D7B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E95DBF-040D-B32E-7DD1-34B5230EB8C2}"/>
              </a:ext>
            </a:extLst>
          </p:cNvPr>
          <p:cNvSpPr>
            <a:spLocks noGrp="1"/>
          </p:cNvSpPr>
          <p:nvPr>
            <p:ph type="sldNum" sz="quarter" idx="5"/>
          </p:nvPr>
        </p:nvSpPr>
        <p:spPr/>
        <p:txBody>
          <a:bodyPr/>
          <a:lstStyle/>
          <a:p>
            <a:fld id="{27DE133F-057A-47A7-BE55-EB87661F03C4}" type="slidenum">
              <a:rPr lang="en-US" smtClean="0"/>
              <a:t>3</a:t>
            </a:fld>
            <a:endParaRPr lang="en-US"/>
          </a:p>
        </p:txBody>
      </p:sp>
    </p:spTree>
    <p:extLst>
      <p:ext uri="{BB962C8B-B14F-4D97-AF65-F5344CB8AC3E}">
        <p14:creationId xmlns:p14="http://schemas.microsoft.com/office/powerpoint/2010/main" val="25358425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30</a:t>
            </a:fld>
            <a:endParaRPr lang="en-US"/>
          </a:p>
        </p:txBody>
      </p:sp>
    </p:spTree>
    <p:extLst>
      <p:ext uri="{BB962C8B-B14F-4D97-AF65-F5344CB8AC3E}">
        <p14:creationId xmlns:p14="http://schemas.microsoft.com/office/powerpoint/2010/main" val="24059788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31</a:t>
            </a:fld>
            <a:endParaRPr lang="en-US"/>
          </a:p>
        </p:txBody>
      </p:sp>
    </p:spTree>
    <p:extLst>
      <p:ext uri="{BB962C8B-B14F-4D97-AF65-F5344CB8AC3E}">
        <p14:creationId xmlns:p14="http://schemas.microsoft.com/office/powerpoint/2010/main" val="6210223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32</a:t>
            </a:fld>
            <a:endParaRPr lang="en-US"/>
          </a:p>
        </p:txBody>
      </p:sp>
    </p:spTree>
    <p:extLst>
      <p:ext uri="{BB962C8B-B14F-4D97-AF65-F5344CB8AC3E}">
        <p14:creationId xmlns:p14="http://schemas.microsoft.com/office/powerpoint/2010/main" val="4235392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CEE0B-095B-F9FC-1895-56494B9A83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CEEF75-3D3E-34C5-F199-0C990CF2A8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065ECA-3846-98C0-737C-FACA2FA4F6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2505F98-BE2B-3207-85A3-2837CACE4B76}"/>
              </a:ext>
            </a:extLst>
          </p:cNvPr>
          <p:cNvSpPr>
            <a:spLocks noGrp="1"/>
          </p:cNvSpPr>
          <p:nvPr>
            <p:ph type="sldNum" sz="quarter" idx="5"/>
          </p:nvPr>
        </p:nvSpPr>
        <p:spPr/>
        <p:txBody>
          <a:bodyPr/>
          <a:lstStyle/>
          <a:p>
            <a:fld id="{27DE133F-057A-47A7-BE55-EB87661F03C4}" type="slidenum">
              <a:rPr lang="en-US" smtClean="0"/>
              <a:t>4</a:t>
            </a:fld>
            <a:endParaRPr lang="en-US"/>
          </a:p>
        </p:txBody>
      </p:sp>
    </p:spTree>
    <p:extLst>
      <p:ext uri="{BB962C8B-B14F-4D97-AF65-F5344CB8AC3E}">
        <p14:creationId xmlns:p14="http://schemas.microsoft.com/office/powerpoint/2010/main" val="3989002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FE922-C3FD-6807-F245-0055F486E2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B51EFF-98D2-3700-541F-EA8D3C5074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6EF14A-C237-8615-6E0F-CE4814731F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62B3E6-44E8-E41E-4FED-7DDDC0E60A8D}"/>
              </a:ext>
            </a:extLst>
          </p:cNvPr>
          <p:cNvSpPr>
            <a:spLocks noGrp="1"/>
          </p:cNvSpPr>
          <p:nvPr>
            <p:ph type="sldNum" sz="quarter" idx="5"/>
          </p:nvPr>
        </p:nvSpPr>
        <p:spPr/>
        <p:txBody>
          <a:bodyPr/>
          <a:lstStyle/>
          <a:p>
            <a:fld id="{27DE133F-057A-47A7-BE55-EB87661F03C4}" type="slidenum">
              <a:rPr lang="en-US" smtClean="0"/>
              <a:t>5</a:t>
            </a:fld>
            <a:endParaRPr lang="en-US"/>
          </a:p>
        </p:txBody>
      </p:sp>
    </p:spTree>
    <p:extLst>
      <p:ext uri="{BB962C8B-B14F-4D97-AF65-F5344CB8AC3E}">
        <p14:creationId xmlns:p14="http://schemas.microsoft.com/office/powerpoint/2010/main" val="1672195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1350" lvl="1" indent="-171450">
              <a:spcBef>
                <a:spcPts val="1714"/>
              </a:spcBef>
              <a:buFont typeface="Arial"/>
              <a:buChar char="•"/>
            </a:pPr>
            <a:r>
              <a:rPr lang="en-US" b="1"/>
              <a:t>People who may have a conflict of interest include: employees, owners, stakeholders, </a:t>
            </a:r>
            <a:r>
              <a:rPr lang="en-US" b="1" err="1"/>
              <a:t>directors,officers</a:t>
            </a:r>
            <a:r>
              <a:rPr lang="en-US" b="1"/>
              <a:t>, funders, board members of, or independent contractors to, any organization that submits or will benefit from a local Application that is being reviewed, scored, and ranked.</a:t>
            </a:r>
            <a:endParaRPr lang="en-US"/>
          </a:p>
          <a:p>
            <a:pPr marL="641350" lvl="1" indent="-171450">
              <a:spcBef>
                <a:spcPts val="1714"/>
              </a:spcBef>
              <a:buFont typeface="Arial"/>
              <a:buChar char="•"/>
            </a:pPr>
            <a:r>
              <a:rPr lang="en-US" b="1">
                <a:ea typeface="Calibri"/>
                <a:cs typeface="Calibri"/>
              </a:rPr>
              <a:t>Renewal and new projects:</a:t>
            </a:r>
            <a:endParaRPr lang="en-US" b="1"/>
          </a:p>
          <a:p>
            <a:pPr lvl="2" indent="-171450">
              <a:spcBef>
                <a:spcPts val="1714"/>
              </a:spcBef>
              <a:buFont typeface="Arial"/>
              <a:buChar char="•"/>
            </a:pPr>
            <a:r>
              <a:rPr lang="en-US" b="1"/>
              <a:t>Renewal projects will be scored using the Renewal Ranking Criteria</a:t>
            </a:r>
            <a:endParaRPr lang="en-US">
              <a:ea typeface="Calibri" panose="020F0502020204030204"/>
              <a:cs typeface="Calibri" panose="020F0502020204030204"/>
            </a:endParaRPr>
          </a:p>
          <a:p>
            <a:pPr lvl="2" indent="-171450">
              <a:spcBef>
                <a:spcPts val="1714"/>
              </a:spcBef>
              <a:buFont typeface="Arial"/>
              <a:buChar char="•"/>
            </a:pPr>
            <a:r>
              <a:rPr lang="en-US" b="1"/>
              <a:t>Projects that have not completed a full year of operation will be ranked at the bottom of Tier 1 that ensures they will be moved forward to HUD for submission</a:t>
            </a:r>
            <a:endParaRPr lang="en-US" b="1">
              <a:ea typeface="Calibri"/>
              <a:cs typeface="Calibri"/>
            </a:endParaRPr>
          </a:p>
          <a:p>
            <a:pPr marL="641350" lvl="1" indent="-171450">
              <a:spcBef>
                <a:spcPts val="1714"/>
              </a:spcBef>
              <a:buFont typeface="Arial"/>
              <a:buChar char="•"/>
            </a:pPr>
            <a:r>
              <a:rPr lang="en-US" b="1"/>
              <a:t>The process includes an Appeal Process</a:t>
            </a:r>
            <a:endParaRPr lang="en-US" b="1">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27DE133F-057A-47A7-BE55-EB87661F03C4}" type="slidenum">
              <a:rPr lang="en-US" smtClean="0"/>
              <a:t>6</a:t>
            </a:fld>
            <a:endParaRPr lang="en-US"/>
          </a:p>
        </p:txBody>
      </p:sp>
    </p:spTree>
    <p:extLst>
      <p:ext uri="{BB962C8B-B14F-4D97-AF65-F5344CB8AC3E}">
        <p14:creationId xmlns:p14="http://schemas.microsoft.com/office/powerpoint/2010/main" val="360491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The percentage has ranged from 94% (2023) to 100% of ARD in Tier 1. </a:t>
            </a:r>
          </a:p>
          <a:p>
            <a:pPr marL="171450" indent="-171450">
              <a:buFont typeface="Arial"/>
              <a:buChar char="•"/>
            </a:pPr>
            <a:r>
              <a:rPr lang="en-US"/>
              <a:t>30% for tier 1 is unprecedented.</a:t>
            </a:r>
            <a:endParaRPr lang="en-US">
              <a:ea typeface="Calibri"/>
              <a:cs typeface="Calibri"/>
            </a:endParaRPr>
          </a:p>
        </p:txBody>
      </p:sp>
      <p:sp>
        <p:nvSpPr>
          <p:cNvPr id="4" name="Slide Number Placeholder 3"/>
          <p:cNvSpPr>
            <a:spLocks noGrp="1"/>
          </p:cNvSpPr>
          <p:nvPr>
            <p:ph type="sldNum" sz="quarter" idx="5"/>
          </p:nvPr>
        </p:nvSpPr>
        <p:spPr/>
        <p:txBody>
          <a:bodyPr/>
          <a:lstStyle/>
          <a:p>
            <a:fld id="{27DE133F-057A-47A7-BE55-EB87661F03C4}" type="slidenum">
              <a:rPr lang="en-US" smtClean="0"/>
              <a:t>7</a:t>
            </a:fld>
            <a:endParaRPr lang="en-US"/>
          </a:p>
        </p:txBody>
      </p:sp>
    </p:spTree>
    <p:extLst>
      <p:ext uri="{BB962C8B-B14F-4D97-AF65-F5344CB8AC3E}">
        <p14:creationId xmlns:p14="http://schemas.microsoft.com/office/powerpoint/2010/main" val="2988927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8</a:t>
            </a:fld>
            <a:endParaRPr lang="en-US"/>
          </a:p>
        </p:txBody>
      </p:sp>
    </p:spTree>
    <p:extLst>
      <p:ext uri="{BB962C8B-B14F-4D97-AF65-F5344CB8AC3E}">
        <p14:creationId xmlns:p14="http://schemas.microsoft.com/office/powerpoint/2010/main" val="4010320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A2F1B-7103-D9DD-DD18-22B31F27E3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D4E97B-4EE1-7245-EF3D-EEFA3205DD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CFF1AB-A2AF-DE74-7300-A81132B0BC84}"/>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DD44B14B-B78C-5DC0-5384-5580A5090A54}"/>
              </a:ext>
            </a:extLst>
          </p:cNvPr>
          <p:cNvSpPr>
            <a:spLocks noGrp="1"/>
          </p:cNvSpPr>
          <p:nvPr>
            <p:ph type="sldNum" sz="quarter" idx="5"/>
          </p:nvPr>
        </p:nvSpPr>
        <p:spPr/>
        <p:txBody>
          <a:bodyPr/>
          <a:lstStyle/>
          <a:p>
            <a:fld id="{27DE133F-057A-47A7-BE55-EB87661F03C4}" type="slidenum">
              <a:rPr lang="en-US" smtClean="0"/>
              <a:t>9</a:t>
            </a:fld>
            <a:endParaRPr lang="en-US"/>
          </a:p>
        </p:txBody>
      </p:sp>
    </p:spTree>
    <p:extLst>
      <p:ext uri="{BB962C8B-B14F-4D97-AF65-F5344CB8AC3E}">
        <p14:creationId xmlns:p14="http://schemas.microsoft.com/office/powerpoint/2010/main" val="1588529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9673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F78E1E"/>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4000" b="0" i="0">
                <a:solidFill>
                  <a:srgbClr val="191D63"/>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79589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F78E1E"/>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4481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628900"/>
            <a:ext cx="12189460" cy="4229100"/>
          </a:xfrm>
          <a:custGeom>
            <a:avLst/>
            <a:gdLst/>
            <a:ahLst/>
            <a:cxnLst/>
            <a:rect l="l" t="t" r="r" b="b"/>
            <a:pathLst>
              <a:path w="12189460" h="4229100">
                <a:moveTo>
                  <a:pt x="0" y="4229100"/>
                </a:moveTo>
                <a:lnTo>
                  <a:pt x="12188952" y="4229100"/>
                </a:lnTo>
                <a:lnTo>
                  <a:pt x="12188952" y="0"/>
                </a:lnTo>
                <a:lnTo>
                  <a:pt x="0" y="0"/>
                </a:lnTo>
                <a:lnTo>
                  <a:pt x="0" y="4229100"/>
                </a:lnTo>
                <a:close/>
              </a:path>
            </a:pathLst>
          </a:custGeom>
          <a:solidFill>
            <a:srgbClr val="00B5EF">
              <a:alpha val="9999"/>
            </a:srgbClr>
          </a:solidFill>
        </p:spPr>
        <p:txBody>
          <a:bodyPr wrap="square" lIns="0" tIns="0" rIns="0" bIns="0" rtlCol="0"/>
          <a:lstStyle/>
          <a:p>
            <a:endParaRPr/>
          </a:p>
        </p:txBody>
      </p:sp>
      <p:sp>
        <p:nvSpPr>
          <p:cNvPr id="17" name="bk object 17"/>
          <p:cNvSpPr/>
          <p:nvPr/>
        </p:nvSpPr>
        <p:spPr>
          <a:xfrm>
            <a:off x="0" y="3629025"/>
            <a:ext cx="3901440" cy="3228975"/>
          </a:xfrm>
          <a:custGeom>
            <a:avLst/>
            <a:gdLst/>
            <a:ahLst/>
            <a:cxnLst/>
            <a:rect l="l" t="t" r="r" b="b"/>
            <a:pathLst>
              <a:path w="3901440" h="3228975">
                <a:moveTo>
                  <a:pt x="2348234" y="0"/>
                </a:moveTo>
                <a:lnTo>
                  <a:pt x="0" y="2717271"/>
                </a:lnTo>
                <a:lnTo>
                  <a:pt x="0" y="3228974"/>
                </a:lnTo>
                <a:lnTo>
                  <a:pt x="892671" y="3228974"/>
                </a:lnTo>
                <a:lnTo>
                  <a:pt x="2348233" y="1498497"/>
                </a:lnTo>
                <a:lnTo>
                  <a:pt x="3643158" y="1498497"/>
                </a:lnTo>
                <a:lnTo>
                  <a:pt x="2348234" y="0"/>
                </a:lnTo>
                <a:close/>
              </a:path>
              <a:path w="3901440" h="3228975">
                <a:moveTo>
                  <a:pt x="3643158" y="1498497"/>
                </a:moveTo>
                <a:lnTo>
                  <a:pt x="2348233" y="1498497"/>
                </a:lnTo>
                <a:lnTo>
                  <a:pt x="3241704" y="2560623"/>
                </a:lnTo>
                <a:lnTo>
                  <a:pt x="3901392" y="1797328"/>
                </a:lnTo>
                <a:lnTo>
                  <a:pt x="3643158" y="1498497"/>
                </a:lnTo>
                <a:close/>
              </a:path>
            </a:pathLst>
          </a:custGeom>
          <a:solidFill>
            <a:srgbClr val="FFFFFF">
              <a:alpha val="5499"/>
            </a:srgbClr>
          </a:solidFill>
        </p:spPr>
        <p:txBody>
          <a:bodyPr wrap="square" lIns="0" tIns="0" rIns="0" bIns="0" rtlCol="0"/>
          <a:lstStyle/>
          <a:p>
            <a:endParaRPr/>
          </a:p>
        </p:txBody>
      </p:sp>
      <p:sp>
        <p:nvSpPr>
          <p:cNvPr id="18" name="bk object 18"/>
          <p:cNvSpPr/>
          <p:nvPr/>
        </p:nvSpPr>
        <p:spPr>
          <a:xfrm>
            <a:off x="3249833" y="3629025"/>
            <a:ext cx="4344035" cy="3228975"/>
          </a:xfrm>
          <a:custGeom>
            <a:avLst/>
            <a:gdLst/>
            <a:ahLst/>
            <a:cxnLst/>
            <a:rect l="l" t="t" r="r" b="b"/>
            <a:pathLst>
              <a:path w="4344034" h="3228975">
                <a:moveTo>
                  <a:pt x="2790442" y="0"/>
                </a:moveTo>
                <a:lnTo>
                  <a:pt x="0" y="3228974"/>
                </a:lnTo>
                <a:lnTo>
                  <a:pt x="1334878" y="3228974"/>
                </a:lnTo>
                <a:lnTo>
                  <a:pt x="2790441" y="1498497"/>
                </a:lnTo>
                <a:lnTo>
                  <a:pt x="4085429" y="1498497"/>
                </a:lnTo>
                <a:lnTo>
                  <a:pt x="2790442" y="0"/>
                </a:lnTo>
                <a:close/>
              </a:path>
              <a:path w="4344034" h="3228975">
                <a:moveTo>
                  <a:pt x="4085429" y="1498497"/>
                </a:moveTo>
                <a:lnTo>
                  <a:pt x="2790441" y="1498497"/>
                </a:lnTo>
                <a:lnTo>
                  <a:pt x="3683937" y="2560725"/>
                </a:lnTo>
                <a:lnTo>
                  <a:pt x="4343676" y="1797328"/>
                </a:lnTo>
                <a:lnTo>
                  <a:pt x="4085429" y="1498497"/>
                </a:lnTo>
                <a:close/>
              </a:path>
            </a:pathLst>
          </a:custGeom>
          <a:solidFill>
            <a:srgbClr val="FFFFFF">
              <a:alpha val="5499"/>
            </a:srgbClr>
          </a:solidFill>
        </p:spPr>
        <p:txBody>
          <a:bodyPr wrap="square" lIns="0" tIns="0" rIns="0" bIns="0" rtlCol="0"/>
          <a:lstStyle/>
          <a:p>
            <a:endParaRPr/>
          </a:p>
        </p:txBody>
      </p:sp>
      <p:sp>
        <p:nvSpPr>
          <p:cNvPr id="19" name="bk object 19"/>
          <p:cNvSpPr/>
          <p:nvPr/>
        </p:nvSpPr>
        <p:spPr>
          <a:xfrm>
            <a:off x="6941863" y="3629025"/>
            <a:ext cx="5247640" cy="3228975"/>
          </a:xfrm>
          <a:custGeom>
            <a:avLst/>
            <a:gdLst/>
            <a:ahLst/>
            <a:cxnLst/>
            <a:rect l="l" t="t" r="r" b="b"/>
            <a:pathLst>
              <a:path w="5247640" h="3228975">
                <a:moveTo>
                  <a:pt x="2790463" y="0"/>
                </a:moveTo>
                <a:lnTo>
                  <a:pt x="0" y="3228974"/>
                </a:lnTo>
                <a:lnTo>
                  <a:pt x="1334899" y="3228974"/>
                </a:lnTo>
                <a:lnTo>
                  <a:pt x="2790462" y="1498497"/>
                </a:lnTo>
                <a:lnTo>
                  <a:pt x="4085445" y="1498497"/>
                </a:lnTo>
                <a:lnTo>
                  <a:pt x="2790463" y="0"/>
                </a:lnTo>
                <a:close/>
              </a:path>
              <a:path w="5247640" h="3228975">
                <a:moveTo>
                  <a:pt x="4085445" y="1498497"/>
                </a:moveTo>
                <a:lnTo>
                  <a:pt x="2790462" y="1498497"/>
                </a:lnTo>
                <a:lnTo>
                  <a:pt x="4246024" y="3228974"/>
                </a:lnTo>
                <a:lnTo>
                  <a:pt x="5247088" y="3228974"/>
                </a:lnTo>
                <a:lnTo>
                  <a:pt x="5247088" y="2842699"/>
                </a:lnTo>
                <a:lnTo>
                  <a:pt x="4085445" y="1498497"/>
                </a:lnTo>
                <a:close/>
              </a:path>
            </a:pathLst>
          </a:custGeom>
          <a:solidFill>
            <a:srgbClr val="FFFFFF">
              <a:alpha val="5499"/>
            </a:srgbClr>
          </a:solidFill>
        </p:spPr>
        <p:txBody>
          <a:bodyPr wrap="square" lIns="0" tIns="0" rIns="0" bIns="0" rtlCol="0"/>
          <a:lstStyle/>
          <a:p>
            <a:endParaRPr/>
          </a:p>
        </p:txBody>
      </p:sp>
      <p:sp>
        <p:nvSpPr>
          <p:cNvPr id="20" name="bk object 20"/>
          <p:cNvSpPr/>
          <p:nvPr/>
        </p:nvSpPr>
        <p:spPr>
          <a:xfrm>
            <a:off x="5142122" y="1368221"/>
            <a:ext cx="281256" cy="194825"/>
          </a:xfrm>
          <a:prstGeom prst="rect">
            <a:avLst/>
          </a:prstGeom>
          <a:blipFill>
            <a:blip r:embed="rId2" cstate="print"/>
            <a:stretch>
              <a:fillRect/>
            </a:stretch>
          </a:blipFill>
        </p:spPr>
        <p:txBody>
          <a:bodyPr wrap="square" lIns="0" tIns="0" rIns="0" bIns="0" rtlCol="0"/>
          <a:lstStyle/>
          <a:p>
            <a:endParaRPr/>
          </a:p>
        </p:txBody>
      </p:sp>
      <p:sp>
        <p:nvSpPr>
          <p:cNvPr id="21" name="bk object 21"/>
          <p:cNvSpPr/>
          <p:nvPr/>
        </p:nvSpPr>
        <p:spPr>
          <a:xfrm>
            <a:off x="5442561" y="1416857"/>
            <a:ext cx="84455" cy="143510"/>
          </a:xfrm>
          <a:custGeom>
            <a:avLst/>
            <a:gdLst/>
            <a:ahLst/>
            <a:cxnLst/>
            <a:rect l="l" t="t" r="r" b="b"/>
            <a:pathLst>
              <a:path w="84454" h="143509">
                <a:moveTo>
                  <a:pt x="26670" y="2679"/>
                </a:moveTo>
                <a:lnTo>
                  <a:pt x="0" y="2679"/>
                </a:lnTo>
                <a:lnTo>
                  <a:pt x="0" y="143510"/>
                </a:lnTo>
                <a:lnTo>
                  <a:pt x="30149" y="143510"/>
                </a:lnTo>
                <a:lnTo>
                  <a:pt x="30149" y="82486"/>
                </a:lnTo>
                <a:lnTo>
                  <a:pt x="30919" y="69835"/>
                </a:lnTo>
                <a:lnTo>
                  <a:pt x="57346" y="32378"/>
                </a:lnTo>
                <a:lnTo>
                  <a:pt x="63134" y="30848"/>
                </a:lnTo>
                <a:lnTo>
                  <a:pt x="28613" y="30848"/>
                </a:lnTo>
                <a:lnTo>
                  <a:pt x="26670" y="2679"/>
                </a:lnTo>
                <a:close/>
              </a:path>
              <a:path w="84454" h="143509">
                <a:moveTo>
                  <a:pt x="83870" y="0"/>
                </a:moveTo>
                <a:lnTo>
                  <a:pt x="43622" y="12217"/>
                </a:lnTo>
                <a:lnTo>
                  <a:pt x="28613" y="30848"/>
                </a:lnTo>
                <a:lnTo>
                  <a:pt x="63134" y="30848"/>
                </a:lnTo>
                <a:lnTo>
                  <a:pt x="66695" y="29906"/>
                </a:lnTo>
                <a:lnTo>
                  <a:pt x="77317" y="29083"/>
                </a:lnTo>
                <a:lnTo>
                  <a:pt x="83337" y="29083"/>
                </a:lnTo>
                <a:lnTo>
                  <a:pt x="83870" y="0"/>
                </a:lnTo>
                <a:close/>
              </a:path>
            </a:pathLst>
          </a:custGeom>
          <a:solidFill>
            <a:srgbClr val="191D63"/>
          </a:solidFill>
        </p:spPr>
        <p:txBody>
          <a:bodyPr wrap="square" lIns="0" tIns="0" rIns="0" bIns="0" rtlCol="0"/>
          <a:lstStyle/>
          <a:p>
            <a:endParaRPr/>
          </a:p>
        </p:txBody>
      </p:sp>
      <p:sp>
        <p:nvSpPr>
          <p:cNvPr id="22" name="bk object 22"/>
          <p:cNvSpPr/>
          <p:nvPr/>
        </p:nvSpPr>
        <p:spPr>
          <a:xfrm>
            <a:off x="5538900" y="1384701"/>
            <a:ext cx="107314" cy="178435"/>
          </a:xfrm>
          <a:custGeom>
            <a:avLst/>
            <a:gdLst/>
            <a:ahLst/>
            <a:cxnLst/>
            <a:rect l="l" t="t" r="r" b="b"/>
            <a:pathLst>
              <a:path w="107314" h="178434">
                <a:moveTo>
                  <a:pt x="57619" y="59093"/>
                </a:moveTo>
                <a:lnTo>
                  <a:pt x="27470" y="59093"/>
                </a:lnTo>
                <a:lnTo>
                  <a:pt x="27549" y="134823"/>
                </a:lnTo>
                <a:lnTo>
                  <a:pt x="45815" y="171868"/>
                </a:lnTo>
                <a:lnTo>
                  <a:pt x="71958" y="178346"/>
                </a:lnTo>
                <a:lnTo>
                  <a:pt x="78384" y="178346"/>
                </a:lnTo>
                <a:lnTo>
                  <a:pt x="107061" y="172072"/>
                </a:lnTo>
                <a:lnTo>
                  <a:pt x="103741" y="150876"/>
                </a:lnTo>
                <a:lnTo>
                  <a:pt x="72085" y="150876"/>
                </a:lnTo>
                <a:lnTo>
                  <a:pt x="66890" y="148869"/>
                </a:lnTo>
                <a:lnTo>
                  <a:pt x="59461" y="140817"/>
                </a:lnTo>
                <a:lnTo>
                  <a:pt x="57619" y="134823"/>
                </a:lnTo>
                <a:lnTo>
                  <a:pt x="57619" y="59093"/>
                </a:lnTo>
                <a:close/>
              </a:path>
              <a:path w="107314" h="178434">
                <a:moveTo>
                  <a:pt x="103174" y="147256"/>
                </a:moveTo>
                <a:lnTo>
                  <a:pt x="82537" y="150876"/>
                </a:lnTo>
                <a:lnTo>
                  <a:pt x="103741" y="150876"/>
                </a:lnTo>
                <a:lnTo>
                  <a:pt x="103174" y="147256"/>
                </a:lnTo>
                <a:close/>
              </a:path>
              <a:path w="107314" h="178434">
                <a:moveTo>
                  <a:pt x="107061" y="34836"/>
                </a:moveTo>
                <a:lnTo>
                  <a:pt x="0" y="34836"/>
                </a:lnTo>
                <a:lnTo>
                  <a:pt x="0" y="59093"/>
                </a:lnTo>
                <a:lnTo>
                  <a:pt x="107061" y="59093"/>
                </a:lnTo>
                <a:lnTo>
                  <a:pt x="107061" y="34836"/>
                </a:lnTo>
                <a:close/>
              </a:path>
              <a:path w="107314" h="178434">
                <a:moveTo>
                  <a:pt x="57619" y="0"/>
                </a:moveTo>
                <a:lnTo>
                  <a:pt x="27470" y="0"/>
                </a:lnTo>
                <a:lnTo>
                  <a:pt x="27470" y="34836"/>
                </a:lnTo>
                <a:lnTo>
                  <a:pt x="57619" y="34836"/>
                </a:lnTo>
                <a:lnTo>
                  <a:pt x="57619" y="0"/>
                </a:lnTo>
                <a:close/>
              </a:path>
            </a:pathLst>
          </a:custGeom>
          <a:solidFill>
            <a:srgbClr val="191D63"/>
          </a:solidFill>
        </p:spPr>
        <p:txBody>
          <a:bodyPr wrap="square" lIns="0" tIns="0" rIns="0" bIns="0" rtlCol="0"/>
          <a:lstStyle/>
          <a:p>
            <a:endParaRPr/>
          </a:p>
        </p:txBody>
      </p:sp>
      <p:sp>
        <p:nvSpPr>
          <p:cNvPr id="23" name="bk object 23"/>
          <p:cNvSpPr/>
          <p:nvPr/>
        </p:nvSpPr>
        <p:spPr>
          <a:xfrm>
            <a:off x="5662316" y="1416857"/>
            <a:ext cx="132080" cy="143510"/>
          </a:xfrm>
          <a:custGeom>
            <a:avLst/>
            <a:gdLst/>
            <a:ahLst/>
            <a:cxnLst/>
            <a:rect l="l" t="t" r="r" b="b"/>
            <a:pathLst>
              <a:path w="132079" h="143509">
                <a:moveTo>
                  <a:pt x="26670" y="2679"/>
                </a:moveTo>
                <a:lnTo>
                  <a:pt x="0" y="2679"/>
                </a:lnTo>
                <a:lnTo>
                  <a:pt x="0" y="143510"/>
                </a:lnTo>
                <a:lnTo>
                  <a:pt x="30149" y="143510"/>
                </a:lnTo>
                <a:lnTo>
                  <a:pt x="30149" y="73139"/>
                </a:lnTo>
                <a:lnTo>
                  <a:pt x="30799" y="62271"/>
                </a:lnTo>
                <a:lnTo>
                  <a:pt x="52551" y="30276"/>
                </a:lnTo>
                <a:lnTo>
                  <a:pt x="67741" y="27470"/>
                </a:lnTo>
                <a:lnTo>
                  <a:pt x="124360" y="27470"/>
                </a:lnTo>
                <a:lnTo>
                  <a:pt x="124121" y="26949"/>
                </a:lnTo>
                <a:lnTo>
                  <a:pt x="28473" y="26949"/>
                </a:lnTo>
                <a:lnTo>
                  <a:pt x="26670" y="2679"/>
                </a:lnTo>
                <a:close/>
              </a:path>
              <a:path w="132079" h="143509">
                <a:moveTo>
                  <a:pt x="124360" y="27470"/>
                </a:moveTo>
                <a:lnTo>
                  <a:pt x="67741" y="27470"/>
                </a:lnTo>
                <a:lnTo>
                  <a:pt x="74850" y="28138"/>
                </a:lnTo>
                <a:lnTo>
                  <a:pt x="81278" y="30143"/>
                </a:lnTo>
                <a:lnTo>
                  <a:pt x="101561" y="70319"/>
                </a:lnTo>
                <a:lnTo>
                  <a:pt x="101561" y="143510"/>
                </a:lnTo>
                <a:lnTo>
                  <a:pt x="131711" y="143510"/>
                </a:lnTo>
                <a:lnTo>
                  <a:pt x="131661" y="60249"/>
                </a:lnTo>
                <a:lnTo>
                  <a:pt x="130756" y="47256"/>
                </a:lnTo>
                <a:lnTo>
                  <a:pt x="127890" y="35180"/>
                </a:lnTo>
                <a:lnTo>
                  <a:pt x="124360" y="27470"/>
                </a:lnTo>
                <a:close/>
              </a:path>
              <a:path w="132079" h="143509">
                <a:moveTo>
                  <a:pt x="77673" y="0"/>
                </a:moveTo>
                <a:lnTo>
                  <a:pt x="37320" y="15367"/>
                </a:lnTo>
                <a:lnTo>
                  <a:pt x="28473" y="26949"/>
                </a:lnTo>
                <a:lnTo>
                  <a:pt x="124121" y="26949"/>
                </a:lnTo>
                <a:lnTo>
                  <a:pt x="88896" y="997"/>
                </a:lnTo>
                <a:lnTo>
                  <a:pt x="77673" y="0"/>
                </a:lnTo>
                <a:close/>
              </a:path>
            </a:pathLst>
          </a:custGeom>
          <a:solidFill>
            <a:srgbClr val="191D63"/>
          </a:solidFill>
        </p:spPr>
        <p:txBody>
          <a:bodyPr wrap="square" lIns="0" tIns="0" rIns="0" bIns="0" rtlCol="0"/>
          <a:lstStyle/>
          <a:p>
            <a:endParaRPr/>
          </a:p>
        </p:txBody>
      </p:sp>
      <p:sp>
        <p:nvSpPr>
          <p:cNvPr id="24" name="bk object 24"/>
          <p:cNvSpPr/>
          <p:nvPr/>
        </p:nvSpPr>
        <p:spPr>
          <a:xfrm>
            <a:off x="5811956" y="1416855"/>
            <a:ext cx="144145" cy="146685"/>
          </a:xfrm>
          <a:custGeom>
            <a:avLst/>
            <a:gdLst/>
            <a:ahLst/>
            <a:cxnLst/>
            <a:rect l="l" t="t" r="r" b="b"/>
            <a:pathLst>
              <a:path w="144145" h="146684">
                <a:moveTo>
                  <a:pt x="74798" y="0"/>
                </a:moveTo>
                <a:lnTo>
                  <a:pt x="36825" y="9855"/>
                </a:lnTo>
                <a:lnTo>
                  <a:pt x="5441" y="45334"/>
                </a:lnTo>
                <a:lnTo>
                  <a:pt x="0" y="75806"/>
                </a:lnTo>
                <a:lnTo>
                  <a:pt x="261" y="81305"/>
                </a:lnTo>
                <a:lnTo>
                  <a:pt x="16475" y="120456"/>
                </a:lnTo>
                <a:lnTo>
                  <a:pt x="51912" y="143066"/>
                </a:lnTo>
                <a:lnTo>
                  <a:pt x="74544" y="146189"/>
                </a:lnTo>
                <a:lnTo>
                  <a:pt x="82748" y="146189"/>
                </a:lnTo>
                <a:lnTo>
                  <a:pt x="120162" y="132892"/>
                </a:lnTo>
                <a:lnTo>
                  <a:pt x="134255" y="120192"/>
                </a:lnTo>
                <a:lnTo>
                  <a:pt x="76411" y="120192"/>
                </a:lnTo>
                <a:lnTo>
                  <a:pt x="67160" y="119447"/>
                </a:lnTo>
                <a:lnTo>
                  <a:pt x="34190" y="94630"/>
                </a:lnTo>
                <a:lnTo>
                  <a:pt x="30056" y="77584"/>
                </a:lnTo>
                <a:lnTo>
                  <a:pt x="142603" y="77584"/>
                </a:lnTo>
                <a:lnTo>
                  <a:pt x="143010" y="76517"/>
                </a:lnTo>
                <a:lnTo>
                  <a:pt x="143187" y="75806"/>
                </a:lnTo>
                <a:lnTo>
                  <a:pt x="143378" y="74688"/>
                </a:lnTo>
                <a:lnTo>
                  <a:pt x="143835" y="71653"/>
                </a:lnTo>
                <a:lnTo>
                  <a:pt x="143949" y="68605"/>
                </a:lnTo>
                <a:lnTo>
                  <a:pt x="143609" y="61721"/>
                </a:lnTo>
                <a:lnTo>
                  <a:pt x="142906" y="57086"/>
                </a:lnTo>
                <a:lnTo>
                  <a:pt x="30856" y="57086"/>
                </a:lnTo>
                <a:lnTo>
                  <a:pt x="33063" y="49767"/>
                </a:lnTo>
                <a:lnTo>
                  <a:pt x="66373" y="23633"/>
                </a:lnTo>
                <a:lnTo>
                  <a:pt x="74264" y="23050"/>
                </a:lnTo>
                <a:lnTo>
                  <a:pt x="126520" y="23050"/>
                </a:lnTo>
                <a:lnTo>
                  <a:pt x="123909" y="20167"/>
                </a:lnTo>
                <a:lnTo>
                  <a:pt x="88674" y="1377"/>
                </a:lnTo>
                <a:lnTo>
                  <a:pt x="81820" y="344"/>
                </a:lnTo>
                <a:lnTo>
                  <a:pt x="74798" y="0"/>
                </a:lnTo>
                <a:close/>
              </a:path>
              <a:path w="144145" h="146684">
                <a:moveTo>
                  <a:pt x="119019" y="98894"/>
                </a:moveTo>
                <a:lnTo>
                  <a:pt x="81859" y="120192"/>
                </a:lnTo>
                <a:lnTo>
                  <a:pt x="134255" y="120192"/>
                </a:lnTo>
                <a:lnTo>
                  <a:pt x="136884" y="116497"/>
                </a:lnTo>
                <a:lnTo>
                  <a:pt x="137383" y="115747"/>
                </a:lnTo>
                <a:lnTo>
                  <a:pt x="119019" y="98894"/>
                </a:lnTo>
                <a:close/>
              </a:path>
              <a:path w="144145" h="146684">
                <a:moveTo>
                  <a:pt x="126520" y="23050"/>
                </a:moveTo>
                <a:lnTo>
                  <a:pt x="74264" y="23050"/>
                </a:lnTo>
                <a:lnTo>
                  <a:pt x="81661" y="23645"/>
                </a:lnTo>
                <a:lnTo>
                  <a:pt x="88571" y="25430"/>
                </a:lnTo>
                <a:lnTo>
                  <a:pt x="114866" y="57086"/>
                </a:lnTo>
                <a:lnTo>
                  <a:pt x="142906" y="57086"/>
                </a:lnTo>
                <a:lnTo>
                  <a:pt x="128264" y="24975"/>
                </a:lnTo>
                <a:lnTo>
                  <a:pt x="126520" y="23050"/>
                </a:lnTo>
                <a:close/>
              </a:path>
            </a:pathLst>
          </a:custGeom>
          <a:solidFill>
            <a:srgbClr val="191D63"/>
          </a:solidFill>
        </p:spPr>
        <p:txBody>
          <a:bodyPr wrap="square" lIns="0" tIns="0" rIns="0" bIns="0" rtlCol="0"/>
          <a:lstStyle/>
          <a:p>
            <a:endParaRPr/>
          </a:p>
        </p:txBody>
      </p:sp>
      <p:sp>
        <p:nvSpPr>
          <p:cNvPr id="25" name="bk object 25"/>
          <p:cNvSpPr/>
          <p:nvPr/>
        </p:nvSpPr>
        <p:spPr>
          <a:xfrm>
            <a:off x="5975073" y="1416857"/>
            <a:ext cx="194431" cy="146182"/>
          </a:xfrm>
          <a:prstGeom prst="rect">
            <a:avLst/>
          </a:prstGeom>
          <a:blipFill>
            <a:blip r:embed="rId3" cstate="print"/>
            <a:stretch>
              <a:fillRect/>
            </a:stretch>
          </a:blipFill>
        </p:spPr>
        <p:txBody>
          <a:bodyPr wrap="square" lIns="0" tIns="0" rIns="0" bIns="0" rtlCol="0"/>
          <a:lstStyle/>
          <a:p>
            <a:endParaRPr/>
          </a:p>
        </p:txBody>
      </p:sp>
      <p:sp>
        <p:nvSpPr>
          <p:cNvPr id="26" name="bk object 26"/>
          <p:cNvSpPr/>
          <p:nvPr/>
        </p:nvSpPr>
        <p:spPr>
          <a:xfrm>
            <a:off x="6007176" y="1360309"/>
            <a:ext cx="1072220" cy="448265"/>
          </a:xfrm>
          <a:prstGeom prst="rect">
            <a:avLst/>
          </a:prstGeom>
          <a:blipFill>
            <a:blip r:embed="rId4" cstate="print"/>
            <a:stretch>
              <a:fillRect/>
            </a:stretch>
          </a:blipFill>
        </p:spPr>
        <p:txBody>
          <a:bodyPr wrap="square" lIns="0" tIns="0" rIns="0" bIns="0" rtlCol="0"/>
          <a:lstStyle/>
          <a:p>
            <a:endParaRPr/>
          </a:p>
        </p:txBody>
      </p:sp>
      <p:sp>
        <p:nvSpPr>
          <p:cNvPr id="27" name="bk object 27"/>
          <p:cNvSpPr/>
          <p:nvPr/>
        </p:nvSpPr>
        <p:spPr>
          <a:xfrm>
            <a:off x="5267631" y="1719534"/>
            <a:ext cx="0" cy="86360"/>
          </a:xfrm>
          <a:custGeom>
            <a:avLst/>
            <a:gdLst/>
            <a:ahLst/>
            <a:cxnLst/>
            <a:rect l="l" t="t" r="r" b="b"/>
            <a:pathLst>
              <a:path h="86360">
                <a:moveTo>
                  <a:pt x="0" y="0"/>
                </a:moveTo>
                <a:lnTo>
                  <a:pt x="0" y="86360"/>
                </a:lnTo>
              </a:path>
            </a:pathLst>
          </a:custGeom>
          <a:ln w="31623">
            <a:solidFill>
              <a:srgbClr val="191D63"/>
            </a:solidFill>
          </a:ln>
        </p:spPr>
        <p:txBody>
          <a:bodyPr wrap="square" lIns="0" tIns="0" rIns="0" bIns="0" rtlCol="0"/>
          <a:lstStyle/>
          <a:p>
            <a:endParaRPr/>
          </a:p>
        </p:txBody>
      </p:sp>
      <p:sp>
        <p:nvSpPr>
          <p:cNvPr id="28" name="bk object 28"/>
          <p:cNvSpPr/>
          <p:nvPr/>
        </p:nvSpPr>
        <p:spPr>
          <a:xfrm>
            <a:off x="5251819" y="1705564"/>
            <a:ext cx="162560" cy="0"/>
          </a:xfrm>
          <a:custGeom>
            <a:avLst/>
            <a:gdLst/>
            <a:ahLst/>
            <a:cxnLst/>
            <a:rect l="l" t="t" r="r" b="b"/>
            <a:pathLst>
              <a:path w="162560">
                <a:moveTo>
                  <a:pt x="0" y="0"/>
                </a:moveTo>
                <a:lnTo>
                  <a:pt x="162001" y="0"/>
                </a:lnTo>
              </a:path>
            </a:pathLst>
          </a:custGeom>
          <a:ln w="27939">
            <a:solidFill>
              <a:srgbClr val="191D63"/>
            </a:solidFill>
          </a:ln>
        </p:spPr>
        <p:txBody>
          <a:bodyPr wrap="square" lIns="0" tIns="0" rIns="0" bIns="0" rtlCol="0"/>
          <a:lstStyle/>
          <a:p>
            <a:endParaRPr/>
          </a:p>
        </p:txBody>
      </p:sp>
      <p:sp>
        <p:nvSpPr>
          <p:cNvPr id="29" name="bk object 29"/>
          <p:cNvSpPr/>
          <p:nvPr/>
        </p:nvSpPr>
        <p:spPr>
          <a:xfrm>
            <a:off x="5251819" y="1614124"/>
            <a:ext cx="31750" cy="77470"/>
          </a:xfrm>
          <a:custGeom>
            <a:avLst/>
            <a:gdLst/>
            <a:ahLst/>
            <a:cxnLst/>
            <a:rect l="l" t="t" r="r" b="b"/>
            <a:pathLst>
              <a:path w="31750" h="77469">
                <a:moveTo>
                  <a:pt x="0" y="77470"/>
                </a:moveTo>
                <a:lnTo>
                  <a:pt x="31623" y="77470"/>
                </a:lnTo>
                <a:lnTo>
                  <a:pt x="31623" y="0"/>
                </a:lnTo>
                <a:lnTo>
                  <a:pt x="0" y="0"/>
                </a:lnTo>
                <a:lnTo>
                  <a:pt x="0" y="77470"/>
                </a:lnTo>
                <a:close/>
              </a:path>
            </a:pathLst>
          </a:custGeom>
          <a:solidFill>
            <a:srgbClr val="191D63"/>
          </a:solidFill>
        </p:spPr>
        <p:txBody>
          <a:bodyPr wrap="square" lIns="0" tIns="0" rIns="0" bIns="0" rtlCol="0"/>
          <a:lstStyle/>
          <a:p>
            <a:endParaRPr/>
          </a:p>
        </p:txBody>
      </p:sp>
      <p:sp>
        <p:nvSpPr>
          <p:cNvPr id="30" name="bk object 30"/>
          <p:cNvSpPr/>
          <p:nvPr/>
        </p:nvSpPr>
        <p:spPr>
          <a:xfrm>
            <a:off x="5398009" y="1719470"/>
            <a:ext cx="0" cy="86995"/>
          </a:xfrm>
          <a:custGeom>
            <a:avLst/>
            <a:gdLst/>
            <a:ahLst/>
            <a:cxnLst/>
            <a:rect l="l" t="t" r="r" b="b"/>
            <a:pathLst>
              <a:path h="86994">
                <a:moveTo>
                  <a:pt x="0" y="0"/>
                </a:moveTo>
                <a:lnTo>
                  <a:pt x="0" y="86423"/>
                </a:lnTo>
              </a:path>
            </a:pathLst>
          </a:custGeom>
          <a:ln w="31623">
            <a:solidFill>
              <a:srgbClr val="191D63"/>
            </a:solidFill>
          </a:ln>
        </p:spPr>
        <p:txBody>
          <a:bodyPr wrap="square" lIns="0" tIns="0" rIns="0" bIns="0" rtlCol="0"/>
          <a:lstStyle/>
          <a:p>
            <a:endParaRPr/>
          </a:p>
        </p:txBody>
      </p:sp>
      <p:sp>
        <p:nvSpPr>
          <p:cNvPr id="31" name="bk object 31"/>
          <p:cNvSpPr/>
          <p:nvPr/>
        </p:nvSpPr>
        <p:spPr>
          <a:xfrm>
            <a:off x="5382197" y="1613755"/>
            <a:ext cx="31750" cy="78740"/>
          </a:xfrm>
          <a:custGeom>
            <a:avLst/>
            <a:gdLst/>
            <a:ahLst/>
            <a:cxnLst/>
            <a:rect l="l" t="t" r="r" b="b"/>
            <a:pathLst>
              <a:path w="31750" h="78739">
                <a:moveTo>
                  <a:pt x="31622" y="0"/>
                </a:moveTo>
                <a:lnTo>
                  <a:pt x="0" y="0"/>
                </a:lnTo>
                <a:lnTo>
                  <a:pt x="0" y="78244"/>
                </a:lnTo>
                <a:lnTo>
                  <a:pt x="31622" y="78244"/>
                </a:lnTo>
                <a:lnTo>
                  <a:pt x="31622" y="0"/>
                </a:lnTo>
                <a:close/>
              </a:path>
            </a:pathLst>
          </a:custGeom>
          <a:solidFill>
            <a:srgbClr val="191D63"/>
          </a:solidFill>
        </p:spPr>
        <p:txBody>
          <a:bodyPr wrap="square" lIns="0" tIns="0" rIns="0" bIns="0" rtlCol="0"/>
          <a:lstStyle/>
          <a:p>
            <a:endParaRPr/>
          </a:p>
        </p:txBody>
      </p:sp>
      <p:sp>
        <p:nvSpPr>
          <p:cNvPr id="32" name="bk object 32"/>
          <p:cNvSpPr/>
          <p:nvPr/>
        </p:nvSpPr>
        <p:spPr>
          <a:xfrm>
            <a:off x="5432859" y="1662394"/>
            <a:ext cx="150495" cy="146685"/>
          </a:xfrm>
          <a:custGeom>
            <a:avLst/>
            <a:gdLst/>
            <a:ahLst/>
            <a:cxnLst/>
            <a:rect l="l" t="t" r="r" b="b"/>
            <a:pathLst>
              <a:path w="150495" h="146685">
                <a:moveTo>
                  <a:pt x="75704" y="0"/>
                </a:moveTo>
                <a:lnTo>
                  <a:pt x="37249" y="9766"/>
                </a:lnTo>
                <a:lnTo>
                  <a:pt x="9918" y="36410"/>
                </a:lnTo>
                <a:lnTo>
                  <a:pt x="0" y="73494"/>
                </a:lnTo>
                <a:lnTo>
                  <a:pt x="355" y="80969"/>
                </a:lnTo>
                <a:lnTo>
                  <a:pt x="16569" y="120192"/>
                </a:lnTo>
                <a:lnTo>
                  <a:pt x="52013" y="143010"/>
                </a:lnTo>
                <a:lnTo>
                  <a:pt x="74637" y="146177"/>
                </a:lnTo>
                <a:lnTo>
                  <a:pt x="84927" y="145565"/>
                </a:lnTo>
                <a:lnTo>
                  <a:pt x="121330" y="131041"/>
                </a:lnTo>
                <a:lnTo>
                  <a:pt x="134068" y="118706"/>
                </a:lnTo>
                <a:lnTo>
                  <a:pt x="75171" y="118706"/>
                </a:lnTo>
                <a:lnTo>
                  <a:pt x="65924" y="117887"/>
                </a:lnTo>
                <a:lnTo>
                  <a:pt x="33367" y="90863"/>
                </a:lnTo>
                <a:lnTo>
                  <a:pt x="30196" y="72415"/>
                </a:lnTo>
                <a:lnTo>
                  <a:pt x="30954" y="63709"/>
                </a:lnTo>
                <a:lnTo>
                  <a:pt x="57483" y="30741"/>
                </a:lnTo>
                <a:lnTo>
                  <a:pt x="75171" y="27457"/>
                </a:lnTo>
                <a:lnTo>
                  <a:pt x="135175" y="27457"/>
                </a:lnTo>
                <a:lnTo>
                  <a:pt x="129168" y="20759"/>
                </a:lnTo>
                <a:lnTo>
                  <a:pt x="95770" y="2373"/>
                </a:lnTo>
                <a:lnTo>
                  <a:pt x="85979" y="593"/>
                </a:lnTo>
                <a:lnTo>
                  <a:pt x="75704" y="0"/>
                </a:lnTo>
                <a:close/>
              </a:path>
              <a:path w="150495" h="146685">
                <a:moveTo>
                  <a:pt x="135175" y="27457"/>
                </a:moveTo>
                <a:lnTo>
                  <a:pt x="75171" y="27457"/>
                </a:lnTo>
                <a:lnTo>
                  <a:pt x="84308" y="28278"/>
                </a:lnTo>
                <a:lnTo>
                  <a:pt x="92690" y="30741"/>
                </a:lnTo>
                <a:lnTo>
                  <a:pt x="119380" y="63709"/>
                </a:lnTo>
                <a:lnTo>
                  <a:pt x="120145" y="72415"/>
                </a:lnTo>
                <a:lnTo>
                  <a:pt x="120145" y="73494"/>
                </a:lnTo>
                <a:lnTo>
                  <a:pt x="100406" y="111329"/>
                </a:lnTo>
                <a:lnTo>
                  <a:pt x="75171" y="118706"/>
                </a:lnTo>
                <a:lnTo>
                  <a:pt x="134068" y="118706"/>
                </a:lnTo>
                <a:lnTo>
                  <a:pt x="149721" y="82341"/>
                </a:lnTo>
                <a:lnTo>
                  <a:pt x="150342" y="72415"/>
                </a:lnTo>
                <a:lnTo>
                  <a:pt x="149738" y="62480"/>
                </a:lnTo>
                <a:lnTo>
                  <a:pt x="147926" y="53022"/>
                </a:lnTo>
                <a:lnTo>
                  <a:pt x="144909" y="44040"/>
                </a:lnTo>
                <a:lnTo>
                  <a:pt x="140690" y="35534"/>
                </a:lnTo>
                <a:lnTo>
                  <a:pt x="135399" y="27707"/>
                </a:lnTo>
                <a:lnTo>
                  <a:pt x="135175" y="27457"/>
                </a:lnTo>
                <a:close/>
              </a:path>
            </a:pathLst>
          </a:custGeom>
          <a:solidFill>
            <a:srgbClr val="191D63"/>
          </a:solidFill>
        </p:spPr>
        <p:txBody>
          <a:bodyPr wrap="square" lIns="0" tIns="0" rIns="0" bIns="0" rtlCol="0"/>
          <a:lstStyle/>
          <a:p>
            <a:endParaRPr/>
          </a:p>
        </p:txBody>
      </p:sp>
      <p:sp>
        <p:nvSpPr>
          <p:cNvPr id="33" name="bk object 33"/>
          <p:cNvSpPr/>
          <p:nvPr/>
        </p:nvSpPr>
        <p:spPr>
          <a:xfrm>
            <a:off x="5599621" y="1662396"/>
            <a:ext cx="227965" cy="143510"/>
          </a:xfrm>
          <a:custGeom>
            <a:avLst/>
            <a:gdLst/>
            <a:ahLst/>
            <a:cxnLst/>
            <a:rect l="l" t="t" r="r" b="b"/>
            <a:pathLst>
              <a:path w="227964" h="143510">
                <a:moveTo>
                  <a:pt x="26670" y="2666"/>
                </a:moveTo>
                <a:lnTo>
                  <a:pt x="0" y="2666"/>
                </a:lnTo>
                <a:lnTo>
                  <a:pt x="0" y="143497"/>
                </a:lnTo>
                <a:lnTo>
                  <a:pt x="30149" y="143497"/>
                </a:lnTo>
                <a:lnTo>
                  <a:pt x="30149" y="69494"/>
                </a:lnTo>
                <a:lnTo>
                  <a:pt x="30790" y="59505"/>
                </a:lnTo>
                <a:lnTo>
                  <a:pt x="58885" y="28104"/>
                </a:lnTo>
                <a:lnTo>
                  <a:pt x="66395" y="27457"/>
                </a:lnTo>
                <a:lnTo>
                  <a:pt x="121677" y="27457"/>
                </a:lnTo>
                <a:lnTo>
                  <a:pt x="121195" y="26403"/>
                </a:lnTo>
                <a:lnTo>
                  <a:pt x="28219" y="26403"/>
                </a:lnTo>
                <a:lnTo>
                  <a:pt x="26670" y="2666"/>
                </a:lnTo>
                <a:close/>
              </a:path>
              <a:path w="227964" h="143510">
                <a:moveTo>
                  <a:pt x="121677" y="27457"/>
                </a:moveTo>
                <a:lnTo>
                  <a:pt x="66395" y="27457"/>
                </a:lnTo>
                <a:lnTo>
                  <a:pt x="73191" y="28117"/>
                </a:lnTo>
                <a:lnTo>
                  <a:pt x="79349" y="30095"/>
                </a:lnTo>
                <a:lnTo>
                  <a:pt x="98866" y="69494"/>
                </a:lnTo>
                <a:lnTo>
                  <a:pt x="98882" y="143497"/>
                </a:lnTo>
                <a:lnTo>
                  <a:pt x="129032" y="143497"/>
                </a:lnTo>
                <a:lnTo>
                  <a:pt x="129032" y="69494"/>
                </a:lnTo>
                <a:lnTo>
                  <a:pt x="129672" y="59505"/>
                </a:lnTo>
                <a:lnTo>
                  <a:pt x="145845" y="32702"/>
                </a:lnTo>
                <a:lnTo>
                  <a:pt x="124079" y="32702"/>
                </a:lnTo>
                <a:lnTo>
                  <a:pt x="121677" y="27457"/>
                </a:lnTo>
                <a:close/>
              </a:path>
              <a:path w="227964" h="143510">
                <a:moveTo>
                  <a:pt x="220836" y="27457"/>
                </a:moveTo>
                <a:lnTo>
                  <a:pt x="165214" y="27457"/>
                </a:lnTo>
                <a:lnTo>
                  <a:pt x="171993" y="28117"/>
                </a:lnTo>
                <a:lnTo>
                  <a:pt x="178139" y="30095"/>
                </a:lnTo>
                <a:lnTo>
                  <a:pt x="197621" y="69494"/>
                </a:lnTo>
                <a:lnTo>
                  <a:pt x="197637" y="143497"/>
                </a:lnTo>
                <a:lnTo>
                  <a:pt x="227787" y="143497"/>
                </a:lnTo>
                <a:lnTo>
                  <a:pt x="227751" y="59505"/>
                </a:lnTo>
                <a:lnTo>
                  <a:pt x="226856" y="46497"/>
                </a:lnTo>
                <a:lnTo>
                  <a:pt x="224066" y="34597"/>
                </a:lnTo>
                <a:lnTo>
                  <a:pt x="220836" y="27457"/>
                </a:lnTo>
                <a:close/>
              </a:path>
              <a:path w="227964" h="143510">
                <a:moveTo>
                  <a:pt x="175120" y="0"/>
                </a:moveTo>
                <a:lnTo>
                  <a:pt x="138053" y="13033"/>
                </a:lnTo>
                <a:lnTo>
                  <a:pt x="124079" y="32702"/>
                </a:lnTo>
                <a:lnTo>
                  <a:pt x="145845" y="32702"/>
                </a:lnTo>
                <a:lnTo>
                  <a:pt x="150890" y="30046"/>
                </a:lnTo>
                <a:lnTo>
                  <a:pt x="157713" y="28104"/>
                </a:lnTo>
                <a:lnTo>
                  <a:pt x="165214" y="27457"/>
                </a:lnTo>
                <a:lnTo>
                  <a:pt x="220836" y="27457"/>
                </a:lnTo>
                <a:lnTo>
                  <a:pt x="219418" y="24322"/>
                </a:lnTo>
                <a:lnTo>
                  <a:pt x="212915" y="15671"/>
                </a:lnTo>
                <a:lnTo>
                  <a:pt x="204974" y="8813"/>
                </a:lnTo>
                <a:lnTo>
                  <a:pt x="196027" y="3916"/>
                </a:lnTo>
                <a:lnTo>
                  <a:pt x="186076" y="978"/>
                </a:lnTo>
                <a:lnTo>
                  <a:pt x="175120" y="0"/>
                </a:lnTo>
                <a:close/>
              </a:path>
              <a:path w="227964" h="143510">
                <a:moveTo>
                  <a:pt x="76339" y="0"/>
                </a:moveTo>
                <a:lnTo>
                  <a:pt x="36971" y="14971"/>
                </a:lnTo>
                <a:lnTo>
                  <a:pt x="28219" y="26403"/>
                </a:lnTo>
                <a:lnTo>
                  <a:pt x="121195" y="26403"/>
                </a:lnTo>
                <a:lnTo>
                  <a:pt x="91770" y="2089"/>
                </a:lnTo>
                <a:lnTo>
                  <a:pt x="76339" y="0"/>
                </a:lnTo>
                <a:close/>
              </a:path>
            </a:pathLst>
          </a:custGeom>
          <a:solidFill>
            <a:srgbClr val="191D63"/>
          </a:solidFill>
        </p:spPr>
        <p:txBody>
          <a:bodyPr wrap="square" lIns="0" tIns="0" rIns="0" bIns="0" rtlCol="0"/>
          <a:lstStyle/>
          <a:p>
            <a:endParaRPr/>
          </a:p>
        </p:txBody>
      </p:sp>
      <p:sp>
        <p:nvSpPr>
          <p:cNvPr id="34" name="bk object 34"/>
          <p:cNvSpPr/>
          <p:nvPr/>
        </p:nvSpPr>
        <p:spPr>
          <a:xfrm>
            <a:off x="5845335" y="1662385"/>
            <a:ext cx="144145" cy="146685"/>
          </a:xfrm>
          <a:custGeom>
            <a:avLst/>
            <a:gdLst/>
            <a:ahLst/>
            <a:cxnLst/>
            <a:rect l="l" t="t" r="r" b="b"/>
            <a:pathLst>
              <a:path w="144145" h="146685">
                <a:moveTo>
                  <a:pt x="74798" y="0"/>
                </a:moveTo>
                <a:lnTo>
                  <a:pt x="36825" y="9855"/>
                </a:lnTo>
                <a:lnTo>
                  <a:pt x="5441" y="45334"/>
                </a:lnTo>
                <a:lnTo>
                  <a:pt x="0" y="75806"/>
                </a:lnTo>
                <a:lnTo>
                  <a:pt x="261" y="81303"/>
                </a:lnTo>
                <a:lnTo>
                  <a:pt x="16475" y="120454"/>
                </a:lnTo>
                <a:lnTo>
                  <a:pt x="51912" y="143060"/>
                </a:lnTo>
                <a:lnTo>
                  <a:pt x="74531" y="146189"/>
                </a:lnTo>
                <a:lnTo>
                  <a:pt x="82748" y="146189"/>
                </a:lnTo>
                <a:lnTo>
                  <a:pt x="120162" y="132892"/>
                </a:lnTo>
                <a:lnTo>
                  <a:pt x="134245" y="120192"/>
                </a:lnTo>
                <a:lnTo>
                  <a:pt x="76411" y="120192"/>
                </a:lnTo>
                <a:lnTo>
                  <a:pt x="67160" y="119447"/>
                </a:lnTo>
                <a:lnTo>
                  <a:pt x="34188" y="94626"/>
                </a:lnTo>
                <a:lnTo>
                  <a:pt x="30043" y="77584"/>
                </a:lnTo>
                <a:lnTo>
                  <a:pt x="142603" y="77584"/>
                </a:lnTo>
                <a:lnTo>
                  <a:pt x="143009" y="76517"/>
                </a:lnTo>
                <a:lnTo>
                  <a:pt x="143187" y="75806"/>
                </a:lnTo>
                <a:lnTo>
                  <a:pt x="143378" y="74688"/>
                </a:lnTo>
                <a:lnTo>
                  <a:pt x="143835" y="71653"/>
                </a:lnTo>
                <a:lnTo>
                  <a:pt x="143949" y="68605"/>
                </a:lnTo>
                <a:lnTo>
                  <a:pt x="143609" y="61719"/>
                </a:lnTo>
                <a:lnTo>
                  <a:pt x="142907" y="57086"/>
                </a:lnTo>
                <a:lnTo>
                  <a:pt x="30856" y="57086"/>
                </a:lnTo>
                <a:lnTo>
                  <a:pt x="33063" y="49761"/>
                </a:lnTo>
                <a:lnTo>
                  <a:pt x="66373" y="23633"/>
                </a:lnTo>
                <a:lnTo>
                  <a:pt x="74264" y="23050"/>
                </a:lnTo>
                <a:lnTo>
                  <a:pt x="126520" y="23050"/>
                </a:lnTo>
                <a:lnTo>
                  <a:pt x="123909" y="20167"/>
                </a:lnTo>
                <a:lnTo>
                  <a:pt x="88669" y="1377"/>
                </a:lnTo>
                <a:lnTo>
                  <a:pt x="81818" y="344"/>
                </a:lnTo>
                <a:lnTo>
                  <a:pt x="74798" y="0"/>
                </a:lnTo>
                <a:close/>
              </a:path>
              <a:path w="144145" h="146685">
                <a:moveTo>
                  <a:pt x="119019" y="98894"/>
                </a:moveTo>
                <a:lnTo>
                  <a:pt x="81859" y="120192"/>
                </a:lnTo>
                <a:lnTo>
                  <a:pt x="134245" y="120192"/>
                </a:lnTo>
                <a:lnTo>
                  <a:pt x="137383" y="115747"/>
                </a:lnTo>
                <a:lnTo>
                  <a:pt x="119019" y="98894"/>
                </a:lnTo>
                <a:close/>
              </a:path>
              <a:path w="144145" h="146685">
                <a:moveTo>
                  <a:pt x="126520" y="23050"/>
                </a:moveTo>
                <a:lnTo>
                  <a:pt x="74264" y="23050"/>
                </a:lnTo>
                <a:lnTo>
                  <a:pt x="81661" y="23645"/>
                </a:lnTo>
                <a:lnTo>
                  <a:pt x="88571" y="25430"/>
                </a:lnTo>
                <a:lnTo>
                  <a:pt x="114866" y="57086"/>
                </a:lnTo>
                <a:lnTo>
                  <a:pt x="142907" y="57086"/>
                </a:lnTo>
                <a:lnTo>
                  <a:pt x="128264" y="24975"/>
                </a:lnTo>
                <a:lnTo>
                  <a:pt x="126520" y="23050"/>
                </a:lnTo>
                <a:close/>
              </a:path>
            </a:pathLst>
          </a:custGeom>
          <a:solidFill>
            <a:srgbClr val="191D63"/>
          </a:solidFill>
        </p:spPr>
        <p:txBody>
          <a:bodyPr wrap="square" lIns="0" tIns="0" rIns="0" bIns="0" rtlCol="0"/>
          <a:lstStyle/>
          <a:p>
            <a:endParaRPr/>
          </a:p>
        </p:txBody>
      </p:sp>
      <p:sp>
        <p:nvSpPr>
          <p:cNvPr id="35" name="bk object 35"/>
          <p:cNvSpPr/>
          <p:nvPr/>
        </p:nvSpPr>
        <p:spPr>
          <a:xfrm>
            <a:off x="5605350" y="729759"/>
            <a:ext cx="1010919" cy="548640"/>
          </a:xfrm>
          <a:custGeom>
            <a:avLst/>
            <a:gdLst/>
            <a:ahLst/>
            <a:cxnLst/>
            <a:rect l="l" t="t" r="r" b="b"/>
            <a:pathLst>
              <a:path w="1010920" h="548640">
                <a:moveTo>
                  <a:pt x="243268" y="0"/>
                </a:moveTo>
                <a:lnTo>
                  <a:pt x="0" y="281495"/>
                </a:lnTo>
                <a:lnTo>
                  <a:pt x="0" y="548170"/>
                </a:lnTo>
                <a:lnTo>
                  <a:pt x="72212" y="548170"/>
                </a:lnTo>
                <a:lnTo>
                  <a:pt x="72212" y="309765"/>
                </a:lnTo>
                <a:lnTo>
                  <a:pt x="243268" y="106400"/>
                </a:lnTo>
                <a:lnTo>
                  <a:pt x="335209" y="106400"/>
                </a:lnTo>
                <a:lnTo>
                  <a:pt x="243268" y="0"/>
                </a:lnTo>
                <a:close/>
              </a:path>
              <a:path w="1010920" h="548640">
                <a:moveTo>
                  <a:pt x="335209" y="106400"/>
                </a:moveTo>
                <a:lnTo>
                  <a:pt x="243268" y="106400"/>
                </a:lnTo>
                <a:lnTo>
                  <a:pt x="327215" y="206209"/>
                </a:lnTo>
                <a:lnTo>
                  <a:pt x="262140" y="281495"/>
                </a:lnTo>
                <a:lnTo>
                  <a:pt x="262140" y="548170"/>
                </a:lnTo>
                <a:lnTo>
                  <a:pt x="486524" y="548170"/>
                </a:lnTo>
                <a:lnTo>
                  <a:pt x="486524" y="475957"/>
                </a:lnTo>
                <a:lnTo>
                  <a:pt x="334365" y="475957"/>
                </a:lnTo>
                <a:lnTo>
                  <a:pt x="334365" y="309765"/>
                </a:lnTo>
                <a:lnTo>
                  <a:pt x="374332" y="262229"/>
                </a:lnTo>
                <a:lnTo>
                  <a:pt x="469874" y="262229"/>
                </a:lnTo>
                <a:lnTo>
                  <a:pt x="421462" y="206209"/>
                </a:lnTo>
                <a:lnTo>
                  <a:pt x="467329" y="151676"/>
                </a:lnTo>
                <a:lnTo>
                  <a:pt x="374332" y="151676"/>
                </a:lnTo>
                <a:lnTo>
                  <a:pt x="335209" y="106400"/>
                </a:lnTo>
                <a:close/>
              </a:path>
              <a:path w="1010920" h="548640">
                <a:moveTo>
                  <a:pt x="597359" y="106400"/>
                </a:moveTo>
                <a:lnTo>
                  <a:pt x="505409" y="106400"/>
                </a:lnTo>
                <a:lnTo>
                  <a:pt x="589356" y="206209"/>
                </a:lnTo>
                <a:lnTo>
                  <a:pt x="524294" y="281495"/>
                </a:lnTo>
                <a:lnTo>
                  <a:pt x="524294" y="548170"/>
                </a:lnTo>
                <a:lnTo>
                  <a:pt x="748677" y="548170"/>
                </a:lnTo>
                <a:lnTo>
                  <a:pt x="748677" y="475957"/>
                </a:lnTo>
                <a:lnTo>
                  <a:pt x="596506" y="475957"/>
                </a:lnTo>
                <a:lnTo>
                  <a:pt x="596506" y="309765"/>
                </a:lnTo>
                <a:lnTo>
                  <a:pt x="636485" y="262229"/>
                </a:lnTo>
                <a:lnTo>
                  <a:pt x="732028" y="262229"/>
                </a:lnTo>
                <a:lnTo>
                  <a:pt x="683615" y="206209"/>
                </a:lnTo>
                <a:lnTo>
                  <a:pt x="729482" y="151676"/>
                </a:lnTo>
                <a:lnTo>
                  <a:pt x="636485" y="151676"/>
                </a:lnTo>
                <a:lnTo>
                  <a:pt x="597359" y="106400"/>
                </a:lnTo>
                <a:close/>
              </a:path>
              <a:path w="1010920" h="548640">
                <a:moveTo>
                  <a:pt x="859514" y="106400"/>
                </a:moveTo>
                <a:lnTo>
                  <a:pt x="767562" y="106400"/>
                </a:lnTo>
                <a:lnTo>
                  <a:pt x="938618" y="309765"/>
                </a:lnTo>
                <a:lnTo>
                  <a:pt x="938618" y="548170"/>
                </a:lnTo>
                <a:lnTo>
                  <a:pt x="1010831" y="548170"/>
                </a:lnTo>
                <a:lnTo>
                  <a:pt x="1010831" y="281495"/>
                </a:lnTo>
                <a:lnTo>
                  <a:pt x="859514" y="106400"/>
                </a:lnTo>
                <a:close/>
              </a:path>
              <a:path w="1010920" h="548640">
                <a:moveTo>
                  <a:pt x="469874" y="262229"/>
                </a:moveTo>
                <a:lnTo>
                  <a:pt x="374332" y="262229"/>
                </a:lnTo>
                <a:lnTo>
                  <a:pt x="414312" y="309765"/>
                </a:lnTo>
                <a:lnTo>
                  <a:pt x="414312" y="475957"/>
                </a:lnTo>
                <a:lnTo>
                  <a:pt x="486524" y="475957"/>
                </a:lnTo>
                <a:lnTo>
                  <a:pt x="486524" y="281495"/>
                </a:lnTo>
                <a:lnTo>
                  <a:pt x="469874" y="262229"/>
                </a:lnTo>
                <a:close/>
              </a:path>
              <a:path w="1010920" h="548640">
                <a:moveTo>
                  <a:pt x="732028" y="262229"/>
                </a:moveTo>
                <a:lnTo>
                  <a:pt x="636485" y="262229"/>
                </a:lnTo>
                <a:lnTo>
                  <a:pt x="676465" y="309765"/>
                </a:lnTo>
                <a:lnTo>
                  <a:pt x="676465" y="475957"/>
                </a:lnTo>
                <a:lnTo>
                  <a:pt x="748677" y="475957"/>
                </a:lnTo>
                <a:lnTo>
                  <a:pt x="748677" y="281495"/>
                </a:lnTo>
                <a:lnTo>
                  <a:pt x="732028" y="262229"/>
                </a:lnTo>
                <a:close/>
              </a:path>
              <a:path w="1010920" h="548640">
                <a:moveTo>
                  <a:pt x="505409" y="0"/>
                </a:moveTo>
                <a:lnTo>
                  <a:pt x="374332" y="151676"/>
                </a:lnTo>
                <a:lnTo>
                  <a:pt x="467329" y="151676"/>
                </a:lnTo>
                <a:lnTo>
                  <a:pt x="505409" y="106400"/>
                </a:lnTo>
                <a:lnTo>
                  <a:pt x="597359" y="106400"/>
                </a:lnTo>
                <a:lnTo>
                  <a:pt x="505409" y="0"/>
                </a:lnTo>
                <a:close/>
              </a:path>
              <a:path w="1010920" h="548640">
                <a:moveTo>
                  <a:pt x="767562" y="0"/>
                </a:moveTo>
                <a:lnTo>
                  <a:pt x="636485" y="151676"/>
                </a:lnTo>
                <a:lnTo>
                  <a:pt x="729482" y="151676"/>
                </a:lnTo>
                <a:lnTo>
                  <a:pt x="767562" y="106400"/>
                </a:lnTo>
                <a:lnTo>
                  <a:pt x="859514" y="106400"/>
                </a:lnTo>
                <a:lnTo>
                  <a:pt x="767562" y="0"/>
                </a:lnTo>
                <a:close/>
              </a:path>
            </a:pathLst>
          </a:custGeom>
          <a:solidFill>
            <a:srgbClr val="00B5EF"/>
          </a:solidFill>
        </p:spPr>
        <p:txBody>
          <a:bodyPr wrap="square" lIns="0" tIns="0" rIns="0" bIns="0" rtlCol="0"/>
          <a:lstStyle/>
          <a:p>
            <a:endParaRPr/>
          </a:p>
        </p:txBody>
      </p:sp>
      <p:sp>
        <p:nvSpPr>
          <p:cNvPr id="36" name="bk object 36"/>
          <p:cNvSpPr/>
          <p:nvPr/>
        </p:nvSpPr>
        <p:spPr>
          <a:xfrm>
            <a:off x="5848616" y="780732"/>
            <a:ext cx="243255" cy="310769"/>
          </a:xfrm>
          <a:prstGeom prst="rect">
            <a:avLst/>
          </a:prstGeom>
          <a:blipFill>
            <a:blip r:embed="rId5" cstate="print"/>
            <a:stretch>
              <a:fillRect/>
            </a:stretch>
          </a:blipFill>
        </p:spPr>
        <p:txBody>
          <a:bodyPr wrap="square" lIns="0" tIns="0" rIns="0" bIns="0" rtlCol="0"/>
          <a:lstStyle/>
          <a:p>
            <a:endParaRPr/>
          </a:p>
        </p:txBody>
      </p:sp>
      <p:sp>
        <p:nvSpPr>
          <p:cNvPr id="37" name="bk object 37"/>
          <p:cNvSpPr/>
          <p:nvPr/>
        </p:nvSpPr>
        <p:spPr>
          <a:xfrm>
            <a:off x="6110770" y="780732"/>
            <a:ext cx="243256" cy="310768"/>
          </a:xfrm>
          <a:prstGeom prst="rect">
            <a:avLst/>
          </a:prstGeom>
          <a:blipFill>
            <a:blip r:embed="rId6"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0" i="0">
                <a:solidFill>
                  <a:srgbClr val="F78E1E"/>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3856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552195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64058" y="3273425"/>
            <a:ext cx="8663883" cy="2087879"/>
          </a:xfrm>
          <a:prstGeom prst="rect">
            <a:avLst/>
          </a:prstGeom>
        </p:spPr>
        <p:txBody>
          <a:bodyPr wrap="square" lIns="0" tIns="0" rIns="0" bIns="0">
            <a:spAutoFit/>
          </a:bodyPr>
          <a:lstStyle>
            <a:lvl1pPr>
              <a:defRPr sz="4400" b="0" i="0">
                <a:solidFill>
                  <a:srgbClr val="F78E1E"/>
                </a:solidFill>
                <a:latin typeface="Trebuchet MS"/>
                <a:cs typeface="Trebuchet MS"/>
              </a:defRPr>
            </a:lvl1pPr>
          </a:lstStyle>
          <a:p>
            <a:endParaRPr/>
          </a:p>
        </p:txBody>
      </p:sp>
      <p:sp>
        <p:nvSpPr>
          <p:cNvPr id="3" name="Holder 3"/>
          <p:cNvSpPr>
            <a:spLocks noGrp="1"/>
          </p:cNvSpPr>
          <p:nvPr>
            <p:ph type="body" idx="1"/>
          </p:nvPr>
        </p:nvSpPr>
        <p:spPr>
          <a:xfrm>
            <a:off x="2013838" y="2403378"/>
            <a:ext cx="8164322" cy="2197100"/>
          </a:xfrm>
          <a:prstGeom prst="rect">
            <a:avLst/>
          </a:prstGeom>
        </p:spPr>
        <p:txBody>
          <a:bodyPr wrap="square" lIns="0" tIns="0" rIns="0" bIns="0">
            <a:spAutoFit/>
          </a:bodyPr>
          <a:lstStyle>
            <a:lvl1pPr>
              <a:defRPr sz="4000" b="0" i="0">
                <a:solidFill>
                  <a:srgbClr val="191D63"/>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64684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oleObject" Target="../embeddings/oleObject1.bin"/><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oleObject" Target="../embeddings/oleObject2.bin"/><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oleObject" Target="../embeddings/oleObject3.bin"/><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oleObject" Target="../embeddings/oleObject4.bin"/><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oleObject" Target="../embeddings/oleObject5.bin"/><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oleObject" Target="../embeddings/oleObject6.bin"/><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oleObject" Target="../embeddings/oleObject7.bin"/><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oleObject" Target="../embeddings/oleObject8.bin"/><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oleObject" Target="../embeddings/oleObject9.bin"/><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emf"/><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oleObject" Target="../embeddings/oleObject10.bin"/><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microsoft.com/office/2018/10/relationships/comments" Target="../comments/modernComment_180_ED886696.xml"/><Relationship Id="rId7"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mailto:jkeys@letsendhomelessness.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hyperlink" Target="http://www.letsendhomelessness.org/"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hyperlink" Target="https://grants.gov/search-results-detail/360861" TargetMode="External"/><Relationship Id="rId7"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hud.gov/hud-partners/community-coc"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hyperlink" Target="https://letsendhomelessness.org/about/funding/#fy2025" TargetMode="External"/><Relationship Id="rId3" Type="http://schemas.openxmlformats.org/officeDocument/2006/relationships/image" Target="../media/image6.png"/><Relationship Id="rId7" Type="http://schemas.openxmlformats.org/officeDocument/2006/relationships/hyperlink" Target="https://esnaps.hud.gov/grantium/frontOffice.js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jkeys@letsendhomelessness.org"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Jkeys@letsendhomelessness.org"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mailto:jkeys@letsendhomelessness.org" TargetMode="Externa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AF20EA-3E8C-4407-8AFA-00BA0720763D}"/>
              </a:ext>
            </a:extLst>
          </p:cNvPr>
          <p:cNvSpPr>
            <a:spLocks noGrp="1"/>
          </p:cNvSpPr>
          <p:nvPr>
            <p:ph type="title"/>
          </p:nvPr>
        </p:nvSpPr>
        <p:spPr>
          <a:xfrm>
            <a:off x="1764058" y="3430719"/>
            <a:ext cx="8663883" cy="1169551"/>
          </a:xfrm>
        </p:spPr>
        <p:txBody>
          <a:bodyPr wrap="square" lIns="0" tIns="0" rIns="0" bIns="0" anchor="t">
            <a:spAutoFit/>
          </a:bodyPr>
          <a:lstStyle/>
          <a:p>
            <a:pPr algn="ctr"/>
            <a:r>
              <a:rPr lang="en-US" b="1" dirty="0">
                <a:ea typeface="Tahoma"/>
                <a:cs typeface="Tahoma"/>
              </a:rPr>
              <a:t>Local 2025 NOFO Info Session</a:t>
            </a:r>
            <a:br>
              <a:rPr lang="en-US" b="1" dirty="0">
                <a:ea typeface="Tahoma"/>
                <a:cs typeface="Tahoma"/>
              </a:rPr>
            </a:br>
            <a:r>
              <a:rPr lang="en-US" sz="3200" b="1" dirty="0">
                <a:ea typeface="Tahoma"/>
                <a:cs typeface="Tahoma"/>
              </a:rPr>
              <a:t>(Last updated 12/2/2025)</a:t>
            </a:r>
            <a:endParaRPr lang="en-US" b="1" dirty="0">
              <a:ea typeface="Tahoma"/>
              <a:cs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04C87AC-F3CB-F0D3-1D2E-AB4BA6DA597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FBD5110-1669-77A7-10D2-ABFBE245C7A2}"/>
              </a:ext>
            </a:extLst>
          </p:cNvPr>
          <p:cNvSpPr/>
          <p:nvPr/>
        </p:nvSpPr>
        <p:spPr>
          <a:xfrm>
            <a:off x="-1"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a:extLst>
              <a:ext uri="{FF2B5EF4-FFF2-40B4-BE49-F238E27FC236}">
                <a16:creationId xmlns:a16="http://schemas.microsoft.com/office/drawing/2014/main" id="{82AFF154-0808-2A77-F8FF-0092B5446EEC}"/>
              </a:ext>
            </a:extLst>
          </p:cNvPr>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a:extLst>
              <a:ext uri="{FF2B5EF4-FFF2-40B4-BE49-F238E27FC236}">
                <a16:creationId xmlns:a16="http://schemas.microsoft.com/office/drawing/2014/main" id="{C53FD7C8-CE90-6837-1F4D-C1D16A57DEF7}"/>
              </a:ext>
            </a:extLst>
          </p:cNvPr>
          <p:cNvSpPr/>
          <p:nvPr/>
        </p:nvSpPr>
        <p:spPr>
          <a:xfrm>
            <a:off x="2785085" y="654367"/>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a:extLst>
              <a:ext uri="{FF2B5EF4-FFF2-40B4-BE49-F238E27FC236}">
                <a16:creationId xmlns:a16="http://schemas.microsoft.com/office/drawing/2014/main" id="{83111BD6-DB18-4FDE-9ABE-3C6564394DC2}"/>
              </a:ext>
            </a:extLst>
          </p:cNvPr>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a:extLst>
              <a:ext uri="{FF2B5EF4-FFF2-40B4-BE49-F238E27FC236}">
                <a16:creationId xmlns:a16="http://schemas.microsoft.com/office/drawing/2014/main" id="{0A5F8231-783C-0C4C-B5CB-EBA394E0F814}"/>
              </a:ext>
            </a:extLst>
          </p:cNvPr>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a:extLst>
              <a:ext uri="{FF2B5EF4-FFF2-40B4-BE49-F238E27FC236}">
                <a16:creationId xmlns:a16="http://schemas.microsoft.com/office/drawing/2014/main" id="{354AF0AD-7B4D-74DA-5DB1-D60A51EB9637}"/>
              </a:ext>
            </a:extLst>
          </p:cNvPr>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a:extLst>
              <a:ext uri="{FF2B5EF4-FFF2-40B4-BE49-F238E27FC236}">
                <a16:creationId xmlns:a16="http://schemas.microsoft.com/office/drawing/2014/main" id="{0A32CD3F-8EEB-649A-18AD-6AD0F0E52C66}"/>
              </a:ext>
            </a:extLst>
          </p:cNvPr>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a:extLst>
              <a:ext uri="{FF2B5EF4-FFF2-40B4-BE49-F238E27FC236}">
                <a16:creationId xmlns:a16="http://schemas.microsoft.com/office/drawing/2014/main" id="{8828AF22-FB49-A725-6A04-34F8783E5423}"/>
              </a:ext>
            </a:extLst>
          </p:cNvPr>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a:extLst>
              <a:ext uri="{FF2B5EF4-FFF2-40B4-BE49-F238E27FC236}">
                <a16:creationId xmlns:a16="http://schemas.microsoft.com/office/drawing/2014/main" id="{C9B8263C-793B-EC36-02E6-DA3EB7305068}"/>
              </a:ext>
            </a:extLst>
          </p:cNvPr>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a:extLst>
              <a:ext uri="{FF2B5EF4-FFF2-40B4-BE49-F238E27FC236}">
                <a16:creationId xmlns:a16="http://schemas.microsoft.com/office/drawing/2014/main" id="{5A99CF00-28D8-C73C-B378-1F48CA729FDC}"/>
              </a:ext>
            </a:extLst>
          </p:cNvPr>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a:extLst>
              <a:ext uri="{FF2B5EF4-FFF2-40B4-BE49-F238E27FC236}">
                <a16:creationId xmlns:a16="http://schemas.microsoft.com/office/drawing/2014/main" id="{30468877-AD4C-EF70-9E2B-31B1CF991BFF}"/>
              </a:ext>
            </a:extLst>
          </p:cNvPr>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a:extLst>
              <a:ext uri="{FF2B5EF4-FFF2-40B4-BE49-F238E27FC236}">
                <a16:creationId xmlns:a16="http://schemas.microsoft.com/office/drawing/2014/main" id="{D750C5D8-3019-DFBC-EE0B-A6461FF97759}"/>
              </a:ext>
            </a:extLst>
          </p:cNvPr>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a:extLst>
              <a:ext uri="{FF2B5EF4-FFF2-40B4-BE49-F238E27FC236}">
                <a16:creationId xmlns:a16="http://schemas.microsoft.com/office/drawing/2014/main" id="{F95D377D-54C1-0C25-F4FB-9DCD56BFA38B}"/>
              </a:ext>
            </a:extLst>
          </p:cNvPr>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a:extLst>
              <a:ext uri="{FF2B5EF4-FFF2-40B4-BE49-F238E27FC236}">
                <a16:creationId xmlns:a16="http://schemas.microsoft.com/office/drawing/2014/main" id="{C64BB868-E23E-EF54-7E01-61F435E71D9C}"/>
              </a:ext>
            </a:extLst>
          </p:cNvPr>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a:extLst>
              <a:ext uri="{FF2B5EF4-FFF2-40B4-BE49-F238E27FC236}">
                <a16:creationId xmlns:a16="http://schemas.microsoft.com/office/drawing/2014/main" id="{B766C560-1ADD-73C6-D6AB-26FECB4396B2}"/>
              </a:ext>
            </a:extLst>
          </p:cNvPr>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a:extLst>
              <a:ext uri="{FF2B5EF4-FFF2-40B4-BE49-F238E27FC236}">
                <a16:creationId xmlns:a16="http://schemas.microsoft.com/office/drawing/2014/main" id="{5D64D58A-DC9C-E2B4-9D13-87E197DE1199}"/>
              </a:ext>
            </a:extLst>
          </p:cNvPr>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a:extLst>
              <a:ext uri="{FF2B5EF4-FFF2-40B4-BE49-F238E27FC236}">
                <a16:creationId xmlns:a16="http://schemas.microsoft.com/office/drawing/2014/main" id="{93D6F975-986A-47A0-7994-213DEBB3F353}"/>
              </a:ext>
            </a:extLst>
          </p:cNvPr>
          <p:cNvSpPr txBox="1">
            <a:spLocks noGrp="1"/>
          </p:cNvSpPr>
          <p:nvPr>
            <p:ph type="title"/>
          </p:nvPr>
        </p:nvSpPr>
        <p:spPr>
          <a:xfrm>
            <a:off x="1023999" y="791748"/>
            <a:ext cx="10062663" cy="751488"/>
          </a:xfrm>
          <a:prstGeom prst="rect">
            <a:avLst/>
          </a:prstGeom>
        </p:spPr>
        <p:txBody>
          <a:bodyPr vert="horz" wrap="square" lIns="0" tIns="12700" rIns="0" bIns="0" rtlCol="0" anchor="t">
            <a:spAutoFit/>
          </a:bodyPr>
          <a:lstStyle/>
          <a:p>
            <a:pPr algn="ctr"/>
            <a:r>
              <a:rPr lang="en-US" sz="4800" b="1">
                <a:ea typeface="Calibri"/>
                <a:cs typeface="Calibri"/>
              </a:rPr>
              <a:t>Appeals Process</a:t>
            </a:r>
            <a:endParaRPr lang="en-US" sz="2000" b="1">
              <a:ea typeface="Calibri"/>
              <a:cs typeface="Calibri"/>
            </a:endParaRPr>
          </a:p>
        </p:txBody>
      </p:sp>
      <p:sp>
        <p:nvSpPr>
          <p:cNvPr id="20" name="object 20">
            <a:extLst>
              <a:ext uri="{FF2B5EF4-FFF2-40B4-BE49-F238E27FC236}">
                <a16:creationId xmlns:a16="http://schemas.microsoft.com/office/drawing/2014/main" id="{3E8CA98F-99AF-996E-A8B9-BE750AB373C6}"/>
              </a:ext>
            </a:extLst>
          </p:cNvPr>
          <p:cNvSpPr txBox="1"/>
          <p:nvPr/>
        </p:nvSpPr>
        <p:spPr>
          <a:xfrm>
            <a:off x="-655748" y="1713433"/>
            <a:ext cx="12682991" cy="3020698"/>
          </a:xfrm>
          <a:prstGeom prst="rect">
            <a:avLst/>
          </a:prstGeom>
        </p:spPr>
        <p:txBody>
          <a:bodyPr vert="horz" wrap="square" lIns="0" tIns="217804" rIns="0" bIns="0" rtlCol="0" anchor="t">
            <a:spAutoFit/>
          </a:bodyPr>
          <a:lstStyle/>
          <a:p>
            <a:pPr marL="1200150" lvl="2" indent="-285750">
              <a:buFont typeface="Arial" panose="020B0604020202020204" pitchFamily="34" charset="0"/>
              <a:buChar char="•"/>
            </a:pPr>
            <a:r>
              <a:rPr lang="en-US" b="1"/>
              <a:t>Phase 1: </a:t>
            </a:r>
            <a:r>
              <a:rPr lang="en-US"/>
              <a:t>The Applicant, PEH staff, and at least three Ranking and Review Committee members will meet to hear the appeal. The goal of Phase 1 is to reach an agreement on resolving all appealable issues presented.</a:t>
            </a:r>
          </a:p>
          <a:p>
            <a:pPr lvl="2"/>
            <a:endParaRPr lang="en-US"/>
          </a:p>
          <a:p>
            <a:pPr marL="1200150" lvl="2" indent="-285750">
              <a:buFont typeface="Arial" panose="020B0604020202020204" pitchFamily="34" charset="0"/>
              <a:buChar char="•"/>
            </a:pPr>
            <a:r>
              <a:rPr lang="en-US" b="1"/>
              <a:t>Phase 2:</a:t>
            </a:r>
            <a:r>
              <a:rPr lang="en-US"/>
              <a:t> At least two PEH non-conflicted Board members who have not previously been involved in the 2024 application review process will join Phase 1 participants. Phase 2 participants will review the grounds for the appeal and the basis of the actions taken and then either vote to uphold or revoke the decision(s) made in Phase 1.  </a:t>
            </a:r>
            <a:endParaRPr lang="en-US">
              <a:ea typeface="Calibri"/>
              <a:cs typeface="Calibri"/>
            </a:endParaRPr>
          </a:p>
          <a:p>
            <a:pPr lvl="2"/>
            <a:endParaRPr lang="en-US"/>
          </a:p>
          <a:p>
            <a:pPr marL="1200150" lvl="2" indent="-285750">
              <a:buFont typeface="Arial" panose="020B0604020202020204" pitchFamily="34" charset="0"/>
              <a:buChar char="•"/>
            </a:pPr>
            <a:r>
              <a:rPr lang="en-US"/>
              <a:t>Decisions made in Phases 1 or 2 are final.</a:t>
            </a:r>
            <a:r>
              <a:rPr lang="en-US" sz="1600"/>
              <a:t> </a:t>
            </a:r>
            <a:r>
              <a:rPr lang="en-US"/>
              <a:t>If the Applicant still does not agree with Phase 2 results, they should review the HUD NOFO and follow instructions on how and on what grounds they can appeal to HUD.</a:t>
            </a:r>
            <a:endParaRPr lang="en-US" sz="1600"/>
          </a:p>
          <a:p>
            <a:pPr marL="1200150" marR="0" lvl="2" indent="-285750">
              <a:spcBef>
                <a:spcPts val="0"/>
              </a:spcBef>
              <a:spcAft>
                <a:spcPts val="0"/>
              </a:spcAft>
              <a:buFont typeface="Arial" panose="020B0604020202020204" pitchFamily="34" charset="0"/>
              <a:buChar char="•"/>
            </a:pPr>
            <a:endParaRPr lang="en-US" sz="2000"/>
          </a:p>
        </p:txBody>
      </p:sp>
      <p:sp>
        <p:nvSpPr>
          <p:cNvPr id="21" name="object 21">
            <a:extLst>
              <a:ext uri="{FF2B5EF4-FFF2-40B4-BE49-F238E27FC236}">
                <a16:creationId xmlns:a16="http://schemas.microsoft.com/office/drawing/2014/main" id="{EB9F07D7-D48E-77AD-69F9-4E162AC5EE83}"/>
              </a:ext>
            </a:extLst>
          </p:cNvPr>
          <p:cNvSpPr txBox="1"/>
          <p:nvPr/>
        </p:nvSpPr>
        <p:spPr>
          <a:xfrm>
            <a:off x="6231077" y="2102591"/>
            <a:ext cx="4360545" cy="743151"/>
          </a:xfrm>
          <a:prstGeom prst="rect">
            <a:avLst/>
          </a:prstGeom>
        </p:spPr>
        <p:txBody>
          <a:bodyPr vert="horz" wrap="square" lIns="0" tIns="217804" rIns="0" bIns="0" rtlCol="0">
            <a:spAutoFit/>
          </a:bodyPr>
          <a:lstStyle/>
          <a:p>
            <a:pPr marL="348615" marR="0" lvl="0" indent="-335915" algn="l" defTabSz="914400" rtl="0" eaLnBrk="1" fontAlgn="auto" latinLnBrk="0" hangingPunct="1">
              <a:lnSpc>
                <a:spcPct val="100000"/>
              </a:lnSpc>
              <a:spcBef>
                <a:spcPts val="1714"/>
              </a:spcBef>
              <a:spcAft>
                <a:spcPts val="0"/>
              </a:spcAft>
              <a:buClr>
                <a:srgbClr val="F78E1E"/>
              </a:buClr>
              <a:buSzTx/>
              <a:buFont typeface="Arial"/>
              <a:buChar char="•"/>
              <a:tabLst>
                <a:tab pos="349250" algn="l"/>
              </a:tabLst>
              <a:defRPr/>
            </a:pPr>
            <a:endParaRPr kumimoji="0" sz="3400" b="0" i="0" u="none" strike="noStrike" kern="1200" cap="none" spc="0" normalizeH="0" baseline="0" noProof="0">
              <a:ln>
                <a:noFill/>
              </a:ln>
              <a:solidFill>
                <a:prstClr val="black"/>
              </a:solidFill>
              <a:effectLst/>
              <a:uLnTx/>
              <a:uFillTx/>
              <a:latin typeface="Trebuchet MS"/>
              <a:ea typeface="+mn-ea"/>
              <a:cs typeface="Trebuchet MS"/>
            </a:endParaRPr>
          </a:p>
        </p:txBody>
      </p:sp>
    </p:spTree>
    <p:extLst>
      <p:ext uri="{BB962C8B-B14F-4D97-AF65-F5344CB8AC3E}">
        <p14:creationId xmlns:p14="http://schemas.microsoft.com/office/powerpoint/2010/main" val="371100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4250F86-1DE0-F7EC-7763-719DDEE3A45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3AB9E86-8239-C7BE-0A51-1561F27A53E9}"/>
              </a:ext>
            </a:extLst>
          </p:cNvPr>
          <p:cNvSpPr/>
          <p:nvPr/>
        </p:nvSpPr>
        <p:spPr>
          <a:xfrm>
            <a:off x="-1"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a:extLst>
              <a:ext uri="{FF2B5EF4-FFF2-40B4-BE49-F238E27FC236}">
                <a16:creationId xmlns:a16="http://schemas.microsoft.com/office/drawing/2014/main" id="{A5C67D46-3BA5-DC1D-BB8D-C92F4B446306}"/>
              </a:ext>
            </a:extLst>
          </p:cNvPr>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a:extLst>
              <a:ext uri="{FF2B5EF4-FFF2-40B4-BE49-F238E27FC236}">
                <a16:creationId xmlns:a16="http://schemas.microsoft.com/office/drawing/2014/main" id="{B32A6BCE-DE25-C142-0C51-C64CA42E941F}"/>
              </a:ext>
            </a:extLst>
          </p:cNvPr>
          <p:cNvSpPr/>
          <p:nvPr/>
        </p:nvSpPr>
        <p:spPr>
          <a:xfrm>
            <a:off x="2785085" y="654367"/>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a:extLst>
              <a:ext uri="{FF2B5EF4-FFF2-40B4-BE49-F238E27FC236}">
                <a16:creationId xmlns:a16="http://schemas.microsoft.com/office/drawing/2014/main" id="{CBB09122-E2B5-7536-AFB6-5DB9C35257A8}"/>
              </a:ext>
            </a:extLst>
          </p:cNvPr>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a:extLst>
              <a:ext uri="{FF2B5EF4-FFF2-40B4-BE49-F238E27FC236}">
                <a16:creationId xmlns:a16="http://schemas.microsoft.com/office/drawing/2014/main" id="{7B9B85E1-6330-5002-DAD8-0C3E059EF5B2}"/>
              </a:ext>
            </a:extLst>
          </p:cNvPr>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a:extLst>
              <a:ext uri="{FF2B5EF4-FFF2-40B4-BE49-F238E27FC236}">
                <a16:creationId xmlns:a16="http://schemas.microsoft.com/office/drawing/2014/main" id="{24237902-2899-E9B5-106F-45A440004693}"/>
              </a:ext>
            </a:extLst>
          </p:cNvPr>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a:extLst>
              <a:ext uri="{FF2B5EF4-FFF2-40B4-BE49-F238E27FC236}">
                <a16:creationId xmlns:a16="http://schemas.microsoft.com/office/drawing/2014/main" id="{24214FEC-C31A-761E-B1C6-63415F49EA02}"/>
              </a:ext>
            </a:extLst>
          </p:cNvPr>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a:extLst>
              <a:ext uri="{FF2B5EF4-FFF2-40B4-BE49-F238E27FC236}">
                <a16:creationId xmlns:a16="http://schemas.microsoft.com/office/drawing/2014/main" id="{B85A7E6F-F371-78D8-6152-242A035634E6}"/>
              </a:ext>
            </a:extLst>
          </p:cNvPr>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a:extLst>
              <a:ext uri="{FF2B5EF4-FFF2-40B4-BE49-F238E27FC236}">
                <a16:creationId xmlns:a16="http://schemas.microsoft.com/office/drawing/2014/main" id="{306A4A93-F042-0C34-DE7F-235D4995E20F}"/>
              </a:ext>
            </a:extLst>
          </p:cNvPr>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a:extLst>
              <a:ext uri="{FF2B5EF4-FFF2-40B4-BE49-F238E27FC236}">
                <a16:creationId xmlns:a16="http://schemas.microsoft.com/office/drawing/2014/main" id="{548272E4-62C2-5E90-7D31-ACFABD309BC4}"/>
              </a:ext>
            </a:extLst>
          </p:cNvPr>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a:extLst>
              <a:ext uri="{FF2B5EF4-FFF2-40B4-BE49-F238E27FC236}">
                <a16:creationId xmlns:a16="http://schemas.microsoft.com/office/drawing/2014/main" id="{2ED49B96-5B00-50EF-C36E-0147733D41F1}"/>
              </a:ext>
            </a:extLst>
          </p:cNvPr>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a:extLst>
              <a:ext uri="{FF2B5EF4-FFF2-40B4-BE49-F238E27FC236}">
                <a16:creationId xmlns:a16="http://schemas.microsoft.com/office/drawing/2014/main" id="{39A42C0B-9881-5FD3-62B3-63413E9761C7}"/>
              </a:ext>
            </a:extLst>
          </p:cNvPr>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a:extLst>
              <a:ext uri="{FF2B5EF4-FFF2-40B4-BE49-F238E27FC236}">
                <a16:creationId xmlns:a16="http://schemas.microsoft.com/office/drawing/2014/main" id="{A0D01B2F-1A42-0D15-0288-C2E3E8BFDA39}"/>
              </a:ext>
            </a:extLst>
          </p:cNvPr>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a:extLst>
              <a:ext uri="{FF2B5EF4-FFF2-40B4-BE49-F238E27FC236}">
                <a16:creationId xmlns:a16="http://schemas.microsoft.com/office/drawing/2014/main" id="{CE975BC4-E2DE-2474-C59A-F3EEC10530D1}"/>
              </a:ext>
            </a:extLst>
          </p:cNvPr>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a:extLst>
              <a:ext uri="{FF2B5EF4-FFF2-40B4-BE49-F238E27FC236}">
                <a16:creationId xmlns:a16="http://schemas.microsoft.com/office/drawing/2014/main" id="{A8978687-15F9-48DE-1675-C953B33C10CE}"/>
              </a:ext>
            </a:extLst>
          </p:cNvPr>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a:extLst>
              <a:ext uri="{FF2B5EF4-FFF2-40B4-BE49-F238E27FC236}">
                <a16:creationId xmlns:a16="http://schemas.microsoft.com/office/drawing/2014/main" id="{98188269-B521-04E9-7C93-15824418537B}"/>
              </a:ext>
            </a:extLst>
          </p:cNvPr>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a:extLst>
              <a:ext uri="{FF2B5EF4-FFF2-40B4-BE49-F238E27FC236}">
                <a16:creationId xmlns:a16="http://schemas.microsoft.com/office/drawing/2014/main" id="{2E1895B3-E15C-6AF2-8A39-466A9F35B4A0}"/>
              </a:ext>
            </a:extLst>
          </p:cNvPr>
          <p:cNvSpPr txBox="1">
            <a:spLocks noGrp="1"/>
          </p:cNvSpPr>
          <p:nvPr>
            <p:ph type="title"/>
          </p:nvPr>
        </p:nvSpPr>
        <p:spPr>
          <a:xfrm>
            <a:off x="1023999" y="791748"/>
            <a:ext cx="10062663" cy="751488"/>
          </a:xfrm>
          <a:prstGeom prst="rect">
            <a:avLst/>
          </a:prstGeom>
        </p:spPr>
        <p:txBody>
          <a:bodyPr vert="horz" wrap="square" lIns="0" tIns="12700" rIns="0" bIns="0" rtlCol="0" anchor="t">
            <a:spAutoFit/>
          </a:bodyPr>
          <a:lstStyle/>
          <a:p>
            <a:pPr algn="ctr"/>
            <a:r>
              <a:rPr lang="en-US" sz="4800" b="1">
                <a:ea typeface="Calibri"/>
                <a:cs typeface="Calibri"/>
              </a:rPr>
              <a:t>Solo Applicants</a:t>
            </a:r>
            <a:endParaRPr lang="en-US" sz="2000" b="1">
              <a:ea typeface="Calibri"/>
              <a:cs typeface="Calibri"/>
            </a:endParaRPr>
          </a:p>
        </p:txBody>
      </p:sp>
      <p:sp>
        <p:nvSpPr>
          <p:cNvPr id="20" name="object 20">
            <a:extLst>
              <a:ext uri="{FF2B5EF4-FFF2-40B4-BE49-F238E27FC236}">
                <a16:creationId xmlns:a16="http://schemas.microsoft.com/office/drawing/2014/main" id="{1B2856F5-6378-149F-1371-986F09562872}"/>
              </a:ext>
            </a:extLst>
          </p:cNvPr>
          <p:cNvSpPr txBox="1"/>
          <p:nvPr/>
        </p:nvSpPr>
        <p:spPr>
          <a:xfrm>
            <a:off x="-655748" y="1713433"/>
            <a:ext cx="12682991" cy="3913250"/>
          </a:xfrm>
          <a:prstGeom prst="rect">
            <a:avLst/>
          </a:prstGeom>
        </p:spPr>
        <p:txBody>
          <a:bodyPr vert="horz" wrap="square" lIns="0" tIns="217804" rIns="0" bIns="0" rtlCol="0" anchor="t">
            <a:spAutoFit/>
          </a:bodyPr>
          <a:lstStyle/>
          <a:p>
            <a:pPr marL="1200150" marR="0" lvl="2" indent="-285750">
              <a:spcBef>
                <a:spcPts val="0"/>
              </a:spcBef>
              <a:spcAft>
                <a:spcPts val="0"/>
              </a:spcAft>
              <a:buFont typeface="Arial" panose="020B0604020202020204" pitchFamily="34" charset="0"/>
              <a:buChar char="•"/>
            </a:pPr>
            <a:r>
              <a:rPr lang="en-US" sz="2000"/>
              <a:t>A solo applicant may apply directly to HUD if it is determined that they attempted to participate in the CoC process but were not permitted to participate in a reasonable manner</a:t>
            </a:r>
          </a:p>
          <a:p>
            <a:pPr marL="1200150" marR="0" lvl="2" indent="-285750">
              <a:spcBef>
                <a:spcPts val="0"/>
              </a:spcBef>
              <a:spcAft>
                <a:spcPts val="0"/>
              </a:spcAft>
              <a:buFont typeface="Arial" panose="020B0604020202020204" pitchFamily="34" charset="0"/>
              <a:buChar char="•"/>
            </a:pPr>
            <a:r>
              <a:rPr lang="en-US" sz="2000"/>
              <a:t>In addition to submitting a Solo Applicant Project Application in e-snaps by January 14</a:t>
            </a:r>
            <a:r>
              <a:rPr lang="en-US" sz="2000" baseline="30000"/>
              <a:t>th</a:t>
            </a:r>
            <a:r>
              <a:rPr lang="en-US" sz="2000"/>
              <a:t>, the following steps must also occur:</a:t>
            </a:r>
          </a:p>
          <a:p>
            <a:pPr marL="1657350" lvl="3" indent="-285750">
              <a:buFont typeface="Arial" panose="020B0604020202020204" pitchFamily="34" charset="0"/>
              <a:buChar char="•"/>
            </a:pPr>
            <a:r>
              <a:rPr lang="en-US" sz="2000"/>
              <a:t>The solo applicant must submit a written notice of intent to appeal with their funding application</a:t>
            </a:r>
            <a:endParaRPr lang="en-US" sz="2000">
              <a:ea typeface="Calibri"/>
              <a:cs typeface="Calibri"/>
            </a:endParaRPr>
          </a:p>
          <a:p>
            <a:pPr marL="1657350" lvl="3" indent="-285750">
              <a:buFont typeface="Arial" panose="020B0604020202020204" pitchFamily="34" charset="0"/>
              <a:buChar char="•"/>
            </a:pPr>
            <a:r>
              <a:rPr lang="en-US" sz="2000"/>
              <a:t>No later than 30 days from when HUD announces awards, the solo applicant shall submit in writing, with the collaborative applicant, all relevant evidence supporting its claim</a:t>
            </a:r>
            <a:endParaRPr lang="en-US" sz="2000">
              <a:ea typeface="Calibri"/>
              <a:cs typeface="Calibri"/>
            </a:endParaRPr>
          </a:p>
          <a:p>
            <a:pPr marL="1657350" lvl="3" indent="-285750">
              <a:buFont typeface="Arial" panose="020B0604020202020204" pitchFamily="34" charset="0"/>
              <a:buChar char="•"/>
            </a:pPr>
            <a:r>
              <a:rPr lang="en-US" sz="2000"/>
              <a:t>The CoC has 30 days from receipt to respond to HUD in writing</a:t>
            </a:r>
            <a:endParaRPr lang="en-US" sz="2000">
              <a:ea typeface="Calibri"/>
              <a:cs typeface="Calibri"/>
            </a:endParaRPr>
          </a:p>
          <a:p>
            <a:pPr marL="1657350" lvl="3" indent="-285750">
              <a:buFont typeface="Arial" panose="020B0604020202020204" pitchFamily="34" charset="0"/>
              <a:buChar char="•"/>
            </a:pPr>
            <a:r>
              <a:rPr lang="en-US" sz="2000"/>
              <a:t>HUD will notify of its decision within 60 days of receipt of the CoC’s response</a:t>
            </a:r>
            <a:endParaRPr lang="en-US" sz="2000">
              <a:ea typeface="Calibri"/>
              <a:cs typeface="Calibri"/>
            </a:endParaRPr>
          </a:p>
          <a:p>
            <a:pPr marL="1657350" lvl="3" indent="-285750">
              <a:buFont typeface="Arial" panose="020B0604020202020204" pitchFamily="34" charset="0"/>
              <a:buChar char="•"/>
            </a:pPr>
            <a:r>
              <a:rPr lang="en-US" sz="2000"/>
              <a:t>HUD may award a grant to the solo applicant when funds become available and may direct the CoC to take remedial steps</a:t>
            </a:r>
            <a:endParaRPr lang="en-US" sz="2000">
              <a:ea typeface="Calibri"/>
              <a:cs typeface="Calibri"/>
            </a:endParaRPr>
          </a:p>
          <a:p>
            <a:pPr marL="1657350" lvl="3" indent="-285750">
              <a:buFont typeface="Arial" panose="020B0604020202020204" pitchFamily="34" charset="0"/>
              <a:buChar char="•"/>
            </a:pPr>
            <a:endParaRPr lang="en-US" sz="2000"/>
          </a:p>
        </p:txBody>
      </p:sp>
      <p:sp>
        <p:nvSpPr>
          <p:cNvPr id="21" name="object 21">
            <a:extLst>
              <a:ext uri="{FF2B5EF4-FFF2-40B4-BE49-F238E27FC236}">
                <a16:creationId xmlns:a16="http://schemas.microsoft.com/office/drawing/2014/main" id="{BC728CE1-67D9-7411-E0CF-AAF4E37AA20B}"/>
              </a:ext>
            </a:extLst>
          </p:cNvPr>
          <p:cNvSpPr txBox="1"/>
          <p:nvPr/>
        </p:nvSpPr>
        <p:spPr>
          <a:xfrm>
            <a:off x="6231077" y="2102591"/>
            <a:ext cx="4360545" cy="743151"/>
          </a:xfrm>
          <a:prstGeom prst="rect">
            <a:avLst/>
          </a:prstGeom>
        </p:spPr>
        <p:txBody>
          <a:bodyPr vert="horz" wrap="square" lIns="0" tIns="217804" rIns="0" bIns="0" rtlCol="0">
            <a:spAutoFit/>
          </a:bodyPr>
          <a:lstStyle/>
          <a:p>
            <a:pPr marL="348615" marR="0" lvl="0" indent="-335915" algn="l" defTabSz="914400" rtl="0" eaLnBrk="1" fontAlgn="auto" latinLnBrk="0" hangingPunct="1">
              <a:lnSpc>
                <a:spcPct val="100000"/>
              </a:lnSpc>
              <a:spcBef>
                <a:spcPts val="1714"/>
              </a:spcBef>
              <a:spcAft>
                <a:spcPts val="0"/>
              </a:spcAft>
              <a:buClr>
                <a:srgbClr val="F78E1E"/>
              </a:buClr>
              <a:buSzTx/>
              <a:buFont typeface="Arial"/>
              <a:buChar char="•"/>
              <a:tabLst>
                <a:tab pos="349250" algn="l"/>
              </a:tabLst>
              <a:defRPr/>
            </a:pPr>
            <a:endParaRPr kumimoji="0" sz="3400" b="0" i="0" u="none" strike="noStrike" kern="1200" cap="none" spc="0" normalizeH="0" baseline="0" noProof="0">
              <a:ln>
                <a:noFill/>
              </a:ln>
              <a:solidFill>
                <a:prstClr val="black"/>
              </a:solidFill>
              <a:effectLst/>
              <a:uLnTx/>
              <a:uFillTx/>
              <a:latin typeface="Trebuchet MS"/>
              <a:ea typeface="+mn-ea"/>
              <a:cs typeface="Trebuchet MS"/>
            </a:endParaRPr>
          </a:p>
        </p:txBody>
      </p:sp>
    </p:spTree>
    <p:extLst>
      <p:ext uri="{BB962C8B-B14F-4D97-AF65-F5344CB8AC3E}">
        <p14:creationId xmlns:p14="http://schemas.microsoft.com/office/powerpoint/2010/main" val="3123059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12189460" cy="5863389"/>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prstClr val="black"/>
              </a:solidFill>
              <a:latin typeface="Calibri"/>
            </a:endParaRPr>
          </a:p>
          <a:p>
            <a:pPr marL="742950" lvl="1" indent="-285750">
              <a:buFont typeface="Arial" panose="020B0604020202020204" pitchFamily="34" charset="0"/>
              <a:buChar char="•"/>
              <a:defRPr/>
            </a:pPr>
            <a:r>
              <a:rPr kumimoji="0" lang="en-US" b="0" i="0" u="none" strike="noStrike" kern="1200" cap="none" spc="0" normalizeH="0" baseline="0" noProof="0">
                <a:ln>
                  <a:noFill/>
                </a:ln>
                <a:solidFill>
                  <a:prstClr val="black"/>
                </a:solidFill>
                <a:effectLst/>
                <a:uLnTx/>
                <a:uFillTx/>
                <a:latin typeface="Calibri"/>
                <a:ea typeface="+mn-ea"/>
                <a:cs typeface="+mn-cs"/>
              </a:rPr>
              <a:t>Only 30% of funding is Tier 1 </a:t>
            </a:r>
            <a:endParaRPr lang="en-US" b="0" i="0" u="none" strike="noStrike" kern="1200" cap="none" spc="0" normalizeH="0" baseline="0" noProof="0">
              <a:ln>
                <a:noFill/>
              </a:ln>
              <a:solidFill>
                <a:prstClr val="black"/>
              </a:solidFill>
              <a:effectLst/>
              <a:uLnTx/>
              <a:uFillTx/>
              <a:latin typeface="Calibri"/>
              <a:ea typeface="Calibri"/>
              <a:cs typeface="Calibri"/>
            </a:endParaRPr>
          </a:p>
          <a:p>
            <a:pPr marL="1200150" lvl="2" indent="-285750">
              <a:buFont typeface="Arial" panose="020B0604020202020204" pitchFamily="34" charset="0"/>
              <a:buChar char="•"/>
              <a:defRPr/>
            </a:pPr>
            <a:r>
              <a:rPr lang="en-US">
                <a:solidFill>
                  <a:prstClr val="black"/>
                </a:solidFill>
                <a:latin typeface="Calibri"/>
              </a:rPr>
              <a:t>Down from 90% the year before</a:t>
            </a:r>
            <a:endParaRPr lang="en-US" b="0" i="0" u="none" strike="noStrike" kern="1200" cap="none" spc="0" normalizeH="0" baseline="0" noProof="0">
              <a:ln>
                <a:noFill/>
              </a:ln>
              <a:solidFill>
                <a:prstClr val="black"/>
              </a:solidFill>
              <a:effectLst/>
              <a:uLnTx/>
              <a:uFillTx/>
              <a:latin typeface="Calibri"/>
              <a:ea typeface="Calibri"/>
              <a:cs typeface="Calibri"/>
            </a:endParaRPr>
          </a:p>
          <a:p>
            <a:pPr marL="742950" lvl="1" indent="-285750">
              <a:buFont typeface="Arial" panose="020B0604020202020204" pitchFamily="34" charset="0"/>
              <a:buChar char="•"/>
              <a:defRPr/>
            </a:pPr>
            <a:r>
              <a:rPr lang="en-US">
                <a:solidFill>
                  <a:prstClr val="black"/>
                </a:solidFill>
                <a:latin typeface="Calibri"/>
              </a:rPr>
              <a:t>PH is capped at 30%</a:t>
            </a:r>
            <a:endParaRPr lang="en-US">
              <a:solidFill>
                <a:prstClr val="black"/>
              </a:solidFill>
              <a:latin typeface="Calibri"/>
              <a:ea typeface="Calibri"/>
              <a:cs typeface="Calibri"/>
            </a:endParaRPr>
          </a:p>
          <a:p>
            <a:pPr marL="1200150" lvl="2" indent="-285750">
              <a:buFont typeface="Arial" panose="020B0604020202020204" pitchFamily="34" charset="0"/>
              <a:buChar char="•"/>
              <a:defRPr/>
            </a:pPr>
            <a:r>
              <a:rPr lang="en-US">
                <a:solidFill>
                  <a:prstClr val="black"/>
                </a:solidFill>
                <a:latin typeface="Calibri"/>
              </a:rPr>
              <a:t>Shift towards TH and Supportive Services Only (SSO) projects</a:t>
            </a:r>
            <a:endParaRPr lang="en-US">
              <a:solidFill>
                <a:prstClr val="black"/>
              </a:solidFill>
              <a:latin typeface="Calibri"/>
              <a:ea typeface="Calibri"/>
              <a:cs typeface="Calibri"/>
            </a:endParaRPr>
          </a:p>
          <a:p>
            <a:pPr marL="742950" lvl="1" indent="-285750">
              <a:buFont typeface="Arial" panose="020B0604020202020204" pitchFamily="34" charset="0"/>
              <a:buChar char="•"/>
              <a:defRPr/>
            </a:pPr>
            <a:r>
              <a:rPr kumimoji="0" lang="en-US" b="0" i="0" u="none" strike="noStrike" kern="1200" cap="none" spc="0" normalizeH="0" baseline="0" noProof="0">
                <a:ln>
                  <a:noFill/>
                </a:ln>
                <a:solidFill>
                  <a:prstClr val="black"/>
                </a:solidFill>
                <a:effectLst/>
                <a:uLnTx/>
                <a:uFillTx/>
                <a:latin typeface="Calibri"/>
                <a:ea typeface="+mn-ea"/>
                <a:cs typeface="+mn-cs"/>
              </a:rPr>
              <a:t>All projects except CoC Planning/UFA must compete</a:t>
            </a:r>
            <a:endParaRPr lang="en-US" b="0" i="0" u="none" strike="noStrike" kern="1200" cap="none" spc="0" normalizeH="0" baseline="0" noProof="0">
              <a:ln>
                <a:noFill/>
              </a:ln>
              <a:solidFill>
                <a:prstClr val="black"/>
              </a:solidFill>
              <a:effectLst/>
              <a:uLnTx/>
              <a:uFillTx/>
              <a:latin typeface="Calibri"/>
              <a:ea typeface="Calibri"/>
              <a:cs typeface="Calibri"/>
            </a:endParaRPr>
          </a:p>
          <a:p>
            <a:pPr marL="1200150" lvl="2" indent="-285750">
              <a:buFont typeface="Arial" panose="020B0604020202020204" pitchFamily="34" charset="0"/>
              <a:buChar char="•"/>
              <a:defRPr/>
            </a:pPr>
            <a:r>
              <a:rPr lang="en-US">
                <a:solidFill>
                  <a:prstClr val="black"/>
                </a:solidFill>
                <a:latin typeface="Calibri"/>
              </a:rPr>
              <a:t>Including YHDP renewals and DV Bonus projects</a:t>
            </a:r>
            <a:endParaRPr lang="en-US" b="0" i="0" u="none" strike="noStrike" kern="1200" cap="none" spc="0" normalizeH="0" baseline="0" noProof="0">
              <a:ln>
                <a:noFill/>
              </a:ln>
              <a:solidFill>
                <a:prstClr val="black"/>
              </a:solidFill>
              <a:effectLst/>
              <a:uLnTx/>
              <a:uFillTx/>
              <a:latin typeface="Calibri"/>
              <a:ea typeface="Calibri"/>
              <a:cs typeface="Calibri"/>
            </a:endParaRPr>
          </a:p>
          <a:p>
            <a:pPr marL="742950" lvl="1" indent="-285750">
              <a:buFont typeface="Arial" panose="020B0604020202020204" pitchFamily="34" charset="0"/>
              <a:buChar char="•"/>
              <a:defRPr/>
            </a:pPr>
            <a:r>
              <a:rPr lang="en-US">
                <a:solidFill>
                  <a:prstClr val="black"/>
                </a:solidFill>
                <a:latin typeface="Calibri"/>
              </a:rPr>
              <a:t>New prohibitions can disqualify any project</a:t>
            </a:r>
            <a:endParaRPr lang="en-US">
              <a:solidFill>
                <a:prstClr val="black"/>
              </a:solidFill>
              <a:latin typeface="Calibri"/>
              <a:ea typeface="Calibri"/>
              <a:cs typeface="Calibri"/>
            </a:endParaRPr>
          </a:p>
          <a:p>
            <a:pPr marL="1200150" lvl="2" indent="-285750">
              <a:buFont typeface="Arial" panose="020B0604020202020204" pitchFamily="34" charset="0"/>
              <a:buChar char="•"/>
              <a:defRPr/>
            </a:pPr>
            <a:r>
              <a:rPr lang="en-US">
                <a:solidFill>
                  <a:prstClr val="black"/>
                </a:solidFill>
                <a:latin typeface="Calibri"/>
              </a:rPr>
              <a:t>HUD may reject Tier I or Tier II projects for “engaging in racial preferences”, using a definition of sex “other than binary,” or conducting activities viewed as “harm reduction.”</a:t>
            </a:r>
            <a:endParaRPr lang="en-US">
              <a:solidFill>
                <a:prstClr val="black"/>
              </a:solidFill>
              <a:latin typeface="Calibri"/>
              <a:ea typeface="Calibri"/>
              <a:cs typeface="Calibri"/>
            </a:endParaRPr>
          </a:p>
          <a:p>
            <a:pPr marL="742950" lvl="1" indent="-285750">
              <a:buFont typeface="Arial" panose="020B0604020202020204" pitchFamily="34" charset="0"/>
              <a:buChar char="•"/>
              <a:defRPr/>
            </a:pPr>
            <a:r>
              <a:rPr kumimoji="0" lang="en-US" b="0" i="0" u="none" strike="noStrike" kern="1200" cap="none" spc="0" normalizeH="0" baseline="0" noProof="0">
                <a:ln>
                  <a:noFill/>
                </a:ln>
                <a:solidFill>
                  <a:prstClr val="black"/>
                </a:solidFill>
                <a:effectLst/>
                <a:uLnTx/>
                <a:uFillTx/>
                <a:latin typeface="Calibri"/>
                <a:ea typeface="+mn-ea"/>
                <a:cs typeface="+mn-cs"/>
              </a:rPr>
              <a:t>Priority centers on treatment</a:t>
            </a:r>
            <a:r>
              <a:rPr lang="en-US">
                <a:solidFill>
                  <a:prstClr val="black"/>
                </a:solidFill>
                <a:latin typeface="Calibri"/>
              </a:rPr>
              <a:t>, recovery, and required services</a:t>
            </a:r>
            <a:endParaRPr lang="en-US">
              <a:solidFill>
                <a:prstClr val="black"/>
              </a:solidFill>
              <a:latin typeface="Calibri"/>
              <a:ea typeface="Calibri"/>
              <a:cs typeface="Calibri"/>
            </a:endParaRPr>
          </a:p>
          <a:p>
            <a:pPr marL="1200150" lvl="2" indent="-285750">
              <a:buFont typeface="Arial" panose="020B0604020202020204" pitchFamily="34" charset="0"/>
              <a:buChar char="•"/>
              <a:defRPr/>
            </a:pPr>
            <a:r>
              <a:rPr lang="en-US">
                <a:solidFill>
                  <a:prstClr val="black"/>
                </a:solidFill>
                <a:latin typeface="Calibri"/>
              </a:rPr>
              <a:t>Favors onsite substance use treatment, required service participation, sufficient treatment bed capacity, and 24/7 detox or inpatient access</a:t>
            </a:r>
            <a:endParaRPr lang="en-US">
              <a:solidFill>
                <a:prstClr val="black"/>
              </a:solidFill>
              <a:latin typeface="Calibri"/>
              <a:ea typeface="Calibri"/>
              <a:cs typeface="Calibri"/>
            </a:endParaRPr>
          </a:p>
          <a:p>
            <a:pPr marL="742950" lvl="1" indent="-285750">
              <a:buFont typeface="Arial" panose="020B0604020202020204" pitchFamily="34" charset="0"/>
              <a:buChar char="•"/>
              <a:defRPr/>
            </a:pPr>
            <a:r>
              <a:rPr lang="en-US">
                <a:solidFill>
                  <a:prstClr val="black"/>
                </a:solidFill>
              </a:rPr>
              <a:t>Elevates “public safety” as a major scoring factor</a:t>
            </a:r>
            <a:endParaRPr lang="en-US">
              <a:solidFill>
                <a:prstClr val="black"/>
              </a:solidFill>
              <a:ea typeface="Calibri"/>
              <a:cs typeface="Calibri"/>
            </a:endParaRPr>
          </a:p>
          <a:p>
            <a:pPr marL="1200150" lvl="2" indent="-285750">
              <a:buFont typeface="Arial" panose="020B0604020202020204" pitchFamily="34" charset="0"/>
              <a:buChar char="•"/>
              <a:defRPr/>
            </a:pPr>
            <a:r>
              <a:rPr lang="en-US">
                <a:solidFill>
                  <a:prstClr val="black"/>
                </a:solidFill>
              </a:rPr>
              <a:t>Must show laws prohibiting camping and illicit drug use, enforcement protocols, cooperation with law enforcement, use of involuntary commitment standards, and SORNA (Sex Offender Registry and Notification Act) implementation</a:t>
            </a:r>
            <a:endParaRPr lang="en-US">
              <a:solidFill>
                <a:prstClr val="black"/>
              </a:solidFill>
              <a:ea typeface="Calibri"/>
              <a:cs typeface="Calibri"/>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65944" y="451327"/>
            <a:ext cx="9177013" cy="751488"/>
          </a:xfrm>
          <a:prstGeom prst="rect">
            <a:avLst/>
          </a:prstGeom>
        </p:spPr>
        <p:txBody>
          <a:bodyPr vert="horz" wrap="square" lIns="0" tIns="12700" rIns="0" bIns="0" rtlCol="0" anchor="t">
            <a:spAutoFit/>
          </a:bodyPr>
          <a:lstStyle/>
          <a:p>
            <a:pPr marL="12700" algn="ctr">
              <a:lnSpc>
                <a:spcPct val="100000"/>
              </a:lnSpc>
              <a:spcBef>
                <a:spcPts val="100"/>
              </a:spcBef>
            </a:pPr>
            <a:r>
              <a:rPr lang="en-US" sz="4800" b="1"/>
              <a:t>Changes for 2025</a:t>
            </a:r>
            <a:endParaRPr sz="4600">
              <a:latin typeface="Tahoma"/>
              <a:cs typeface="Tahoma"/>
            </a:endParaRPr>
          </a:p>
        </p:txBody>
      </p:sp>
    </p:spTree>
    <p:extLst>
      <p:ext uri="{BB962C8B-B14F-4D97-AF65-F5344CB8AC3E}">
        <p14:creationId xmlns:p14="http://schemas.microsoft.com/office/powerpoint/2010/main" val="435502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C4283-73BD-7D8B-676A-17F774F0F0F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61180A4-AC46-C23F-A7FF-4B68DD4A822A}"/>
              </a:ext>
            </a:extLst>
          </p:cNvPr>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a:endParaRPr>
          </a:p>
          <a:p>
            <a:pPr marL="742950" lvl="1" indent="-285750">
              <a:buFont typeface="Arial" panose="020B0604020202020204" pitchFamily="34" charset="0"/>
              <a:buChar char="•"/>
              <a:defRPr/>
            </a:pPr>
            <a:r>
              <a:rPr lang="en-US" dirty="0">
                <a:solidFill>
                  <a:prstClr val="black"/>
                </a:solidFill>
                <a:latin typeface="Calibri"/>
              </a:rPr>
              <a:t>New project requirements for TH, RRH, PSH, and Street Outreach</a:t>
            </a:r>
          </a:p>
          <a:p>
            <a:pPr marL="1200150" lvl="2" indent="-285750">
              <a:buFont typeface="Arial" panose="020B0604020202020204" pitchFamily="34" charset="0"/>
              <a:buChar char="•"/>
              <a:defRPr/>
            </a:pPr>
            <a:r>
              <a:rPr lang="en-US" dirty="0">
                <a:solidFill>
                  <a:prstClr val="black"/>
                </a:solidFill>
                <a:latin typeface="Calibri"/>
              </a:rPr>
              <a:t>TH must provide 40 </a:t>
            </a:r>
            <a:r>
              <a:rPr lang="en-US" dirty="0" err="1">
                <a:solidFill>
                  <a:prstClr val="black"/>
                </a:solidFill>
                <a:latin typeface="Calibri"/>
              </a:rPr>
              <a:t>hrs</a:t>
            </a:r>
            <a:r>
              <a:rPr lang="en-US" dirty="0">
                <a:solidFill>
                  <a:prstClr val="black"/>
                </a:solidFill>
                <a:latin typeface="Calibri"/>
              </a:rPr>
              <a:t>/week of services, RRH must show strong employment outcomes and have service requirements, PSH must serve elderly or physically disabled individuals (not counting SUD) and have services requirements, and Street Outreach must demonstrate strong law enforcement partnerships</a:t>
            </a:r>
          </a:p>
          <a:p>
            <a:pPr marL="742950" lvl="1" indent="-28575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a:ea typeface="+mn-ea"/>
                <a:cs typeface="+mn-cs"/>
              </a:rPr>
              <a:t>Merit Review replaces prior scoring and shifts weighting</a:t>
            </a:r>
          </a:p>
          <a:p>
            <a:pPr marL="1200150" lvl="2" indent="-285750">
              <a:buFont typeface="Arial" panose="020B0604020202020204" pitchFamily="34" charset="0"/>
              <a:buChar char="•"/>
              <a:defRPr/>
            </a:pPr>
            <a:r>
              <a:rPr lang="en-US" dirty="0">
                <a:solidFill>
                  <a:prstClr val="black"/>
                </a:solidFill>
                <a:latin typeface="Calibri"/>
              </a:rPr>
              <a:t>130 point system. See full breakdown in NOFO</a:t>
            </a:r>
            <a:endParaRPr kumimoji="0" lang="en-US" b="0" i="0" u="none" strike="noStrike" kern="1200" cap="none" spc="0" normalizeH="0" baseline="0" noProof="0" dirty="0">
              <a:ln>
                <a:noFill/>
              </a:ln>
              <a:solidFill>
                <a:prstClr val="black"/>
              </a:solidFill>
              <a:effectLst/>
              <a:uLnTx/>
              <a:uFillTx/>
              <a:latin typeface="Calibri"/>
              <a:ea typeface="+mn-ea"/>
              <a:cs typeface="+mn-cs"/>
            </a:endParaRPr>
          </a:p>
          <a:p>
            <a:pPr marL="742950" lvl="1" indent="-285750">
              <a:buFont typeface="Arial" panose="020B0604020202020204" pitchFamily="34" charset="0"/>
              <a:buChar char="•"/>
              <a:defRPr/>
            </a:pPr>
            <a:r>
              <a:rPr lang="en-US" dirty="0">
                <a:solidFill>
                  <a:prstClr val="black"/>
                </a:solidFill>
                <a:latin typeface="Calibri"/>
              </a:rPr>
              <a:t>Tier 2 scoring now favors projects with required services</a:t>
            </a:r>
          </a:p>
          <a:p>
            <a:pPr marL="1200150" lvl="2" indent="-285750">
              <a:buFont typeface="Arial" panose="020B0604020202020204" pitchFamily="34" charset="0"/>
              <a:buChar char="•"/>
              <a:defRPr/>
            </a:pPr>
            <a:r>
              <a:rPr lang="en-US" dirty="0">
                <a:solidFill>
                  <a:prstClr val="black"/>
                </a:solidFill>
                <a:latin typeface="Calibri"/>
              </a:rPr>
              <a:t>Up to 10 points for requiring services. Will need to submit proof/copies of services agreements.</a:t>
            </a:r>
          </a:p>
          <a:p>
            <a:pPr marL="742950" lvl="1" indent="-28575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a:ea typeface="+mn-ea"/>
                <a:cs typeface="+mn-cs"/>
              </a:rPr>
              <a:t>Expanded Risk Review increases likelihood of project rejection</a:t>
            </a:r>
          </a:p>
          <a:p>
            <a:pPr marL="1200150" lvl="2" indent="-285750">
              <a:buFont typeface="Arial" panose="020B0604020202020204" pitchFamily="34" charset="0"/>
              <a:buChar char="•"/>
              <a:defRPr/>
            </a:pPr>
            <a:r>
              <a:rPr lang="en-US" dirty="0">
                <a:solidFill>
                  <a:prstClr val="black"/>
                </a:solidFill>
                <a:latin typeface="Calibri"/>
              </a:rPr>
              <a:t>May use media reports, Inspector General and Government Accountability Office findings, public complaints, or “history of subsidizing activities that conflict with the NOFO” as grounds for denying funding</a:t>
            </a:r>
            <a:endParaRPr kumimoji="0" lang="en-US"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latin typeface="Calibri"/>
            </a:endParaRPr>
          </a:p>
          <a:p>
            <a:pPr marR="0" lvl="0" algn="l" defTabSz="9144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See the full analysis and side by side comparisons from the National Alliance to End Homelessness here:</a:t>
            </a:r>
          </a:p>
          <a:p>
            <a:pPr lvl="0">
              <a:defRPr/>
            </a:pPr>
            <a:r>
              <a:rPr lang="en-US" dirty="0">
                <a:solidFill>
                  <a:prstClr val="black"/>
                </a:solidFill>
              </a:rPr>
              <a:t>	https://endhomelessness.org/resources/toolkits-and-training-materials/the-system-series/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a:extLst>
              <a:ext uri="{FF2B5EF4-FFF2-40B4-BE49-F238E27FC236}">
                <a16:creationId xmlns:a16="http://schemas.microsoft.com/office/drawing/2014/main" id="{D249E774-3D8D-E743-109D-D7DE24456CE8}"/>
              </a:ext>
            </a:extLst>
          </p:cNvPr>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a:extLst>
              <a:ext uri="{FF2B5EF4-FFF2-40B4-BE49-F238E27FC236}">
                <a16:creationId xmlns:a16="http://schemas.microsoft.com/office/drawing/2014/main" id="{3CC1A15E-FED4-3E08-F671-A631E923D460}"/>
              </a:ext>
            </a:extLst>
          </p:cNvPr>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a:extLst>
              <a:ext uri="{FF2B5EF4-FFF2-40B4-BE49-F238E27FC236}">
                <a16:creationId xmlns:a16="http://schemas.microsoft.com/office/drawing/2014/main" id="{35861A07-0B8A-21D9-5020-8D970C5D717C}"/>
              </a:ext>
            </a:extLst>
          </p:cNvPr>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a:extLst>
              <a:ext uri="{FF2B5EF4-FFF2-40B4-BE49-F238E27FC236}">
                <a16:creationId xmlns:a16="http://schemas.microsoft.com/office/drawing/2014/main" id="{297869A5-EC36-EB42-578F-0A6D49DCACCA}"/>
              </a:ext>
            </a:extLst>
          </p:cNvPr>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a:extLst>
              <a:ext uri="{FF2B5EF4-FFF2-40B4-BE49-F238E27FC236}">
                <a16:creationId xmlns:a16="http://schemas.microsoft.com/office/drawing/2014/main" id="{25B45E55-9910-6464-0C6A-70B647191443}"/>
              </a:ext>
            </a:extLst>
          </p:cNvPr>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a:extLst>
              <a:ext uri="{FF2B5EF4-FFF2-40B4-BE49-F238E27FC236}">
                <a16:creationId xmlns:a16="http://schemas.microsoft.com/office/drawing/2014/main" id="{050A216D-652B-8197-7BA1-371B0317DD17}"/>
              </a:ext>
            </a:extLst>
          </p:cNvPr>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a:extLst>
              <a:ext uri="{FF2B5EF4-FFF2-40B4-BE49-F238E27FC236}">
                <a16:creationId xmlns:a16="http://schemas.microsoft.com/office/drawing/2014/main" id="{112100FE-712E-0A11-7FB3-3108CA54F168}"/>
              </a:ext>
            </a:extLst>
          </p:cNvPr>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a:extLst>
              <a:ext uri="{FF2B5EF4-FFF2-40B4-BE49-F238E27FC236}">
                <a16:creationId xmlns:a16="http://schemas.microsoft.com/office/drawing/2014/main" id="{0F233743-C7E0-1385-6DBD-3262668B0E46}"/>
              </a:ext>
            </a:extLst>
          </p:cNvPr>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a:extLst>
              <a:ext uri="{FF2B5EF4-FFF2-40B4-BE49-F238E27FC236}">
                <a16:creationId xmlns:a16="http://schemas.microsoft.com/office/drawing/2014/main" id="{0FDFCE0E-CEDE-99F4-4032-1F00EBD6FF6E}"/>
              </a:ext>
            </a:extLst>
          </p:cNvPr>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a:extLst>
              <a:ext uri="{FF2B5EF4-FFF2-40B4-BE49-F238E27FC236}">
                <a16:creationId xmlns:a16="http://schemas.microsoft.com/office/drawing/2014/main" id="{7B0BC869-5A9E-F7B6-C64D-EC6A1F41205C}"/>
              </a:ext>
            </a:extLst>
          </p:cNvPr>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a:extLst>
              <a:ext uri="{FF2B5EF4-FFF2-40B4-BE49-F238E27FC236}">
                <a16:creationId xmlns:a16="http://schemas.microsoft.com/office/drawing/2014/main" id="{96EF0034-C444-9A82-3223-143F6D353289}"/>
              </a:ext>
            </a:extLst>
          </p:cNvPr>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a:extLst>
              <a:ext uri="{FF2B5EF4-FFF2-40B4-BE49-F238E27FC236}">
                <a16:creationId xmlns:a16="http://schemas.microsoft.com/office/drawing/2014/main" id="{600E979A-4A59-CC02-E50B-3C15F6F360A1}"/>
              </a:ext>
            </a:extLst>
          </p:cNvPr>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a:extLst>
              <a:ext uri="{FF2B5EF4-FFF2-40B4-BE49-F238E27FC236}">
                <a16:creationId xmlns:a16="http://schemas.microsoft.com/office/drawing/2014/main" id="{230B2213-1A9E-E467-9D04-B43710FF69C6}"/>
              </a:ext>
            </a:extLst>
          </p:cNvPr>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a:extLst>
              <a:ext uri="{FF2B5EF4-FFF2-40B4-BE49-F238E27FC236}">
                <a16:creationId xmlns:a16="http://schemas.microsoft.com/office/drawing/2014/main" id="{242C7046-058A-337A-43D0-EAF94A8D1A2B}"/>
              </a:ext>
            </a:extLst>
          </p:cNvPr>
          <p:cNvSpPr txBox="1">
            <a:spLocks noGrp="1"/>
          </p:cNvSpPr>
          <p:nvPr>
            <p:ph type="title"/>
          </p:nvPr>
        </p:nvSpPr>
        <p:spPr>
          <a:xfrm>
            <a:off x="1065944" y="451327"/>
            <a:ext cx="9177013" cy="751488"/>
          </a:xfrm>
          <a:prstGeom prst="rect">
            <a:avLst/>
          </a:prstGeom>
        </p:spPr>
        <p:txBody>
          <a:bodyPr vert="horz" wrap="square" lIns="0" tIns="12700" rIns="0" bIns="0" rtlCol="0" anchor="t">
            <a:spAutoFit/>
          </a:bodyPr>
          <a:lstStyle/>
          <a:p>
            <a:pPr marL="12700" algn="ctr">
              <a:lnSpc>
                <a:spcPct val="100000"/>
              </a:lnSpc>
              <a:spcBef>
                <a:spcPts val="100"/>
              </a:spcBef>
            </a:pPr>
            <a:r>
              <a:rPr lang="en-US" sz="4800" b="1"/>
              <a:t>Changes for 2025</a:t>
            </a:r>
            <a:endParaRPr sz="4600">
              <a:latin typeface="Tahoma"/>
              <a:cs typeface="Tahoma"/>
            </a:endParaRPr>
          </a:p>
        </p:txBody>
      </p:sp>
    </p:spTree>
    <p:extLst>
      <p:ext uri="{BB962C8B-B14F-4D97-AF65-F5344CB8AC3E}">
        <p14:creationId xmlns:p14="http://schemas.microsoft.com/office/powerpoint/2010/main" val="3211227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11555-329F-B204-4424-97C62C81E80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6CDE516-DC1A-BA64-42D7-502BDBE86A3B}"/>
              </a:ext>
            </a:extLst>
          </p:cNvPr>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a:extLst>
              <a:ext uri="{FF2B5EF4-FFF2-40B4-BE49-F238E27FC236}">
                <a16:creationId xmlns:a16="http://schemas.microsoft.com/office/drawing/2014/main" id="{66850339-8213-27D8-B8EB-5A3C67584EA1}"/>
              </a:ext>
            </a:extLst>
          </p:cNvPr>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a:extLst>
              <a:ext uri="{FF2B5EF4-FFF2-40B4-BE49-F238E27FC236}">
                <a16:creationId xmlns:a16="http://schemas.microsoft.com/office/drawing/2014/main" id="{7DEE81A7-AE5D-9E0C-900F-A577D4297BA1}"/>
              </a:ext>
            </a:extLst>
          </p:cNvPr>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a:extLst>
              <a:ext uri="{FF2B5EF4-FFF2-40B4-BE49-F238E27FC236}">
                <a16:creationId xmlns:a16="http://schemas.microsoft.com/office/drawing/2014/main" id="{96B6FBDD-03E2-6177-7133-0A389CD3F1ED}"/>
              </a:ext>
            </a:extLst>
          </p:cNvPr>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a:extLst>
              <a:ext uri="{FF2B5EF4-FFF2-40B4-BE49-F238E27FC236}">
                <a16:creationId xmlns:a16="http://schemas.microsoft.com/office/drawing/2014/main" id="{CA3A5A9B-BE76-832C-D9F3-2D71FF035903}"/>
              </a:ext>
            </a:extLst>
          </p:cNvPr>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a:extLst>
              <a:ext uri="{FF2B5EF4-FFF2-40B4-BE49-F238E27FC236}">
                <a16:creationId xmlns:a16="http://schemas.microsoft.com/office/drawing/2014/main" id="{986B3600-28F8-78BD-87FD-BD48412F0A4A}"/>
              </a:ext>
            </a:extLst>
          </p:cNvPr>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a:extLst>
              <a:ext uri="{FF2B5EF4-FFF2-40B4-BE49-F238E27FC236}">
                <a16:creationId xmlns:a16="http://schemas.microsoft.com/office/drawing/2014/main" id="{0939B68D-CB07-94AD-4BDF-70650A755A6E}"/>
              </a:ext>
            </a:extLst>
          </p:cNvPr>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a:extLst>
              <a:ext uri="{FF2B5EF4-FFF2-40B4-BE49-F238E27FC236}">
                <a16:creationId xmlns:a16="http://schemas.microsoft.com/office/drawing/2014/main" id="{6F2913B7-5684-129C-D051-6790819DAA50}"/>
              </a:ext>
            </a:extLst>
          </p:cNvPr>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a:extLst>
              <a:ext uri="{FF2B5EF4-FFF2-40B4-BE49-F238E27FC236}">
                <a16:creationId xmlns:a16="http://schemas.microsoft.com/office/drawing/2014/main" id="{437C19E4-DCF8-8ACB-E4FA-AB27BF11D94E}"/>
              </a:ext>
            </a:extLst>
          </p:cNvPr>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a:extLst>
              <a:ext uri="{FF2B5EF4-FFF2-40B4-BE49-F238E27FC236}">
                <a16:creationId xmlns:a16="http://schemas.microsoft.com/office/drawing/2014/main" id="{88EEA53F-19BA-43B7-0AE9-1D4B78ADD224}"/>
              </a:ext>
            </a:extLst>
          </p:cNvPr>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a:extLst>
              <a:ext uri="{FF2B5EF4-FFF2-40B4-BE49-F238E27FC236}">
                <a16:creationId xmlns:a16="http://schemas.microsoft.com/office/drawing/2014/main" id="{E103E350-C69B-1285-FDA8-C631912AC1E2}"/>
              </a:ext>
            </a:extLst>
          </p:cNvPr>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a:extLst>
              <a:ext uri="{FF2B5EF4-FFF2-40B4-BE49-F238E27FC236}">
                <a16:creationId xmlns:a16="http://schemas.microsoft.com/office/drawing/2014/main" id="{27200C26-D8BF-82EA-1989-AEB9415BF5F7}"/>
              </a:ext>
            </a:extLst>
          </p:cNvPr>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a:extLst>
              <a:ext uri="{FF2B5EF4-FFF2-40B4-BE49-F238E27FC236}">
                <a16:creationId xmlns:a16="http://schemas.microsoft.com/office/drawing/2014/main" id="{093573DF-DE81-C2D2-6E92-0721834BB730}"/>
              </a:ext>
            </a:extLst>
          </p:cNvPr>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a:extLst>
              <a:ext uri="{FF2B5EF4-FFF2-40B4-BE49-F238E27FC236}">
                <a16:creationId xmlns:a16="http://schemas.microsoft.com/office/drawing/2014/main" id="{8E2516FF-250F-DB9E-C5BF-E8878430359D}"/>
              </a:ext>
            </a:extLst>
          </p:cNvPr>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a:extLst>
              <a:ext uri="{FF2B5EF4-FFF2-40B4-BE49-F238E27FC236}">
                <a16:creationId xmlns:a16="http://schemas.microsoft.com/office/drawing/2014/main" id="{D0ED5AA8-49C0-D5F5-03C5-C114CA6801C6}"/>
              </a:ext>
            </a:extLst>
          </p:cNvPr>
          <p:cNvSpPr txBox="1">
            <a:spLocks noGrp="1"/>
          </p:cNvSpPr>
          <p:nvPr>
            <p:ph type="title"/>
          </p:nvPr>
        </p:nvSpPr>
        <p:spPr>
          <a:xfrm>
            <a:off x="1511157" y="2429102"/>
            <a:ext cx="9177013" cy="1490152"/>
          </a:xfrm>
          <a:prstGeom prst="rect">
            <a:avLst/>
          </a:prstGeom>
        </p:spPr>
        <p:txBody>
          <a:bodyPr vert="horz" wrap="square" lIns="0" tIns="12700" rIns="0" bIns="0" rtlCol="0" anchor="t">
            <a:spAutoFit/>
          </a:bodyPr>
          <a:lstStyle/>
          <a:p>
            <a:pPr marL="12700" algn="ctr">
              <a:spcBef>
                <a:spcPts val="100"/>
              </a:spcBef>
            </a:pPr>
            <a:r>
              <a:rPr lang="en-US" sz="4800" b="1"/>
              <a:t>2025 Local Application – </a:t>
            </a:r>
            <a:br>
              <a:rPr lang="en-US" sz="4800" b="1"/>
            </a:br>
            <a:r>
              <a:rPr lang="en-US" sz="4800" b="1"/>
              <a:t>New Projects</a:t>
            </a:r>
            <a:endParaRPr lang="en-US"/>
          </a:p>
        </p:txBody>
      </p:sp>
    </p:spTree>
    <p:extLst>
      <p:ext uri="{BB962C8B-B14F-4D97-AF65-F5344CB8AC3E}">
        <p14:creationId xmlns:p14="http://schemas.microsoft.com/office/powerpoint/2010/main" val="632723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BD853-D3D3-BE32-396F-994EF26B77A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7F71D93-1DDA-08DD-0CE5-BC80CC17FEAD}"/>
              </a:ext>
            </a:extLst>
          </p:cNvPr>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a:extLst>
              <a:ext uri="{FF2B5EF4-FFF2-40B4-BE49-F238E27FC236}">
                <a16:creationId xmlns:a16="http://schemas.microsoft.com/office/drawing/2014/main" id="{6616D1C8-7BD4-8C5A-D67A-8A515D8F45CA}"/>
              </a:ext>
            </a:extLst>
          </p:cNvPr>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a:extLst>
              <a:ext uri="{FF2B5EF4-FFF2-40B4-BE49-F238E27FC236}">
                <a16:creationId xmlns:a16="http://schemas.microsoft.com/office/drawing/2014/main" id="{424CE8D7-44C7-99C3-FB7B-9A29131E4E6E}"/>
              </a:ext>
            </a:extLst>
          </p:cNvPr>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a:extLst>
              <a:ext uri="{FF2B5EF4-FFF2-40B4-BE49-F238E27FC236}">
                <a16:creationId xmlns:a16="http://schemas.microsoft.com/office/drawing/2014/main" id="{1AA11C5C-0844-51B5-1CF6-1442A1FAF65E}"/>
              </a:ext>
            </a:extLst>
          </p:cNvPr>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a:extLst>
              <a:ext uri="{FF2B5EF4-FFF2-40B4-BE49-F238E27FC236}">
                <a16:creationId xmlns:a16="http://schemas.microsoft.com/office/drawing/2014/main" id="{26478F05-4DD0-05A9-4ACE-991474DD049C}"/>
              </a:ext>
            </a:extLst>
          </p:cNvPr>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a:extLst>
              <a:ext uri="{FF2B5EF4-FFF2-40B4-BE49-F238E27FC236}">
                <a16:creationId xmlns:a16="http://schemas.microsoft.com/office/drawing/2014/main" id="{8CB058EC-EFC5-9DB9-519F-68285295CC59}"/>
              </a:ext>
            </a:extLst>
          </p:cNvPr>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a:extLst>
              <a:ext uri="{FF2B5EF4-FFF2-40B4-BE49-F238E27FC236}">
                <a16:creationId xmlns:a16="http://schemas.microsoft.com/office/drawing/2014/main" id="{A9D4D633-C75B-2AE9-8BAF-EB923E31F780}"/>
              </a:ext>
            </a:extLst>
          </p:cNvPr>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a:extLst>
              <a:ext uri="{FF2B5EF4-FFF2-40B4-BE49-F238E27FC236}">
                <a16:creationId xmlns:a16="http://schemas.microsoft.com/office/drawing/2014/main" id="{65F3AA6C-980E-86B2-B2C7-8BA3481542D1}"/>
              </a:ext>
            </a:extLst>
          </p:cNvPr>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a:extLst>
              <a:ext uri="{FF2B5EF4-FFF2-40B4-BE49-F238E27FC236}">
                <a16:creationId xmlns:a16="http://schemas.microsoft.com/office/drawing/2014/main" id="{459CB8BB-97C4-4BC6-2083-D73F8694D0B1}"/>
              </a:ext>
            </a:extLst>
          </p:cNvPr>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a:extLst>
              <a:ext uri="{FF2B5EF4-FFF2-40B4-BE49-F238E27FC236}">
                <a16:creationId xmlns:a16="http://schemas.microsoft.com/office/drawing/2014/main" id="{1941223E-EF7F-D990-8A40-EEDF6070998B}"/>
              </a:ext>
            </a:extLst>
          </p:cNvPr>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a:extLst>
              <a:ext uri="{FF2B5EF4-FFF2-40B4-BE49-F238E27FC236}">
                <a16:creationId xmlns:a16="http://schemas.microsoft.com/office/drawing/2014/main" id="{8F97685B-B6CA-39F9-DE38-4B039B35137D}"/>
              </a:ext>
            </a:extLst>
          </p:cNvPr>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a:extLst>
              <a:ext uri="{FF2B5EF4-FFF2-40B4-BE49-F238E27FC236}">
                <a16:creationId xmlns:a16="http://schemas.microsoft.com/office/drawing/2014/main" id="{277B00D6-9054-E60D-6CC6-4A31D5612DF8}"/>
              </a:ext>
            </a:extLst>
          </p:cNvPr>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a:extLst>
              <a:ext uri="{FF2B5EF4-FFF2-40B4-BE49-F238E27FC236}">
                <a16:creationId xmlns:a16="http://schemas.microsoft.com/office/drawing/2014/main" id="{19BB2FF0-0D12-0E2F-2E6A-E006C353C01C}"/>
              </a:ext>
            </a:extLst>
          </p:cNvPr>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a:extLst>
              <a:ext uri="{FF2B5EF4-FFF2-40B4-BE49-F238E27FC236}">
                <a16:creationId xmlns:a16="http://schemas.microsoft.com/office/drawing/2014/main" id="{C35C22BE-83C9-8666-B118-0CC39402F242}"/>
              </a:ext>
            </a:extLst>
          </p:cNvPr>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itle 3">
            <a:extLst>
              <a:ext uri="{FF2B5EF4-FFF2-40B4-BE49-F238E27FC236}">
                <a16:creationId xmlns:a16="http://schemas.microsoft.com/office/drawing/2014/main" id="{02CC98ED-80E0-9452-D07A-51E1A91EB7D1}"/>
              </a:ext>
            </a:extLst>
          </p:cNvPr>
          <p:cNvSpPr>
            <a:spLocks noGrp="1"/>
          </p:cNvSpPr>
          <p:nvPr>
            <p:ph type="title"/>
          </p:nvPr>
        </p:nvSpPr>
        <p:spPr>
          <a:xfrm>
            <a:off x="104592" y="6762786"/>
            <a:ext cx="8663883" cy="2087879"/>
          </a:xfrm>
        </p:spPr>
        <p:txBody>
          <a:bodyPr/>
          <a:lstStyle/>
          <a:p>
            <a:endParaRPr lang="en-US" dirty="0"/>
          </a:p>
        </p:txBody>
      </p:sp>
      <p:graphicFrame>
        <p:nvGraphicFramePr>
          <p:cNvPr id="20" name="Object 19">
            <a:extLst>
              <a:ext uri="{FF2B5EF4-FFF2-40B4-BE49-F238E27FC236}">
                <a16:creationId xmlns:a16="http://schemas.microsoft.com/office/drawing/2014/main" id="{C6888FF0-62FE-338F-578D-55CCF5C5C901}"/>
              </a:ext>
            </a:extLst>
          </p:cNvPr>
          <p:cNvGraphicFramePr>
            <a:graphicFrameLocks noChangeAspect="1"/>
          </p:cNvGraphicFramePr>
          <p:nvPr>
            <p:extLst>
              <p:ext uri="{D42A27DB-BD31-4B8C-83A1-F6EECF244321}">
                <p14:modId xmlns:p14="http://schemas.microsoft.com/office/powerpoint/2010/main" val="114543595"/>
              </p:ext>
            </p:extLst>
          </p:nvPr>
        </p:nvGraphicFramePr>
        <p:xfrm>
          <a:off x="3763486" y="0"/>
          <a:ext cx="4662488" cy="6035675"/>
        </p:xfrm>
        <a:graphic>
          <a:graphicData uri="http://schemas.openxmlformats.org/presentationml/2006/ole">
            <mc:AlternateContent xmlns:mc="http://schemas.openxmlformats.org/markup-compatibility/2006">
              <mc:Choice xmlns:v="urn:schemas-microsoft-com:vml" Requires="v">
                <p:oleObj name="Acrobat Document" r:id="rId6" imgW="4663069" imgH="6035040" progId="Acrobat.Document.DC">
                  <p:embed/>
                </p:oleObj>
              </mc:Choice>
              <mc:Fallback>
                <p:oleObj name="Acrobat Document" r:id="rId6" imgW="4663069" imgH="6035040" progId="Acrobat.Document.DC">
                  <p:embed/>
                  <p:pic>
                    <p:nvPicPr>
                      <p:cNvPr id="20" name="Object 19">
                        <a:extLst>
                          <a:ext uri="{FF2B5EF4-FFF2-40B4-BE49-F238E27FC236}">
                            <a16:creationId xmlns:a16="http://schemas.microsoft.com/office/drawing/2014/main" id="{C6888FF0-62FE-338F-578D-55CCF5C5C901}"/>
                          </a:ext>
                        </a:extLst>
                      </p:cNvPr>
                      <p:cNvPicPr/>
                      <p:nvPr/>
                    </p:nvPicPr>
                    <p:blipFill>
                      <a:blip r:embed="rId7"/>
                      <a:stretch>
                        <a:fillRect/>
                      </a:stretch>
                    </p:blipFill>
                    <p:spPr>
                      <a:xfrm>
                        <a:off x="3763486" y="0"/>
                        <a:ext cx="4662488" cy="6035675"/>
                      </a:xfrm>
                      <a:prstGeom prst="rect">
                        <a:avLst/>
                      </a:prstGeom>
                    </p:spPr>
                  </p:pic>
                </p:oleObj>
              </mc:Fallback>
            </mc:AlternateContent>
          </a:graphicData>
        </a:graphic>
      </p:graphicFrame>
    </p:spTree>
    <p:extLst>
      <p:ext uri="{BB962C8B-B14F-4D97-AF65-F5344CB8AC3E}">
        <p14:creationId xmlns:p14="http://schemas.microsoft.com/office/powerpoint/2010/main" val="1367126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AE2D9-10C9-67B7-F0EB-337C4707CB1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908A0D8-62E0-4C1D-A69E-A61F1D8A6EA1}"/>
              </a:ext>
            </a:extLst>
          </p:cNvPr>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a:extLst>
              <a:ext uri="{FF2B5EF4-FFF2-40B4-BE49-F238E27FC236}">
                <a16:creationId xmlns:a16="http://schemas.microsoft.com/office/drawing/2014/main" id="{0523B69B-15D0-A11A-1E24-BB2388A2B6EC}"/>
              </a:ext>
            </a:extLst>
          </p:cNvPr>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a:extLst>
              <a:ext uri="{FF2B5EF4-FFF2-40B4-BE49-F238E27FC236}">
                <a16:creationId xmlns:a16="http://schemas.microsoft.com/office/drawing/2014/main" id="{FA0DF5DB-C408-D0FC-144E-59CE90430A5F}"/>
              </a:ext>
            </a:extLst>
          </p:cNvPr>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a:extLst>
              <a:ext uri="{FF2B5EF4-FFF2-40B4-BE49-F238E27FC236}">
                <a16:creationId xmlns:a16="http://schemas.microsoft.com/office/drawing/2014/main" id="{0CB529B3-8F76-B586-5B99-D96E6F1D32EE}"/>
              </a:ext>
            </a:extLst>
          </p:cNvPr>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a:extLst>
              <a:ext uri="{FF2B5EF4-FFF2-40B4-BE49-F238E27FC236}">
                <a16:creationId xmlns:a16="http://schemas.microsoft.com/office/drawing/2014/main" id="{A6D0B96F-8FE8-8E54-1886-501BC95C7EDB}"/>
              </a:ext>
            </a:extLst>
          </p:cNvPr>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a:extLst>
              <a:ext uri="{FF2B5EF4-FFF2-40B4-BE49-F238E27FC236}">
                <a16:creationId xmlns:a16="http://schemas.microsoft.com/office/drawing/2014/main" id="{9A4E761B-3255-A96F-1820-9FBB4C7F92BF}"/>
              </a:ext>
            </a:extLst>
          </p:cNvPr>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a:extLst>
              <a:ext uri="{FF2B5EF4-FFF2-40B4-BE49-F238E27FC236}">
                <a16:creationId xmlns:a16="http://schemas.microsoft.com/office/drawing/2014/main" id="{2C594202-D575-37D6-DA39-36151E24335D}"/>
              </a:ext>
            </a:extLst>
          </p:cNvPr>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a:extLst>
              <a:ext uri="{FF2B5EF4-FFF2-40B4-BE49-F238E27FC236}">
                <a16:creationId xmlns:a16="http://schemas.microsoft.com/office/drawing/2014/main" id="{C927125E-A1AE-B2AF-948E-DD031AB5B119}"/>
              </a:ext>
            </a:extLst>
          </p:cNvPr>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a:extLst>
              <a:ext uri="{FF2B5EF4-FFF2-40B4-BE49-F238E27FC236}">
                <a16:creationId xmlns:a16="http://schemas.microsoft.com/office/drawing/2014/main" id="{25FAD0FC-2F56-B0BB-E24D-84E634CF3E8D}"/>
              </a:ext>
            </a:extLst>
          </p:cNvPr>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a:extLst>
              <a:ext uri="{FF2B5EF4-FFF2-40B4-BE49-F238E27FC236}">
                <a16:creationId xmlns:a16="http://schemas.microsoft.com/office/drawing/2014/main" id="{4305FAB5-68C7-4B23-A31A-7FFC1C9697B7}"/>
              </a:ext>
            </a:extLst>
          </p:cNvPr>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a:extLst>
              <a:ext uri="{FF2B5EF4-FFF2-40B4-BE49-F238E27FC236}">
                <a16:creationId xmlns:a16="http://schemas.microsoft.com/office/drawing/2014/main" id="{B1D0F4BC-3737-08BA-4724-E97DB80CFAA8}"/>
              </a:ext>
            </a:extLst>
          </p:cNvPr>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a:extLst>
              <a:ext uri="{FF2B5EF4-FFF2-40B4-BE49-F238E27FC236}">
                <a16:creationId xmlns:a16="http://schemas.microsoft.com/office/drawing/2014/main" id="{1AA17DC3-A94C-B75C-7F49-B8A100218667}"/>
              </a:ext>
            </a:extLst>
          </p:cNvPr>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a:extLst>
              <a:ext uri="{FF2B5EF4-FFF2-40B4-BE49-F238E27FC236}">
                <a16:creationId xmlns:a16="http://schemas.microsoft.com/office/drawing/2014/main" id="{BF9BE309-ED69-56AA-FE98-86B3E99968C7}"/>
              </a:ext>
            </a:extLst>
          </p:cNvPr>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a:extLst>
              <a:ext uri="{FF2B5EF4-FFF2-40B4-BE49-F238E27FC236}">
                <a16:creationId xmlns:a16="http://schemas.microsoft.com/office/drawing/2014/main" id="{5DB83464-96BF-FE08-7437-EE47DAAEF909}"/>
              </a:ext>
            </a:extLst>
          </p:cNvPr>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itle 3">
            <a:extLst>
              <a:ext uri="{FF2B5EF4-FFF2-40B4-BE49-F238E27FC236}">
                <a16:creationId xmlns:a16="http://schemas.microsoft.com/office/drawing/2014/main" id="{33A6A616-5010-F12C-5FFA-98A29B347177}"/>
              </a:ext>
            </a:extLst>
          </p:cNvPr>
          <p:cNvSpPr>
            <a:spLocks noGrp="1"/>
          </p:cNvSpPr>
          <p:nvPr>
            <p:ph type="title"/>
          </p:nvPr>
        </p:nvSpPr>
        <p:spPr>
          <a:xfrm>
            <a:off x="104592" y="6693958"/>
            <a:ext cx="8663883" cy="2087879"/>
          </a:xfrm>
        </p:spPr>
        <p:txBody>
          <a:bodyPr/>
          <a:lstStyle/>
          <a:p>
            <a:endParaRPr lang="en-US"/>
          </a:p>
        </p:txBody>
      </p:sp>
      <p:graphicFrame>
        <p:nvGraphicFramePr>
          <p:cNvPr id="5" name="Object 4">
            <a:extLst>
              <a:ext uri="{FF2B5EF4-FFF2-40B4-BE49-F238E27FC236}">
                <a16:creationId xmlns:a16="http://schemas.microsoft.com/office/drawing/2014/main" id="{AA09A38E-2205-2438-081E-896DC9CA894E}"/>
              </a:ext>
            </a:extLst>
          </p:cNvPr>
          <p:cNvGraphicFramePr>
            <a:graphicFrameLocks noChangeAspect="1"/>
          </p:cNvGraphicFramePr>
          <p:nvPr>
            <p:extLst>
              <p:ext uri="{D42A27DB-BD31-4B8C-83A1-F6EECF244321}">
                <p14:modId xmlns:p14="http://schemas.microsoft.com/office/powerpoint/2010/main" val="3024618998"/>
              </p:ext>
            </p:extLst>
          </p:nvPr>
        </p:nvGraphicFramePr>
        <p:xfrm>
          <a:off x="3763486" y="0"/>
          <a:ext cx="4662487" cy="6035675"/>
        </p:xfrm>
        <a:graphic>
          <a:graphicData uri="http://schemas.openxmlformats.org/presentationml/2006/ole">
            <mc:AlternateContent xmlns:mc="http://schemas.openxmlformats.org/markup-compatibility/2006">
              <mc:Choice xmlns:v="urn:schemas-microsoft-com:vml" Requires="v">
                <p:oleObj name="Acrobat Document" r:id="rId6" imgW="4663069" imgH="6035040" progId="Acrobat.Document.DC">
                  <p:embed/>
                </p:oleObj>
              </mc:Choice>
              <mc:Fallback>
                <p:oleObj name="Acrobat Document" r:id="rId6" imgW="4663069" imgH="6035040" progId="Acrobat.Document.DC">
                  <p:embed/>
                  <p:pic>
                    <p:nvPicPr>
                      <p:cNvPr id="5" name="Object 4">
                        <a:extLst>
                          <a:ext uri="{FF2B5EF4-FFF2-40B4-BE49-F238E27FC236}">
                            <a16:creationId xmlns:a16="http://schemas.microsoft.com/office/drawing/2014/main" id="{AA09A38E-2205-2438-081E-896DC9CA894E}"/>
                          </a:ext>
                        </a:extLst>
                      </p:cNvPr>
                      <p:cNvPicPr/>
                      <p:nvPr/>
                    </p:nvPicPr>
                    <p:blipFill>
                      <a:blip r:embed="rId7"/>
                      <a:stretch>
                        <a:fillRect/>
                      </a:stretch>
                    </p:blipFill>
                    <p:spPr>
                      <a:xfrm>
                        <a:off x="3763486" y="0"/>
                        <a:ext cx="4662487" cy="6035675"/>
                      </a:xfrm>
                      <a:prstGeom prst="rect">
                        <a:avLst/>
                      </a:prstGeom>
                    </p:spPr>
                  </p:pic>
                </p:oleObj>
              </mc:Fallback>
            </mc:AlternateContent>
          </a:graphicData>
        </a:graphic>
      </p:graphicFrame>
    </p:spTree>
    <p:extLst>
      <p:ext uri="{BB962C8B-B14F-4D97-AF65-F5344CB8AC3E}">
        <p14:creationId xmlns:p14="http://schemas.microsoft.com/office/powerpoint/2010/main" val="2167614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7F85B-5084-FFAB-8C8B-DA2B3644F9B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FD68F73-6AD1-A6FF-2F2A-ECCB22DEDAC4}"/>
              </a:ext>
            </a:extLst>
          </p:cNvPr>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a:extLst>
              <a:ext uri="{FF2B5EF4-FFF2-40B4-BE49-F238E27FC236}">
                <a16:creationId xmlns:a16="http://schemas.microsoft.com/office/drawing/2014/main" id="{F0EB4D53-E7D9-1D19-A841-9D4908F180E9}"/>
              </a:ext>
            </a:extLst>
          </p:cNvPr>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a:extLst>
              <a:ext uri="{FF2B5EF4-FFF2-40B4-BE49-F238E27FC236}">
                <a16:creationId xmlns:a16="http://schemas.microsoft.com/office/drawing/2014/main" id="{75665728-280E-E54B-C206-FAE302B60823}"/>
              </a:ext>
            </a:extLst>
          </p:cNvPr>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a:extLst>
              <a:ext uri="{FF2B5EF4-FFF2-40B4-BE49-F238E27FC236}">
                <a16:creationId xmlns:a16="http://schemas.microsoft.com/office/drawing/2014/main" id="{C3C66F44-9F4D-8479-9ECF-0F426D51E397}"/>
              </a:ext>
            </a:extLst>
          </p:cNvPr>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a:extLst>
              <a:ext uri="{FF2B5EF4-FFF2-40B4-BE49-F238E27FC236}">
                <a16:creationId xmlns:a16="http://schemas.microsoft.com/office/drawing/2014/main" id="{4FCFB4EA-C6EE-A3BD-4504-8262D87CD5E1}"/>
              </a:ext>
            </a:extLst>
          </p:cNvPr>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a:extLst>
              <a:ext uri="{FF2B5EF4-FFF2-40B4-BE49-F238E27FC236}">
                <a16:creationId xmlns:a16="http://schemas.microsoft.com/office/drawing/2014/main" id="{0E53C7B6-4FAB-B43E-22EA-4EB019036388}"/>
              </a:ext>
            </a:extLst>
          </p:cNvPr>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a:extLst>
              <a:ext uri="{FF2B5EF4-FFF2-40B4-BE49-F238E27FC236}">
                <a16:creationId xmlns:a16="http://schemas.microsoft.com/office/drawing/2014/main" id="{2E6AB973-64E3-CB98-B6C8-309FA123F6FA}"/>
              </a:ext>
            </a:extLst>
          </p:cNvPr>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a:extLst>
              <a:ext uri="{FF2B5EF4-FFF2-40B4-BE49-F238E27FC236}">
                <a16:creationId xmlns:a16="http://schemas.microsoft.com/office/drawing/2014/main" id="{0CBBABE7-76D7-8DB6-F372-4601036F76B5}"/>
              </a:ext>
            </a:extLst>
          </p:cNvPr>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a:extLst>
              <a:ext uri="{FF2B5EF4-FFF2-40B4-BE49-F238E27FC236}">
                <a16:creationId xmlns:a16="http://schemas.microsoft.com/office/drawing/2014/main" id="{E81F141D-64A5-1401-2C5E-F1EE5A6EE909}"/>
              </a:ext>
            </a:extLst>
          </p:cNvPr>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a:extLst>
              <a:ext uri="{FF2B5EF4-FFF2-40B4-BE49-F238E27FC236}">
                <a16:creationId xmlns:a16="http://schemas.microsoft.com/office/drawing/2014/main" id="{4429B9DC-4FF6-323F-611E-6C1C6CF930BE}"/>
              </a:ext>
            </a:extLst>
          </p:cNvPr>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a:extLst>
              <a:ext uri="{FF2B5EF4-FFF2-40B4-BE49-F238E27FC236}">
                <a16:creationId xmlns:a16="http://schemas.microsoft.com/office/drawing/2014/main" id="{7C7C42B4-8186-7BA0-1866-8168778972E6}"/>
              </a:ext>
            </a:extLst>
          </p:cNvPr>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a:extLst>
              <a:ext uri="{FF2B5EF4-FFF2-40B4-BE49-F238E27FC236}">
                <a16:creationId xmlns:a16="http://schemas.microsoft.com/office/drawing/2014/main" id="{BD9E6BEF-FD69-D570-A7F9-753062DE49F9}"/>
              </a:ext>
            </a:extLst>
          </p:cNvPr>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a:extLst>
              <a:ext uri="{FF2B5EF4-FFF2-40B4-BE49-F238E27FC236}">
                <a16:creationId xmlns:a16="http://schemas.microsoft.com/office/drawing/2014/main" id="{CFB12D9B-5E0D-D4E3-1825-343239133ACE}"/>
              </a:ext>
            </a:extLst>
          </p:cNvPr>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a:extLst>
              <a:ext uri="{FF2B5EF4-FFF2-40B4-BE49-F238E27FC236}">
                <a16:creationId xmlns:a16="http://schemas.microsoft.com/office/drawing/2014/main" id="{8B857DD1-5A91-3188-51FC-E603FF6C34FF}"/>
              </a:ext>
            </a:extLst>
          </p:cNvPr>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itle 3">
            <a:extLst>
              <a:ext uri="{FF2B5EF4-FFF2-40B4-BE49-F238E27FC236}">
                <a16:creationId xmlns:a16="http://schemas.microsoft.com/office/drawing/2014/main" id="{EE46D030-E6E3-11A4-80BB-3B83382D567B}"/>
              </a:ext>
            </a:extLst>
          </p:cNvPr>
          <p:cNvSpPr>
            <a:spLocks noGrp="1"/>
          </p:cNvSpPr>
          <p:nvPr>
            <p:ph type="title"/>
          </p:nvPr>
        </p:nvSpPr>
        <p:spPr>
          <a:xfrm>
            <a:off x="197725" y="6719358"/>
            <a:ext cx="8663883" cy="2087879"/>
          </a:xfrm>
        </p:spPr>
        <p:txBody>
          <a:bodyPr/>
          <a:lstStyle/>
          <a:p>
            <a:endParaRPr lang="en-US" dirty="0"/>
          </a:p>
        </p:txBody>
      </p:sp>
      <p:graphicFrame>
        <p:nvGraphicFramePr>
          <p:cNvPr id="24" name="Object 23">
            <a:extLst>
              <a:ext uri="{FF2B5EF4-FFF2-40B4-BE49-F238E27FC236}">
                <a16:creationId xmlns:a16="http://schemas.microsoft.com/office/drawing/2014/main" id="{08DF3655-AC2F-924E-3812-92BC88DD1173}"/>
              </a:ext>
            </a:extLst>
          </p:cNvPr>
          <p:cNvGraphicFramePr>
            <a:graphicFrameLocks noChangeAspect="1"/>
          </p:cNvGraphicFramePr>
          <p:nvPr>
            <p:extLst>
              <p:ext uri="{D42A27DB-BD31-4B8C-83A1-F6EECF244321}">
                <p14:modId xmlns:p14="http://schemas.microsoft.com/office/powerpoint/2010/main" val="1506769700"/>
              </p:ext>
            </p:extLst>
          </p:nvPr>
        </p:nvGraphicFramePr>
        <p:xfrm>
          <a:off x="3759834" y="0"/>
          <a:ext cx="4662488" cy="6035675"/>
        </p:xfrm>
        <a:graphic>
          <a:graphicData uri="http://schemas.openxmlformats.org/presentationml/2006/ole">
            <mc:AlternateContent xmlns:mc="http://schemas.openxmlformats.org/markup-compatibility/2006">
              <mc:Choice xmlns:v="urn:schemas-microsoft-com:vml" Requires="v">
                <p:oleObj name="Acrobat Document" r:id="rId6" imgW="4663069" imgH="6035040" progId="Acrobat.Document.DC">
                  <p:embed/>
                </p:oleObj>
              </mc:Choice>
              <mc:Fallback>
                <p:oleObj name="Acrobat Document" r:id="rId6" imgW="4663069" imgH="6035040" progId="Acrobat.Document.DC">
                  <p:embed/>
                  <p:pic>
                    <p:nvPicPr>
                      <p:cNvPr id="24" name="Object 23">
                        <a:extLst>
                          <a:ext uri="{FF2B5EF4-FFF2-40B4-BE49-F238E27FC236}">
                            <a16:creationId xmlns:a16="http://schemas.microsoft.com/office/drawing/2014/main" id="{08DF3655-AC2F-924E-3812-92BC88DD1173}"/>
                          </a:ext>
                        </a:extLst>
                      </p:cNvPr>
                      <p:cNvPicPr/>
                      <p:nvPr/>
                    </p:nvPicPr>
                    <p:blipFill>
                      <a:blip r:embed="rId7"/>
                      <a:stretch>
                        <a:fillRect/>
                      </a:stretch>
                    </p:blipFill>
                    <p:spPr>
                      <a:xfrm>
                        <a:off x="3759834" y="0"/>
                        <a:ext cx="4662488" cy="6035675"/>
                      </a:xfrm>
                      <a:prstGeom prst="rect">
                        <a:avLst/>
                      </a:prstGeom>
                    </p:spPr>
                  </p:pic>
                </p:oleObj>
              </mc:Fallback>
            </mc:AlternateContent>
          </a:graphicData>
        </a:graphic>
      </p:graphicFrame>
    </p:spTree>
    <p:extLst>
      <p:ext uri="{BB962C8B-B14F-4D97-AF65-F5344CB8AC3E}">
        <p14:creationId xmlns:p14="http://schemas.microsoft.com/office/powerpoint/2010/main" val="2117419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2A677-54C6-1E19-7D89-691AF648B63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F34767A-3EC5-FE78-586E-61EFF8BE9DD6}"/>
              </a:ext>
            </a:extLst>
          </p:cNvPr>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a:extLst>
              <a:ext uri="{FF2B5EF4-FFF2-40B4-BE49-F238E27FC236}">
                <a16:creationId xmlns:a16="http://schemas.microsoft.com/office/drawing/2014/main" id="{3D14E4EF-918C-45F2-DEB7-DD1055EE2692}"/>
              </a:ext>
            </a:extLst>
          </p:cNvPr>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a:extLst>
              <a:ext uri="{FF2B5EF4-FFF2-40B4-BE49-F238E27FC236}">
                <a16:creationId xmlns:a16="http://schemas.microsoft.com/office/drawing/2014/main" id="{DE386698-DDA7-FFF8-1AB7-B125DAC5D8CB}"/>
              </a:ext>
            </a:extLst>
          </p:cNvPr>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a:extLst>
              <a:ext uri="{FF2B5EF4-FFF2-40B4-BE49-F238E27FC236}">
                <a16:creationId xmlns:a16="http://schemas.microsoft.com/office/drawing/2014/main" id="{2E3D08EC-CED1-402E-B69D-7015708CD721}"/>
              </a:ext>
            </a:extLst>
          </p:cNvPr>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a:extLst>
              <a:ext uri="{FF2B5EF4-FFF2-40B4-BE49-F238E27FC236}">
                <a16:creationId xmlns:a16="http://schemas.microsoft.com/office/drawing/2014/main" id="{064D1B4F-B629-3E02-CFB0-E20A6F96C3DC}"/>
              </a:ext>
            </a:extLst>
          </p:cNvPr>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a:extLst>
              <a:ext uri="{FF2B5EF4-FFF2-40B4-BE49-F238E27FC236}">
                <a16:creationId xmlns:a16="http://schemas.microsoft.com/office/drawing/2014/main" id="{141535E3-100B-F15C-B138-BA5E98696B8A}"/>
              </a:ext>
            </a:extLst>
          </p:cNvPr>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a:extLst>
              <a:ext uri="{FF2B5EF4-FFF2-40B4-BE49-F238E27FC236}">
                <a16:creationId xmlns:a16="http://schemas.microsoft.com/office/drawing/2014/main" id="{0F0444A1-8071-7C99-F706-2C1D04A337F9}"/>
              </a:ext>
            </a:extLst>
          </p:cNvPr>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a:extLst>
              <a:ext uri="{FF2B5EF4-FFF2-40B4-BE49-F238E27FC236}">
                <a16:creationId xmlns:a16="http://schemas.microsoft.com/office/drawing/2014/main" id="{2F780C6C-4E64-EE44-E5B5-7DC73E8C666C}"/>
              </a:ext>
            </a:extLst>
          </p:cNvPr>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a:extLst>
              <a:ext uri="{FF2B5EF4-FFF2-40B4-BE49-F238E27FC236}">
                <a16:creationId xmlns:a16="http://schemas.microsoft.com/office/drawing/2014/main" id="{A1EE6FDB-F6F5-F690-14B9-0EE4142120E0}"/>
              </a:ext>
            </a:extLst>
          </p:cNvPr>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a:extLst>
              <a:ext uri="{FF2B5EF4-FFF2-40B4-BE49-F238E27FC236}">
                <a16:creationId xmlns:a16="http://schemas.microsoft.com/office/drawing/2014/main" id="{17E5B7F3-0819-7D00-A16D-BAC44894959E}"/>
              </a:ext>
            </a:extLst>
          </p:cNvPr>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a:extLst>
              <a:ext uri="{FF2B5EF4-FFF2-40B4-BE49-F238E27FC236}">
                <a16:creationId xmlns:a16="http://schemas.microsoft.com/office/drawing/2014/main" id="{1BE8826C-11BB-C4C7-B160-16FA7FC3DC69}"/>
              </a:ext>
            </a:extLst>
          </p:cNvPr>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a:extLst>
              <a:ext uri="{FF2B5EF4-FFF2-40B4-BE49-F238E27FC236}">
                <a16:creationId xmlns:a16="http://schemas.microsoft.com/office/drawing/2014/main" id="{762D13C4-B6D3-E3AF-AFEA-5464F937CB84}"/>
              </a:ext>
            </a:extLst>
          </p:cNvPr>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a:extLst>
              <a:ext uri="{FF2B5EF4-FFF2-40B4-BE49-F238E27FC236}">
                <a16:creationId xmlns:a16="http://schemas.microsoft.com/office/drawing/2014/main" id="{557E162E-D46A-EC01-FA2B-6F3C0ACFD284}"/>
              </a:ext>
            </a:extLst>
          </p:cNvPr>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a:extLst>
              <a:ext uri="{FF2B5EF4-FFF2-40B4-BE49-F238E27FC236}">
                <a16:creationId xmlns:a16="http://schemas.microsoft.com/office/drawing/2014/main" id="{41927E87-CA31-52EE-AB8E-100AA1A46846}"/>
              </a:ext>
            </a:extLst>
          </p:cNvPr>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itle 3">
            <a:extLst>
              <a:ext uri="{FF2B5EF4-FFF2-40B4-BE49-F238E27FC236}">
                <a16:creationId xmlns:a16="http://schemas.microsoft.com/office/drawing/2014/main" id="{BD8DFB7E-4ACF-488D-A7AF-4DE67FD52F15}"/>
              </a:ext>
            </a:extLst>
          </p:cNvPr>
          <p:cNvSpPr>
            <a:spLocks noGrp="1"/>
          </p:cNvSpPr>
          <p:nvPr>
            <p:ph type="title"/>
          </p:nvPr>
        </p:nvSpPr>
        <p:spPr>
          <a:xfrm>
            <a:off x="206192" y="6685491"/>
            <a:ext cx="8663883" cy="2087879"/>
          </a:xfrm>
        </p:spPr>
        <p:txBody>
          <a:bodyPr/>
          <a:lstStyle/>
          <a:p>
            <a:endParaRPr lang="en-US"/>
          </a:p>
        </p:txBody>
      </p:sp>
      <p:graphicFrame>
        <p:nvGraphicFramePr>
          <p:cNvPr id="5" name="Object 4">
            <a:extLst>
              <a:ext uri="{FF2B5EF4-FFF2-40B4-BE49-F238E27FC236}">
                <a16:creationId xmlns:a16="http://schemas.microsoft.com/office/drawing/2014/main" id="{2D9B900D-54EE-3F3E-F2CF-D0FE98601CA3}"/>
              </a:ext>
            </a:extLst>
          </p:cNvPr>
          <p:cNvGraphicFramePr>
            <a:graphicFrameLocks noChangeAspect="1"/>
          </p:cNvGraphicFramePr>
          <p:nvPr>
            <p:extLst>
              <p:ext uri="{D42A27DB-BD31-4B8C-83A1-F6EECF244321}">
                <p14:modId xmlns:p14="http://schemas.microsoft.com/office/powerpoint/2010/main" val="3085340129"/>
              </p:ext>
            </p:extLst>
          </p:nvPr>
        </p:nvGraphicFramePr>
        <p:xfrm>
          <a:off x="3763486" y="0"/>
          <a:ext cx="4662488" cy="6035675"/>
        </p:xfrm>
        <a:graphic>
          <a:graphicData uri="http://schemas.openxmlformats.org/presentationml/2006/ole">
            <mc:AlternateContent xmlns:mc="http://schemas.openxmlformats.org/markup-compatibility/2006">
              <mc:Choice xmlns:v="urn:schemas-microsoft-com:vml" Requires="v">
                <p:oleObj name="Acrobat Document" r:id="rId6" imgW="4663069" imgH="6035040" progId="Acrobat.Document.DC">
                  <p:embed/>
                </p:oleObj>
              </mc:Choice>
              <mc:Fallback>
                <p:oleObj name="Acrobat Document" r:id="rId6" imgW="4663069" imgH="6035040" progId="Acrobat.Document.DC">
                  <p:embed/>
                  <p:pic>
                    <p:nvPicPr>
                      <p:cNvPr id="5" name="Object 4">
                        <a:extLst>
                          <a:ext uri="{FF2B5EF4-FFF2-40B4-BE49-F238E27FC236}">
                            <a16:creationId xmlns:a16="http://schemas.microsoft.com/office/drawing/2014/main" id="{2D9B900D-54EE-3F3E-F2CF-D0FE98601CA3}"/>
                          </a:ext>
                        </a:extLst>
                      </p:cNvPr>
                      <p:cNvPicPr/>
                      <p:nvPr/>
                    </p:nvPicPr>
                    <p:blipFill>
                      <a:blip r:embed="rId7"/>
                      <a:stretch>
                        <a:fillRect/>
                      </a:stretch>
                    </p:blipFill>
                    <p:spPr>
                      <a:xfrm>
                        <a:off x="3763486" y="0"/>
                        <a:ext cx="4662488" cy="6035675"/>
                      </a:xfrm>
                      <a:prstGeom prst="rect">
                        <a:avLst/>
                      </a:prstGeom>
                    </p:spPr>
                  </p:pic>
                </p:oleObj>
              </mc:Fallback>
            </mc:AlternateContent>
          </a:graphicData>
        </a:graphic>
      </p:graphicFrame>
    </p:spTree>
    <p:extLst>
      <p:ext uri="{BB962C8B-B14F-4D97-AF65-F5344CB8AC3E}">
        <p14:creationId xmlns:p14="http://schemas.microsoft.com/office/powerpoint/2010/main" val="1002847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DDDE5-6567-BA79-27A6-6AAAB1138F8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FB6BA96-7745-23B7-6C47-C3B14A201C10}"/>
              </a:ext>
            </a:extLst>
          </p:cNvPr>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a:extLst>
              <a:ext uri="{FF2B5EF4-FFF2-40B4-BE49-F238E27FC236}">
                <a16:creationId xmlns:a16="http://schemas.microsoft.com/office/drawing/2014/main" id="{D12BDB88-A921-3EF4-8345-CDF54EB89F7B}"/>
              </a:ext>
            </a:extLst>
          </p:cNvPr>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a:extLst>
              <a:ext uri="{FF2B5EF4-FFF2-40B4-BE49-F238E27FC236}">
                <a16:creationId xmlns:a16="http://schemas.microsoft.com/office/drawing/2014/main" id="{A27C9E78-CB39-B67B-6BAD-11E02F7FF445}"/>
              </a:ext>
            </a:extLst>
          </p:cNvPr>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a:extLst>
              <a:ext uri="{FF2B5EF4-FFF2-40B4-BE49-F238E27FC236}">
                <a16:creationId xmlns:a16="http://schemas.microsoft.com/office/drawing/2014/main" id="{71DB0AF9-1247-010B-D762-6B6EE450EF33}"/>
              </a:ext>
            </a:extLst>
          </p:cNvPr>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a:extLst>
              <a:ext uri="{FF2B5EF4-FFF2-40B4-BE49-F238E27FC236}">
                <a16:creationId xmlns:a16="http://schemas.microsoft.com/office/drawing/2014/main" id="{54C11622-C555-425E-15F0-6DE29B94B18C}"/>
              </a:ext>
            </a:extLst>
          </p:cNvPr>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a:extLst>
              <a:ext uri="{FF2B5EF4-FFF2-40B4-BE49-F238E27FC236}">
                <a16:creationId xmlns:a16="http://schemas.microsoft.com/office/drawing/2014/main" id="{0311E5BB-377B-2AEA-4F69-9854ACC995AB}"/>
              </a:ext>
            </a:extLst>
          </p:cNvPr>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a:extLst>
              <a:ext uri="{FF2B5EF4-FFF2-40B4-BE49-F238E27FC236}">
                <a16:creationId xmlns:a16="http://schemas.microsoft.com/office/drawing/2014/main" id="{146B30B5-F647-CEAE-EA2F-AD4F3486FB8E}"/>
              </a:ext>
            </a:extLst>
          </p:cNvPr>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a:extLst>
              <a:ext uri="{FF2B5EF4-FFF2-40B4-BE49-F238E27FC236}">
                <a16:creationId xmlns:a16="http://schemas.microsoft.com/office/drawing/2014/main" id="{3E48C295-0F33-C6E8-E5D7-AD64B389401C}"/>
              </a:ext>
            </a:extLst>
          </p:cNvPr>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a:extLst>
              <a:ext uri="{FF2B5EF4-FFF2-40B4-BE49-F238E27FC236}">
                <a16:creationId xmlns:a16="http://schemas.microsoft.com/office/drawing/2014/main" id="{9E250CDA-A06E-F166-C887-102E4D8B482A}"/>
              </a:ext>
            </a:extLst>
          </p:cNvPr>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a:extLst>
              <a:ext uri="{FF2B5EF4-FFF2-40B4-BE49-F238E27FC236}">
                <a16:creationId xmlns:a16="http://schemas.microsoft.com/office/drawing/2014/main" id="{4D521920-27D6-B761-8B9D-73AD4C37129B}"/>
              </a:ext>
            </a:extLst>
          </p:cNvPr>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a:extLst>
              <a:ext uri="{FF2B5EF4-FFF2-40B4-BE49-F238E27FC236}">
                <a16:creationId xmlns:a16="http://schemas.microsoft.com/office/drawing/2014/main" id="{D7E7F8A5-B5FF-5857-0817-C8745C538E12}"/>
              </a:ext>
            </a:extLst>
          </p:cNvPr>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a:extLst>
              <a:ext uri="{FF2B5EF4-FFF2-40B4-BE49-F238E27FC236}">
                <a16:creationId xmlns:a16="http://schemas.microsoft.com/office/drawing/2014/main" id="{E735A360-CC41-47AA-0A97-717FB0AEEF1A}"/>
              </a:ext>
            </a:extLst>
          </p:cNvPr>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a:extLst>
              <a:ext uri="{FF2B5EF4-FFF2-40B4-BE49-F238E27FC236}">
                <a16:creationId xmlns:a16="http://schemas.microsoft.com/office/drawing/2014/main" id="{40D6CC25-F734-66A6-79C9-827149816F23}"/>
              </a:ext>
            </a:extLst>
          </p:cNvPr>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a:extLst>
              <a:ext uri="{FF2B5EF4-FFF2-40B4-BE49-F238E27FC236}">
                <a16:creationId xmlns:a16="http://schemas.microsoft.com/office/drawing/2014/main" id="{A31A88CC-E2CB-C616-CCC0-CDD73D1EC994}"/>
              </a:ext>
            </a:extLst>
          </p:cNvPr>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itle 3">
            <a:extLst>
              <a:ext uri="{FF2B5EF4-FFF2-40B4-BE49-F238E27FC236}">
                <a16:creationId xmlns:a16="http://schemas.microsoft.com/office/drawing/2014/main" id="{704DB970-45C9-2E0C-A48C-D3599F5C81AC}"/>
              </a:ext>
            </a:extLst>
          </p:cNvPr>
          <p:cNvSpPr>
            <a:spLocks noGrp="1"/>
          </p:cNvSpPr>
          <p:nvPr>
            <p:ph type="title"/>
          </p:nvPr>
        </p:nvSpPr>
        <p:spPr>
          <a:xfrm>
            <a:off x="121525" y="6727825"/>
            <a:ext cx="8663883" cy="2087879"/>
          </a:xfrm>
        </p:spPr>
        <p:txBody>
          <a:bodyPr/>
          <a:lstStyle/>
          <a:p>
            <a:endParaRPr lang="en-US" dirty="0"/>
          </a:p>
        </p:txBody>
      </p:sp>
      <p:graphicFrame>
        <p:nvGraphicFramePr>
          <p:cNvPr id="5" name="Object 4">
            <a:extLst>
              <a:ext uri="{FF2B5EF4-FFF2-40B4-BE49-F238E27FC236}">
                <a16:creationId xmlns:a16="http://schemas.microsoft.com/office/drawing/2014/main" id="{569E2AAB-5D0F-0BDF-C369-8869C464D445}"/>
              </a:ext>
            </a:extLst>
          </p:cNvPr>
          <p:cNvGraphicFramePr>
            <a:graphicFrameLocks noChangeAspect="1"/>
          </p:cNvGraphicFramePr>
          <p:nvPr>
            <p:extLst>
              <p:ext uri="{D42A27DB-BD31-4B8C-83A1-F6EECF244321}">
                <p14:modId xmlns:p14="http://schemas.microsoft.com/office/powerpoint/2010/main" val="2223203675"/>
              </p:ext>
            </p:extLst>
          </p:nvPr>
        </p:nvGraphicFramePr>
        <p:xfrm>
          <a:off x="3763486" y="0"/>
          <a:ext cx="4662488" cy="6035675"/>
        </p:xfrm>
        <a:graphic>
          <a:graphicData uri="http://schemas.openxmlformats.org/presentationml/2006/ole">
            <mc:AlternateContent xmlns:mc="http://schemas.openxmlformats.org/markup-compatibility/2006">
              <mc:Choice xmlns:v="urn:schemas-microsoft-com:vml" Requires="v">
                <p:oleObj name="Acrobat Document" r:id="rId6" imgW="4663069" imgH="6035040" progId="Acrobat.Document.DC">
                  <p:embed/>
                </p:oleObj>
              </mc:Choice>
              <mc:Fallback>
                <p:oleObj name="Acrobat Document" r:id="rId6" imgW="4663069" imgH="6035040" progId="Acrobat.Document.DC">
                  <p:embed/>
                  <p:pic>
                    <p:nvPicPr>
                      <p:cNvPr id="5" name="Object 4">
                        <a:extLst>
                          <a:ext uri="{FF2B5EF4-FFF2-40B4-BE49-F238E27FC236}">
                            <a16:creationId xmlns:a16="http://schemas.microsoft.com/office/drawing/2014/main" id="{569E2AAB-5D0F-0BDF-C369-8869C464D445}"/>
                          </a:ext>
                        </a:extLst>
                      </p:cNvPr>
                      <p:cNvPicPr/>
                      <p:nvPr/>
                    </p:nvPicPr>
                    <p:blipFill>
                      <a:blip r:embed="rId7"/>
                      <a:stretch>
                        <a:fillRect/>
                      </a:stretch>
                    </p:blipFill>
                    <p:spPr>
                      <a:xfrm>
                        <a:off x="3763486" y="0"/>
                        <a:ext cx="4662488" cy="6035675"/>
                      </a:xfrm>
                      <a:prstGeom prst="rect">
                        <a:avLst/>
                      </a:prstGeom>
                    </p:spPr>
                  </p:pic>
                </p:oleObj>
              </mc:Fallback>
            </mc:AlternateContent>
          </a:graphicData>
        </a:graphic>
      </p:graphicFrame>
    </p:spTree>
    <p:extLst>
      <p:ext uri="{BB962C8B-B14F-4D97-AF65-F5344CB8AC3E}">
        <p14:creationId xmlns:p14="http://schemas.microsoft.com/office/powerpoint/2010/main" val="3080001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7" y="444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305443" y="634475"/>
            <a:ext cx="9579532" cy="751488"/>
          </a:xfrm>
          <a:prstGeom prst="rect">
            <a:avLst/>
          </a:prstGeom>
        </p:spPr>
        <p:txBody>
          <a:bodyPr vert="horz" wrap="square" lIns="0" tIns="12700" rIns="0" bIns="0" rtlCol="0">
            <a:spAutoFit/>
          </a:bodyPr>
          <a:lstStyle/>
          <a:p>
            <a:pPr marL="12700" algn="ctr">
              <a:lnSpc>
                <a:spcPct val="100000"/>
              </a:lnSpc>
              <a:spcBef>
                <a:spcPts val="100"/>
              </a:spcBef>
            </a:pPr>
            <a:r>
              <a:rPr lang="en-US" sz="4600" b="1" spc="-130">
                <a:solidFill>
                  <a:srgbClr val="00B5EF"/>
                </a:solidFill>
                <a:latin typeface="Tahoma"/>
                <a:cs typeface="Tahoma"/>
              </a:rPr>
              <a:t> </a:t>
            </a:r>
            <a:r>
              <a:rPr lang="en-US" sz="4800" b="1"/>
              <a:t>Introduction</a:t>
            </a:r>
            <a:endParaRPr sz="4600">
              <a:latin typeface="Tahoma"/>
              <a:cs typeface="Tahoma"/>
            </a:endParaRPr>
          </a:p>
        </p:txBody>
      </p:sp>
      <p:sp>
        <p:nvSpPr>
          <p:cNvPr id="20" name="object 20"/>
          <p:cNvSpPr txBox="1"/>
          <p:nvPr/>
        </p:nvSpPr>
        <p:spPr>
          <a:xfrm>
            <a:off x="713756" y="1382681"/>
            <a:ext cx="10769157" cy="5216171"/>
          </a:xfrm>
          <a:prstGeom prst="rect">
            <a:avLst/>
          </a:prstGeom>
        </p:spPr>
        <p:txBody>
          <a:bodyPr vert="horz" wrap="square" lIns="0" tIns="217804" rIns="0" bIns="0" rtlCol="0" anchor="t">
            <a:spAutoFit/>
          </a:bodyPr>
          <a:lstStyle/>
          <a:p>
            <a:pPr marL="355600" indent="-342900">
              <a:spcBef>
                <a:spcPts val="1620"/>
              </a:spcBef>
              <a:buClr>
                <a:srgbClr val="F78E1E"/>
              </a:buClr>
              <a:buFont typeface="Arial"/>
              <a:buChar char="•"/>
              <a:tabLst>
                <a:tab pos="349250" algn="l"/>
              </a:tabLst>
              <a:defRPr/>
            </a:pPr>
            <a:r>
              <a:rPr lang="en-US" sz="2000">
                <a:effectLst/>
                <a:latin typeface="Calibri"/>
                <a:ea typeface="Calibri"/>
                <a:cs typeface="Times New Roman"/>
              </a:rPr>
              <a:t>PEH will submit a CoC Program Consolidated Application for funding to HUD in the upcoming FY 2025 Continuum of Care Homeless Assistance Program Competition.</a:t>
            </a:r>
            <a:endParaRPr lang="en-US" sz="2000">
              <a:latin typeface="Calibri" panose="020F0502020204030204" pitchFamily="34" charset="0"/>
              <a:ea typeface="Calibri" panose="020F0502020204030204" pitchFamily="34" charset="0"/>
              <a:cs typeface="Times New Roman" panose="02020603050405020304" pitchFamily="18" charset="0"/>
            </a:endParaRPr>
          </a:p>
          <a:p>
            <a:pPr marL="355600" indent="-342900">
              <a:spcBef>
                <a:spcPts val="1620"/>
              </a:spcBef>
              <a:buClr>
                <a:srgbClr val="F78E1E"/>
              </a:buClr>
              <a:buFont typeface="Arial"/>
              <a:buChar char="•"/>
              <a:tabLst>
                <a:tab pos="349250" algn="l"/>
              </a:tabLst>
              <a:defRPr/>
            </a:pPr>
            <a:r>
              <a:rPr lang="en-US" sz="2000">
                <a:latin typeface="Calibri"/>
                <a:ea typeface="Calibri"/>
                <a:cs typeface="Times New Roman"/>
              </a:rPr>
              <a:t>This presentation is a review of the submission and review process:</a:t>
            </a:r>
            <a:endParaRPr lang="en-US" sz="2000">
              <a:latin typeface="Calibri" panose="020F0502020204030204" pitchFamily="34" charset="0"/>
              <a:ea typeface="Calibri" panose="020F0502020204030204" pitchFamily="34" charset="0"/>
              <a:cs typeface="Times New Roman" panose="02020603050405020304" pitchFamily="18" charset="0"/>
            </a:endParaRPr>
          </a:p>
          <a:p>
            <a:pPr marL="812800" lvl="1" indent="-342900">
              <a:spcBef>
                <a:spcPts val="1620"/>
              </a:spcBef>
              <a:buClr>
                <a:srgbClr val="F78E1E"/>
              </a:buClr>
              <a:buFont typeface="Courier New,monospace"/>
              <a:buChar char="o"/>
              <a:tabLst>
                <a:tab pos="349250" algn="l"/>
              </a:tabLst>
              <a:defRPr/>
            </a:pPr>
            <a:r>
              <a:rPr lang="en-US" sz="2000">
                <a:latin typeface="Calibri"/>
                <a:ea typeface="Calibri"/>
                <a:cs typeface="Calibri"/>
              </a:rPr>
              <a:t>Timeline</a:t>
            </a:r>
          </a:p>
          <a:p>
            <a:pPr marL="812800" lvl="1" indent="-342900">
              <a:spcBef>
                <a:spcPts val="1620"/>
              </a:spcBef>
              <a:buClr>
                <a:srgbClr val="F78E1E"/>
              </a:buClr>
              <a:buFont typeface="Courier New,monospace"/>
              <a:buChar char="o"/>
              <a:tabLst>
                <a:tab pos="349250" algn="l"/>
              </a:tabLst>
              <a:defRPr/>
            </a:pPr>
            <a:r>
              <a:rPr lang="en-US" sz="2000">
                <a:latin typeface="Calibri"/>
                <a:ea typeface="Calibri"/>
                <a:cs typeface="Calibri"/>
              </a:rPr>
              <a:t>Local Review Committee</a:t>
            </a:r>
            <a:endParaRPr lang="en-US">
              <a:latin typeface="Calibri"/>
              <a:ea typeface="Calibri"/>
              <a:cs typeface="Calibri"/>
            </a:endParaRPr>
          </a:p>
          <a:p>
            <a:pPr marL="812800" lvl="1" indent="-342900">
              <a:spcBef>
                <a:spcPts val="1620"/>
              </a:spcBef>
              <a:buClr>
                <a:srgbClr val="F78E1E"/>
              </a:buClr>
              <a:buFont typeface="Courier New,monospace"/>
              <a:buChar char="o"/>
              <a:tabLst>
                <a:tab pos="349250" algn="l"/>
              </a:tabLst>
              <a:defRPr/>
            </a:pPr>
            <a:r>
              <a:rPr lang="en-US" sz="2000">
                <a:latin typeface="Calibri"/>
                <a:ea typeface="Calibri"/>
                <a:cs typeface="Calibri"/>
              </a:rPr>
              <a:t>Tier Funding</a:t>
            </a:r>
            <a:endParaRPr lang="en-US">
              <a:latin typeface="Calibri"/>
              <a:ea typeface="Calibri"/>
              <a:cs typeface="Calibri"/>
            </a:endParaRPr>
          </a:p>
          <a:p>
            <a:pPr marL="812800" lvl="1" indent="-342900">
              <a:spcBef>
                <a:spcPts val="1620"/>
              </a:spcBef>
              <a:buClr>
                <a:srgbClr val="F78E1E"/>
              </a:buClr>
              <a:buFont typeface="Courier New"/>
              <a:buChar char="o"/>
              <a:tabLst>
                <a:tab pos="349250" algn="l"/>
              </a:tabLst>
              <a:defRPr/>
            </a:pPr>
            <a:r>
              <a:rPr lang="en-US" sz="2000">
                <a:solidFill>
                  <a:prstClr val="black"/>
                </a:solidFill>
                <a:latin typeface="Calibri"/>
                <a:ea typeface="Calibri"/>
                <a:cs typeface="Times New Roman"/>
              </a:rPr>
              <a:t>Ranking Structure and Process</a:t>
            </a:r>
            <a:endParaRPr lang="en-US" sz="20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812800" lvl="1" indent="-342900">
              <a:spcBef>
                <a:spcPts val="1620"/>
              </a:spcBef>
              <a:buClr>
                <a:srgbClr val="F78E1E"/>
              </a:buClr>
              <a:buFont typeface="Courier New"/>
              <a:buChar char="o"/>
              <a:tabLst>
                <a:tab pos="349250" algn="l"/>
              </a:tabLst>
              <a:defRPr/>
            </a:pPr>
            <a:r>
              <a:rPr lang="en-US" sz="2000">
                <a:solidFill>
                  <a:prstClr val="black"/>
                </a:solidFill>
                <a:latin typeface="Calibri"/>
                <a:ea typeface="Calibri"/>
                <a:cs typeface="Times New Roman"/>
              </a:rPr>
              <a:t>Changes for 2025</a:t>
            </a:r>
            <a:endParaRPr lang="en-US" sz="20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55600" indent="-342900">
              <a:spcBef>
                <a:spcPts val="1620"/>
              </a:spcBef>
              <a:buClr>
                <a:srgbClr val="F78E1E"/>
              </a:buClr>
              <a:buFont typeface="Arial"/>
              <a:buChar char="•"/>
              <a:tabLst>
                <a:tab pos="349250" algn="l"/>
              </a:tabLst>
              <a:defRPr/>
            </a:pPr>
            <a:endParaRPr lang="en-US" sz="2400" b="1">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12700">
              <a:spcBef>
                <a:spcPts val="1620"/>
              </a:spcBef>
              <a:buClr>
                <a:srgbClr val="F78E1E"/>
              </a:buClr>
              <a:tabLst>
                <a:tab pos="349250" algn="l"/>
              </a:tabLst>
              <a:defRPr/>
            </a:pPr>
            <a:endParaRPr lang="en-US" sz="3400">
              <a:solidFill>
                <a:prstClr val="black"/>
              </a:solidFill>
              <a:latin typeface="Trebuchet MS"/>
              <a:ea typeface="Calibri"/>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1BEFE-5CE5-4253-55CC-5A72F2F4E89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292932B-7DBC-83AF-FF75-E4F5EE9547E0}"/>
              </a:ext>
            </a:extLst>
          </p:cNvPr>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a:extLst>
              <a:ext uri="{FF2B5EF4-FFF2-40B4-BE49-F238E27FC236}">
                <a16:creationId xmlns:a16="http://schemas.microsoft.com/office/drawing/2014/main" id="{2D03172C-1C8F-992D-33B0-96BC47BD022D}"/>
              </a:ext>
            </a:extLst>
          </p:cNvPr>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a:extLst>
              <a:ext uri="{FF2B5EF4-FFF2-40B4-BE49-F238E27FC236}">
                <a16:creationId xmlns:a16="http://schemas.microsoft.com/office/drawing/2014/main" id="{78F39F46-31B1-BFC4-94D7-F201E68A9E74}"/>
              </a:ext>
            </a:extLst>
          </p:cNvPr>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a:extLst>
              <a:ext uri="{FF2B5EF4-FFF2-40B4-BE49-F238E27FC236}">
                <a16:creationId xmlns:a16="http://schemas.microsoft.com/office/drawing/2014/main" id="{F3619675-36AF-F78F-DA3B-4E6B44E09507}"/>
              </a:ext>
            </a:extLst>
          </p:cNvPr>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a:extLst>
              <a:ext uri="{FF2B5EF4-FFF2-40B4-BE49-F238E27FC236}">
                <a16:creationId xmlns:a16="http://schemas.microsoft.com/office/drawing/2014/main" id="{AF21C350-8D36-6C3B-4A6A-F74CBC193510}"/>
              </a:ext>
            </a:extLst>
          </p:cNvPr>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a:extLst>
              <a:ext uri="{FF2B5EF4-FFF2-40B4-BE49-F238E27FC236}">
                <a16:creationId xmlns:a16="http://schemas.microsoft.com/office/drawing/2014/main" id="{9FD524C5-98BF-DC72-6D1D-E0C160A60A24}"/>
              </a:ext>
            </a:extLst>
          </p:cNvPr>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a:extLst>
              <a:ext uri="{FF2B5EF4-FFF2-40B4-BE49-F238E27FC236}">
                <a16:creationId xmlns:a16="http://schemas.microsoft.com/office/drawing/2014/main" id="{894F8C60-7BD9-19DA-E91C-DECB3F0A1E41}"/>
              </a:ext>
            </a:extLst>
          </p:cNvPr>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a:extLst>
              <a:ext uri="{FF2B5EF4-FFF2-40B4-BE49-F238E27FC236}">
                <a16:creationId xmlns:a16="http://schemas.microsoft.com/office/drawing/2014/main" id="{B6EE231F-1EC5-AC02-88B4-0D133CC63037}"/>
              </a:ext>
            </a:extLst>
          </p:cNvPr>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a:extLst>
              <a:ext uri="{FF2B5EF4-FFF2-40B4-BE49-F238E27FC236}">
                <a16:creationId xmlns:a16="http://schemas.microsoft.com/office/drawing/2014/main" id="{EDE097BF-17F1-2C2B-45DC-70E804D37901}"/>
              </a:ext>
            </a:extLst>
          </p:cNvPr>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a:extLst>
              <a:ext uri="{FF2B5EF4-FFF2-40B4-BE49-F238E27FC236}">
                <a16:creationId xmlns:a16="http://schemas.microsoft.com/office/drawing/2014/main" id="{54E7B001-44A8-9A3D-A537-DC946763FC81}"/>
              </a:ext>
            </a:extLst>
          </p:cNvPr>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a:extLst>
              <a:ext uri="{FF2B5EF4-FFF2-40B4-BE49-F238E27FC236}">
                <a16:creationId xmlns:a16="http://schemas.microsoft.com/office/drawing/2014/main" id="{7DB2BE86-2743-F484-B04E-D5BF3128042A}"/>
              </a:ext>
            </a:extLst>
          </p:cNvPr>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a:extLst>
              <a:ext uri="{FF2B5EF4-FFF2-40B4-BE49-F238E27FC236}">
                <a16:creationId xmlns:a16="http://schemas.microsoft.com/office/drawing/2014/main" id="{C804ABE5-4516-371F-7EBB-CEBB03D1E99D}"/>
              </a:ext>
            </a:extLst>
          </p:cNvPr>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a:extLst>
              <a:ext uri="{FF2B5EF4-FFF2-40B4-BE49-F238E27FC236}">
                <a16:creationId xmlns:a16="http://schemas.microsoft.com/office/drawing/2014/main" id="{42D7F328-CF54-ACFD-A82A-8A39F6B3B621}"/>
              </a:ext>
            </a:extLst>
          </p:cNvPr>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a:extLst>
              <a:ext uri="{FF2B5EF4-FFF2-40B4-BE49-F238E27FC236}">
                <a16:creationId xmlns:a16="http://schemas.microsoft.com/office/drawing/2014/main" id="{3BC081F0-5D28-CA88-7404-B8485FB82A97}"/>
              </a:ext>
            </a:extLst>
          </p:cNvPr>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a:extLst>
              <a:ext uri="{FF2B5EF4-FFF2-40B4-BE49-F238E27FC236}">
                <a16:creationId xmlns:a16="http://schemas.microsoft.com/office/drawing/2014/main" id="{C9A18439-8518-5D4C-D414-E2759D6F8BC5}"/>
              </a:ext>
            </a:extLst>
          </p:cNvPr>
          <p:cNvSpPr txBox="1">
            <a:spLocks noGrp="1"/>
          </p:cNvSpPr>
          <p:nvPr>
            <p:ph type="title"/>
          </p:nvPr>
        </p:nvSpPr>
        <p:spPr>
          <a:xfrm>
            <a:off x="1511157" y="2429102"/>
            <a:ext cx="9177013" cy="1490152"/>
          </a:xfrm>
          <a:prstGeom prst="rect">
            <a:avLst/>
          </a:prstGeom>
        </p:spPr>
        <p:txBody>
          <a:bodyPr vert="horz" wrap="square" lIns="0" tIns="12700" rIns="0" bIns="0" rtlCol="0" anchor="t">
            <a:spAutoFit/>
          </a:bodyPr>
          <a:lstStyle/>
          <a:p>
            <a:pPr marL="12700" algn="ctr">
              <a:spcBef>
                <a:spcPts val="100"/>
              </a:spcBef>
            </a:pPr>
            <a:r>
              <a:rPr lang="en-US" sz="4800" b="1"/>
              <a:t>2025 Local Application – Renewal Projects</a:t>
            </a:r>
            <a:endParaRPr lang="en-US"/>
          </a:p>
        </p:txBody>
      </p:sp>
    </p:spTree>
    <p:extLst>
      <p:ext uri="{BB962C8B-B14F-4D97-AF65-F5344CB8AC3E}">
        <p14:creationId xmlns:p14="http://schemas.microsoft.com/office/powerpoint/2010/main" val="2541560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E2700-73A0-791B-B44A-9F52D719007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E0A5440-9E64-D910-CBE4-7D473D59A94F}"/>
              </a:ext>
            </a:extLst>
          </p:cNvPr>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a:extLst>
              <a:ext uri="{FF2B5EF4-FFF2-40B4-BE49-F238E27FC236}">
                <a16:creationId xmlns:a16="http://schemas.microsoft.com/office/drawing/2014/main" id="{E86B2578-294F-CF79-A17F-30C5AD9CD9BB}"/>
              </a:ext>
            </a:extLst>
          </p:cNvPr>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a:extLst>
              <a:ext uri="{FF2B5EF4-FFF2-40B4-BE49-F238E27FC236}">
                <a16:creationId xmlns:a16="http://schemas.microsoft.com/office/drawing/2014/main" id="{B7016D25-E319-3171-3240-5EC39D940BFE}"/>
              </a:ext>
            </a:extLst>
          </p:cNvPr>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a:extLst>
              <a:ext uri="{FF2B5EF4-FFF2-40B4-BE49-F238E27FC236}">
                <a16:creationId xmlns:a16="http://schemas.microsoft.com/office/drawing/2014/main" id="{B02CDF37-174B-AD2E-7311-E8B93D839242}"/>
              </a:ext>
            </a:extLst>
          </p:cNvPr>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a:extLst>
              <a:ext uri="{FF2B5EF4-FFF2-40B4-BE49-F238E27FC236}">
                <a16:creationId xmlns:a16="http://schemas.microsoft.com/office/drawing/2014/main" id="{0A2DB744-0439-82BF-CB2A-D022E185F071}"/>
              </a:ext>
            </a:extLst>
          </p:cNvPr>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a:extLst>
              <a:ext uri="{FF2B5EF4-FFF2-40B4-BE49-F238E27FC236}">
                <a16:creationId xmlns:a16="http://schemas.microsoft.com/office/drawing/2014/main" id="{E7241504-EE4E-0BB2-35F4-3C2FD33E22E0}"/>
              </a:ext>
            </a:extLst>
          </p:cNvPr>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a:extLst>
              <a:ext uri="{FF2B5EF4-FFF2-40B4-BE49-F238E27FC236}">
                <a16:creationId xmlns:a16="http://schemas.microsoft.com/office/drawing/2014/main" id="{DC96D7A6-F554-757F-61FB-68BBD3EAE3FE}"/>
              </a:ext>
            </a:extLst>
          </p:cNvPr>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a:extLst>
              <a:ext uri="{FF2B5EF4-FFF2-40B4-BE49-F238E27FC236}">
                <a16:creationId xmlns:a16="http://schemas.microsoft.com/office/drawing/2014/main" id="{21923E7B-9938-EC1B-7172-B11CAF8D4DDF}"/>
              </a:ext>
            </a:extLst>
          </p:cNvPr>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a:extLst>
              <a:ext uri="{FF2B5EF4-FFF2-40B4-BE49-F238E27FC236}">
                <a16:creationId xmlns:a16="http://schemas.microsoft.com/office/drawing/2014/main" id="{BD3652BA-18A3-CA8D-DD07-CAF4B54E48E3}"/>
              </a:ext>
            </a:extLst>
          </p:cNvPr>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a:extLst>
              <a:ext uri="{FF2B5EF4-FFF2-40B4-BE49-F238E27FC236}">
                <a16:creationId xmlns:a16="http://schemas.microsoft.com/office/drawing/2014/main" id="{7C1148D5-DCBA-F6F8-B223-1C7DBF224CEB}"/>
              </a:ext>
            </a:extLst>
          </p:cNvPr>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a:extLst>
              <a:ext uri="{FF2B5EF4-FFF2-40B4-BE49-F238E27FC236}">
                <a16:creationId xmlns:a16="http://schemas.microsoft.com/office/drawing/2014/main" id="{AE18B417-3923-2CDA-542F-5A2073E6CC55}"/>
              </a:ext>
            </a:extLst>
          </p:cNvPr>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a:extLst>
              <a:ext uri="{FF2B5EF4-FFF2-40B4-BE49-F238E27FC236}">
                <a16:creationId xmlns:a16="http://schemas.microsoft.com/office/drawing/2014/main" id="{3A43685E-EC0A-5615-4D8F-5A71D40AE8DF}"/>
              </a:ext>
            </a:extLst>
          </p:cNvPr>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a:extLst>
              <a:ext uri="{FF2B5EF4-FFF2-40B4-BE49-F238E27FC236}">
                <a16:creationId xmlns:a16="http://schemas.microsoft.com/office/drawing/2014/main" id="{196073EB-AFAC-2011-DF2B-17C779EFAF52}"/>
              </a:ext>
            </a:extLst>
          </p:cNvPr>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a:extLst>
              <a:ext uri="{FF2B5EF4-FFF2-40B4-BE49-F238E27FC236}">
                <a16:creationId xmlns:a16="http://schemas.microsoft.com/office/drawing/2014/main" id="{6357EBF3-08A5-FBF7-33BA-C2BA71D38484}"/>
              </a:ext>
            </a:extLst>
          </p:cNvPr>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22" name="Object 21">
            <a:extLst>
              <a:ext uri="{FF2B5EF4-FFF2-40B4-BE49-F238E27FC236}">
                <a16:creationId xmlns:a16="http://schemas.microsoft.com/office/drawing/2014/main" id="{CEB8FAB7-D2B3-17C4-6A6F-571F4C699969}"/>
              </a:ext>
            </a:extLst>
          </p:cNvPr>
          <p:cNvGraphicFramePr>
            <a:graphicFrameLocks noChangeAspect="1"/>
          </p:cNvGraphicFramePr>
          <p:nvPr>
            <p:extLst>
              <p:ext uri="{D42A27DB-BD31-4B8C-83A1-F6EECF244321}">
                <p14:modId xmlns:p14="http://schemas.microsoft.com/office/powerpoint/2010/main" val="2161306887"/>
              </p:ext>
            </p:extLst>
          </p:nvPr>
        </p:nvGraphicFramePr>
        <p:xfrm>
          <a:off x="3763486" y="0"/>
          <a:ext cx="4662488" cy="6035675"/>
        </p:xfrm>
        <a:graphic>
          <a:graphicData uri="http://schemas.openxmlformats.org/presentationml/2006/ole">
            <mc:AlternateContent xmlns:mc="http://schemas.openxmlformats.org/markup-compatibility/2006">
              <mc:Choice xmlns:v="urn:schemas-microsoft-com:vml" Requires="v">
                <p:oleObj name="Acrobat Document" r:id="rId6" imgW="4663069" imgH="6035040" progId="Acrobat.Document.DC">
                  <p:embed/>
                </p:oleObj>
              </mc:Choice>
              <mc:Fallback>
                <p:oleObj name="Acrobat Document" r:id="rId6" imgW="4663069" imgH="6035040" progId="Acrobat.Document.DC">
                  <p:embed/>
                  <p:pic>
                    <p:nvPicPr>
                      <p:cNvPr id="22" name="Object 21">
                        <a:extLst>
                          <a:ext uri="{FF2B5EF4-FFF2-40B4-BE49-F238E27FC236}">
                            <a16:creationId xmlns:a16="http://schemas.microsoft.com/office/drawing/2014/main" id="{CEB8FAB7-D2B3-17C4-6A6F-571F4C699969}"/>
                          </a:ext>
                        </a:extLst>
                      </p:cNvPr>
                      <p:cNvPicPr/>
                      <p:nvPr/>
                    </p:nvPicPr>
                    <p:blipFill>
                      <a:blip r:embed="rId7"/>
                      <a:stretch>
                        <a:fillRect/>
                      </a:stretch>
                    </p:blipFill>
                    <p:spPr>
                      <a:xfrm>
                        <a:off x="3763486" y="0"/>
                        <a:ext cx="4662488" cy="6035675"/>
                      </a:xfrm>
                      <a:prstGeom prst="rect">
                        <a:avLst/>
                      </a:prstGeom>
                    </p:spPr>
                  </p:pic>
                </p:oleObj>
              </mc:Fallback>
            </mc:AlternateContent>
          </a:graphicData>
        </a:graphic>
      </p:graphicFrame>
    </p:spTree>
    <p:extLst>
      <p:ext uri="{BB962C8B-B14F-4D97-AF65-F5344CB8AC3E}">
        <p14:creationId xmlns:p14="http://schemas.microsoft.com/office/powerpoint/2010/main" val="1920482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C2142-CD27-BA22-828C-E95EA9AF107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FEEA9D6-92A5-E89C-0102-12B4A8CC4EFF}"/>
              </a:ext>
            </a:extLst>
          </p:cNvPr>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a:extLst>
              <a:ext uri="{FF2B5EF4-FFF2-40B4-BE49-F238E27FC236}">
                <a16:creationId xmlns:a16="http://schemas.microsoft.com/office/drawing/2014/main" id="{0C0C2CC0-79EF-C664-44DF-4F645A494A45}"/>
              </a:ext>
            </a:extLst>
          </p:cNvPr>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a:extLst>
              <a:ext uri="{FF2B5EF4-FFF2-40B4-BE49-F238E27FC236}">
                <a16:creationId xmlns:a16="http://schemas.microsoft.com/office/drawing/2014/main" id="{0808CF22-9508-5CCE-72C4-99813A41A2F3}"/>
              </a:ext>
            </a:extLst>
          </p:cNvPr>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a:extLst>
              <a:ext uri="{FF2B5EF4-FFF2-40B4-BE49-F238E27FC236}">
                <a16:creationId xmlns:a16="http://schemas.microsoft.com/office/drawing/2014/main" id="{42B69A1B-CFF3-E7EB-5ED1-7CEC310DB504}"/>
              </a:ext>
            </a:extLst>
          </p:cNvPr>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a:extLst>
              <a:ext uri="{FF2B5EF4-FFF2-40B4-BE49-F238E27FC236}">
                <a16:creationId xmlns:a16="http://schemas.microsoft.com/office/drawing/2014/main" id="{5985ACFD-A122-A5EC-0DEB-6478AAE42482}"/>
              </a:ext>
            </a:extLst>
          </p:cNvPr>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a:extLst>
              <a:ext uri="{FF2B5EF4-FFF2-40B4-BE49-F238E27FC236}">
                <a16:creationId xmlns:a16="http://schemas.microsoft.com/office/drawing/2014/main" id="{9EA02775-177C-9F52-388D-877480AA8690}"/>
              </a:ext>
            </a:extLst>
          </p:cNvPr>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a:extLst>
              <a:ext uri="{FF2B5EF4-FFF2-40B4-BE49-F238E27FC236}">
                <a16:creationId xmlns:a16="http://schemas.microsoft.com/office/drawing/2014/main" id="{B65FE185-723A-7454-991D-64BD8BBB2657}"/>
              </a:ext>
            </a:extLst>
          </p:cNvPr>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a:extLst>
              <a:ext uri="{FF2B5EF4-FFF2-40B4-BE49-F238E27FC236}">
                <a16:creationId xmlns:a16="http://schemas.microsoft.com/office/drawing/2014/main" id="{98EDF747-53AE-494C-3BC7-49B4EE814DB9}"/>
              </a:ext>
            </a:extLst>
          </p:cNvPr>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a:extLst>
              <a:ext uri="{FF2B5EF4-FFF2-40B4-BE49-F238E27FC236}">
                <a16:creationId xmlns:a16="http://schemas.microsoft.com/office/drawing/2014/main" id="{5E9415DE-F8FC-3B51-3F41-5ADDED03CC00}"/>
              </a:ext>
            </a:extLst>
          </p:cNvPr>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a:extLst>
              <a:ext uri="{FF2B5EF4-FFF2-40B4-BE49-F238E27FC236}">
                <a16:creationId xmlns:a16="http://schemas.microsoft.com/office/drawing/2014/main" id="{DD4D8140-EB44-9665-E38D-4B36C5AD1E1B}"/>
              </a:ext>
            </a:extLst>
          </p:cNvPr>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a:extLst>
              <a:ext uri="{FF2B5EF4-FFF2-40B4-BE49-F238E27FC236}">
                <a16:creationId xmlns:a16="http://schemas.microsoft.com/office/drawing/2014/main" id="{41BCDDBB-B2AE-6831-0B6A-47D0C9544406}"/>
              </a:ext>
            </a:extLst>
          </p:cNvPr>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a:extLst>
              <a:ext uri="{FF2B5EF4-FFF2-40B4-BE49-F238E27FC236}">
                <a16:creationId xmlns:a16="http://schemas.microsoft.com/office/drawing/2014/main" id="{250555AE-0E8D-3F36-02BE-DD650A935B78}"/>
              </a:ext>
            </a:extLst>
          </p:cNvPr>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a:extLst>
              <a:ext uri="{FF2B5EF4-FFF2-40B4-BE49-F238E27FC236}">
                <a16:creationId xmlns:a16="http://schemas.microsoft.com/office/drawing/2014/main" id="{BB87E344-4857-B6D2-766F-93602546304F}"/>
              </a:ext>
            </a:extLst>
          </p:cNvPr>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a:extLst>
              <a:ext uri="{FF2B5EF4-FFF2-40B4-BE49-F238E27FC236}">
                <a16:creationId xmlns:a16="http://schemas.microsoft.com/office/drawing/2014/main" id="{DEB19ED4-BB1A-6A17-7062-39C3BC3F1502}"/>
              </a:ext>
            </a:extLst>
          </p:cNvPr>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4" name="Object 3">
            <a:extLst>
              <a:ext uri="{FF2B5EF4-FFF2-40B4-BE49-F238E27FC236}">
                <a16:creationId xmlns:a16="http://schemas.microsoft.com/office/drawing/2014/main" id="{F2EBD3ED-E653-35BB-4C5D-31F8E0A2053F}"/>
              </a:ext>
            </a:extLst>
          </p:cNvPr>
          <p:cNvGraphicFramePr>
            <a:graphicFrameLocks noChangeAspect="1"/>
          </p:cNvGraphicFramePr>
          <p:nvPr>
            <p:extLst>
              <p:ext uri="{D42A27DB-BD31-4B8C-83A1-F6EECF244321}">
                <p14:modId xmlns:p14="http://schemas.microsoft.com/office/powerpoint/2010/main" val="2448995605"/>
              </p:ext>
            </p:extLst>
          </p:nvPr>
        </p:nvGraphicFramePr>
        <p:xfrm>
          <a:off x="3763486" y="0"/>
          <a:ext cx="4662487" cy="6035675"/>
        </p:xfrm>
        <a:graphic>
          <a:graphicData uri="http://schemas.openxmlformats.org/presentationml/2006/ole">
            <mc:AlternateContent xmlns:mc="http://schemas.openxmlformats.org/markup-compatibility/2006">
              <mc:Choice xmlns:v="urn:schemas-microsoft-com:vml" Requires="v">
                <p:oleObj name="Acrobat Document" r:id="rId6" imgW="4663069" imgH="6035040" progId="Acrobat.Document.DC">
                  <p:embed/>
                </p:oleObj>
              </mc:Choice>
              <mc:Fallback>
                <p:oleObj name="Acrobat Document" r:id="rId6" imgW="4663069" imgH="6035040" progId="Acrobat.Document.DC">
                  <p:embed/>
                  <p:pic>
                    <p:nvPicPr>
                      <p:cNvPr id="4" name="Object 3">
                        <a:extLst>
                          <a:ext uri="{FF2B5EF4-FFF2-40B4-BE49-F238E27FC236}">
                            <a16:creationId xmlns:a16="http://schemas.microsoft.com/office/drawing/2014/main" id="{F2EBD3ED-E653-35BB-4C5D-31F8E0A2053F}"/>
                          </a:ext>
                        </a:extLst>
                      </p:cNvPr>
                      <p:cNvPicPr/>
                      <p:nvPr/>
                    </p:nvPicPr>
                    <p:blipFill>
                      <a:blip r:embed="rId7"/>
                      <a:stretch>
                        <a:fillRect/>
                      </a:stretch>
                    </p:blipFill>
                    <p:spPr>
                      <a:xfrm>
                        <a:off x="3763486" y="0"/>
                        <a:ext cx="4662487" cy="6035675"/>
                      </a:xfrm>
                      <a:prstGeom prst="rect">
                        <a:avLst/>
                      </a:prstGeom>
                    </p:spPr>
                  </p:pic>
                </p:oleObj>
              </mc:Fallback>
            </mc:AlternateContent>
          </a:graphicData>
        </a:graphic>
      </p:graphicFrame>
    </p:spTree>
    <p:extLst>
      <p:ext uri="{BB962C8B-B14F-4D97-AF65-F5344CB8AC3E}">
        <p14:creationId xmlns:p14="http://schemas.microsoft.com/office/powerpoint/2010/main" val="2037473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CA13F-970A-21A0-ED35-5773E7A35F1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5BFA57A-B9BB-B1F6-819C-9566787F9AA5}"/>
              </a:ext>
            </a:extLst>
          </p:cNvPr>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a:extLst>
              <a:ext uri="{FF2B5EF4-FFF2-40B4-BE49-F238E27FC236}">
                <a16:creationId xmlns:a16="http://schemas.microsoft.com/office/drawing/2014/main" id="{0F54AB23-0C8D-0B92-53A9-ED7D0D0DDF9C}"/>
              </a:ext>
            </a:extLst>
          </p:cNvPr>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a:extLst>
              <a:ext uri="{FF2B5EF4-FFF2-40B4-BE49-F238E27FC236}">
                <a16:creationId xmlns:a16="http://schemas.microsoft.com/office/drawing/2014/main" id="{7D113739-BBC0-E50B-F2EC-BD96574D882A}"/>
              </a:ext>
            </a:extLst>
          </p:cNvPr>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a:extLst>
              <a:ext uri="{FF2B5EF4-FFF2-40B4-BE49-F238E27FC236}">
                <a16:creationId xmlns:a16="http://schemas.microsoft.com/office/drawing/2014/main" id="{479093FA-FC25-1227-53A3-C142D3438CA0}"/>
              </a:ext>
            </a:extLst>
          </p:cNvPr>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a:extLst>
              <a:ext uri="{FF2B5EF4-FFF2-40B4-BE49-F238E27FC236}">
                <a16:creationId xmlns:a16="http://schemas.microsoft.com/office/drawing/2014/main" id="{64AFA1B8-0439-B7B5-6072-048B98082B68}"/>
              </a:ext>
            </a:extLst>
          </p:cNvPr>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a:extLst>
              <a:ext uri="{FF2B5EF4-FFF2-40B4-BE49-F238E27FC236}">
                <a16:creationId xmlns:a16="http://schemas.microsoft.com/office/drawing/2014/main" id="{FF00C20A-D092-9BD1-CF8C-8F889ED534FB}"/>
              </a:ext>
            </a:extLst>
          </p:cNvPr>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a:extLst>
              <a:ext uri="{FF2B5EF4-FFF2-40B4-BE49-F238E27FC236}">
                <a16:creationId xmlns:a16="http://schemas.microsoft.com/office/drawing/2014/main" id="{9C23A4AC-3150-6A4B-A76A-13A3585E924F}"/>
              </a:ext>
            </a:extLst>
          </p:cNvPr>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a:extLst>
              <a:ext uri="{FF2B5EF4-FFF2-40B4-BE49-F238E27FC236}">
                <a16:creationId xmlns:a16="http://schemas.microsoft.com/office/drawing/2014/main" id="{3D41530C-EAC9-8DB9-6693-3BCDE77C24F9}"/>
              </a:ext>
            </a:extLst>
          </p:cNvPr>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a:extLst>
              <a:ext uri="{FF2B5EF4-FFF2-40B4-BE49-F238E27FC236}">
                <a16:creationId xmlns:a16="http://schemas.microsoft.com/office/drawing/2014/main" id="{7DF3E7CE-6B24-0DD0-CA7F-B04CFE42E66B}"/>
              </a:ext>
            </a:extLst>
          </p:cNvPr>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a:extLst>
              <a:ext uri="{FF2B5EF4-FFF2-40B4-BE49-F238E27FC236}">
                <a16:creationId xmlns:a16="http://schemas.microsoft.com/office/drawing/2014/main" id="{82C6722B-E4F3-EEA0-E124-B91D84945684}"/>
              </a:ext>
            </a:extLst>
          </p:cNvPr>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a:extLst>
              <a:ext uri="{FF2B5EF4-FFF2-40B4-BE49-F238E27FC236}">
                <a16:creationId xmlns:a16="http://schemas.microsoft.com/office/drawing/2014/main" id="{CDC27166-CB0C-9B76-F4FF-12E371191277}"/>
              </a:ext>
            </a:extLst>
          </p:cNvPr>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a:extLst>
              <a:ext uri="{FF2B5EF4-FFF2-40B4-BE49-F238E27FC236}">
                <a16:creationId xmlns:a16="http://schemas.microsoft.com/office/drawing/2014/main" id="{17D71D7E-96F3-347D-3550-4CCA2FED8C0F}"/>
              </a:ext>
            </a:extLst>
          </p:cNvPr>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a:extLst>
              <a:ext uri="{FF2B5EF4-FFF2-40B4-BE49-F238E27FC236}">
                <a16:creationId xmlns:a16="http://schemas.microsoft.com/office/drawing/2014/main" id="{6982902C-7FE5-943C-A575-DD87D79818ED}"/>
              </a:ext>
            </a:extLst>
          </p:cNvPr>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a:extLst>
              <a:ext uri="{FF2B5EF4-FFF2-40B4-BE49-F238E27FC236}">
                <a16:creationId xmlns:a16="http://schemas.microsoft.com/office/drawing/2014/main" id="{5B0540E2-3A79-4315-D80C-F70BE0139048}"/>
              </a:ext>
            </a:extLst>
          </p:cNvPr>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20" name="Object 19">
            <a:extLst>
              <a:ext uri="{FF2B5EF4-FFF2-40B4-BE49-F238E27FC236}">
                <a16:creationId xmlns:a16="http://schemas.microsoft.com/office/drawing/2014/main" id="{9D696AD9-F4E8-B062-4764-F69E86C3AA81}"/>
              </a:ext>
            </a:extLst>
          </p:cNvPr>
          <p:cNvGraphicFramePr>
            <a:graphicFrameLocks noChangeAspect="1"/>
          </p:cNvGraphicFramePr>
          <p:nvPr>
            <p:extLst>
              <p:ext uri="{D42A27DB-BD31-4B8C-83A1-F6EECF244321}">
                <p14:modId xmlns:p14="http://schemas.microsoft.com/office/powerpoint/2010/main" val="2695630921"/>
              </p:ext>
            </p:extLst>
          </p:nvPr>
        </p:nvGraphicFramePr>
        <p:xfrm>
          <a:off x="3763486" y="0"/>
          <a:ext cx="4662487" cy="6035675"/>
        </p:xfrm>
        <a:graphic>
          <a:graphicData uri="http://schemas.openxmlformats.org/presentationml/2006/ole">
            <mc:AlternateContent xmlns:mc="http://schemas.openxmlformats.org/markup-compatibility/2006">
              <mc:Choice xmlns:v="urn:schemas-microsoft-com:vml" Requires="v">
                <p:oleObj name="Acrobat Document" r:id="rId6" imgW="4663069" imgH="6035040" progId="Acrobat.Document.DC">
                  <p:embed/>
                </p:oleObj>
              </mc:Choice>
              <mc:Fallback>
                <p:oleObj name="Acrobat Document" r:id="rId6" imgW="4663069" imgH="6035040" progId="Acrobat.Document.DC">
                  <p:embed/>
                  <p:pic>
                    <p:nvPicPr>
                      <p:cNvPr id="20" name="Object 19">
                        <a:extLst>
                          <a:ext uri="{FF2B5EF4-FFF2-40B4-BE49-F238E27FC236}">
                            <a16:creationId xmlns:a16="http://schemas.microsoft.com/office/drawing/2014/main" id="{9D696AD9-F4E8-B062-4764-F69E86C3AA81}"/>
                          </a:ext>
                        </a:extLst>
                      </p:cNvPr>
                      <p:cNvPicPr/>
                      <p:nvPr/>
                    </p:nvPicPr>
                    <p:blipFill>
                      <a:blip r:embed="rId7"/>
                      <a:stretch>
                        <a:fillRect/>
                      </a:stretch>
                    </p:blipFill>
                    <p:spPr>
                      <a:xfrm>
                        <a:off x="3763486" y="0"/>
                        <a:ext cx="4662487" cy="6035675"/>
                      </a:xfrm>
                      <a:prstGeom prst="rect">
                        <a:avLst/>
                      </a:prstGeom>
                    </p:spPr>
                  </p:pic>
                </p:oleObj>
              </mc:Fallback>
            </mc:AlternateContent>
          </a:graphicData>
        </a:graphic>
      </p:graphicFrame>
    </p:spTree>
    <p:extLst>
      <p:ext uri="{BB962C8B-B14F-4D97-AF65-F5344CB8AC3E}">
        <p14:creationId xmlns:p14="http://schemas.microsoft.com/office/powerpoint/2010/main" val="806346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70CFF-CBE1-0C23-B6BB-15AA19C494D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E1B40C9-8334-61C8-3708-8D91358EAC5C}"/>
              </a:ext>
            </a:extLst>
          </p:cNvPr>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a:extLst>
              <a:ext uri="{FF2B5EF4-FFF2-40B4-BE49-F238E27FC236}">
                <a16:creationId xmlns:a16="http://schemas.microsoft.com/office/drawing/2014/main" id="{A321E502-183C-6F55-0CB6-919D6EEF7FB5}"/>
              </a:ext>
            </a:extLst>
          </p:cNvPr>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a:extLst>
              <a:ext uri="{FF2B5EF4-FFF2-40B4-BE49-F238E27FC236}">
                <a16:creationId xmlns:a16="http://schemas.microsoft.com/office/drawing/2014/main" id="{971B7189-21AA-DEBA-3C1D-F789BF5F9499}"/>
              </a:ext>
            </a:extLst>
          </p:cNvPr>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a:extLst>
              <a:ext uri="{FF2B5EF4-FFF2-40B4-BE49-F238E27FC236}">
                <a16:creationId xmlns:a16="http://schemas.microsoft.com/office/drawing/2014/main" id="{59BC945C-AB39-104D-8D27-AE777D0E45EF}"/>
              </a:ext>
            </a:extLst>
          </p:cNvPr>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a:extLst>
              <a:ext uri="{FF2B5EF4-FFF2-40B4-BE49-F238E27FC236}">
                <a16:creationId xmlns:a16="http://schemas.microsoft.com/office/drawing/2014/main" id="{3ACCB0BA-DD55-CD7F-637D-6ABEA95A960A}"/>
              </a:ext>
            </a:extLst>
          </p:cNvPr>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a:extLst>
              <a:ext uri="{FF2B5EF4-FFF2-40B4-BE49-F238E27FC236}">
                <a16:creationId xmlns:a16="http://schemas.microsoft.com/office/drawing/2014/main" id="{878B3DBB-9FEB-CDC8-9442-0E683ED6F01D}"/>
              </a:ext>
            </a:extLst>
          </p:cNvPr>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a:extLst>
              <a:ext uri="{FF2B5EF4-FFF2-40B4-BE49-F238E27FC236}">
                <a16:creationId xmlns:a16="http://schemas.microsoft.com/office/drawing/2014/main" id="{5603FB45-A834-8376-EFBF-33CA02083924}"/>
              </a:ext>
            </a:extLst>
          </p:cNvPr>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a:extLst>
              <a:ext uri="{FF2B5EF4-FFF2-40B4-BE49-F238E27FC236}">
                <a16:creationId xmlns:a16="http://schemas.microsoft.com/office/drawing/2014/main" id="{5640494F-2042-07A0-BB07-0ED04FD918BF}"/>
              </a:ext>
            </a:extLst>
          </p:cNvPr>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a:extLst>
              <a:ext uri="{FF2B5EF4-FFF2-40B4-BE49-F238E27FC236}">
                <a16:creationId xmlns:a16="http://schemas.microsoft.com/office/drawing/2014/main" id="{13431264-0681-6594-C1CC-A1E4106E8F1D}"/>
              </a:ext>
            </a:extLst>
          </p:cNvPr>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a:extLst>
              <a:ext uri="{FF2B5EF4-FFF2-40B4-BE49-F238E27FC236}">
                <a16:creationId xmlns:a16="http://schemas.microsoft.com/office/drawing/2014/main" id="{BFC7AB90-7DE1-AE54-FE43-8862756C269F}"/>
              </a:ext>
            </a:extLst>
          </p:cNvPr>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a:extLst>
              <a:ext uri="{FF2B5EF4-FFF2-40B4-BE49-F238E27FC236}">
                <a16:creationId xmlns:a16="http://schemas.microsoft.com/office/drawing/2014/main" id="{4B38F52D-917C-670A-FD9A-A1A78B286798}"/>
              </a:ext>
            </a:extLst>
          </p:cNvPr>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a:extLst>
              <a:ext uri="{FF2B5EF4-FFF2-40B4-BE49-F238E27FC236}">
                <a16:creationId xmlns:a16="http://schemas.microsoft.com/office/drawing/2014/main" id="{DB52ACE7-F379-5FF6-7F11-B1AB7640C5BA}"/>
              </a:ext>
            </a:extLst>
          </p:cNvPr>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a:extLst>
              <a:ext uri="{FF2B5EF4-FFF2-40B4-BE49-F238E27FC236}">
                <a16:creationId xmlns:a16="http://schemas.microsoft.com/office/drawing/2014/main" id="{3A4B4116-0202-2584-959E-A7CC647F71A1}"/>
              </a:ext>
            </a:extLst>
          </p:cNvPr>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a:extLst>
              <a:ext uri="{FF2B5EF4-FFF2-40B4-BE49-F238E27FC236}">
                <a16:creationId xmlns:a16="http://schemas.microsoft.com/office/drawing/2014/main" id="{FA498F71-29AC-7D28-A9B9-89BD51718DFB}"/>
              </a:ext>
            </a:extLst>
          </p:cNvPr>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20" name="Object 19">
            <a:extLst>
              <a:ext uri="{FF2B5EF4-FFF2-40B4-BE49-F238E27FC236}">
                <a16:creationId xmlns:a16="http://schemas.microsoft.com/office/drawing/2014/main" id="{8A85F5A8-7FF1-117E-A2E0-A91FF841D5DB}"/>
              </a:ext>
            </a:extLst>
          </p:cNvPr>
          <p:cNvGraphicFramePr>
            <a:graphicFrameLocks noChangeAspect="1"/>
          </p:cNvGraphicFramePr>
          <p:nvPr>
            <p:extLst>
              <p:ext uri="{D42A27DB-BD31-4B8C-83A1-F6EECF244321}">
                <p14:modId xmlns:p14="http://schemas.microsoft.com/office/powerpoint/2010/main" val="2944178987"/>
              </p:ext>
            </p:extLst>
          </p:nvPr>
        </p:nvGraphicFramePr>
        <p:xfrm>
          <a:off x="3763486" y="0"/>
          <a:ext cx="4662487" cy="6035675"/>
        </p:xfrm>
        <a:graphic>
          <a:graphicData uri="http://schemas.openxmlformats.org/presentationml/2006/ole">
            <mc:AlternateContent xmlns:mc="http://schemas.openxmlformats.org/markup-compatibility/2006">
              <mc:Choice xmlns:v="urn:schemas-microsoft-com:vml" Requires="v">
                <p:oleObj name="Acrobat Document" r:id="rId6" imgW="4663069" imgH="6035040" progId="Acrobat.Document.DC">
                  <p:embed/>
                </p:oleObj>
              </mc:Choice>
              <mc:Fallback>
                <p:oleObj name="Acrobat Document" r:id="rId6" imgW="4663069" imgH="6035040" progId="Acrobat.Document.DC">
                  <p:embed/>
                  <p:pic>
                    <p:nvPicPr>
                      <p:cNvPr id="20" name="Object 19">
                        <a:extLst>
                          <a:ext uri="{FF2B5EF4-FFF2-40B4-BE49-F238E27FC236}">
                            <a16:creationId xmlns:a16="http://schemas.microsoft.com/office/drawing/2014/main" id="{8A85F5A8-7FF1-117E-A2E0-A91FF841D5DB}"/>
                          </a:ext>
                        </a:extLst>
                      </p:cNvPr>
                      <p:cNvPicPr/>
                      <p:nvPr/>
                    </p:nvPicPr>
                    <p:blipFill>
                      <a:blip r:embed="rId7"/>
                      <a:stretch>
                        <a:fillRect/>
                      </a:stretch>
                    </p:blipFill>
                    <p:spPr>
                      <a:xfrm>
                        <a:off x="3763486" y="0"/>
                        <a:ext cx="4662487" cy="6035675"/>
                      </a:xfrm>
                      <a:prstGeom prst="rect">
                        <a:avLst/>
                      </a:prstGeom>
                    </p:spPr>
                  </p:pic>
                </p:oleObj>
              </mc:Fallback>
            </mc:AlternateContent>
          </a:graphicData>
        </a:graphic>
      </p:graphicFrame>
    </p:spTree>
    <p:extLst>
      <p:ext uri="{BB962C8B-B14F-4D97-AF65-F5344CB8AC3E}">
        <p14:creationId xmlns:p14="http://schemas.microsoft.com/office/powerpoint/2010/main" val="489667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8E803-642E-331D-2B2B-CF08C6380DC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26E5A2C-1F01-7873-D03E-780FB59CB89B}"/>
              </a:ext>
            </a:extLst>
          </p:cNvPr>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a:extLst>
              <a:ext uri="{FF2B5EF4-FFF2-40B4-BE49-F238E27FC236}">
                <a16:creationId xmlns:a16="http://schemas.microsoft.com/office/drawing/2014/main" id="{7B622765-8DE8-F32C-C297-15F26232FFA5}"/>
              </a:ext>
            </a:extLst>
          </p:cNvPr>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a:extLst>
              <a:ext uri="{FF2B5EF4-FFF2-40B4-BE49-F238E27FC236}">
                <a16:creationId xmlns:a16="http://schemas.microsoft.com/office/drawing/2014/main" id="{93B69841-F706-58B1-A523-CFA575880530}"/>
              </a:ext>
            </a:extLst>
          </p:cNvPr>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a:extLst>
              <a:ext uri="{FF2B5EF4-FFF2-40B4-BE49-F238E27FC236}">
                <a16:creationId xmlns:a16="http://schemas.microsoft.com/office/drawing/2014/main" id="{A70A2E8D-FA4D-9C1E-C85F-B78C8FFC1412}"/>
              </a:ext>
            </a:extLst>
          </p:cNvPr>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a:extLst>
              <a:ext uri="{FF2B5EF4-FFF2-40B4-BE49-F238E27FC236}">
                <a16:creationId xmlns:a16="http://schemas.microsoft.com/office/drawing/2014/main" id="{F990364D-FBB7-8A37-C1A3-F36AED21A81A}"/>
              </a:ext>
            </a:extLst>
          </p:cNvPr>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a:extLst>
              <a:ext uri="{FF2B5EF4-FFF2-40B4-BE49-F238E27FC236}">
                <a16:creationId xmlns:a16="http://schemas.microsoft.com/office/drawing/2014/main" id="{FAFFEFE9-F287-16D4-10BF-1ED821578EBC}"/>
              </a:ext>
            </a:extLst>
          </p:cNvPr>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a:extLst>
              <a:ext uri="{FF2B5EF4-FFF2-40B4-BE49-F238E27FC236}">
                <a16:creationId xmlns:a16="http://schemas.microsoft.com/office/drawing/2014/main" id="{97FE86C9-9B3C-03BD-BB6B-A63BE125ECF2}"/>
              </a:ext>
            </a:extLst>
          </p:cNvPr>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a:extLst>
              <a:ext uri="{FF2B5EF4-FFF2-40B4-BE49-F238E27FC236}">
                <a16:creationId xmlns:a16="http://schemas.microsoft.com/office/drawing/2014/main" id="{8321880A-A131-7D1A-4533-BFAC7E9CE193}"/>
              </a:ext>
            </a:extLst>
          </p:cNvPr>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a:extLst>
              <a:ext uri="{FF2B5EF4-FFF2-40B4-BE49-F238E27FC236}">
                <a16:creationId xmlns:a16="http://schemas.microsoft.com/office/drawing/2014/main" id="{81659C92-F485-A092-29F3-6C3F20F4DF84}"/>
              </a:ext>
            </a:extLst>
          </p:cNvPr>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a:extLst>
              <a:ext uri="{FF2B5EF4-FFF2-40B4-BE49-F238E27FC236}">
                <a16:creationId xmlns:a16="http://schemas.microsoft.com/office/drawing/2014/main" id="{506D1EAA-4AE1-11CA-FB69-4EBAB11F72ED}"/>
              </a:ext>
            </a:extLst>
          </p:cNvPr>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a:extLst>
              <a:ext uri="{FF2B5EF4-FFF2-40B4-BE49-F238E27FC236}">
                <a16:creationId xmlns:a16="http://schemas.microsoft.com/office/drawing/2014/main" id="{C9CEEBB5-1BAF-FCF0-0720-78859C1D24AD}"/>
              </a:ext>
            </a:extLst>
          </p:cNvPr>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a:extLst>
              <a:ext uri="{FF2B5EF4-FFF2-40B4-BE49-F238E27FC236}">
                <a16:creationId xmlns:a16="http://schemas.microsoft.com/office/drawing/2014/main" id="{60B6E258-9262-D7E3-E6F0-0242B425089A}"/>
              </a:ext>
            </a:extLst>
          </p:cNvPr>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a:extLst>
              <a:ext uri="{FF2B5EF4-FFF2-40B4-BE49-F238E27FC236}">
                <a16:creationId xmlns:a16="http://schemas.microsoft.com/office/drawing/2014/main" id="{08861531-FEBA-C62A-0AB6-9D24E854E329}"/>
              </a:ext>
            </a:extLst>
          </p:cNvPr>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a:extLst>
              <a:ext uri="{FF2B5EF4-FFF2-40B4-BE49-F238E27FC236}">
                <a16:creationId xmlns:a16="http://schemas.microsoft.com/office/drawing/2014/main" id="{D42E9154-57F0-38DE-ABDF-7736A2B70C65}"/>
              </a:ext>
            </a:extLst>
          </p:cNvPr>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20" name="Object 19">
            <a:extLst>
              <a:ext uri="{FF2B5EF4-FFF2-40B4-BE49-F238E27FC236}">
                <a16:creationId xmlns:a16="http://schemas.microsoft.com/office/drawing/2014/main" id="{5D32AA45-B9B4-615D-C21B-4D8D3980CB6E}"/>
              </a:ext>
            </a:extLst>
          </p:cNvPr>
          <p:cNvGraphicFramePr>
            <a:graphicFrameLocks noChangeAspect="1"/>
          </p:cNvGraphicFramePr>
          <p:nvPr>
            <p:extLst>
              <p:ext uri="{D42A27DB-BD31-4B8C-83A1-F6EECF244321}">
                <p14:modId xmlns:p14="http://schemas.microsoft.com/office/powerpoint/2010/main" val="734025418"/>
              </p:ext>
            </p:extLst>
          </p:nvPr>
        </p:nvGraphicFramePr>
        <p:xfrm>
          <a:off x="3763486" y="0"/>
          <a:ext cx="4662488" cy="6035675"/>
        </p:xfrm>
        <a:graphic>
          <a:graphicData uri="http://schemas.openxmlformats.org/presentationml/2006/ole">
            <mc:AlternateContent xmlns:mc="http://schemas.openxmlformats.org/markup-compatibility/2006">
              <mc:Choice xmlns:v="urn:schemas-microsoft-com:vml" Requires="v">
                <p:oleObj name="Acrobat Document" r:id="rId6" imgW="4663069" imgH="6035040" progId="Acrobat.Document.DC">
                  <p:embed/>
                </p:oleObj>
              </mc:Choice>
              <mc:Fallback>
                <p:oleObj name="Acrobat Document" r:id="rId6" imgW="4663069" imgH="6035040" progId="Acrobat.Document.DC">
                  <p:embed/>
                  <p:pic>
                    <p:nvPicPr>
                      <p:cNvPr id="20" name="Object 19">
                        <a:extLst>
                          <a:ext uri="{FF2B5EF4-FFF2-40B4-BE49-F238E27FC236}">
                            <a16:creationId xmlns:a16="http://schemas.microsoft.com/office/drawing/2014/main" id="{5D32AA45-B9B4-615D-C21B-4D8D3980CB6E}"/>
                          </a:ext>
                        </a:extLst>
                      </p:cNvPr>
                      <p:cNvPicPr/>
                      <p:nvPr/>
                    </p:nvPicPr>
                    <p:blipFill>
                      <a:blip r:embed="rId7"/>
                      <a:stretch>
                        <a:fillRect/>
                      </a:stretch>
                    </p:blipFill>
                    <p:spPr>
                      <a:xfrm>
                        <a:off x="3763486" y="0"/>
                        <a:ext cx="4662488" cy="6035675"/>
                      </a:xfrm>
                      <a:prstGeom prst="rect">
                        <a:avLst/>
                      </a:prstGeom>
                    </p:spPr>
                  </p:pic>
                </p:oleObj>
              </mc:Fallback>
            </mc:AlternateContent>
          </a:graphicData>
        </a:graphic>
      </p:graphicFrame>
    </p:spTree>
    <p:extLst>
      <p:ext uri="{BB962C8B-B14F-4D97-AF65-F5344CB8AC3E}">
        <p14:creationId xmlns:p14="http://schemas.microsoft.com/office/powerpoint/2010/main" val="2054237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833119" y="1642406"/>
            <a:ext cx="10709225" cy="412192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457200" indent="-342900">
              <a:buFont typeface="Arial" panose="020B0604020202020204" pitchFamily="34" charset="0"/>
              <a:buChar char="•"/>
            </a:pPr>
            <a:r>
              <a:rPr lang="en-US" sz="3200">
                <a:effectLst/>
                <a:latin typeface="Calibri" panose="020F0502020204030204" pitchFamily="34" charset="0"/>
                <a:ea typeface="Calibri" panose="020F0502020204030204" pitchFamily="34" charset="0"/>
                <a:cs typeface="Times New Roman" panose="02020603050405020304" pitchFamily="18" charset="0"/>
              </a:rPr>
              <a:t>For </a:t>
            </a:r>
            <a:r>
              <a:rPr lang="en-US" sz="3200">
                <a:latin typeface="Calibri" panose="020F0502020204030204" pitchFamily="34" charset="0"/>
                <a:ea typeface="Calibri" panose="020F0502020204030204" pitchFamily="34" charset="0"/>
                <a:cs typeface="Times New Roman" panose="02020603050405020304" pitchFamily="18" charset="0"/>
              </a:rPr>
              <a:t>Participants who do not qualify for non-cash benefits due to being over income, additional information is required.  </a:t>
            </a:r>
          </a:p>
          <a:p>
            <a:pPr marL="457200" indent="-342900">
              <a:buFont typeface="Arial" panose="020B0604020202020204" pitchFamily="34" charset="0"/>
              <a:buChar char="•"/>
            </a:pPr>
            <a:r>
              <a:rPr lang="en-US" sz="3200">
                <a:effectLst/>
                <a:latin typeface="Calibri" panose="020F0502020204030204" pitchFamily="34" charset="0"/>
                <a:ea typeface="Calibri" panose="020F0502020204030204" pitchFamily="34" charset="0"/>
                <a:cs typeface="Times New Roman" panose="02020603050405020304" pitchFamily="18" charset="0"/>
              </a:rPr>
              <a:t>Documentation showing the participant is over income or other supporting documentation stating the participant is ineligible for non-cash benefits because of their income must be submitted to Jennifer Keys no later than </a:t>
            </a:r>
            <a:r>
              <a:rPr lang="en-US" sz="3200">
                <a:latin typeface="Calibri" panose="020F0502020204030204" pitchFamily="34" charset="0"/>
                <a:ea typeface="Calibri" panose="020F0502020204030204" pitchFamily="34" charset="0"/>
                <a:cs typeface="Times New Roman" panose="02020603050405020304" pitchFamily="18" charset="0"/>
              </a:rPr>
              <a:t>December</a:t>
            </a:r>
            <a:r>
              <a:rPr lang="en-US" sz="3200">
                <a:effectLst/>
                <a:latin typeface="Calibri" panose="020F0502020204030204" pitchFamily="34" charset="0"/>
                <a:ea typeface="Calibri" panose="020F0502020204030204" pitchFamily="34" charset="0"/>
                <a:cs typeface="Times New Roman" panose="02020603050405020304" pitchFamily="18" charset="0"/>
              </a:rPr>
              <a:t> 15</a:t>
            </a:r>
            <a:r>
              <a:rPr lang="en-US" sz="3200" baseline="30000">
                <a:effectLst/>
                <a:latin typeface="Calibri" panose="020F0502020204030204" pitchFamily="34" charset="0"/>
                <a:ea typeface="Calibri" panose="020F0502020204030204" pitchFamily="34" charset="0"/>
                <a:cs typeface="Times New Roman" panose="02020603050405020304" pitchFamily="18" charset="0"/>
              </a:rPr>
              <a:t>th</a:t>
            </a:r>
            <a:r>
              <a:rPr lang="en-US" sz="3200">
                <a:effectLst/>
                <a:latin typeface="Calibri" panose="020F0502020204030204" pitchFamily="34" charset="0"/>
                <a:ea typeface="Calibri" panose="020F0502020204030204" pitchFamily="34" charset="0"/>
                <a:cs typeface="Times New Roman" panose="02020603050405020304" pitchFamily="18" charset="0"/>
              </a:rPr>
              <a:t>  at 5 pm. </a:t>
            </a:r>
          </a:p>
          <a:p>
            <a:pPr marL="114300"/>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endParaRPr kumimoji="0" sz="20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204209"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249960" y="722376"/>
            <a:ext cx="9458617" cy="751488"/>
          </a:xfrm>
          <a:prstGeom prst="rect">
            <a:avLst/>
          </a:prstGeom>
        </p:spPr>
        <p:txBody>
          <a:bodyPr vert="horz" wrap="square" lIns="0" tIns="12700" rIns="0" bIns="0" rtlCol="0">
            <a:spAutoFit/>
          </a:bodyPr>
          <a:lstStyle/>
          <a:p>
            <a:pPr marL="12700" algn="ctr">
              <a:lnSpc>
                <a:spcPct val="100000"/>
              </a:lnSpc>
              <a:spcBef>
                <a:spcPts val="100"/>
              </a:spcBef>
            </a:pPr>
            <a:r>
              <a:rPr lang="en-US" sz="4800" b="1"/>
              <a:t>Additional Information   </a:t>
            </a:r>
            <a:endParaRPr sz="4600">
              <a:latin typeface="Tahoma"/>
              <a:cs typeface="Tahoma"/>
            </a:endParaRPr>
          </a:p>
        </p:txBody>
      </p:sp>
    </p:spTree>
    <p:extLst>
      <p:ext uri="{BB962C8B-B14F-4D97-AF65-F5344CB8AC3E}">
        <p14:creationId xmlns:p14="http://schemas.microsoft.com/office/powerpoint/2010/main" val="1071490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833119" y="1642406"/>
            <a:ext cx="10709225" cy="412192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nchor="t"/>
          <a:lstStyle/>
          <a:p>
            <a:pPr marL="457200" indent="-342900">
              <a:buFont typeface="Arial" panose="020B0604020202020204" pitchFamily="34" charset="0"/>
              <a:buChar char="•"/>
            </a:pPr>
            <a:r>
              <a:rPr lang="en-US" sz="2400">
                <a:effectLst/>
                <a:latin typeface="Calibri"/>
                <a:ea typeface="Calibri"/>
                <a:cs typeface="Times New Roman"/>
              </a:rPr>
              <a:t>Projects will be asked to submit their 2025 budget workbook when notified of their </a:t>
            </a:r>
            <a:r>
              <a:rPr lang="en-US" sz="2400">
                <a:latin typeface="Calibri"/>
                <a:ea typeface="Calibri"/>
                <a:cs typeface="Times New Roman"/>
              </a:rPr>
              <a:t>ranking</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457200" indent="-342900">
              <a:buFont typeface="Arial" panose="020B0604020202020204" pitchFamily="34" charset="0"/>
              <a:buChar char="•"/>
            </a:pPr>
            <a:endParaRPr lang="en-US" sz="2400">
              <a:latin typeface="Calibri"/>
              <a:ea typeface="Calibri"/>
              <a:cs typeface="Times New Roman"/>
            </a:endParaRPr>
          </a:p>
          <a:p>
            <a:pPr marL="457200" indent="-342900">
              <a:buFont typeface="Arial" panose="020B0604020202020204" pitchFamily="34" charset="0"/>
              <a:buChar char="•"/>
            </a:pPr>
            <a:r>
              <a:rPr lang="en-US" sz="2400">
                <a:latin typeface="Calibri"/>
                <a:ea typeface="Calibri"/>
                <a:cs typeface="Times New Roman"/>
              </a:rPr>
              <a:t>If</a:t>
            </a:r>
            <a:r>
              <a:rPr lang="en-US" sz="2400">
                <a:effectLst/>
                <a:latin typeface="Calibri"/>
                <a:ea typeface="Calibri"/>
                <a:cs typeface="Times New Roman"/>
              </a:rPr>
              <a:t> any project wants to make changes or amendments to their budgets, PEH must be made aware in an email before COB </a:t>
            </a:r>
            <a:r>
              <a:rPr lang="en-US" sz="2400">
                <a:latin typeface="Calibri"/>
                <a:ea typeface="Calibri"/>
                <a:cs typeface="Times New Roman"/>
              </a:rPr>
              <a:t>12/15/2025 to </a:t>
            </a:r>
            <a:r>
              <a:rPr lang="en-US" sz="2400">
                <a:latin typeface="Calibri"/>
                <a:ea typeface="Calibri"/>
                <a:cs typeface="Times New Roman"/>
                <a:hlinkClick r:id="rId4">
                  <a:extLst>
                    <a:ext uri="{A12FA001-AC4F-418D-AE19-62706E023703}">
                      <ahyp:hlinkClr xmlns:ahyp="http://schemas.microsoft.com/office/drawing/2018/hyperlinkcolor" val="tx"/>
                    </a:ext>
                  </a:extLst>
                </a:hlinkClick>
              </a:rPr>
              <a:t>jkeys@letsendhomelessness.org</a:t>
            </a:r>
            <a:r>
              <a:rPr lang="en-US" sz="2400">
                <a:latin typeface="Calibri"/>
                <a:ea typeface="Calibri"/>
                <a:cs typeface="Times New Roman"/>
              </a:rPr>
              <a:t>. Projects can shift up to 10% of their funding without modification from HUD.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457200" indent="-342900">
              <a:buFont typeface="Arial" panose="020B0604020202020204" pitchFamily="34" charset="0"/>
              <a:buChar char="•"/>
              <a:tabLst>
                <a:tab pos="457200" algn="l"/>
              </a:tabLst>
            </a:pPr>
            <a:endParaRPr lang="en-US" sz="2400">
              <a:latin typeface="Calibri"/>
              <a:ea typeface="Calibri"/>
              <a:cs typeface="Times New Roman"/>
            </a:endParaRPr>
          </a:p>
          <a:p>
            <a:pPr marL="457200" marR="0" lvl="0" indent="-342900">
              <a:spcBef>
                <a:spcPts val="0"/>
              </a:spcBef>
              <a:buFont typeface="Arial" panose="020B0604020202020204" pitchFamily="34" charset="0"/>
              <a:buChar char="•"/>
              <a:tabLst>
                <a:tab pos="457200" algn="l"/>
              </a:tabLst>
            </a:pPr>
            <a:r>
              <a:rPr lang="en-US" sz="2400">
                <a:effectLst/>
                <a:latin typeface="Calibri"/>
                <a:ea typeface="Calibri"/>
                <a:cs typeface="Times New Roman"/>
              </a:rPr>
              <a:t>If projects are considering consolidation, they will need to complete individual project budgets and a consolidated project budget.  Projects also need to make PEH aware of any intention to consolidate projects by email before COB </a:t>
            </a:r>
            <a:r>
              <a:rPr lang="en-US" sz="2400">
                <a:latin typeface="Calibri"/>
                <a:ea typeface="Calibri"/>
                <a:cs typeface="Times New Roman"/>
              </a:rPr>
              <a:t>12/1/25</a:t>
            </a:r>
            <a:r>
              <a:rPr lang="en-US" sz="2400">
                <a:effectLst/>
                <a:latin typeface="Calibri"/>
                <a:ea typeface="Calibri"/>
                <a:cs typeface="Times New Roman"/>
              </a:rPr>
              <a:t>.</a:t>
            </a:r>
            <a:r>
              <a:rPr lang="en-US" sz="2400" b="1">
                <a:effectLst/>
                <a:latin typeface="Calibri"/>
                <a:ea typeface="Calibri"/>
                <a:cs typeface="Times New Roman"/>
              </a:rPr>
              <a:t> </a:t>
            </a:r>
            <a:endParaRPr lang="en-US" sz="2400">
              <a:effectLst/>
              <a:latin typeface="Calibri"/>
              <a:ea typeface="Calibri"/>
              <a:cs typeface="Times New Roman"/>
            </a:endParaRPr>
          </a:p>
          <a:p>
            <a:pPr marR="0" lvl="0" algn="l" defTabSz="914400" rtl="0" eaLnBrk="1" fontAlgn="auto" latinLnBrk="0" hangingPunct="1">
              <a:lnSpc>
                <a:spcPct val="100000"/>
              </a:lnSpc>
              <a:spcBef>
                <a:spcPts val="0"/>
              </a:spcBef>
              <a:spcAft>
                <a:spcPts val="0"/>
              </a:spcAft>
              <a:buClrTx/>
              <a:buSzTx/>
              <a:tabLst/>
              <a:defRPr/>
            </a:pPr>
            <a:endParaRPr kumimoji="0" sz="20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249960" y="722376"/>
            <a:ext cx="9458617" cy="751488"/>
          </a:xfrm>
          <a:prstGeom prst="rect">
            <a:avLst/>
          </a:prstGeom>
        </p:spPr>
        <p:txBody>
          <a:bodyPr vert="horz" wrap="square" lIns="0" tIns="12700" rIns="0" bIns="0" rtlCol="0">
            <a:spAutoFit/>
          </a:bodyPr>
          <a:lstStyle/>
          <a:p>
            <a:pPr marL="12700" algn="ctr">
              <a:lnSpc>
                <a:spcPct val="100000"/>
              </a:lnSpc>
              <a:spcBef>
                <a:spcPts val="100"/>
              </a:spcBef>
            </a:pPr>
            <a:r>
              <a:rPr lang="en-US" sz="4800" b="1"/>
              <a:t>Renewal Project Budgets  </a:t>
            </a:r>
            <a:endParaRPr sz="4600">
              <a:latin typeface="Tahoma"/>
              <a:cs typeface="Tahoma"/>
            </a:endParaRPr>
          </a:p>
        </p:txBody>
      </p:sp>
    </p:spTree>
    <p:extLst>
      <p:ext uri="{BB962C8B-B14F-4D97-AF65-F5344CB8AC3E}">
        <p14:creationId xmlns:p14="http://schemas.microsoft.com/office/powerpoint/2010/main" val="3985139350"/>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endParaRPr lang="en-US" b="1"/>
          </a:p>
          <a:p>
            <a:endParaRPr lang="en-US" b="1"/>
          </a:p>
          <a:p>
            <a:endParaRPr lang="en-US" b="1"/>
          </a:p>
          <a:p>
            <a:endParaRPr lang="en-US" b="1"/>
          </a:p>
          <a:p>
            <a:endParaRPr lang="en-US" b="1"/>
          </a:p>
          <a:p>
            <a:endParaRPr lang="en-US" b="1"/>
          </a:p>
          <a:p>
            <a:endParaRPr lang="en-US" b="1"/>
          </a:p>
          <a:p>
            <a:r>
              <a:rPr lang="en-US" b="1"/>
              <a:t>	</a:t>
            </a:r>
            <a:endParaRPr lang="en-US"/>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1278399" y="1687713"/>
            <a:ext cx="8962465" cy="3326628"/>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CoC may choose to reallocate funds, eliminate or reduce funding from projects based 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Project performance; outcome measures and/or utilization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Deficiencies in the ongoing operation of the project</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Project underspends their HUD funding</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Project voluntarily decides not to renew</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Renewal Project applicant requests the reallocation to create a new project that meets a community need</a:t>
            </a:r>
          </a:p>
          <a:p>
            <a:pPr marR="0" lvl="0">
              <a:lnSpc>
                <a:spcPct val="107000"/>
              </a:lnSpc>
              <a:spcBef>
                <a:spcPts val="0"/>
              </a:spcBef>
              <a:spcAft>
                <a:spcPts val="80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Deadline to reallocate will be December 9th</a:t>
            </a: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3999" y="791748"/>
            <a:ext cx="9471267" cy="751488"/>
          </a:xfrm>
          <a:prstGeom prst="rect">
            <a:avLst/>
          </a:prstGeom>
        </p:spPr>
        <p:txBody>
          <a:bodyPr vert="horz" wrap="square" lIns="0" tIns="12700" rIns="0" bIns="0" rtlCol="0" anchor="t">
            <a:spAutoFit/>
          </a:bodyPr>
          <a:lstStyle/>
          <a:p>
            <a:pPr marL="12700" algn="ctr">
              <a:spcBef>
                <a:spcPts val="100"/>
              </a:spcBef>
            </a:pPr>
            <a:r>
              <a:rPr lang="en-US" sz="4800" b="1"/>
              <a:t>Reallocation of Funds</a:t>
            </a:r>
            <a:endParaRPr sz="4600">
              <a:latin typeface="Tahoma"/>
              <a:cs typeface="Tahoma"/>
            </a:endParaRPr>
          </a:p>
        </p:txBody>
      </p:sp>
    </p:spTree>
    <p:extLst>
      <p:ext uri="{BB962C8B-B14F-4D97-AF65-F5344CB8AC3E}">
        <p14:creationId xmlns:p14="http://schemas.microsoft.com/office/powerpoint/2010/main" val="2761449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FC0DC377-2A2E-4714-B305-BBA17CB4EBE0}"/>
              </a:ext>
            </a:extLst>
          </p:cNvPr>
          <p:cNvSpPr/>
          <p:nvPr/>
        </p:nvSpPr>
        <p:spPr>
          <a:xfrm>
            <a:off x="2540" y="-163258"/>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1436886" y="664449"/>
            <a:ext cx="8663883" cy="984885"/>
          </a:xfrm>
        </p:spPr>
        <p:txBody>
          <a:bodyPr/>
          <a:lstStyle/>
          <a:p>
            <a:pPr algn="ctr"/>
            <a:r>
              <a:rPr lang="en-US" sz="3200" b="1">
                <a:latin typeface="Calibri" panose="020F0502020204030204" pitchFamily="34" charset="0"/>
                <a:ea typeface="Calibri" panose="020F0502020204030204" pitchFamily="34" charset="0"/>
                <a:cs typeface="Times New Roman" panose="02020603050405020304" pitchFamily="18" charset="0"/>
              </a:rPr>
              <a:t>Per</a:t>
            </a:r>
            <a:r>
              <a:rPr lang="en-US" sz="3200" b="1">
                <a:effectLst/>
                <a:latin typeface="Calibri" panose="020F0502020204030204" pitchFamily="34" charset="0"/>
                <a:ea typeface="Calibri" panose="020F0502020204030204" pitchFamily="34" charset="0"/>
                <a:cs typeface="Times New Roman" panose="02020603050405020304" pitchFamily="18" charset="0"/>
              </a:rPr>
              <a:t>formance Improvement Plan </a:t>
            </a:r>
            <a:br>
              <a:rPr lang="en-US" sz="3200">
                <a:effectLst/>
                <a:latin typeface="Calibri" panose="020F0502020204030204" pitchFamily="34" charset="0"/>
                <a:ea typeface="Calibri" panose="020F0502020204030204" pitchFamily="34" charset="0"/>
                <a:cs typeface="Times New Roman" panose="02020603050405020304" pitchFamily="18" charset="0"/>
              </a:rPr>
            </a:br>
            <a:endParaRPr lang="en-US" sz="3200" b="1"/>
          </a:p>
        </p:txBody>
      </p:sp>
      <p:sp>
        <p:nvSpPr>
          <p:cNvPr id="3" name="Content Placeholder 2"/>
          <p:cNvSpPr>
            <a:spLocks noGrp="1"/>
          </p:cNvSpPr>
          <p:nvPr>
            <p:ph idx="1"/>
          </p:nvPr>
        </p:nvSpPr>
        <p:spPr>
          <a:xfrm>
            <a:off x="687896" y="1420558"/>
            <a:ext cx="11316749" cy="4016883"/>
          </a:xfrm>
        </p:spPr>
        <p:txBody>
          <a:bodyPr wrap="square" lIns="0" tIns="0" rIns="0" bIns="0" anchor="t">
            <a:normAutofit/>
          </a:bodyPr>
          <a:lstStyle/>
          <a:p>
            <a:pPr algn="l"/>
            <a:r>
              <a:rPr lang="en-US" sz="2800" kern="1200">
                <a:solidFill>
                  <a:srgbClr val="000000"/>
                </a:solidFill>
                <a:effectLst/>
                <a:latin typeface="Calibri"/>
                <a:ea typeface="Calibri"/>
                <a:cs typeface="Times New Roman"/>
              </a:rPr>
              <a:t>Projects below a threshold score (TBD after renewal project ranking is concluded) will need to work with PEH on a performance improvement plan, which will start immediately. </a:t>
            </a:r>
          </a:p>
          <a:p>
            <a:pPr algn="l"/>
            <a:endParaRPr lang="en-US" sz="2800" kern="12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l"/>
            <a:r>
              <a:rPr lang="en-US" sz="2800" kern="1200">
                <a:solidFill>
                  <a:srgbClr val="000000"/>
                </a:solidFill>
                <a:effectLst/>
                <a:latin typeface="Calibri"/>
                <a:ea typeface="Calibri"/>
                <a:cs typeface="Times New Roman"/>
              </a:rPr>
              <a:t>For the FY2025 local application process, if the project does not improve from its scores in FY2024 and fails to move out of th</a:t>
            </a:r>
            <a:r>
              <a:rPr lang="en-US" sz="2800" kern="1200">
                <a:solidFill>
                  <a:srgbClr val="000000"/>
                </a:solidFill>
                <a:latin typeface="Calibri"/>
                <a:ea typeface="Calibri"/>
                <a:cs typeface="Times New Roman"/>
              </a:rPr>
              <a:t>e bottom 70%</a:t>
            </a:r>
            <a:r>
              <a:rPr lang="en-US" sz="2800" kern="1200">
                <a:solidFill>
                  <a:srgbClr val="000000"/>
                </a:solidFill>
                <a:effectLst/>
                <a:latin typeface="Calibri"/>
                <a:ea typeface="Calibri"/>
                <a:cs typeface="Times New Roman"/>
              </a:rPr>
              <a:t>, it could be subject to </a:t>
            </a:r>
            <a:r>
              <a:rPr lang="en-US" sz="2800" kern="1200">
                <a:solidFill>
                  <a:srgbClr val="000000"/>
                </a:solidFill>
                <a:latin typeface="Calibri"/>
                <a:ea typeface="Calibri"/>
                <a:cs typeface="Times New Roman"/>
              </a:rPr>
              <a:t>reallocation</a:t>
            </a:r>
            <a:r>
              <a:rPr lang="en-US" sz="2800" kern="1200">
                <a:solidFill>
                  <a:srgbClr val="000000"/>
                </a:solidFill>
                <a:effectLst/>
                <a:latin typeface="Calibri"/>
                <a:ea typeface="Calibri"/>
                <a:cs typeface="Times New Roman"/>
              </a:rPr>
              <a:t>.</a:t>
            </a:r>
            <a:endParaRPr lang="en-US" sz="2800">
              <a:effectLst/>
              <a:latin typeface="Calibri"/>
              <a:ea typeface="Calibri"/>
              <a:cs typeface="Times New Roman"/>
            </a:endParaRPr>
          </a:p>
          <a:p>
            <a:pPr marL="0" marR="0" algn="ctr">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R="0" lvl="1" algn="l">
              <a:spcBef>
                <a:spcPts val="0"/>
              </a:spcBef>
              <a:spcAft>
                <a:spcPts val="0"/>
              </a:spcAft>
            </a:pPr>
            <a:endParaRPr lang="en-US">
              <a:solidFill>
                <a:schemeClr val="tx1"/>
              </a:solidFill>
              <a:effectLst/>
              <a:ea typeface="Calibri" panose="020F0502020204030204" pitchFamily="34" charset="0"/>
              <a:cs typeface="Times New Roman" panose="02020603050405020304" pitchFamily="18" charset="0"/>
            </a:endParaRPr>
          </a:p>
          <a:p>
            <a:pPr marR="0" lvl="1" algn="just">
              <a:spcBef>
                <a:spcPts val="0"/>
              </a:spcBef>
              <a:spcAft>
                <a:spcPts val="0"/>
              </a:spcAft>
            </a:pPr>
            <a:endParaRPr lang="en-US" sz="110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7D4329-BE14-4D69-BC5E-B6482364C620}" type="slidenum">
              <a:rPr lang="en-US" smtClean="0"/>
              <a:pPr/>
              <a:t>29</a:t>
            </a:fld>
            <a:endParaRPr lang="en-US"/>
          </a:p>
        </p:txBody>
      </p:sp>
      <p:sp>
        <p:nvSpPr>
          <p:cNvPr id="7" name="Rectangle 6">
            <a:extLst>
              <a:ext uri="{FF2B5EF4-FFF2-40B4-BE49-F238E27FC236}">
                <a16:creationId xmlns:a16="http://schemas.microsoft.com/office/drawing/2014/main" id="{E0D29548-1E52-4590-8586-B0947ADE489A}"/>
              </a:ext>
            </a:extLst>
          </p:cNvPr>
          <p:cNvSpPr/>
          <p:nvPr/>
        </p:nvSpPr>
        <p:spPr>
          <a:xfrm>
            <a:off x="550387" y="6008885"/>
            <a:ext cx="3109826" cy="369332"/>
          </a:xfrm>
          <a:prstGeom prst="rect">
            <a:avLst/>
          </a:prstGeom>
        </p:spPr>
        <p:txBody>
          <a:bodyPr wrap="none">
            <a:spAutoFit/>
          </a:bodyPr>
          <a:lstStyle/>
          <a:p>
            <a:pPr marL="12700" lvl="0">
              <a:spcBef>
                <a:spcPts val="100"/>
              </a:spcBef>
              <a:defRPr/>
            </a:pPr>
            <a:r>
              <a:rPr lang="en-US" b="1" spc="-5">
                <a:solidFill>
                  <a:srgbClr val="F78E1E"/>
                </a:solidFill>
                <a:latin typeface="Tahoma"/>
                <a:cs typeface="Tahoma"/>
              </a:rPr>
              <a:t>letsendhomelessness.org</a:t>
            </a:r>
            <a:endParaRPr lang="en-US">
              <a:solidFill>
                <a:prstClr val="black"/>
              </a:solidFill>
              <a:latin typeface="Tahoma"/>
              <a:cs typeface="Tahoma"/>
            </a:endParaRPr>
          </a:p>
        </p:txBody>
      </p:sp>
      <p:sp>
        <p:nvSpPr>
          <p:cNvPr id="8" name="object 7">
            <a:extLst>
              <a:ext uri="{FF2B5EF4-FFF2-40B4-BE49-F238E27FC236}">
                <a16:creationId xmlns:a16="http://schemas.microsoft.com/office/drawing/2014/main" id="{D0F360E0-C965-4554-8447-2851BF249AD3}"/>
              </a:ext>
            </a:extLst>
          </p:cNvPr>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8">
            <a:extLst>
              <a:ext uri="{FF2B5EF4-FFF2-40B4-BE49-F238E27FC236}">
                <a16:creationId xmlns:a16="http://schemas.microsoft.com/office/drawing/2014/main" id="{B7502FB3-DB90-42F9-9C36-F64A9726FD9E}"/>
              </a:ext>
            </a:extLst>
          </p:cNvPr>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9">
            <a:extLst>
              <a:ext uri="{FF2B5EF4-FFF2-40B4-BE49-F238E27FC236}">
                <a16:creationId xmlns:a16="http://schemas.microsoft.com/office/drawing/2014/main" id="{5593861F-FBC5-492F-8CAA-8B3EDBE75D7C}"/>
              </a:ext>
            </a:extLst>
          </p:cNvPr>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0">
            <a:extLst>
              <a:ext uri="{FF2B5EF4-FFF2-40B4-BE49-F238E27FC236}">
                <a16:creationId xmlns:a16="http://schemas.microsoft.com/office/drawing/2014/main" id="{2D83A9DB-4EB0-46B6-913C-81A07674E8D2}"/>
              </a:ext>
            </a:extLst>
          </p:cNvPr>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1">
            <a:extLst>
              <a:ext uri="{FF2B5EF4-FFF2-40B4-BE49-F238E27FC236}">
                <a16:creationId xmlns:a16="http://schemas.microsoft.com/office/drawing/2014/main" id="{8DA97B07-B7DF-4CB5-8C17-065A002FD6FB}"/>
              </a:ext>
            </a:extLst>
          </p:cNvPr>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2">
            <a:extLst>
              <a:ext uri="{FF2B5EF4-FFF2-40B4-BE49-F238E27FC236}">
                <a16:creationId xmlns:a16="http://schemas.microsoft.com/office/drawing/2014/main" id="{59A85DA3-F248-44B8-80E6-551FFD4973BB}"/>
              </a:ext>
            </a:extLst>
          </p:cNvPr>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3">
            <a:extLst>
              <a:ext uri="{FF2B5EF4-FFF2-40B4-BE49-F238E27FC236}">
                <a16:creationId xmlns:a16="http://schemas.microsoft.com/office/drawing/2014/main" id="{F6694CAD-57D5-43FB-A843-25FDE04E4648}"/>
              </a:ext>
            </a:extLst>
          </p:cNvPr>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4">
            <a:extLst>
              <a:ext uri="{FF2B5EF4-FFF2-40B4-BE49-F238E27FC236}">
                <a16:creationId xmlns:a16="http://schemas.microsoft.com/office/drawing/2014/main" id="{6524AD93-E1CA-404C-AF7B-6371DA3FA6B5}"/>
              </a:ext>
            </a:extLst>
          </p:cNvPr>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5">
            <a:extLst>
              <a:ext uri="{FF2B5EF4-FFF2-40B4-BE49-F238E27FC236}">
                <a16:creationId xmlns:a16="http://schemas.microsoft.com/office/drawing/2014/main" id="{AC49FC98-FA81-4F3E-8F33-18935A39ACC0}"/>
              </a:ext>
            </a:extLst>
          </p:cNvPr>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6">
            <a:extLst>
              <a:ext uri="{FF2B5EF4-FFF2-40B4-BE49-F238E27FC236}">
                <a16:creationId xmlns:a16="http://schemas.microsoft.com/office/drawing/2014/main" id="{98929EB0-6C7D-4746-8A49-78E40BCEBF2B}"/>
              </a:ext>
            </a:extLst>
          </p:cNvPr>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7">
            <a:extLst>
              <a:ext uri="{FF2B5EF4-FFF2-40B4-BE49-F238E27FC236}">
                <a16:creationId xmlns:a16="http://schemas.microsoft.com/office/drawing/2014/main" id="{6CC22597-8432-4325-9415-15946621A749}"/>
              </a:ext>
            </a:extLst>
          </p:cNvPr>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8">
            <a:extLst>
              <a:ext uri="{FF2B5EF4-FFF2-40B4-BE49-F238E27FC236}">
                <a16:creationId xmlns:a16="http://schemas.microsoft.com/office/drawing/2014/main" id="{F3913FF7-419D-4C10-9EE3-CD9A54685143}"/>
              </a:ext>
            </a:extLst>
          </p:cNvPr>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9777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CA00-9BD5-55C6-BD3F-438FFCD3B778}"/>
            </a:ext>
          </a:extLst>
        </p:cNvPr>
        <p:cNvGrpSpPr/>
        <p:nvPr/>
      </p:nvGrpSpPr>
      <p:grpSpPr>
        <a:xfrm>
          <a:off x="0" y="0"/>
          <a:ext cx="0" cy="0"/>
          <a:chOff x="0" y="0"/>
          <a:chExt cx="0" cy="0"/>
        </a:xfrm>
      </p:grpSpPr>
      <p:sp>
        <p:nvSpPr>
          <p:cNvPr id="6" name="object 2">
            <a:extLst>
              <a:ext uri="{FF2B5EF4-FFF2-40B4-BE49-F238E27FC236}">
                <a16:creationId xmlns:a16="http://schemas.microsoft.com/office/drawing/2014/main" id="{1874CE07-9CBD-0564-04AA-3322EE2D8AA3}"/>
              </a:ext>
            </a:extLst>
          </p:cNvPr>
          <p:cNvSpPr/>
          <p:nvPr/>
        </p:nvSpPr>
        <p:spPr>
          <a:xfrm>
            <a:off x="2540" y="-163258"/>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le 1">
            <a:extLst>
              <a:ext uri="{FF2B5EF4-FFF2-40B4-BE49-F238E27FC236}">
                <a16:creationId xmlns:a16="http://schemas.microsoft.com/office/drawing/2014/main" id="{BD317DD5-3A27-7AE6-E8E4-FFF7E5782EA0}"/>
              </a:ext>
            </a:extLst>
          </p:cNvPr>
          <p:cNvSpPr>
            <a:spLocks noGrp="1"/>
          </p:cNvSpPr>
          <p:nvPr>
            <p:ph type="title"/>
          </p:nvPr>
        </p:nvSpPr>
        <p:spPr>
          <a:xfrm>
            <a:off x="1436886" y="664449"/>
            <a:ext cx="8663883" cy="677108"/>
          </a:xfrm>
        </p:spPr>
        <p:txBody>
          <a:bodyPr wrap="square" lIns="0" tIns="0" rIns="0" bIns="0" anchor="t">
            <a:spAutoFit/>
          </a:bodyPr>
          <a:lstStyle/>
          <a:p>
            <a:pPr algn="ctr"/>
            <a:r>
              <a:rPr lang="en-US" sz="2400" b="1" u="sng">
                <a:effectLst/>
                <a:latin typeface="Calibri"/>
                <a:ea typeface="Calibri"/>
                <a:cs typeface="Times New Roman"/>
              </a:rPr>
              <a:t>2025 Renewal </a:t>
            </a:r>
            <a:r>
              <a:rPr lang="en-US" sz="2400" b="1" u="sng">
                <a:latin typeface="Calibri"/>
                <a:ea typeface="Calibri"/>
                <a:cs typeface="Times New Roman"/>
              </a:rPr>
              <a:t>Project</a:t>
            </a:r>
            <a:r>
              <a:rPr lang="en-US" sz="2400" b="1" u="sng">
                <a:effectLst/>
                <a:latin typeface="Calibri"/>
                <a:ea typeface="Calibri"/>
                <a:cs typeface="Times New Roman"/>
              </a:rPr>
              <a:t> </a:t>
            </a:r>
            <a:r>
              <a:rPr lang="en-US" sz="2400" b="1" u="sng">
                <a:latin typeface="Calibri"/>
                <a:ea typeface="Calibri"/>
                <a:cs typeface="Times New Roman"/>
              </a:rPr>
              <a:t>Overview</a:t>
            </a:r>
            <a:br>
              <a:rPr lang="en-US" sz="1800">
                <a:effectLst/>
                <a:latin typeface="Calibri" panose="020F0502020204030204" pitchFamily="34" charset="0"/>
                <a:ea typeface="Calibri" panose="020F0502020204030204" pitchFamily="34" charset="0"/>
                <a:cs typeface="Times New Roman" panose="02020603050405020304" pitchFamily="18" charset="0"/>
              </a:rPr>
            </a:br>
            <a:endParaRPr lang="en-US" sz="2000" b="1" u="sng"/>
          </a:p>
        </p:txBody>
      </p:sp>
      <p:sp>
        <p:nvSpPr>
          <p:cNvPr id="5" name="Slide Number Placeholder 4">
            <a:extLst>
              <a:ext uri="{FF2B5EF4-FFF2-40B4-BE49-F238E27FC236}">
                <a16:creationId xmlns:a16="http://schemas.microsoft.com/office/drawing/2014/main" id="{EF605B0A-7274-30C7-5F31-04E8A665DB13}"/>
              </a:ext>
            </a:extLst>
          </p:cNvPr>
          <p:cNvSpPr>
            <a:spLocks noGrp="1"/>
          </p:cNvSpPr>
          <p:nvPr>
            <p:ph type="sldNum" sz="quarter" idx="12"/>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7D4329-BE14-4D69-BC5E-B6482364C620}" type="slidenum">
              <a:rPr lang="en-US" smtClean="0"/>
              <a:pPr/>
              <a:t>3</a:t>
            </a:fld>
            <a:endParaRPr lang="en-US"/>
          </a:p>
        </p:txBody>
      </p:sp>
      <p:sp>
        <p:nvSpPr>
          <p:cNvPr id="7" name="Rectangle 6">
            <a:extLst>
              <a:ext uri="{FF2B5EF4-FFF2-40B4-BE49-F238E27FC236}">
                <a16:creationId xmlns:a16="http://schemas.microsoft.com/office/drawing/2014/main" id="{2CDEE790-5161-E07F-BB09-C85B98CA8CBB}"/>
              </a:ext>
            </a:extLst>
          </p:cNvPr>
          <p:cNvSpPr/>
          <p:nvPr/>
        </p:nvSpPr>
        <p:spPr>
          <a:xfrm>
            <a:off x="550387" y="6008885"/>
            <a:ext cx="3109826" cy="369332"/>
          </a:xfrm>
          <a:prstGeom prst="rect">
            <a:avLst/>
          </a:prstGeom>
        </p:spPr>
        <p:txBody>
          <a:bodyPr wrap="none">
            <a:spAutoFit/>
          </a:bodyPr>
          <a:lstStyle/>
          <a:p>
            <a:pPr marL="12700" lvl="0">
              <a:spcBef>
                <a:spcPts val="100"/>
              </a:spcBef>
              <a:defRPr/>
            </a:pPr>
            <a:r>
              <a:rPr lang="en-US" b="1" spc="-5">
                <a:solidFill>
                  <a:srgbClr val="F78E1E"/>
                </a:solidFill>
                <a:latin typeface="Tahoma"/>
                <a:cs typeface="Tahoma"/>
              </a:rPr>
              <a:t>letsendhomelessness.org</a:t>
            </a:r>
            <a:endParaRPr lang="en-US">
              <a:solidFill>
                <a:prstClr val="black"/>
              </a:solidFill>
              <a:latin typeface="Tahoma"/>
              <a:cs typeface="Tahoma"/>
            </a:endParaRPr>
          </a:p>
        </p:txBody>
      </p:sp>
      <p:sp>
        <p:nvSpPr>
          <p:cNvPr id="8" name="object 7">
            <a:extLst>
              <a:ext uri="{FF2B5EF4-FFF2-40B4-BE49-F238E27FC236}">
                <a16:creationId xmlns:a16="http://schemas.microsoft.com/office/drawing/2014/main" id="{6F4D6B90-5400-A8B2-F0E2-4AE9769DF3AA}"/>
              </a:ext>
            </a:extLst>
          </p:cNvPr>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8">
            <a:extLst>
              <a:ext uri="{FF2B5EF4-FFF2-40B4-BE49-F238E27FC236}">
                <a16:creationId xmlns:a16="http://schemas.microsoft.com/office/drawing/2014/main" id="{8B358EA6-8786-60D4-B4C1-365B6090D581}"/>
              </a:ext>
            </a:extLst>
          </p:cNvPr>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9">
            <a:extLst>
              <a:ext uri="{FF2B5EF4-FFF2-40B4-BE49-F238E27FC236}">
                <a16:creationId xmlns:a16="http://schemas.microsoft.com/office/drawing/2014/main" id="{9322A7AE-DE4F-30DB-8135-C2700FB031F3}"/>
              </a:ext>
            </a:extLst>
          </p:cNvPr>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0">
            <a:extLst>
              <a:ext uri="{FF2B5EF4-FFF2-40B4-BE49-F238E27FC236}">
                <a16:creationId xmlns:a16="http://schemas.microsoft.com/office/drawing/2014/main" id="{39873008-FBBF-1E88-ECFF-B50F6FB2CECF}"/>
              </a:ext>
            </a:extLst>
          </p:cNvPr>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1">
            <a:extLst>
              <a:ext uri="{FF2B5EF4-FFF2-40B4-BE49-F238E27FC236}">
                <a16:creationId xmlns:a16="http://schemas.microsoft.com/office/drawing/2014/main" id="{1476D466-B94A-093C-E95C-906DBB0FD4BE}"/>
              </a:ext>
            </a:extLst>
          </p:cNvPr>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2">
            <a:extLst>
              <a:ext uri="{FF2B5EF4-FFF2-40B4-BE49-F238E27FC236}">
                <a16:creationId xmlns:a16="http://schemas.microsoft.com/office/drawing/2014/main" id="{62EC08B2-6D0C-5ED0-C8E8-DD8BBDEBBFD0}"/>
              </a:ext>
            </a:extLst>
          </p:cNvPr>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3">
            <a:extLst>
              <a:ext uri="{FF2B5EF4-FFF2-40B4-BE49-F238E27FC236}">
                <a16:creationId xmlns:a16="http://schemas.microsoft.com/office/drawing/2014/main" id="{D7A6255B-3D27-6E03-62B4-AB26423167E5}"/>
              </a:ext>
            </a:extLst>
          </p:cNvPr>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4">
            <a:extLst>
              <a:ext uri="{FF2B5EF4-FFF2-40B4-BE49-F238E27FC236}">
                <a16:creationId xmlns:a16="http://schemas.microsoft.com/office/drawing/2014/main" id="{79E0A6D3-029F-2F5C-5A0F-E0FAB27AC3F3}"/>
              </a:ext>
            </a:extLst>
          </p:cNvPr>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5">
            <a:extLst>
              <a:ext uri="{FF2B5EF4-FFF2-40B4-BE49-F238E27FC236}">
                <a16:creationId xmlns:a16="http://schemas.microsoft.com/office/drawing/2014/main" id="{405FC7B1-5AA2-08E3-DA09-105753C58238}"/>
              </a:ext>
            </a:extLst>
          </p:cNvPr>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6">
            <a:extLst>
              <a:ext uri="{FF2B5EF4-FFF2-40B4-BE49-F238E27FC236}">
                <a16:creationId xmlns:a16="http://schemas.microsoft.com/office/drawing/2014/main" id="{C1586933-D01A-3EC2-9237-435B06BC96BF}"/>
              </a:ext>
            </a:extLst>
          </p:cNvPr>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7">
            <a:extLst>
              <a:ext uri="{FF2B5EF4-FFF2-40B4-BE49-F238E27FC236}">
                <a16:creationId xmlns:a16="http://schemas.microsoft.com/office/drawing/2014/main" id="{7E8751C2-1762-E494-2EE0-4BB3AE26DAE0}"/>
              </a:ext>
            </a:extLst>
          </p:cNvPr>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8">
            <a:extLst>
              <a:ext uri="{FF2B5EF4-FFF2-40B4-BE49-F238E27FC236}">
                <a16:creationId xmlns:a16="http://schemas.microsoft.com/office/drawing/2014/main" id="{B1B9874E-667B-A026-AB02-2C91AD27581A}"/>
              </a:ext>
            </a:extLst>
          </p:cNvPr>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21" name="Table 20">
            <a:extLst>
              <a:ext uri="{FF2B5EF4-FFF2-40B4-BE49-F238E27FC236}">
                <a16:creationId xmlns:a16="http://schemas.microsoft.com/office/drawing/2014/main" id="{BB67D99E-E057-4026-E98C-DE310D80E7AF}"/>
              </a:ext>
            </a:extLst>
          </p:cNvPr>
          <p:cNvGraphicFramePr>
            <a:graphicFrameLocks noGrp="1"/>
          </p:cNvGraphicFramePr>
          <p:nvPr>
            <p:extLst>
              <p:ext uri="{D42A27DB-BD31-4B8C-83A1-F6EECF244321}">
                <p14:modId xmlns:p14="http://schemas.microsoft.com/office/powerpoint/2010/main" val="3788196283"/>
              </p:ext>
            </p:extLst>
          </p:nvPr>
        </p:nvGraphicFramePr>
        <p:xfrm>
          <a:off x="1050862" y="667925"/>
          <a:ext cx="9774292" cy="2348430"/>
        </p:xfrm>
        <a:graphic>
          <a:graphicData uri="http://schemas.openxmlformats.org/drawingml/2006/table">
            <a:tbl>
              <a:tblPr firstRow="1" bandRow="1">
                <a:tableStyleId>{68D230F3-CF80-4859-8CE7-A43EE81993B5}</a:tableStyleId>
              </a:tblPr>
              <a:tblGrid>
                <a:gridCol w="1851949">
                  <a:extLst>
                    <a:ext uri="{9D8B030D-6E8A-4147-A177-3AD203B41FA5}">
                      <a16:colId xmlns:a16="http://schemas.microsoft.com/office/drawing/2014/main" val="150966102"/>
                    </a:ext>
                  </a:extLst>
                </a:gridCol>
                <a:gridCol w="7922343">
                  <a:extLst>
                    <a:ext uri="{9D8B030D-6E8A-4147-A177-3AD203B41FA5}">
                      <a16:colId xmlns:a16="http://schemas.microsoft.com/office/drawing/2014/main" val="2284233680"/>
                    </a:ext>
                  </a:extLst>
                </a:gridCol>
              </a:tblGrid>
              <a:tr h="578430">
                <a:tc>
                  <a:txBody>
                    <a:bodyPr/>
                    <a:lstStyle/>
                    <a:p>
                      <a:endParaRPr lang="en-US" dirty="0"/>
                    </a:p>
                  </a:txBody>
                  <a:tcPr/>
                </a:tc>
                <a:tc>
                  <a:txBody>
                    <a:bodyPr/>
                    <a:lstStyle/>
                    <a:p>
                      <a:endParaRPr lang="en-US"/>
                    </a:p>
                  </a:txBody>
                  <a:tcPr/>
                </a:tc>
                <a:extLst>
                  <a:ext uri="{0D108BD9-81ED-4DB2-BD59-A6C34878D82A}">
                    <a16:rowId xmlns:a16="http://schemas.microsoft.com/office/drawing/2014/main" val="3863337234"/>
                  </a:ext>
                </a:extLst>
              </a:tr>
              <a:tr h="578430">
                <a:tc>
                  <a:txBody>
                    <a:bodyPr/>
                    <a:lstStyle/>
                    <a:p>
                      <a:pPr algn="ctr"/>
                      <a:r>
                        <a:rPr lang="en-US" sz="1800"/>
                        <a:t>11/13</a:t>
                      </a:r>
                    </a:p>
                  </a:txBody>
                  <a:tcPr/>
                </a:tc>
                <a:tc>
                  <a:txBody>
                    <a:bodyPr/>
                    <a:lstStyle/>
                    <a:p>
                      <a:r>
                        <a:rPr lang="en-US" sz="1800" dirty="0"/>
                        <a:t>NOFO published</a:t>
                      </a:r>
                    </a:p>
                  </a:txBody>
                  <a:tcPr/>
                </a:tc>
                <a:extLst>
                  <a:ext uri="{0D108BD9-81ED-4DB2-BD59-A6C34878D82A}">
                    <a16:rowId xmlns:a16="http://schemas.microsoft.com/office/drawing/2014/main" val="700011618"/>
                  </a:ext>
                </a:extLst>
              </a:tr>
              <a:tr h="1191570">
                <a:tc>
                  <a:txBody>
                    <a:bodyPr/>
                    <a:lstStyle/>
                    <a:p>
                      <a:pPr algn="ctr"/>
                      <a:r>
                        <a:rPr lang="en-US" sz="1800"/>
                        <a:t>11/24</a:t>
                      </a:r>
                    </a:p>
                  </a:txBody>
                  <a:tcPr/>
                </a:tc>
                <a:tc>
                  <a:txBody>
                    <a:bodyPr/>
                    <a:lstStyle/>
                    <a:p>
                      <a:r>
                        <a:rPr lang="en-US" sz="1800" dirty="0"/>
                        <a:t>PEH releases Local Application and Renewal materials</a:t>
                      </a:r>
                    </a:p>
                    <a:p>
                      <a:pPr marL="0" lvl="0" indent="0">
                        <a:buNone/>
                      </a:pPr>
                      <a:endParaRPr lang="en-US" sz="1800" dirty="0"/>
                    </a:p>
                    <a:p>
                      <a:pPr marL="0" lvl="0" indent="0">
                        <a:buNone/>
                      </a:pPr>
                      <a:r>
                        <a:rPr lang="en-US" sz="1800" dirty="0"/>
                        <a:t>Local application will include 2024 monitoring results, and data from HMIS for 10/1/23 to 9/30/24 </a:t>
                      </a:r>
                      <a:endParaRPr lang="en-US" dirty="0"/>
                    </a:p>
                  </a:txBody>
                  <a:tcPr/>
                </a:tc>
                <a:extLst>
                  <a:ext uri="{0D108BD9-81ED-4DB2-BD59-A6C34878D82A}">
                    <a16:rowId xmlns:a16="http://schemas.microsoft.com/office/drawing/2014/main" val="2660908174"/>
                  </a:ext>
                </a:extLst>
              </a:tr>
            </a:tbl>
          </a:graphicData>
        </a:graphic>
      </p:graphicFrame>
    </p:spTree>
    <p:extLst>
      <p:ext uri="{BB962C8B-B14F-4D97-AF65-F5344CB8AC3E}">
        <p14:creationId xmlns:p14="http://schemas.microsoft.com/office/powerpoint/2010/main" val="3163208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6538"/>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endParaRPr lang="en-US" b="1"/>
          </a:p>
          <a:p>
            <a:endParaRPr lang="en-US" b="1"/>
          </a:p>
          <a:p>
            <a:endParaRPr lang="en-US" b="1"/>
          </a:p>
          <a:p>
            <a:endParaRPr lang="en-US" b="1"/>
          </a:p>
          <a:p>
            <a:endParaRPr lang="en-US" b="1"/>
          </a:p>
          <a:p>
            <a:endParaRPr lang="en-US" b="1"/>
          </a:p>
          <a:p>
            <a:endParaRPr lang="en-US" b="1"/>
          </a:p>
          <a:p>
            <a:r>
              <a:rPr lang="en-US" b="1"/>
              <a:t>	</a:t>
            </a:r>
            <a:endParaRPr lang="en-US"/>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1199627" y="1616148"/>
            <a:ext cx="9125128" cy="3398193"/>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285750" indent="-285750">
              <a:buFont typeface="Arial" panose="020B0604020202020204" pitchFamily="34" charset="0"/>
              <a:buChar char="•"/>
            </a:pPr>
            <a:r>
              <a:rPr lang="en-US" sz="3200"/>
              <a:t>Can be found on the PEH website </a:t>
            </a:r>
            <a:r>
              <a:rPr lang="en-US" sz="3200">
                <a:hlinkClick r:id="rId3"/>
              </a:rPr>
              <a:t>www.letsendhomelessness.org</a:t>
            </a:r>
            <a:r>
              <a:rPr lang="en-US" sz="3200"/>
              <a:t>  </a:t>
            </a:r>
          </a:p>
          <a:p>
            <a:endParaRPr lang="en-US" sz="3200"/>
          </a:p>
          <a:p>
            <a:pPr marL="285750" indent="-285750">
              <a:buFont typeface="Arial" panose="020B0604020202020204" pitchFamily="34" charset="0"/>
              <a:buChar char="•"/>
            </a:pPr>
            <a:r>
              <a:rPr lang="en-US" sz="3200"/>
              <a:t>All necessary documents can be downloaded directly from the website</a:t>
            </a:r>
          </a:p>
          <a:p>
            <a:endParaRPr lang="en-US"/>
          </a:p>
        </p:txBody>
      </p:sp>
      <p:sp>
        <p:nvSpPr>
          <p:cNvPr id="5" name="object 5"/>
          <p:cNvSpPr/>
          <p:nvPr/>
        </p:nvSpPr>
        <p:spPr>
          <a:xfrm>
            <a:off x="6274943"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3999" y="791748"/>
            <a:ext cx="9471267" cy="751488"/>
          </a:xfrm>
          <a:prstGeom prst="rect">
            <a:avLst/>
          </a:prstGeom>
        </p:spPr>
        <p:txBody>
          <a:bodyPr vert="horz" wrap="square" lIns="0" tIns="12700" rIns="0" bIns="0" rtlCol="0">
            <a:spAutoFit/>
          </a:bodyPr>
          <a:lstStyle/>
          <a:p>
            <a:pPr marL="12700">
              <a:lnSpc>
                <a:spcPct val="100000"/>
              </a:lnSpc>
              <a:spcBef>
                <a:spcPts val="100"/>
              </a:spcBef>
            </a:pPr>
            <a:r>
              <a:rPr lang="en-US" sz="4800"/>
              <a:t>Application Materials </a:t>
            </a:r>
            <a:endParaRPr sz="4600">
              <a:latin typeface="Tahoma"/>
              <a:cs typeface="Tahoma"/>
            </a:endParaRPr>
          </a:p>
        </p:txBody>
      </p:sp>
    </p:spTree>
    <p:extLst>
      <p:ext uri="{BB962C8B-B14F-4D97-AF65-F5344CB8AC3E}">
        <p14:creationId xmlns:p14="http://schemas.microsoft.com/office/powerpoint/2010/main" val="4134914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1286860" y="1688530"/>
            <a:ext cx="9624735" cy="1601694"/>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r>
              <a:rPr lang="en-US" i="1"/>
              <a:t>FY2025 CoC Competition and YHDP Grants NOFO</a:t>
            </a:r>
          </a:p>
          <a:p>
            <a:r>
              <a:rPr lang="en-US" i="1" u="sng">
                <a:hlinkClick r:id="rId3"/>
              </a:rPr>
              <a:t>https://grants.gov/search-results-detail/360861</a:t>
            </a:r>
            <a:endParaRPr lang="en-US" i="1" u="sng"/>
          </a:p>
          <a:p>
            <a:endParaRPr lang="en-US" i="1" u="sng"/>
          </a:p>
          <a:p>
            <a:r>
              <a:rPr lang="en-US"/>
              <a:t>Additional Information from HUD</a:t>
            </a:r>
            <a:endParaRPr lang="en-US" u="sng"/>
          </a:p>
          <a:p>
            <a:r>
              <a:rPr lang="en-US" u="sng">
                <a:hlinkClick r:id="rId4"/>
              </a:rPr>
              <a:t>https://www.hud.gov/hud-partners/community-coc</a:t>
            </a:r>
            <a:endParaRPr lang="en-US" u="sng"/>
          </a:p>
          <a:p>
            <a:endParaRPr lang="en-US" u="sng"/>
          </a:p>
          <a:p>
            <a:r>
              <a:rPr lang="en-US"/>
              <a:t>Questions for HUD can be directed to the HUD Office of Community Planning and Development at </a:t>
            </a:r>
          </a:p>
          <a:p>
            <a:r>
              <a:rPr lang="en-US"/>
              <a:t>800-347-3735 or CoCNOFO@hud.gov</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sz="20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146216" y="814619"/>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2599515" y="722376"/>
            <a:ext cx="6570980" cy="751488"/>
          </a:xfrm>
          <a:prstGeom prst="rect">
            <a:avLst/>
          </a:prstGeom>
        </p:spPr>
        <p:txBody>
          <a:bodyPr vert="horz" wrap="square" lIns="0" tIns="12700" rIns="0" bIns="0" rtlCol="0">
            <a:spAutoFit/>
          </a:bodyPr>
          <a:lstStyle/>
          <a:p>
            <a:pPr marL="12700" algn="ctr">
              <a:lnSpc>
                <a:spcPct val="100000"/>
              </a:lnSpc>
              <a:spcBef>
                <a:spcPts val="100"/>
              </a:spcBef>
            </a:pPr>
            <a:r>
              <a:rPr lang="en-US" sz="4800" b="1"/>
              <a:t>HUD References</a:t>
            </a:r>
            <a:endParaRPr sz="4600">
              <a:latin typeface="Tahoma"/>
              <a:cs typeface="Tahoma"/>
            </a:endParaRPr>
          </a:p>
        </p:txBody>
      </p:sp>
    </p:spTree>
    <p:extLst>
      <p:ext uri="{BB962C8B-B14F-4D97-AF65-F5344CB8AC3E}">
        <p14:creationId xmlns:p14="http://schemas.microsoft.com/office/powerpoint/2010/main" val="1530620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2674551" y="460279"/>
            <a:ext cx="6570980" cy="1213153"/>
          </a:xfrm>
          <a:prstGeom prst="rect">
            <a:avLst/>
          </a:prstGeom>
        </p:spPr>
        <p:txBody>
          <a:bodyPr vert="horz" wrap="square" lIns="0" tIns="12700" rIns="0" bIns="0" rtlCol="0">
            <a:spAutoFit/>
          </a:bodyPr>
          <a:lstStyle/>
          <a:p>
            <a:pPr marL="12700" algn="ctr">
              <a:lnSpc>
                <a:spcPct val="100000"/>
              </a:lnSpc>
              <a:spcBef>
                <a:spcPts val="100"/>
              </a:spcBef>
            </a:pPr>
            <a:r>
              <a:rPr lang="en-US" sz="4600" b="1" spc="-130">
                <a:solidFill>
                  <a:srgbClr val="00B5EF"/>
                </a:solidFill>
                <a:latin typeface="Tahoma"/>
                <a:cs typeface="Tahoma"/>
              </a:rPr>
              <a:t>	Questions</a:t>
            </a:r>
            <a:r>
              <a:rPr lang="en-US" sz="3200" b="1" spc="-130">
                <a:solidFill>
                  <a:schemeClr val="tx1"/>
                </a:solidFill>
                <a:latin typeface="Tahoma"/>
                <a:cs typeface="Tahoma"/>
              </a:rPr>
              <a:t> </a:t>
            </a:r>
            <a:br>
              <a:rPr lang="en-US" sz="3200" b="1" spc="-130">
                <a:solidFill>
                  <a:schemeClr val="tx1"/>
                </a:solidFill>
                <a:latin typeface="Tahoma"/>
                <a:cs typeface="Tahoma"/>
              </a:rPr>
            </a:br>
            <a:r>
              <a:rPr lang="en-US" sz="3200" b="1" spc="-130">
                <a:solidFill>
                  <a:schemeClr val="tx1"/>
                </a:solidFill>
                <a:latin typeface="Tahoma"/>
                <a:cs typeface="Tahoma"/>
              </a:rPr>
              <a:t> </a:t>
            </a:r>
            <a:endParaRPr sz="3200">
              <a:solidFill>
                <a:schemeClr val="tx1"/>
              </a:solidFill>
              <a:latin typeface="Tahoma"/>
              <a:cs typeface="Tahoma"/>
            </a:endParaRPr>
          </a:p>
        </p:txBody>
      </p:sp>
      <p:pic>
        <p:nvPicPr>
          <p:cNvPr id="21" name="Picture 20">
            <a:extLst>
              <a:ext uri="{FF2B5EF4-FFF2-40B4-BE49-F238E27FC236}">
                <a16:creationId xmlns:a16="http://schemas.microsoft.com/office/drawing/2014/main" id="{18E9DBE1-F844-4A84-AF33-C763AB4719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3277" y="1266727"/>
            <a:ext cx="3565321" cy="4177727"/>
          </a:xfrm>
          <a:prstGeom prst="rect">
            <a:avLst/>
          </a:prstGeom>
        </p:spPr>
      </p:pic>
    </p:spTree>
    <p:extLst>
      <p:ext uri="{BB962C8B-B14F-4D97-AF65-F5344CB8AC3E}">
        <p14:creationId xmlns:p14="http://schemas.microsoft.com/office/powerpoint/2010/main" val="2361874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571F7-7122-C26E-D1FF-0B7CBAF0E59D}"/>
            </a:ext>
          </a:extLst>
        </p:cNvPr>
        <p:cNvGrpSpPr/>
        <p:nvPr/>
      </p:nvGrpSpPr>
      <p:grpSpPr>
        <a:xfrm>
          <a:off x="0" y="0"/>
          <a:ext cx="0" cy="0"/>
          <a:chOff x="0" y="0"/>
          <a:chExt cx="0" cy="0"/>
        </a:xfrm>
      </p:grpSpPr>
      <p:sp>
        <p:nvSpPr>
          <p:cNvPr id="6" name="object 2">
            <a:extLst>
              <a:ext uri="{FF2B5EF4-FFF2-40B4-BE49-F238E27FC236}">
                <a16:creationId xmlns:a16="http://schemas.microsoft.com/office/drawing/2014/main" id="{D9B5D4E7-055B-36C1-1299-6EBD56E0F506}"/>
              </a:ext>
            </a:extLst>
          </p:cNvPr>
          <p:cNvSpPr/>
          <p:nvPr/>
        </p:nvSpPr>
        <p:spPr>
          <a:xfrm>
            <a:off x="2540" y="-163258"/>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le 1">
            <a:extLst>
              <a:ext uri="{FF2B5EF4-FFF2-40B4-BE49-F238E27FC236}">
                <a16:creationId xmlns:a16="http://schemas.microsoft.com/office/drawing/2014/main" id="{F2977548-A3BD-3270-A1EC-B092872870BE}"/>
              </a:ext>
            </a:extLst>
          </p:cNvPr>
          <p:cNvSpPr>
            <a:spLocks noGrp="1"/>
          </p:cNvSpPr>
          <p:nvPr>
            <p:ph type="title"/>
          </p:nvPr>
        </p:nvSpPr>
        <p:spPr>
          <a:xfrm>
            <a:off x="1436886" y="664449"/>
            <a:ext cx="8663883" cy="677108"/>
          </a:xfrm>
        </p:spPr>
        <p:txBody>
          <a:bodyPr wrap="square" lIns="0" tIns="0" rIns="0" bIns="0" anchor="t">
            <a:spAutoFit/>
          </a:bodyPr>
          <a:lstStyle/>
          <a:p>
            <a:pPr algn="ctr"/>
            <a:r>
              <a:rPr lang="en-US" sz="2400" b="1" u="sng">
                <a:effectLst/>
                <a:latin typeface="Calibri"/>
                <a:ea typeface="Calibri"/>
                <a:cs typeface="Times New Roman"/>
              </a:rPr>
              <a:t>2025 Renewal </a:t>
            </a:r>
            <a:r>
              <a:rPr lang="en-US" sz="2400" b="1" u="sng">
                <a:latin typeface="Calibri"/>
                <a:ea typeface="Calibri"/>
                <a:cs typeface="Times New Roman"/>
              </a:rPr>
              <a:t>Project</a:t>
            </a:r>
            <a:r>
              <a:rPr lang="en-US" sz="2400" b="1" u="sng">
                <a:effectLst/>
                <a:latin typeface="Calibri"/>
                <a:ea typeface="Calibri"/>
                <a:cs typeface="Times New Roman"/>
              </a:rPr>
              <a:t> </a:t>
            </a:r>
            <a:r>
              <a:rPr lang="en-US" sz="2400" b="1" u="sng">
                <a:latin typeface="Calibri"/>
                <a:ea typeface="Calibri"/>
                <a:cs typeface="Times New Roman"/>
              </a:rPr>
              <a:t>Overview</a:t>
            </a:r>
            <a:br>
              <a:rPr lang="en-US" sz="1800">
                <a:effectLst/>
                <a:latin typeface="Calibri" panose="020F0502020204030204" pitchFamily="34" charset="0"/>
                <a:ea typeface="Calibri" panose="020F0502020204030204" pitchFamily="34" charset="0"/>
                <a:cs typeface="Times New Roman" panose="02020603050405020304" pitchFamily="18" charset="0"/>
              </a:rPr>
            </a:br>
            <a:endParaRPr lang="en-US" sz="2000" b="1" u="sng"/>
          </a:p>
        </p:txBody>
      </p:sp>
      <p:sp>
        <p:nvSpPr>
          <p:cNvPr id="5" name="Slide Number Placeholder 4">
            <a:extLst>
              <a:ext uri="{FF2B5EF4-FFF2-40B4-BE49-F238E27FC236}">
                <a16:creationId xmlns:a16="http://schemas.microsoft.com/office/drawing/2014/main" id="{06148202-89E9-0820-7569-F4A11CF8A12B}"/>
              </a:ext>
            </a:extLst>
          </p:cNvPr>
          <p:cNvSpPr>
            <a:spLocks noGrp="1"/>
          </p:cNvSpPr>
          <p:nvPr>
            <p:ph type="sldNum" sz="quarter" idx="12"/>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7D4329-BE14-4D69-BC5E-B6482364C620}" type="slidenum">
              <a:rPr lang="en-US" smtClean="0"/>
              <a:pPr/>
              <a:t>4</a:t>
            </a:fld>
            <a:endParaRPr lang="en-US"/>
          </a:p>
        </p:txBody>
      </p:sp>
      <p:sp>
        <p:nvSpPr>
          <p:cNvPr id="7" name="Rectangle 6">
            <a:extLst>
              <a:ext uri="{FF2B5EF4-FFF2-40B4-BE49-F238E27FC236}">
                <a16:creationId xmlns:a16="http://schemas.microsoft.com/office/drawing/2014/main" id="{CD3F1081-6A80-DA26-77F1-0C17D1D9BFDC}"/>
              </a:ext>
            </a:extLst>
          </p:cNvPr>
          <p:cNvSpPr/>
          <p:nvPr/>
        </p:nvSpPr>
        <p:spPr>
          <a:xfrm>
            <a:off x="550387" y="6008885"/>
            <a:ext cx="3109826" cy="369332"/>
          </a:xfrm>
          <a:prstGeom prst="rect">
            <a:avLst/>
          </a:prstGeom>
        </p:spPr>
        <p:txBody>
          <a:bodyPr wrap="none">
            <a:spAutoFit/>
          </a:bodyPr>
          <a:lstStyle/>
          <a:p>
            <a:pPr marL="12700" lvl="0">
              <a:spcBef>
                <a:spcPts val="100"/>
              </a:spcBef>
              <a:defRPr/>
            </a:pPr>
            <a:r>
              <a:rPr lang="en-US" b="1" spc="-5">
                <a:solidFill>
                  <a:srgbClr val="F78E1E"/>
                </a:solidFill>
                <a:latin typeface="Tahoma"/>
                <a:cs typeface="Tahoma"/>
              </a:rPr>
              <a:t>letsendhomelessness.org</a:t>
            </a:r>
            <a:endParaRPr lang="en-US">
              <a:solidFill>
                <a:prstClr val="black"/>
              </a:solidFill>
              <a:latin typeface="Tahoma"/>
              <a:cs typeface="Tahoma"/>
            </a:endParaRPr>
          </a:p>
        </p:txBody>
      </p:sp>
      <p:sp>
        <p:nvSpPr>
          <p:cNvPr id="8" name="object 7">
            <a:extLst>
              <a:ext uri="{FF2B5EF4-FFF2-40B4-BE49-F238E27FC236}">
                <a16:creationId xmlns:a16="http://schemas.microsoft.com/office/drawing/2014/main" id="{625FA935-C32D-15E8-5A6F-89140B4D86B0}"/>
              </a:ext>
            </a:extLst>
          </p:cNvPr>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8">
            <a:extLst>
              <a:ext uri="{FF2B5EF4-FFF2-40B4-BE49-F238E27FC236}">
                <a16:creationId xmlns:a16="http://schemas.microsoft.com/office/drawing/2014/main" id="{118D9380-7DC5-E0F7-5B55-649B01F634A0}"/>
              </a:ext>
            </a:extLst>
          </p:cNvPr>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9">
            <a:extLst>
              <a:ext uri="{FF2B5EF4-FFF2-40B4-BE49-F238E27FC236}">
                <a16:creationId xmlns:a16="http://schemas.microsoft.com/office/drawing/2014/main" id="{9EB08B23-B408-2013-56F9-3D713E82F5EA}"/>
              </a:ext>
            </a:extLst>
          </p:cNvPr>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0">
            <a:extLst>
              <a:ext uri="{FF2B5EF4-FFF2-40B4-BE49-F238E27FC236}">
                <a16:creationId xmlns:a16="http://schemas.microsoft.com/office/drawing/2014/main" id="{D645BD88-DB97-BAE1-4565-BBC2A4083B13}"/>
              </a:ext>
            </a:extLst>
          </p:cNvPr>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1">
            <a:extLst>
              <a:ext uri="{FF2B5EF4-FFF2-40B4-BE49-F238E27FC236}">
                <a16:creationId xmlns:a16="http://schemas.microsoft.com/office/drawing/2014/main" id="{0D5E8211-187B-3BEF-F086-19C16F7F653E}"/>
              </a:ext>
            </a:extLst>
          </p:cNvPr>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2">
            <a:extLst>
              <a:ext uri="{FF2B5EF4-FFF2-40B4-BE49-F238E27FC236}">
                <a16:creationId xmlns:a16="http://schemas.microsoft.com/office/drawing/2014/main" id="{169C8C19-6495-656A-6A74-8A98B221EC50}"/>
              </a:ext>
            </a:extLst>
          </p:cNvPr>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3">
            <a:extLst>
              <a:ext uri="{FF2B5EF4-FFF2-40B4-BE49-F238E27FC236}">
                <a16:creationId xmlns:a16="http://schemas.microsoft.com/office/drawing/2014/main" id="{44DDDB90-79B4-ABB7-5494-D6B53E236830}"/>
              </a:ext>
            </a:extLst>
          </p:cNvPr>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4">
            <a:extLst>
              <a:ext uri="{FF2B5EF4-FFF2-40B4-BE49-F238E27FC236}">
                <a16:creationId xmlns:a16="http://schemas.microsoft.com/office/drawing/2014/main" id="{267BE3D2-56B3-B81C-5B4A-4B820BD9E8E6}"/>
              </a:ext>
            </a:extLst>
          </p:cNvPr>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5">
            <a:extLst>
              <a:ext uri="{FF2B5EF4-FFF2-40B4-BE49-F238E27FC236}">
                <a16:creationId xmlns:a16="http://schemas.microsoft.com/office/drawing/2014/main" id="{A615E188-A596-2401-5D7F-344C9EDA0421}"/>
              </a:ext>
            </a:extLst>
          </p:cNvPr>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6">
            <a:extLst>
              <a:ext uri="{FF2B5EF4-FFF2-40B4-BE49-F238E27FC236}">
                <a16:creationId xmlns:a16="http://schemas.microsoft.com/office/drawing/2014/main" id="{1E64D0B2-F6DF-1F05-2B31-41F501E31E6D}"/>
              </a:ext>
            </a:extLst>
          </p:cNvPr>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7">
            <a:extLst>
              <a:ext uri="{FF2B5EF4-FFF2-40B4-BE49-F238E27FC236}">
                <a16:creationId xmlns:a16="http://schemas.microsoft.com/office/drawing/2014/main" id="{22D04E06-F616-C369-7165-D3B89630CC3E}"/>
              </a:ext>
            </a:extLst>
          </p:cNvPr>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8">
            <a:extLst>
              <a:ext uri="{FF2B5EF4-FFF2-40B4-BE49-F238E27FC236}">
                <a16:creationId xmlns:a16="http://schemas.microsoft.com/office/drawing/2014/main" id="{DA813106-B808-EC11-69B4-7E8E52BC585C}"/>
              </a:ext>
            </a:extLst>
          </p:cNvPr>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21" name="Table 20">
            <a:extLst>
              <a:ext uri="{FF2B5EF4-FFF2-40B4-BE49-F238E27FC236}">
                <a16:creationId xmlns:a16="http://schemas.microsoft.com/office/drawing/2014/main" id="{3D95605F-77FA-D808-5A88-2A5A5C2EAA8C}"/>
              </a:ext>
            </a:extLst>
          </p:cNvPr>
          <p:cNvGraphicFramePr>
            <a:graphicFrameLocks noGrp="1"/>
          </p:cNvGraphicFramePr>
          <p:nvPr>
            <p:extLst>
              <p:ext uri="{D42A27DB-BD31-4B8C-83A1-F6EECF244321}">
                <p14:modId xmlns:p14="http://schemas.microsoft.com/office/powerpoint/2010/main" val="1381854052"/>
              </p:ext>
            </p:extLst>
          </p:nvPr>
        </p:nvGraphicFramePr>
        <p:xfrm>
          <a:off x="1047750" y="709083"/>
          <a:ext cx="9774292" cy="5722912"/>
        </p:xfrm>
        <a:graphic>
          <a:graphicData uri="http://schemas.openxmlformats.org/drawingml/2006/table">
            <a:tbl>
              <a:tblPr firstRow="1" bandRow="1">
                <a:tableStyleId>{68D230F3-CF80-4859-8CE7-A43EE81993B5}</a:tableStyleId>
              </a:tblPr>
              <a:tblGrid>
                <a:gridCol w="1851949">
                  <a:extLst>
                    <a:ext uri="{9D8B030D-6E8A-4147-A177-3AD203B41FA5}">
                      <a16:colId xmlns:a16="http://schemas.microsoft.com/office/drawing/2014/main" val="150966102"/>
                    </a:ext>
                  </a:extLst>
                </a:gridCol>
                <a:gridCol w="7922343">
                  <a:extLst>
                    <a:ext uri="{9D8B030D-6E8A-4147-A177-3AD203B41FA5}">
                      <a16:colId xmlns:a16="http://schemas.microsoft.com/office/drawing/2014/main" val="2284233680"/>
                    </a:ext>
                  </a:extLst>
                </a:gridCol>
              </a:tblGrid>
              <a:tr h="342260">
                <a:tc>
                  <a:txBody>
                    <a:bodyPr/>
                    <a:lstStyle/>
                    <a:p>
                      <a:endParaRPr lang="en-US"/>
                    </a:p>
                  </a:txBody>
                  <a:tcPr/>
                </a:tc>
                <a:tc>
                  <a:txBody>
                    <a:bodyPr/>
                    <a:lstStyle/>
                    <a:p>
                      <a:endParaRPr lang="en-US"/>
                    </a:p>
                  </a:txBody>
                  <a:tcPr/>
                </a:tc>
                <a:extLst>
                  <a:ext uri="{0D108BD9-81ED-4DB2-BD59-A6C34878D82A}">
                    <a16:rowId xmlns:a16="http://schemas.microsoft.com/office/drawing/2014/main" val="3863337234"/>
                  </a:ext>
                </a:extLst>
              </a:tr>
              <a:tr h="2395822">
                <a:tc>
                  <a:txBody>
                    <a:bodyPr/>
                    <a:lstStyle/>
                    <a:p>
                      <a:pPr algn="ctr"/>
                      <a:r>
                        <a:rPr lang="en-US" sz="1800" dirty="0"/>
                        <a:t>12/3</a:t>
                      </a:r>
                    </a:p>
                    <a:p>
                      <a:pPr lvl="0" algn="ctr">
                        <a:buNone/>
                      </a:pPr>
                      <a:endParaRPr lang="en-US" sz="1800" dirty="0"/>
                    </a:p>
                    <a:p>
                      <a:pPr lvl="0" algn="ctr">
                        <a:buNone/>
                      </a:pPr>
                      <a:endParaRPr lang="en-US" sz="1800" dirty="0"/>
                    </a:p>
                    <a:p>
                      <a:pPr lvl="0" algn="ctr">
                        <a:buNone/>
                      </a:pPr>
                      <a:r>
                        <a:rPr lang="en-US" sz="1800" dirty="0"/>
                        <a:t>12/8</a:t>
                      </a:r>
                    </a:p>
                    <a:p>
                      <a:pPr lvl="0" algn="ctr">
                        <a:buNone/>
                      </a:pPr>
                      <a:endParaRPr lang="en-US" sz="1800" dirty="0"/>
                    </a:p>
                    <a:p>
                      <a:pPr lvl="0" algn="ctr">
                        <a:buNone/>
                      </a:pPr>
                      <a:endParaRPr lang="en-US" sz="1800" dirty="0"/>
                    </a:p>
                    <a:p>
                      <a:pPr lvl="0" algn="ctr">
                        <a:buNone/>
                      </a:pPr>
                      <a:r>
                        <a:rPr lang="en-US" sz="1800" dirty="0"/>
                        <a:t>12/10</a:t>
                      </a:r>
                    </a:p>
                    <a:p>
                      <a:pPr lvl="0" algn="ctr">
                        <a:buNone/>
                      </a:pPr>
                      <a:endParaRPr lang="en-US" sz="1800" dirty="0"/>
                    </a:p>
                  </a:txBody>
                  <a:tcPr/>
                </a:tc>
                <a:tc>
                  <a:txBody>
                    <a:bodyPr/>
                    <a:lstStyle/>
                    <a:p>
                      <a:pPr lvl="0">
                        <a:buNone/>
                      </a:pPr>
                      <a:r>
                        <a:rPr lang="en-US" sz="1800" b="0" i="0" u="none" strike="noStrike" noProof="0" dirty="0">
                          <a:solidFill>
                            <a:srgbClr val="000000"/>
                          </a:solidFill>
                          <a:latin typeface="Calibri"/>
                        </a:rPr>
                        <a:t>Last day for projects who intend to reallocate to notify PEH via email </a:t>
                      </a:r>
                      <a:r>
                        <a:rPr lang="en-US" sz="1800" b="0" i="0" u="none" strike="noStrike" noProof="0" dirty="0">
                          <a:solidFill>
                            <a:srgbClr val="000000"/>
                          </a:solidFill>
                          <a:latin typeface="Calibri"/>
                          <a:hlinkClick r:id="rId6"/>
                        </a:rPr>
                        <a:t>jkeys@letsendhomelessness.org</a:t>
                      </a:r>
                      <a:r>
                        <a:rPr lang="en-US" sz="1800" b="0" i="0" u="none" strike="noStrike" noProof="0" dirty="0">
                          <a:solidFill>
                            <a:srgbClr val="000000"/>
                          </a:solidFill>
                          <a:latin typeface="Calibri"/>
                        </a:rPr>
                        <a:t> </a:t>
                      </a:r>
                      <a:endParaRPr lang="en-US" dirty="0"/>
                    </a:p>
                    <a:p>
                      <a:pPr lvl="0">
                        <a:buNone/>
                      </a:pPr>
                      <a:endParaRPr lang="en-US" sz="1800" dirty="0"/>
                    </a:p>
                    <a:p>
                      <a:pPr lvl="0">
                        <a:buNone/>
                      </a:pPr>
                      <a:r>
                        <a:rPr lang="en-US" sz="1800" dirty="0"/>
                        <a:t>Rank and Review Committee Training</a:t>
                      </a:r>
                    </a:p>
                    <a:p>
                      <a:pPr lvl="0">
                        <a:buNone/>
                      </a:pPr>
                      <a:endParaRPr lang="en-US" sz="1800" dirty="0"/>
                    </a:p>
                    <a:p>
                      <a:pPr lvl="0">
                        <a:buNone/>
                      </a:pPr>
                      <a:endParaRPr lang="en-US" sz="1800" dirty="0"/>
                    </a:p>
                    <a:p>
                      <a:r>
                        <a:rPr lang="en-US" sz="1800" b="0" i="0" u="none" strike="noStrike" baseline="0" dirty="0">
                          <a:solidFill>
                            <a:schemeClr val="tx1"/>
                          </a:solidFill>
                          <a:latin typeface="+mn-lt"/>
                          <a:ea typeface="+mn-ea"/>
                          <a:cs typeface="+mn-cs"/>
                        </a:rPr>
                        <a:t>Your application must be submitted into E-Snaps (</a:t>
                      </a:r>
                      <a:r>
                        <a:rPr lang="en-US" sz="1800" b="0" i="0" u="none" strike="noStrike" baseline="0" dirty="0">
                          <a:solidFill>
                            <a:schemeClr val="tx1"/>
                          </a:solidFill>
                          <a:latin typeface="+mn-lt"/>
                          <a:ea typeface="+mn-ea"/>
                          <a:cs typeface="+mn-cs"/>
                          <a:hlinkClick r:id="rId7"/>
                        </a:rPr>
                        <a:t>HUDs Application Portal</a:t>
                      </a:r>
                      <a:r>
                        <a:rPr lang="en-US" sz="1800" b="0" i="0" u="none" strike="noStrike" baseline="0" dirty="0">
                          <a:solidFill>
                            <a:schemeClr val="tx1"/>
                          </a:solidFill>
                          <a:latin typeface="+mn-lt"/>
                          <a:ea typeface="+mn-ea"/>
                          <a:cs typeface="+mn-cs"/>
                        </a:rPr>
                        <a:t>), and a screenshot of your E-Snaps submission along with your Local Applications must be emailed to jkeys@letsendhomelessness.org. If E-Snaps doesn’t open, please also email a copy of your budget workbook to jkeys@letsendhomelessness.org . The workbook will be emailed to providers and will be on the </a:t>
                      </a:r>
                      <a:r>
                        <a:rPr lang="en-US" sz="1800" b="0" i="0" u="none" strike="noStrike" baseline="0" dirty="0">
                          <a:solidFill>
                            <a:schemeClr val="tx1"/>
                          </a:solidFill>
                          <a:latin typeface="+mn-lt"/>
                          <a:ea typeface="+mn-ea"/>
                          <a:cs typeface="+mn-cs"/>
                          <a:hlinkClick r:id="rId8"/>
                        </a:rPr>
                        <a:t>PEH Website</a:t>
                      </a:r>
                      <a:r>
                        <a:rPr lang="en-US" sz="1800" b="0" i="0" u="none" strike="noStrike" baseline="0" dirty="0">
                          <a:solidFill>
                            <a:schemeClr val="tx1"/>
                          </a:solidFill>
                          <a:latin typeface="+mn-lt"/>
                          <a:ea typeface="+mn-ea"/>
                          <a:cs typeface="+mn-cs"/>
                        </a:rPr>
                        <a:t>. 	</a:t>
                      </a:r>
                    </a:p>
                  </a:txBody>
                  <a:tcPr/>
                </a:tc>
                <a:extLst>
                  <a:ext uri="{0D108BD9-81ED-4DB2-BD59-A6C34878D82A}">
                    <a16:rowId xmlns:a16="http://schemas.microsoft.com/office/drawing/2014/main" val="2411720664"/>
                  </a:ext>
                </a:extLst>
              </a:tr>
              <a:tr h="1882432">
                <a:tc>
                  <a:txBody>
                    <a:bodyPr/>
                    <a:lstStyle/>
                    <a:p>
                      <a:pPr algn="ctr"/>
                      <a:r>
                        <a:rPr lang="en-US" sz="1800" dirty="0"/>
                        <a:t>12/17</a:t>
                      </a:r>
                    </a:p>
                  </a:txBody>
                  <a:tcPr/>
                </a:tc>
                <a:tc>
                  <a:txBody>
                    <a:bodyPr/>
                    <a:lstStyle/>
                    <a:p>
                      <a:r>
                        <a:rPr lang="en-US" sz="1800" dirty="0"/>
                        <a:t>Ranking and Review Committee meets; rankings are announced</a:t>
                      </a:r>
                      <a:endParaRPr lang="en-US" dirty="0"/>
                    </a:p>
                    <a:p>
                      <a:pPr marL="0" lvl="0" indent="0">
                        <a:buNone/>
                      </a:pPr>
                      <a:endParaRPr lang="en-US" sz="1800" dirty="0"/>
                    </a:p>
                    <a:p>
                      <a:pPr marL="0" lvl="0" indent="0">
                        <a:buNone/>
                      </a:pPr>
                      <a:r>
                        <a:rPr lang="en-US" sz="1800" dirty="0"/>
                        <a:t>Projects will need to revise E-snaps applications and budget workbooks</a:t>
                      </a:r>
                    </a:p>
                    <a:p>
                      <a:pPr marL="0" lvl="0" indent="0">
                        <a:buNone/>
                      </a:pPr>
                      <a:endParaRPr lang="en-US" sz="1800" dirty="0"/>
                    </a:p>
                  </a:txBody>
                  <a:tcPr/>
                </a:tc>
                <a:extLst>
                  <a:ext uri="{0D108BD9-81ED-4DB2-BD59-A6C34878D82A}">
                    <a16:rowId xmlns:a16="http://schemas.microsoft.com/office/drawing/2014/main" val="921977483"/>
                  </a:ext>
                </a:extLst>
              </a:tr>
              <a:tr h="342260">
                <a:tc>
                  <a:txBody>
                    <a:bodyPr/>
                    <a:lstStyle/>
                    <a:p>
                      <a:pPr algn="ctr"/>
                      <a:endParaRPr lang="en-US" sz="1800" dirty="0"/>
                    </a:p>
                  </a:txBody>
                  <a:tcPr/>
                </a:tc>
                <a:tc>
                  <a:txBody>
                    <a:bodyPr/>
                    <a:lstStyle/>
                    <a:p>
                      <a:pPr lvl="0">
                        <a:buNone/>
                      </a:pPr>
                      <a:endParaRPr lang="en-US" sz="1800" dirty="0"/>
                    </a:p>
                  </a:txBody>
                  <a:tcPr/>
                </a:tc>
                <a:extLst>
                  <a:ext uri="{0D108BD9-81ED-4DB2-BD59-A6C34878D82A}">
                    <a16:rowId xmlns:a16="http://schemas.microsoft.com/office/drawing/2014/main" val="1633117103"/>
                  </a:ext>
                </a:extLst>
              </a:tr>
            </a:tbl>
          </a:graphicData>
        </a:graphic>
      </p:graphicFrame>
    </p:spTree>
    <p:extLst>
      <p:ext uri="{BB962C8B-B14F-4D97-AF65-F5344CB8AC3E}">
        <p14:creationId xmlns:p14="http://schemas.microsoft.com/office/powerpoint/2010/main" val="1629619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84AFE-9BC6-9A4C-6C9F-0410E6A94A35}"/>
            </a:ext>
          </a:extLst>
        </p:cNvPr>
        <p:cNvGrpSpPr/>
        <p:nvPr/>
      </p:nvGrpSpPr>
      <p:grpSpPr>
        <a:xfrm>
          <a:off x="0" y="0"/>
          <a:ext cx="0" cy="0"/>
          <a:chOff x="0" y="0"/>
          <a:chExt cx="0" cy="0"/>
        </a:xfrm>
      </p:grpSpPr>
      <p:sp>
        <p:nvSpPr>
          <p:cNvPr id="6" name="object 2">
            <a:extLst>
              <a:ext uri="{FF2B5EF4-FFF2-40B4-BE49-F238E27FC236}">
                <a16:creationId xmlns:a16="http://schemas.microsoft.com/office/drawing/2014/main" id="{101004C7-DB10-A9D8-5066-162CECA6270B}"/>
              </a:ext>
            </a:extLst>
          </p:cNvPr>
          <p:cNvSpPr/>
          <p:nvPr/>
        </p:nvSpPr>
        <p:spPr>
          <a:xfrm>
            <a:off x="2540" y="-163258"/>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le 1">
            <a:extLst>
              <a:ext uri="{FF2B5EF4-FFF2-40B4-BE49-F238E27FC236}">
                <a16:creationId xmlns:a16="http://schemas.microsoft.com/office/drawing/2014/main" id="{1C8720F2-DA45-12EA-852C-5AABF341B4CE}"/>
              </a:ext>
            </a:extLst>
          </p:cNvPr>
          <p:cNvSpPr>
            <a:spLocks noGrp="1"/>
          </p:cNvSpPr>
          <p:nvPr>
            <p:ph type="title"/>
          </p:nvPr>
        </p:nvSpPr>
        <p:spPr>
          <a:xfrm>
            <a:off x="1436886" y="664449"/>
            <a:ext cx="8663883" cy="677108"/>
          </a:xfrm>
        </p:spPr>
        <p:txBody>
          <a:bodyPr wrap="square" lIns="0" tIns="0" rIns="0" bIns="0" anchor="t">
            <a:spAutoFit/>
          </a:bodyPr>
          <a:lstStyle/>
          <a:p>
            <a:pPr algn="ctr"/>
            <a:r>
              <a:rPr lang="en-US" sz="2400" b="1" u="sng">
                <a:effectLst/>
                <a:latin typeface="Calibri"/>
                <a:ea typeface="Calibri"/>
                <a:cs typeface="Times New Roman"/>
              </a:rPr>
              <a:t>2025 Renewal </a:t>
            </a:r>
            <a:r>
              <a:rPr lang="en-US" sz="2400" b="1" u="sng">
                <a:latin typeface="Calibri"/>
                <a:ea typeface="Calibri"/>
                <a:cs typeface="Times New Roman"/>
              </a:rPr>
              <a:t>Project</a:t>
            </a:r>
            <a:r>
              <a:rPr lang="en-US" sz="2400" b="1" u="sng">
                <a:effectLst/>
                <a:latin typeface="Calibri"/>
                <a:ea typeface="Calibri"/>
                <a:cs typeface="Times New Roman"/>
              </a:rPr>
              <a:t> </a:t>
            </a:r>
            <a:r>
              <a:rPr lang="en-US" sz="2400" b="1" u="sng">
                <a:latin typeface="Calibri"/>
                <a:ea typeface="Calibri"/>
                <a:cs typeface="Times New Roman"/>
              </a:rPr>
              <a:t>Overview</a:t>
            </a:r>
            <a:br>
              <a:rPr lang="en-US" sz="1800">
                <a:effectLst/>
                <a:latin typeface="Calibri" panose="020F0502020204030204" pitchFamily="34" charset="0"/>
                <a:ea typeface="Calibri" panose="020F0502020204030204" pitchFamily="34" charset="0"/>
                <a:cs typeface="Times New Roman" panose="02020603050405020304" pitchFamily="18" charset="0"/>
              </a:rPr>
            </a:br>
            <a:endParaRPr lang="en-US" sz="2000" b="1" u="sng"/>
          </a:p>
        </p:txBody>
      </p:sp>
      <p:sp>
        <p:nvSpPr>
          <p:cNvPr id="5" name="Slide Number Placeholder 4">
            <a:extLst>
              <a:ext uri="{FF2B5EF4-FFF2-40B4-BE49-F238E27FC236}">
                <a16:creationId xmlns:a16="http://schemas.microsoft.com/office/drawing/2014/main" id="{B94852ED-2ECB-E22C-42D7-8BAA4D29FCE3}"/>
              </a:ext>
            </a:extLst>
          </p:cNvPr>
          <p:cNvSpPr>
            <a:spLocks noGrp="1"/>
          </p:cNvSpPr>
          <p:nvPr>
            <p:ph type="sldNum" sz="quarter" idx="12"/>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7D4329-BE14-4D69-BC5E-B6482364C620}" type="slidenum">
              <a:rPr lang="en-US" smtClean="0"/>
              <a:pPr/>
              <a:t>5</a:t>
            </a:fld>
            <a:endParaRPr lang="en-US"/>
          </a:p>
        </p:txBody>
      </p:sp>
      <p:sp>
        <p:nvSpPr>
          <p:cNvPr id="7" name="Rectangle 6">
            <a:extLst>
              <a:ext uri="{FF2B5EF4-FFF2-40B4-BE49-F238E27FC236}">
                <a16:creationId xmlns:a16="http://schemas.microsoft.com/office/drawing/2014/main" id="{B1A01EC3-CCA3-AEAA-25D8-4B51920D9FBC}"/>
              </a:ext>
            </a:extLst>
          </p:cNvPr>
          <p:cNvSpPr/>
          <p:nvPr/>
        </p:nvSpPr>
        <p:spPr>
          <a:xfrm>
            <a:off x="550387" y="6008885"/>
            <a:ext cx="3109826" cy="369332"/>
          </a:xfrm>
          <a:prstGeom prst="rect">
            <a:avLst/>
          </a:prstGeom>
        </p:spPr>
        <p:txBody>
          <a:bodyPr wrap="none">
            <a:spAutoFit/>
          </a:bodyPr>
          <a:lstStyle/>
          <a:p>
            <a:pPr marL="12700" lvl="0">
              <a:spcBef>
                <a:spcPts val="100"/>
              </a:spcBef>
              <a:defRPr/>
            </a:pPr>
            <a:r>
              <a:rPr lang="en-US" b="1" spc="-5">
                <a:solidFill>
                  <a:srgbClr val="F78E1E"/>
                </a:solidFill>
                <a:latin typeface="Tahoma"/>
                <a:cs typeface="Tahoma"/>
              </a:rPr>
              <a:t>letsendhomelessness.org</a:t>
            </a:r>
            <a:endParaRPr lang="en-US">
              <a:solidFill>
                <a:prstClr val="black"/>
              </a:solidFill>
              <a:latin typeface="Tahoma"/>
              <a:cs typeface="Tahoma"/>
            </a:endParaRPr>
          </a:p>
        </p:txBody>
      </p:sp>
      <p:sp>
        <p:nvSpPr>
          <p:cNvPr id="8" name="object 7">
            <a:extLst>
              <a:ext uri="{FF2B5EF4-FFF2-40B4-BE49-F238E27FC236}">
                <a16:creationId xmlns:a16="http://schemas.microsoft.com/office/drawing/2014/main" id="{B419AFD0-5ACD-9BBB-C5E7-5208BB3A2172}"/>
              </a:ext>
            </a:extLst>
          </p:cNvPr>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8">
            <a:extLst>
              <a:ext uri="{FF2B5EF4-FFF2-40B4-BE49-F238E27FC236}">
                <a16:creationId xmlns:a16="http://schemas.microsoft.com/office/drawing/2014/main" id="{4CE9DB02-1359-8A64-5F08-81834AD94371}"/>
              </a:ext>
            </a:extLst>
          </p:cNvPr>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9">
            <a:extLst>
              <a:ext uri="{FF2B5EF4-FFF2-40B4-BE49-F238E27FC236}">
                <a16:creationId xmlns:a16="http://schemas.microsoft.com/office/drawing/2014/main" id="{8D1E09C5-2260-19FF-EBC8-826282CD0FD2}"/>
              </a:ext>
            </a:extLst>
          </p:cNvPr>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0">
            <a:extLst>
              <a:ext uri="{FF2B5EF4-FFF2-40B4-BE49-F238E27FC236}">
                <a16:creationId xmlns:a16="http://schemas.microsoft.com/office/drawing/2014/main" id="{F3827979-18D5-D0B6-CC43-44B4DD4A7893}"/>
              </a:ext>
            </a:extLst>
          </p:cNvPr>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1">
            <a:extLst>
              <a:ext uri="{FF2B5EF4-FFF2-40B4-BE49-F238E27FC236}">
                <a16:creationId xmlns:a16="http://schemas.microsoft.com/office/drawing/2014/main" id="{730FD6B4-54BC-3687-E24E-264F9805CAA3}"/>
              </a:ext>
            </a:extLst>
          </p:cNvPr>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2">
            <a:extLst>
              <a:ext uri="{FF2B5EF4-FFF2-40B4-BE49-F238E27FC236}">
                <a16:creationId xmlns:a16="http://schemas.microsoft.com/office/drawing/2014/main" id="{D59EC303-F819-5F7E-4ED3-2B5B5D4152B2}"/>
              </a:ext>
            </a:extLst>
          </p:cNvPr>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3">
            <a:extLst>
              <a:ext uri="{FF2B5EF4-FFF2-40B4-BE49-F238E27FC236}">
                <a16:creationId xmlns:a16="http://schemas.microsoft.com/office/drawing/2014/main" id="{CA80ADDF-90F2-7903-4AF6-AF2C1D5D3B2D}"/>
              </a:ext>
            </a:extLst>
          </p:cNvPr>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4">
            <a:extLst>
              <a:ext uri="{FF2B5EF4-FFF2-40B4-BE49-F238E27FC236}">
                <a16:creationId xmlns:a16="http://schemas.microsoft.com/office/drawing/2014/main" id="{E3E82719-F479-6952-9438-2A813D447450}"/>
              </a:ext>
            </a:extLst>
          </p:cNvPr>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5">
            <a:extLst>
              <a:ext uri="{FF2B5EF4-FFF2-40B4-BE49-F238E27FC236}">
                <a16:creationId xmlns:a16="http://schemas.microsoft.com/office/drawing/2014/main" id="{877F2A54-8A0E-7D43-3D8B-98FA431E9193}"/>
              </a:ext>
            </a:extLst>
          </p:cNvPr>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6">
            <a:extLst>
              <a:ext uri="{FF2B5EF4-FFF2-40B4-BE49-F238E27FC236}">
                <a16:creationId xmlns:a16="http://schemas.microsoft.com/office/drawing/2014/main" id="{612A0DA0-06BA-379F-6296-7866F2AB63C7}"/>
              </a:ext>
            </a:extLst>
          </p:cNvPr>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7">
            <a:extLst>
              <a:ext uri="{FF2B5EF4-FFF2-40B4-BE49-F238E27FC236}">
                <a16:creationId xmlns:a16="http://schemas.microsoft.com/office/drawing/2014/main" id="{0F4552A7-F18F-8AAA-F90E-04ED373F7466}"/>
              </a:ext>
            </a:extLst>
          </p:cNvPr>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8">
            <a:extLst>
              <a:ext uri="{FF2B5EF4-FFF2-40B4-BE49-F238E27FC236}">
                <a16:creationId xmlns:a16="http://schemas.microsoft.com/office/drawing/2014/main" id="{B417272D-F3DF-6DDD-0B7A-5D7273E8B156}"/>
              </a:ext>
            </a:extLst>
          </p:cNvPr>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21" name="Table 20">
            <a:extLst>
              <a:ext uri="{FF2B5EF4-FFF2-40B4-BE49-F238E27FC236}">
                <a16:creationId xmlns:a16="http://schemas.microsoft.com/office/drawing/2014/main" id="{BC9AB685-B9C0-268D-2E9A-CF6BE01A42B7}"/>
              </a:ext>
            </a:extLst>
          </p:cNvPr>
          <p:cNvGraphicFramePr>
            <a:graphicFrameLocks noGrp="1"/>
          </p:cNvGraphicFramePr>
          <p:nvPr>
            <p:extLst>
              <p:ext uri="{D42A27DB-BD31-4B8C-83A1-F6EECF244321}">
                <p14:modId xmlns:p14="http://schemas.microsoft.com/office/powerpoint/2010/main" val="713716184"/>
              </p:ext>
            </p:extLst>
          </p:nvPr>
        </p:nvGraphicFramePr>
        <p:xfrm>
          <a:off x="1050862" y="667925"/>
          <a:ext cx="9774292" cy="4504437"/>
        </p:xfrm>
        <a:graphic>
          <a:graphicData uri="http://schemas.openxmlformats.org/drawingml/2006/table">
            <a:tbl>
              <a:tblPr firstRow="1" bandRow="1">
                <a:tableStyleId>{68D230F3-CF80-4859-8CE7-A43EE81993B5}</a:tableStyleId>
              </a:tblPr>
              <a:tblGrid>
                <a:gridCol w="1851949">
                  <a:extLst>
                    <a:ext uri="{9D8B030D-6E8A-4147-A177-3AD203B41FA5}">
                      <a16:colId xmlns:a16="http://schemas.microsoft.com/office/drawing/2014/main" val="150966102"/>
                    </a:ext>
                  </a:extLst>
                </a:gridCol>
                <a:gridCol w="7922343">
                  <a:extLst>
                    <a:ext uri="{9D8B030D-6E8A-4147-A177-3AD203B41FA5}">
                      <a16:colId xmlns:a16="http://schemas.microsoft.com/office/drawing/2014/main" val="2284233680"/>
                    </a:ext>
                  </a:extLst>
                </a:gridCol>
              </a:tblGrid>
              <a:tr h="648039">
                <a:tc>
                  <a:txBody>
                    <a:bodyPr/>
                    <a:lstStyle/>
                    <a:p>
                      <a:endParaRPr lang="en-US"/>
                    </a:p>
                  </a:txBody>
                  <a:tcPr/>
                </a:tc>
                <a:tc>
                  <a:txBody>
                    <a:bodyPr/>
                    <a:lstStyle/>
                    <a:p>
                      <a:endParaRPr lang="en-US"/>
                    </a:p>
                  </a:txBody>
                  <a:tcPr/>
                </a:tc>
                <a:extLst>
                  <a:ext uri="{0D108BD9-81ED-4DB2-BD59-A6C34878D82A}">
                    <a16:rowId xmlns:a16="http://schemas.microsoft.com/office/drawing/2014/main" val="3863337234"/>
                  </a:ext>
                </a:extLst>
              </a:tr>
              <a:tr h="933181">
                <a:tc>
                  <a:txBody>
                    <a:bodyPr/>
                    <a:lstStyle/>
                    <a:p>
                      <a:pPr algn="ctr"/>
                      <a:r>
                        <a:rPr lang="en-US" sz="1800" dirty="0"/>
                        <a:t>12/22</a:t>
                      </a:r>
                    </a:p>
                    <a:p>
                      <a:pPr algn="ctr"/>
                      <a:endParaRPr lang="en-US" sz="1800" dirty="0"/>
                    </a:p>
                    <a:p>
                      <a:pPr algn="ctr"/>
                      <a:endParaRPr lang="en-US" sz="1800" dirty="0"/>
                    </a:p>
                    <a:p>
                      <a:pPr algn="ctr"/>
                      <a:endParaRPr lang="en-US" sz="1800" dirty="0"/>
                    </a:p>
                    <a:p>
                      <a:pPr algn="ctr"/>
                      <a:r>
                        <a:rPr lang="en-US" sz="1800" dirty="0"/>
                        <a:t>1/7</a:t>
                      </a:r>
                    </a:p>
                    <a:p>
                      <a:pPr algn="ctr"/>
                      <a:endParaRPr lang="en-US" sz="1800" dirty="0"/>
                    </a:p>
                    <a:p>
                      <a:pPr algn="ctr"/>
                      <a:endParaRPr lang="en-US" sz="1800" dirty="0"/>
                    </a:p>
                    <a:p>
                      <a:pPr algn="ctr"/>
                      <a:r>
                        <a:rPr lang="en-US" sz="1800" dirty="0"/>
                        <a:t>1/10</a:t>
                      </a:r>
                    </a:p>
                  </a:txBody>
                  <a:tcPr/>
                </a:tc>
                <a:tc>
                  <a:txBody>
                    <a:bodyPr/>
                    <a:lstStyle/>
                    <a:p>
                      <a:r>
                        <a:rPr lang="en-US" sz="1800" dirty="0"/>
                        <a:t>Deadline to appeal (see Ranking Protocol for Process) Noon to </a:t>
                      </a:r>
                      <a:r>
                        <a:rPr lang="en-US" sz="1800" dirty="0">
                          <a:hlinkClick r:id="rId6"/>
                        </a:rPr>
                        <a:t>Jkeys@letsendhomelessness.org</a:t>
                      </a:r>
                      <a:endParaRPr lang="en-US" sz="1800" dirty="0"/>
                    </a:p>
                    <a:p>
                      <a:endParaRPr lang="en-US" sz="1800" dirty="0"/>
                    </a:p>
                    <a:p>
                      <a:endParaRPr lang="en-US" sz="1800" dirty="0"/>
                    </a:p>
                    <a:p>
                      <a:r>
                        <a:rPr lang="en-US" sz="1800" dirty="0"/>
                        <a:t>PEH publishes Consolidated Application and Priority list, available for public comment on letsendhomelessness.org</a:t>
                      </a:r>
                    </a:p>
                    <a:p>
                      <a:endParaRPr lang="en-US" sz="1800" dirty="0"/>
                    </a:p>
                    <a:p>
                      <a:r>
                        <a:rPr lang="en-US" sz="1800" b="0" i="0" u="none" strike="noStrike" baseline="0" dirty="0">
                          <a:solidFill>
                            <a:schemeClr val="tx1"/>
                          </a:solidFill>
                          <a:latin typeface="+mn-lt"/>
                          <a:ea typeface="+mn-ea"/>
                          <a:cs typeface="+mn-cs"/>
                        </a:rPr>
                        <a:t>Public comments due to treeclemonds@letsendhomelessness.org 	</a:t>
                      </a:r>
                    </a:p>
                    <a:p>
                      <a:pPr lvl="0">
                        <a:buNone/>
                      </a:pPr>
                      <a:endParaRPr lang="en-US" sz="1800" dirty="0"/>
                    </a:p>
                  </a:txBody>
                  <a:tcPr/>
                </a:tc>
                <a:extLst>
                  <a:ext uri="{0D108BD9-81ED-4DB2-BD59-A6C34878D82A}">
                    <a16:rowId xmlns:a16="http://schemas.microsoft.com/office/drawing/2014/main" val="142377769"/>
                  </a:ext>
                </a:extLst>
              </a:tr>
              <a:tr h="648039">
                <a:tc>
                  <a:txBody>
                    <a:bodyPr/>
                    <a:lstStyle/>
                    <a:p>
                      <a:pPr lvl="0" algn="ctr">
                        <a:buNone/>
                      </a:pPr>
                      <a:r>
                        <a:rPr lang="en-US" sz="1800"/>
                        <a:t>1/14</a:t>
                      </a:r>
                    </a:p>
                  </a:txBody>
                  <a:tcPr/>
                </a:tc>
                <a:tc>
                  <a:txBody>
                    <a:bodyPr/>
                    <a:lstStyle/>
                    <a:p>
                      <a:pPr lvl="0">
                        <a:buNone/>
                      </a:pPr>
                      <a:r>
                        <a:rPr lang="en-US" sz="1800" dirty="0"/>
                        <a:t>PEH submits Consolidated Application to HUD by 8pm</a:t>
                      </a:r>
                    </a:p>
                  </a:txBody>
                  <a:tcPr/>
                </a:tc>
                <a:extLst>
                  <a:ext uri="{0D108BD9-81ED-4DB2-BD59-A6C34878D82A}">
                    <a16:rowId xmlns:a16="http://schemas.microsoft.com/office/drawing/2014/main" val="3174831491"/>
                  </a:ext>
                </a:extLst>
              </a:tr>
              <a:tr h="648039">
                <a:tc>
                  <a:txBody>
                    <a:bodyPr/>
                    <a:lstStyle/>
                    <a:p>
                      <a:pPr lvl="0" algn="ctr">
                        <a:buNone/>
                      </a:pPr>
                      <a:r>
                        <a:rPr lang="en-US" sz="1800"/>
                        <a:t>5/1</a:t>
                      </a:r>
                    </a:p>
                  </a:txBody>
                  <a:tcPr/>
                </a:tc>
                <a:tc>
                  <a:txBody>
                    <a:bodyPr/>
                    <a:lstStyle/>
                    <a:p>
                      <a:pPr lvl="0">
                        <a:buNone/>
                      </a:pPr>
                      <a:r>
                        <a:rPr lang="en-US" sz="1800" dirty="0"/>
                        <a:t>Anticipated award date and performance period start date </a:t>
                      </a:r>
                    </a:p>
                    <a:p>
                      <a:pPr lvl="0">
                        <a:buNone/>
                      </a:pPr>
                      <a:r>
                        <a:rPr lang="en-US" sz="1800" dirty="0"/>
                        <a:t>Award Amounts might be available at the end of May, but potentially in June</a:t>
                      </a:r>
                    </a:p>
                  </a:txBody>
                  <a:tcPr/>
                </a:tc>
                <a:extLst>
                  <a:ext uri="{0D108BD9-81ED-4DB2-BD59-A6C34878D82A}">
                    <a16:rowId xmlns:a16="http://schemas.microsoft.com/office/drawing/2014/main" val="615672020"/>
                  </a:ext>
                </a:extLst>
              </a:tr>
            </a:tbl>
          </a:graphicData>
        </a:graphic>
      </p:graphicFrame>
    </p:spTree>
    <p:extLst>
      <p:ext uri="{BB962C8B-B14F-4D97-AF65-F5344CB8AC3E}">
        <p14:creationId xmlns:p14="http://schemas.microsoft.com/office/powerpoint/2010/main" val="1763252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62582" y="637419"/>
            <a:ext cx="10062662" cy="689932"/>
          </a:xfrm>
          <a:prstGeom prst="rect">
            <a:avLst/>
          </a:prstGeom>
        </p:spPr>
        <p:txBody>
          <a:bodyPr vert="horz" wrap="square" lIns="0" tIns="12700" rIns="0" bIns="0" rtlCol="0" anchor="t">
            <a:spAutoFit/>
          </a:bodyPr>
          <a:lstStyle/>
          <a:p>
            <a:pPr marL="12700" algn="ctr">
              <a:spcBef>
                <a:spcPts val="100"/>
              </a:spcBef>
            </a:pPr>
            <a:r>
              <a:rPr lang="en-US" b="1">
                <a:cs typeface="Tahoma"/>
              </a:rPr>
              <a:t>Local Review Committee</a:t>
            </a:r>
          </a:p>
        </p:txBody>
      </p:sp>
      <p:sp>
        <p:nvSpPr>
          <p:cNvPr id="20" name="object 20"/>
          <p:cNvSpPr txBox="1"/>
          <p:nvPr/>
        </p:nvSpPr>
        <p:spPr>
          <a:xfrm>
            <a:off x="1025371" y="1572173"/>
            <a:ext cx="10055385" cy="3800398"/>
          </a:xfrm>
          <a:prstGeom prst="rect">
            <a:avLst/>
          </a:prstGeom>
        </p:spPr>
        <p:txBody>
          <a:bodyPr vert="horz" wrap="square" lIns="0" tIns="217804" rIns="0" bIns="0" rtlCol="0" anchor="t">
            <a:spAutoFit/>
          </a:bodyPr>
          <a:lstStyle/>
          <a:p>
            <a:pPr marL="355600" indent="-342900">
              <a:spcBef>
                <a:spcPts val="1714"/>
              </a:spcBef>
              <a:buClr>
                <a:srgbClr val="F78E1E"/>
              </a:buClr>
              <a:buFont typeface="Arial"/>
              <a:buChar char="•"/>
              <a:tabLst>
                <a:tab pos="349250" algn="l"/>
              </a:tabLst>
              <a:defRPr/>
            </a:pPr>
            <a:r>
              <a:rPr lang="en-US" sz="2000">
                <a:effectLst/>
                <a:latin typeface="Calibri"/>
                <a:ea typeface="Calibri"/>
                <a:cs typeface="Times New Roman"/>
              </a:rPr>
              <a:t>The Local Application Review Committee is the entity that will review, score, and rank projects. </a:t>
            </a:r>
            <a:endParaRPr lang="en-US" sz="2000">
              <a:latin typeface="Calibri"/>
              <a:ea typeface="Calibri"/>
              <a:cs typeface="Times New Roman"/>
            </a:endParaRPr>
          </a:p>
          <a:p>
            <a:pPr marL="355600" indent="-342900">
              <a:spcBef>
                <a:spcPts val="1714"/>
              </a:spcBef>
              <a:buClr>
                <a:srgbClr val="F78E1E"/>
              </a:buClr>
              <a:buFont typeface="Arial"/>
              <a:buChar char="•"/>
              <a:tabLst>
                <a:tab pos="349250" algn="l"/>
              </a:tabLst>
              <a:defRPr/>
            </a:pPr>
            <a:r>
              <a:rPr lang="en-US" sz="2000">
                <a:latin typeface="Calibri"/>
                <a:ea typeface="Calibri"/>
                <a:cs typeface="Times New Roman"/>
              </a:rPr>
              <a:t>Members </a:t>
            </a:r>
            <a:r>
              <a:rPr lang="en-US" sz="2000">
                <a:effectLst/>
                <a:latin typeface="Calibri"/>
                <a:ea typeface="Calibri"/>
                <a:cs typeface="Times New Roman"/>
              </a:rPr>
              <a:t>of </a:t>
            </a:r>
            <a:r>
              <a:rPr lang="en-US" sz="2000">
                <a:latin typeface="Calibri"/>
                <a:ea typeface="Calibri"/>
                <a:cs typeface="Times New Roman"/>
              </a:rPr>
              <a:t>the Review Committee</a:t>
            </a:r>
            <a:r>
              <a:rPr lang="en-US" sz="2000">
                <a:effectLst/>
                <a:latin typeface="Calibri"/>
                <a:ea typeface="Calibri"/>
                <a:cs typeface="Times New Roman"/>
              </a:rPr>
              <a:t> either sit on the CoC Board or are representatives of the community at large.</a:t>
            </a:r>
            <a:r>
              <a:rPr lang="en-US" sz="2000">
                <a:latin typeface="Calibri"/>
                <a:ea typeface="Calibri"/>
                <a:cs typeface="Times New Roman"/>
              </a:rPr>
              <a:t> </a:t>
            </a:r>
            <a:r>
              <a:rPr lang="en-US" sz="2000">
                <a:effectLst/>
                <a:latin typeface="Calibri"/>
                <a:ea typeface="Calibri"/>
                <a:cs typeface="Times New Roman"/>
              </a:rPr>
              <a:t>Members </a:t>
            </a:r>
            <a:r>
              <a:rPr lang="en-US" sz="2000">
                <a:latin typeface="Calibri"/>
                <a:ea typeface="Calibri"/>
                <a:cs typeface="Times New Roman"/>
              </a:rPr>
              <a:t>may not have</a:t>
            </a:r>
            <a:r>
              <a:rPr lang="en-US" sz="2000">
                <a:effectLst/>
                <a:latin typeface="Calibri"/>
                <a:ea typeface="Calibri"/>
                <a:cs typeface="Times New Roman"/>
              </a:rPr>
              <a:t> </a:t>
            </a:r>
            <a:r>
              <a:rPr lang="en-US" sz="2000">
                <a:latin typeface="Calibri"/>
                <a:ea typeface="Calibri"/>
                <a:cs typeface="Times New Roman"/>
              </a:rPr>
              <a:t>a conflict of interest.</a:t>
            </a:r>
          </a:p>
          <a:p>
            <a:pPr marL="355600" indent="-342900">
              <a:spcBef>
                <a:spcPts val="1714"/>
              </a:spcBef>
              <a:buClr>
                <a:srgbClr val="F78E1E"/>
              </a:buClr>
              <a:buFont typeface="Arial"/>
              <a:buChar char="•"/>
              <a:tabLst>
                <a:tab pos="349250" algn="l"/>
              </a:tabLst>
              <a:defRPr/>
            </a:pPr>
            <a:r>
              <a:rPr lang="en-US" sz="2000">
                <a:latin typeface="Calibri"/>
                <a:ea typeface="Calibri"/>
                <a:cs typeface="Times New Roman"/>
              </a:rPr>
              <a:t>The Review Committee will score and rank projects based on Local Application criteria that can be found on the PEH website. The project with the highest score will be ranked #1.</a:t>
            </a:r>
            <a:endParaRPr lang="en-US" sz="2000" b="0" i="0" u="none" strike="noStrike" kern="1200" cap="none" spc="0" normalizeH="0" baseline="0" noProof="0">
              <a:ln>
                <a:noFill/>
              </a:ln>
              <a:effectLst/>
              <a:uLnTx/>
              <a:uFillTx/>
              <a:latin typeface="Calibri"/>
              <a:ea typeface="Calibri"/>
              <a:cs typeface="Times New Roman"/>
            </a:endParaRPr>
          </a:p>
          <a:p>
            <a:pPr marL="355600" indent="-342900">
              <a:spcBef>
                <a:spcPts val="1714"/>
              </a:spcBef>
              <a:buClr>
                <a:srgbClr val="F78E1E"/>
              </a:buClr>
              <a:buFont typeface="Arial"/>
              <a:buChar char="•"/>
              <a:tabLst>
                <a:tab pos="349250" algn="l"/>
              </a:tabLst>
              <a:defRPr/>
            </a:pPr>
            <a:r>
              <a:rPr lang="en-US" sz="2000">
                <a:latin typeface="Calibri"/>
                <a:ea typeface="Calibri"/>
                <a:cs typeface="Times New Roman"/>
              </a:rPr>
              <a:t>Ranked projects will fall into Tier I and Tier II to determine which projects will move forward to submission to HUD.</a:t>
            </a:r>
            <a:endParaRPr lang="en-US" sz="2000">
              <a:solidFill>
                <a:prstClr val="black"/>
              </a:solidFill>
              <a:latin typeface="Calibri"/>
              <a:ea typeface="Calibri"/>
              <a:cs typeface="Times New Roman"/>
            </a:endParaRPr>
          </a:p>
          <a:p>
            <a:pPr marL="12700">
              <a:spcBef>
                <a:spcPts val="1714"/>
              </a:spcBef>
              <a:buClr>
                <a:srgbClr val="F78E1E"/>
              </a:buClr>
              <a:tabLst>
                <a:tab pos="349250" algn="l"/>
              </a:tabLst>
              <a:defRPr/>
            </a:pPr>
            <a:endParaRPr lang="en-US" sz="1600">
              <a:solidFill>
                <a:prstClr val="black"/>
              </a:solidFill>
              <a:highlight>
                <a:srgbClr val="FFFF00"/>
              </a:highlight>
              <a:latin typeface="Trebuchet MS"/>
              <a:cs typeface="Trebuchet MS"/>
            </a:endParaRPr>
          </a:p>
        </p:txBody>
      </p:sp>
    </p:spTree>
    <p:extLst>
      <p:ext uri="{BB962C8B-B14F-4D97-AF65-F5344CB8AC3E}">
        <p14:creationId xmlns:p14="http://schemas.microsoft.com/office/powerpoint/2010/main" val="248764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828675" y="1717724"/>
            <a:ext cx="10350215" cy="4047731"/>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nchor="t"/>
          <a:lstStyle/>
          <a:p>
            <a:pPr marL="457200" indent="-457200">
              <a:lnSpc>
                <a:spcPct val="150000"/>
              </a:lnSpc>
              <a:buFont typeface="Arial"/>
              <a:buChar char="•"/>
              <a:defRPr/>
            </a:pPr>
            <a:r>
              <a:rPr lang="en-US" sz="2000"/>
              <a:t>Each year HUD determines the percentage of the Annual Renewal Demand (ARD) that will be included in Tier I.  Projects ranked in Tier I are assured of being moved forward for submission to HUD. </a:t>
            </a:r>
            <a:endParaRPr lang="en-US" sz="2000">
              <a:ea typeface="+mn-lt"/>
              <a:cs typeface="+mn-lt"/>
            </a:endParaRPr>
          </a:p>
          <a:p>
            <a:pPr marL="457200" indent="-457200">
              <a:lnSpc>
                <a:spcPct val="150000"/>
              </a:lnSpc>
              <a:buFont typeface="Arial"/>
              <a:buChar char="•"/>
              <a:defRPr/>
            </a:pPr>
            <a:r>
              <a:rPr lang="en-US" sz="2000">
                <a:ea typeface="+mn-lt"/>
                <a:cs typeface="+mn-lt"/>
              </a:rPr>
              <a:t>CoC Planning Grants are non-competitive. </a:t>
            </a:r>
            <a:endParaRPr lang="en-US" sz="2000">
              <a:ea typeface="Calibri"/>
              <a:cs typeface="Calibri"/>
            </a:endParaRPr>
          </a:p>
          <a:p>
            <a:pPr marL="457200" indent="-457200">
              <a:lnSpc>
                <a:spcPct val="150000"/>
              </a:lnSpc>
              <a:buFont typeface="Arial"/>
              <a:buChar char="•"/>
              <a:defRPr/>
            </a:pPr>
            <a:r>
              <a:rPr lang="en-US" sz="2000">
                <a:ea typeface="Calibri"/>
                <a:cs typeface="Calibri"/>
              </a:rPr>
              <a:t>For 2025, Tier I will be 30%.</a:t>
            </a:r>
          </a:p>
          <a:p>
            <a:pPr marL="914400" lvl="1" indent="-457200">
              <a:lnSpc>
                <a:spcPct val="150000"/>
              </a:lnSpc>
              <a:buFont typeface="Courier New"/>
              <a:buChar char="o"/>
              <a:defRPr/>
            </a:pPr>
            <a:r>
              <a:rPr lang="en-US" sz="2000">
                <a:ea typeface="Calibri"/>
                <a:cs typeface="Calibri"/>
              </a:rPr>
              <a:t>HUD is capping Permanent Housing (PH) funding to 30%. This includes PSH, RRH, and Joint TH-RRH</a:t>
            </a:r>
          </a:p>
          <a:p>
            <a:pPr marL="457200" indent="-457200">
              <a:lnSpc>
                <a:spcPct val="150000"/>
              </a:lnSpc>
              <a:buFont typeface="Arial"/>
              <a:buChar char="•"/>
              <a:defRPr/>
            </a:pPr>
            <a:r>
              <a:rPr lang="en-US" sz="2000">
                <a:ea typeface="Calibri"/>
                <a:cs typeface="Calibri"/>
              </a:rPr>
              <a:t>Projects ranked in Tier II (70%) are not guaranteed to move forward to submission to HUD.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  </a:t>
            </a:r>
            <a:br>
              <a:rPr lang="en-US" sz="1600"/>
            </a:br>
            <a:endParaRPr lang="en-US" sz="1600" b="0" i="0" u="none" strike="noStrike" kern="1200" cap="none" spc="0" normalizeH="0" baseline="0" noProof="0">
              <a:ln>
                <a:noFill/>
              </a:ln>
              <a:solidFill>
                <a:prstClr val="black"/>
              </a:solidFill>
              <a:effectLst/>
              <a:uLnTx/>
              <a:uFillTx/>
              <a:latin typeface="Calibri"/>
              <a:ea typeface="Calibri"/>
              <a:cs typeface="Calibri"/>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3999" y="791748"/>
            <a:ext cx="10062663" cy="689932"/>
          </a:xfrm>
          <a:prstGeom prst="rect">
            <a:avLst/>
          </a:prstGeom>
        </p:spPr>
        <p:txBody>
          <a:bodyPr vert="horz" wrap="square" lIns="0" tIns="12700" rIns="0" bIns="0" rtlCol="0">
            <a:spAutoFit/>
          </a:bodyPr>
          <a:lstStyle/>
          <a:p>
            <a:pPr marL="12700" algn="ctr">
              <a:lnSpc>
                <a:spcPct val="100000"/>
              </a:lnSpc>
              <a:spcBef>
                <a:spcPts val="100"/>
              </a:spcBef>
            </a:pPr>
            <a:r>
              <a:rPr lang="en-US" sz="4400" b="1"/>
              <a:t>Tier Funding</a:t>
            </a:r>
            <a:endParaRPr sz="4600">
              <a:latin typeface="Tahoma"/>
              <a:cs typeface="Tahoma"/>
            </a:endParaRPr>
          </a:p>
        </p:txBody>
      </p:sp>
      <p:sp>
        <p:nvSpPr>
          <p:cNvPr id="21" name="object 21"/>
          <p:cNvSpPr txBox="1"/>
          <p:nvPr/>
        </p:nvSpPr>
        <p:spPr>
          <a:xfrm>
            <a:off x="6231077" y="2102591"/>
            <a:ext cx="4360545" cy="743151"/>
          </a:xfrm>
          <a:prstGeom prst="rect">
            <a:avLst/>
          </a:prstGeom>
        </p:spPr>
        <p:txBody>
          <a:bodyPr vert="horz" wrap="square" lIns="0" tIns="217804" rIns="0" bIns="0" rtlCol="0">
            <a:spAutoFit/>
          </a:bodyPr>
          <a:lstStyle/>
          <a:p>
            <a:pPr marL="348615" marR="0" lvl="0" indent="-335915" algn="l" defTabSz="914400" rtl="0" eaLnBrk="1" fontAlgn="auto" latinLnBrk="0" hangingPunct="1">
              <a:lnSpc>
                <a:spcPct val="100000"/>
              </a:lnSpc>
              <a:spcBef>
                <a:spcPts val="1714"/>
              </a:spcBef>
              <a:spcAft>
                <a:spcPts val="0"/>
              </a:spcAft>
              <a:buClr>
                <a:srgbClr val="F78E1E"/>
              </a:buClr>
              <a:buSzTx/>
              <a:buFont typeface="Arial"/>
              <a:buChar char="•"/>
              <a:tabLst>
                <a:tab pos="349250" algn="l"/>
              </a:tabLst>
              <a:defRPr/>
            </a:pPr>
            <a:endParaRPr kumimoji="0" sz="3400" b="0" i="0" u="none" strike="noStrike" kern="1200" cap="none" spc="0" normalizeH="0" baseline="0" noProof="0">
              <a:ln>
                <a:noFill/>
              </a:ln>
              <a:solidFill>
                <a:prstClr val="black"/>
              </a:solidFill>
              <a:effectLst/>
              <a:uLnTx/>
              <a:uFillTx/>
              <a:latin typeface="Trebuchet MS"/>
              <a:ea typeface="+mn-ea"/>
              <a:cs typeface="Trebuchet MS"/>
            </a:endParaRPr>
          </a:p>
        </p:txBody>
      </p:sp>
    </p:spTree>
    <p:extLst>
      <p:ext uri="{BB962C8B-B14F-4D97-AF65-F5344CB8AC3E}">
        <p14:creationId xmlns:p14="http://schemas.microsoft.com/office/powerpoint/2010/main" val="1288871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675" y="-19050"/>
            <a:ext cx="1226820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896619" y="1441858"/>
            <a:ext cx="10117031" cy="3571762"/>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nchor="t"/>
          <a:lstStyle/>
          <a:p>
            <a:pPr marL="171450" marR="0" indent="-171450">
              <a:spcBef>
                <a:spcPts val="0"/>
              </a:spcBef>
              <a:spcAft>
                <a:spcPts val="800"/>
              </a:spcAft>
              <a:buFont typeface="Arial"/>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584200" indent="-571500">
              <a:spcBef>
                <a:spcPts val="1714"/>
              </a:spcBef>
              <a:buFont typeface="Arial" panose="020B0604020202020204" pitchFamily="34" charset="0"/>
              <a:buChar char="•"/>
            </a:pPr>
            <a:r>
              <a:rPr lang="en-US" sz="2000" dirty="0">
                <a:latin typeface="Calibri"/>
                <a:ea typeface="Calibri"/>
                <a:cs typeface="Calibri"/>
              </a:rPr>
              <a:t>Scoring for renewal projects is heavily weighted on program performance and efficiency. </a:t>
            </a:r>
            <a:endParaRPr lang="en-US" dirty="0">
              <a:latin typeface="Calibri"/>
              <a:ea typeface="Calibri"/>
              <a:cs typeface="Calibri"/>
            </a:endParaRPr>
          </a:p>
          <a:p>
            <a:pPr marL="584200" indent="-571500">
              <a:spcBef>
                <a:spcPts val="1714"/>
              </a:spcBef>
              <a:buFont typeface="Arial" panose="020B0604020202020204" pitchFamily="34" charset="0"/>
              <a:buChar char="•"/>
            </a:pPr>
            <a:r>
              <a:rPr lang="en-US" sz="2000" dirty="0">
                <a:latin typeface="Calibri"/>
                <a:ea typeface="Calibri"/>
                <a:cs typeface="Calibri"/>
              </a:rPr>
              <a:t>Renewal project APRs for the period </a:t>
            </a:r>
            <a:r>
              <a:rPr lang="en-US" sz="2000" b="1" dirty="0">
                <a:latin typeface="Calibri"/>
                <a:ea typeface="Calibri"/>
                <a:cs typeface="Calibri"/>
              </a:rPr>
              <a:t>10/1/23 to 9/30/24</a:t>
            </a:r>
            <a:r>
              <a:rPr lang="en-US" sz="2000" dirty="0">
                <a:latin typeface="Calibri"/>
                <a:ea typeface="Calibri"/>
                <a:cs typeface="Calibri"/>
              </a:rPr>
              <a:t> (HUD's FY) will be used to score renewal project applications.</a:t>
            </a:r>
            <a:endParaRPr lang="en-US" dirty="0">
              <a:latin typeface="Calibri"/>
              <a:ea typeface="Calibri"/>
              <a:cs typeface="Calibri"/>
            </a:endParaRPr>
          </a:p>
          <a:p>
            <a:pPr marL="584200" indent="-571500">
              <a:spcBef>
                <a:spcPts val="1714"/>
              </a:spcBef>
              <a:buFont typeface="Arial" panose="020B0604020202020204" pitchFamily="34" charset="0"/>
              <a:buChar char="•"/>
            </a:pPr>
            <a:r>
              <a:rPr lang="en-US" dirty="0">
                <a:effectLst/>
                <a:latin typeface="Calibri"/>
                <a:ea typeface="Calibri"/>
                <a:cs typeface="Calibri"/>
              </a:rPr>
              <a:t>Projects </a:t>
            </a:r>
            <a:r>
              <a:rPr lang="en-US" dirty="0">
                <a:latin typeface="Calibri"/>
                <a:ea typeface="Calibri"/>
                <a:cs typeface="Calibri"/>
              </a:rPr>
              <a:t>ranked in</a:t>
            </a:r>
            <a:r>
              <a:rPr lang="en-US" dirty="0">
                <a:effectLst/>
                <a:latin typeface="Calibri"/>
                <a:ea typeface="Calibri"/>
                <a:cs typeface="Calibri"/>
              </a:rPr>
              <a:t> the top 30% will be assigned to Tier I. Projects in the bottom 70% will be </a:t>
            </a:r>
            <a:r>
              <a:rPr lang="en-US" sz="2000" dirty="0">
                <a:effectLst/>
                <a:latin typeface="Calibri"/>
                <a:ea typeface="Calibri"/>
                <a:cs typeface="Times New Roman"/>
              </a:rPr>
              <a:t>assigned to Tier II.</a:t>
            </a:r>
            <a:endParaRPr lang="en-US" sz="2000" dirty="0">
              <a:latin typeface="Calibri"/>
              <a:ea typeface="Calibri"/>
              <a:cs typeface="Times New Roman"/>
            </a:endParaRPr>
          </a:p>
          <a:p>
            <a:pPr marL="584200" indent="-571500">
              <a:spcBef>
                <a:spcPts val="1714"/>
              </a:spcBef>
              <a:buFont typeface="Arial" panose="020B0604020202020204" pitchFamily="34" charset="0"/>
              <a:buChar char="•"/>
            </a:pPr>
            <a:r>
              <a:rPr lang="en-US" sz="2000" dirty="0">
                <a:latin typeface="Calibri"/>
                <a:ea typeface="Calibri"/>
                <a:cs typeface="Times New Roman"/>
              </a:rPr>
              <a:t>Only the top 30% of Permanent Housing (PH) Projects will be accepted. Therefore, any PH projects outside the top 30% will be asked to adjust to TH or SSO (including Street Outreach).</a:t>
            </a:r>
            <a:endParaRPr lang="en-US" sz="2000" dirty="0">
              <a:effectLst/>
              <a:latin typeface="Calibri"/>
              <a:ea typeface="Calibri"/>
              <a:cs typeface="Times New Roman"/>
            </a:endParaRPr>
          </a:p>
          <a:p>
            <a:pPr marR="0">
              <a:lnSpc>
                <a:spcPct val="107000"/>
              </a:lnSpc>
              <a:spcBef>
                <a:spcPts val="0"/>
              </a:spcBef>
              <a:spcAft>
                <a:spcPts val="800"/>
              </a:spcAft>
            </a:pPr>
            <a:endParaRPr lang="en-US" sz="2000" b="1" dirty="0">
              <a:solidFill>
                <a:srgbClr val="FF0000"/>
              </a:solidFill>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45633" y="722376"/>
            <a:ext cx="10098724" cy="566822"/>
          </a:xfrm>
          <a:prstGeom prst="rect">
            <a:avLst/>
          </a:prstGeom>
        </p:spPr>
        <p:txBody>
          <a:bodyPr vert="horz" wrap="square" lIns="0" tIns="12700" rIns="0" bIns="0" rtlCol="0" anchor="t">
            <a:spAutoFit/>
          </a:bodyPr>
          <a:lstStyle/>
          <a:p>
            <a:pPr marL="12700" algn="ctr">
              <a:lnSpc>
                <a:spcPct val="100000"/>
              </a:lnSpc>
              <a:spcBef>
                <a:spcPts val="100"/>
              </a:spcBef>
            </a:pPr>
            <a:r>
              <a:rPr lang="en-US" sz="3600" b="1"/>
              <a:t>Renewal Projects in bottom 70% of Projects</a:t>
            </a:r>
            <a:endParaRPr lang="en-US" sz="3600">
              <a:latin typeface="Tahoma"/>
              <a:cs typeface="Tahoma"/>
            </a:endParaRPr>
          </a:p>
        </p:txBody>
      </p:sp>
    </p:spTree>
    <p:extLst>
      <p:ext uri="{BB962C8B-B14F-4D97-AF65-F5344CB8AC3E}">
        <p14:creationId xmlns:p14="http://schemas.microsoft.com/office/powerpoint/2010/main" val="2734537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A6C80C4-00AA-821D-CD82-0AC7C074173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C695954-C147-15D6-0B7F-1871E55D8C89}"/>
              </a:ext>
            </a:extLst>
          </p:cNvPr>
          <p:cNvSpPr/>
          <p:nvPr/>
        </p:nvSpPr>
        <p:spPr>
          <a:xfrm>
            <a:off x="-1"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a:extLst>
              <a:ext uri="{FF2B5EF4-FFF2-40B4-BE49-F238E27FC236}">
                <a16:creationId xmlns:a16="http://schemas.microsoft.com/office/drawing/2014/main" id="{96BC1AA7-C525-E48F-C550-782DAB05CC2F}"/>
              </a:ext>
            </a:extLst>
          </p:cNvPr>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a:extLst>
              <a:ext uri="{FF2B5EF4-FFF2-40B4-BE49-F238E27FC236}">
                <a16:creationId xmlns:a16="http://schemas.microsoft.com/office/drawing/2014/main" id="{DDC07A9D-2A69-1EBE-7001-B2FD88D53394}"/>
              </a:ext>
            </a:extLst>
          </p:cNvPr>
          <p:cNvSpPr/>
          <p:nvPr/>
        </p:nvSpPr>
        <p:spPr>
          <a:xfrm>
            <a:off x="2785085" y="654367"/>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a:extLst>
              <a:ext uri="{FF2B5EF4-FFF2-40B4-BE49-F238E27FC236}">
                <a16:creationId xmlns:a16="http://schemas.microsoft.com/office/drawing/2014/main" id="{89DDDF8F-5682-E364-0C3F-DCE333FF3DBB}"/>
              </a:ext>
            </a:extLst>
          </p:cNvPr>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a:extLst>
              <a:ext uri="{FF2B5EF4-FFF2-40B4-BE49-F238E27FC236}">
                <a16:creationId xmlns:a16="http://schemas.microsoft.com/office/drawing/2014/main" id="{666F7BE8-6B27-E442-F687-B4C2E7295224}"/>
              </a:ext>
            </a:extLst>
          </p:cNvPr>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a:extLst>
              <a:ext uri="{FF2B5EF4-FFF2-40B4-BE49-F238E27FC236}">
                <a16:creationId xmlns:a16="http://schemas.microsoft.com/office/drawing/2014/main" id="{F070AC21-426C-0FCB-D3CA-C116E20008D9}"/>
              </a:ext>
            </a:extLst>
          </p:cNvPr>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a:extLst>
              <a:ext uri="{FF2B5EF4-FFF2-40B4-BE49-F238E27FC236}">
                <a16:creationId xmlns:a16="http://schemas.microsoft.com/office/drawing/2014/main" id="{98AC1EF4-E62C-860C-C83A-F80A58D59987}"/>
              </a:ext>
            </a:extLst>
          </p:cNvPr>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a:extLst>
              <a:ext uri="{FF2B5EF4-FFF2-40B4-BE49-F238E27FC236}">
                <a16:creationId xmlns:a16="http://schemas.microsoft.com/office/drawing/2014/main" id="{4B47E6FB-A7AB-97B8-AD3E-E6477C17D6FE}"/>
              </a:ext>
            </a:extLst>
          </p:cNvPr>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a:extLst>
              <a:ext uri="{FF2B5EF4-FFF2-40B4-BE49-F238E27FC236}">
                <a16:creationId xmlns:a16="http://schemas.microsoft.com/office/drawing/2014/main" id="{01ED33EA-0304-240C-4AA6-C1A230C2AAA3}"/>
              </a:ext>
            </a:extLst>
          </p:cNvPr>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a:extLst>
              <a:ext uri="{FF2B5EF4-FFF2-40B4-BE49-F238E27FC236}">
                <a16:creationId xmlns:a16="http://schemas.microsoft.com/office/drawing/2014/main" id="{514FC503-EFCA-4A8D-A074-EE3967A827AF}"/>
              </a:ext>
            </a:extLst>
          </p:cNvPr>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a:extLst>
              <a:ext uri="{FF2B5EF4-FFF2-40B4-BE49-F238E27FC236}">
                <a16:creationId xmlns:a16="http://schemas.microsoft.com/office/drawing/2014/main" id="{4C9CF8AC-7E50-C6E9-6EB1-55A6D8F7FEA9}"/>
              </a:ext>
            </a:extLst>
          </p:cNvPr>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a:extLst>
              <a:ext uri="{FF2B5EF4-FFF2-40B4-BE49-F238E27FC236}">
                <a16:creationId xmlns:a16="http://schemas.microsoft.com/office/drawing/2014/main" id="{5BDF52F2-F16F-674C-EFF3-8328C2F0534A}"/>
              </a:ext>
            </a:extLst>
          </p:cNvPr>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a:extLst>
              <a:ext uri="{FF2B5EF4-FFF2-40B4-BE49-F238E27FC236}">
                <a16:creationId xmlns:a16="http://schemas.microsoft.com/office/drawing/2014/main" id="{0DD8BA9F-3C6F-95E7-BE5B-5F36F8B2E866}"/>
              </a:ext>
            </a:extLst>
          </p:cNvPr>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a:extLst>
              <a:ext uri="{FF2B5EF4-FFF2-40B4-BE49-F238E27FC236}">
                <a16:creationId xmlns:a16="http://schemas.microsoft.com/office/drawing/2014/main" id="{2F7CE3E0-86F0-9FB8-F613-E0D9FC718649}"/>
              </a:ext>
            </a:extLst>
          </p:cNvPr>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a:extLst>
              <a:ext uri="{FF2B5EF4-FFF2-40B4-BE49-F238E27FC236}">
                <a16:creationId xmlns:a16="http://schemas.microsoft.com/office/drawing/2014/main" id="{7F7CB06F-3895-67AB-4889-B5AB7FB4F054}"/>
              </a:ext>
            </a:extLst>
          </p:cNvPr>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a:extLst>
              <a:ext uri="{FF2B5EF4-FFF2-40B4-BE49-F238E27FC236}">
                <a16:creationId xmlns:a16="http://schemas.microsoft.com/office/drawing/2014/main" id="{9852F2DC-0CDC-423B-5720-0267D3BB30A1}"/>
              </a:ext>
            </a:extLst>
          </p:cNvPr>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a:extLst>
              <a:ext uri="{FF2B5EF4-FFF2-40B4-BE49-F238E27FC236}">
                <a16:creationId xmlns:a16="http://schemas.microsoft.com/office/drawing/2014/main" id="{5E775E30-EEEA-560B-496B-1C24E4BE7714}"/>
              </a:ext>
            </a:extLst>
          </p:cNvPr>
          <p:cNvSpPr txBox="1">
            <a:spLocks noGrp="1"/>
          </p:cNvSpPr>
          <p:nvPr>
            <p:ph type="title"/>
          </p:nvPr>
        </p:nvSpPr>
        <p:spPr>
          <a:xfrm>
            <a:off x="1023999" y="791748"/>
            <a:ext cx="10062663" cy="751488"/>
          </a:xfrm>
          <a:prstGeom prst="rect">
            <a:avLst/>
          </a:prstGeom>
        </p:spPr>
        <p:txBody>
          <a:bodyPr vert="horz" wrap="square" lIns="0" tIns="12700" rIns="0" bIns="0" rtlCol="0" anchor="t">
            <a:spAutoFit/>
          </a:bodyPr>
          <a:lstStyle/>
          <a:p>
            <a:pPr algn="ctr"/>
            <a:r>
              <a:rPr lang="en-US" sz="4800" b="1">
                <a:ea typeface="Calibri"/>
                <a:cs typeface="Calibri"/>
              </a:rPr>
              <a:t>Appeals Process</a:t>
            </a:r>
            <a:endParaRPr lang="en-US" sz="2000" b="1">
              <a:ea typeface="Calibri"/>
              <a:cs typeface="Calibri"/>
            </a:endParaRPr>
          </a:p>
        </p:txBody>
      </p:sp>
      <p:sp>
        <p:nvSpPr>
          <p:cNvPr id="20" name="object 20">
            <a:extLst>
              <a:ext uri="{FF2B5EF4-FFF2-40B4-BE49-F238E27FC236}">
                <a16:creationId xmlns:a16="http://schemas.microsoft.com/office/drawing/2014/main" id="{F1334403-E6CC-86BF-7EB3-951D89003181}"/>
              </a:ext>
            </a:extLst>
          </p:cNvPr>
          <p:cNvSpPr txBox="1"/>
          <p:nvPr/>
        </p:nvSpPr>
        <p:spPr>
          <a:xfrm>
            <a:off x="228956" y="1273042"/>
            <a:ext cx="11738336" cy="4651913"/>
          </a:xfrm>
          <a:prstGeom prst="rect">
            <a:avLst/>
          </a:prstGeom>
        </p:spPr>
        <p:txBody>
          <a:bodyPr vert="horz" wrap="square" lIns="0" tIns="217804" rIns="0" bIns="0" rtlCol="0" anchor="t">
            <a:spAutoFit/>
          </a:bodyPr>
          <a:lstStyle/>
          <a:p>
            <a:pPr marL="1200150" lvl="2" indent="-285750">
              <a:buFont typeface="Arial"/>
              <a:buChar char="•"/>
            </a:pPr>
            <a:endParaRPr lang="en-US"/>
          </a:p>
          <a:p>
            <a:pPr lvl="2"/>
            <a:r>
              <a:rPr lang="en-US" b="1"/>
              <a:t>Appeal Process</a:t>
            </a:r>
            <a:endParaRPr lang="en-US">
              <a:ea typeface="Calibri"/>
              <a:cs typeface="Calibri"/>
            </a:endParaRPr>
          </a:p>
          <a:p>
            <a:pPr marL="1200150" marR="0" lvl="2" indent="-285750">
              <a:spcBef>
                <a:spcPts val="0"/>
              </a:spcBef>
              <a:spcAft>
                <a:spcPts val="0"/>
              </a:spcAft>
              <a:buFont typeface="Arial"/>
              <a:buChar char="•"/>
            </a:pPr>
            <a:r>
              <a:rPr lang="en-US"/>
              <a:t>An applicant must submit an appeal in writing to Partners Ending Homelessness (PEH) by the appropriate deadline by emailing Jennifer Keys– </a:t>
            </a:r>
            <a:r>
              <a:rPr lang="en-US" u="sng">
                <a:hlinkClick r:id="rId6"/>
              </a:rPr>
              <a:t>jkeys@letsendhomelessness.org</a:t>
            </a:r>
            <a:endParaRPr lang="en-US" u="sng">
              <a:ea typeface="Calibri"/>
              <a:cs typeface="Calibri"/>
            </a:endParaRPr>
          </a:p>
          <a:p>
            <a:pPr marL="1200150" marR="0" lvl="2" indent="-285750">
              <a:spcBef>
                <a:spcPts val="0"/>
              </a:spcBef>
              <a:spcAft>
                <a:spcPts val="0"/>
              </a:spcAft>
              <a:buFont typeface="Arial"/>
              <a:buChar char="•"/>
            </a:pPr>
            <a:r>
              <a:rPr lang="en-US"/>
              <a:t>Only an authorized representative from the grantee organization that submitted the renewal or new projects application may request an appeal.</a:t>
            </a:r>
            <a:endParaRPr lang="en-US">
              <a:ea typeface="Calibri"/>
              <a:cs typeface="Calibri"/>
            </a:endParaRPr>
          </a:p>
          <a:p>
            <a:pPr marL="1200150" lvl="2" indent="-285750">
              <a:buFont typeface="Arial"/>
              <a:buChar char="•"/>
            </a:pPr>
            <a:r>
              <a:rPr lang="en-US"/>
              <a:t>Deadline for an appeal is December 30th at noon</a:t>
            </a:r>
            <a:endParaRPr lang="en-US">
              <a:ea typeface="Calibri"/>
              <a:cs typeface="Calibri"/>
            </a:endParaRPr>
          </a:p>
          <a:p>
            <a:pPr lvl="2"/>
            <a:endParaRPr lang="en-US">
              <a:ea typeface="Calibri"/>
              <a:cs typeface="Calibri"/>
            </a:endParaRPr>
          </a:p>
          <a:p>
            <a:pPr lvl="2"/>
            <a:r>
              <a:rPr lang="en-US" b="1"/>
              <a:t>Grounds for an Appeal</a:t>
            </a:r>
            <a:endParaRPr lang="en-US" sz="1600"/>
          </a:p>
          <a:p>
            <a:pPr marL="1200150" lvl="2" indent="-285750">
              <a:buFont typeface="Arial"/>
              <a:buChar char="•"/>
            </a:pPr>
            <a:r>
              <a:rPr lang="en-US"/>
              <a:t>Applicants who believe:</a:t>
            </a:r>
            <a:endParaRPr lang="en-US" sz="1600"/>
          </a:p>
          <a:p>
            <a:pPr marL="1657350" lvl="3" indent="-285750">
              <a:buFont typeface="Arial"/>
              <a:buChar char="•"/>
            </a:pPr>
            <a:r>
              <a:rPr lang="en-US"/>
              <a:t>They were denied the right to participate in the local application process</a:t>
            </a:r>
            <a:endParaRPr lang="en-US" sz="1600">
              <a:ea typeface="Calibri"/>
              <a:cs typeface="Calibri"/>
            </a:endParaRPr>
          </a:p>
          <a:p>
            <a:pPr marL="1657350" lvl="3" indent="-285750">
              <a:buFont typeface="Arial"/>
              <a:buChar char="•"/>
            </a:pPr>
            <a:r>
              <a:rPr lang="en-US"/>
              <a:t>there was a data or calculation error in determining their score for the ranking of renewal projects. </a:t>
            </a:r>
            <a:endParaRPr lang="en-US">
              <a:ea typeface="Calibri"/>
              <a:cs typeface="Calibri"/>
            </a:endParaRPr>
          </a:p>
          <a:p>
            <a:pPr marL="1657350" lvl="3" indent="-285750">
              <a:buFont typeface="Arial"/>
              <a:buChar char="•"/>
            </a:pPr>
            <a:r>
              <a:rPr lang="en-US"/>
              <a:t>Decisions made regarding the amount of project funding awarded were unsubstantiated, or projects were partially or entirely eliminated.  </a:t>
            </a:r>
            <a:endParaRPr lang="en-US">
              <a:ea typeface="Calibri"/>
              <a:cs typeface="Calibri"/>
            </a:endParaRPr>
          </a:p>
          <a:p>
            <a:pPr lvl="0"/>
            <a:endParaRPr lang="en-US" sz="1600"/>
          </a:p>
          <a:p>
            <a:pPr marL="1200150" marR="0" lvl="2" indent="-285750">
              <a:spcBef>
                <a:spcPts val="0"/>
              </a:spcBef>
              <a:spcAft>
                <a:spcPts val="0"/>
              </a:spcAft>
              <a:buFont typeface="Arial" panose="020B0604020202020204" pitchFamily="34" charset="0"/>
              <a:buChar char="•"/>
            </a:pPr>
            <a:endParaRPr lang="en-US" sz="2000"/>
          </a:p>
        </p:txBody>
      </p:sp>
      <p:sp>
        <p:nvSpPr>
          <p:cNvPr id="21" name="object 21">
            <a:extLst>
              <a:ext uri="{FF2B5EF4-FFF2-40B4-BE49-F238E27FC236}">
                <a16:creationId xmlns:a16="http://schemas.microsoft.com/office/drawing/2014/main" id="{91739F93-7B18-5229-B580-06553FDD8CAD}"/>
              </a:ext>
            </a:extLst>
          </p:cNvPr>
          <p:cNvSpPr txBox="1"/>
          <p:nvPr/>
        </p:nvSpPr>
        <p:spPr>
          <a:xfrm>
            <a:off x="6231077" y="2102591"/>
            <a:ext cx="4360545" cy="743151"/>
          </a:xfrm>
          <a:prstGeom prst="rect">
            <a:avLst/>
          </a:prstGeom>
        </p:spPr>
        <p:txBody>
          <a:bodyPr vert="horz" wrap="square" lIns="0" tIns="217804" rIns="0" bIns="0" rtlCol="0">
            <a:spAutoFit/>
          </a:bodyPr>
          <a:lstStyle/>
          <a:p>
            <a:pPr marL="348615" marR="0" lvl="0" indent="-335915" algn="l" defTabSz="914400" rtl="0" eaLnBrk="1" fontAlgn="auto" latinLnBrk="0" hangingPunct="1">
              <a:lnSpc>
                <a:spcPct val="100000"/>
              </a:lnSpc>
              <a:spcBef>
                <a:spcPts val="1714"/>
              </a:spcBef>
              <a:spcAft>
                <a:spcPts val="0"/>
              </a:spcAft>
              <a:buClr>
                <a:srgbClr val="F78E1E"/>
              </a:buClr>
              <a:buSzTx/>
              <a:buFont typeface="Arial"/>
              <a:buChar char="•"/>
              <a:tabLst>
                <a:tab pos="349250" algn="l"/>
              </a:tabLst>
              <a:defRPr/>
            </a:pPr>
            <a:endParaRPr kumimoji="0" sz="3400" b="0" i="0" u="none" strike="noStrike" kern="1200" cap="none" spc="0" normalizeH="0" baseline="0" noProof="0">
              <a:ln>
                <a:noFill/>
              </a:ln>
              <a:solidFill>
                <a:prstClr val="black"/>
              </a:solidFill>
              <a:effectLst/>
              <a:uLnTx/>
              <a:uFillTx/>
              <a:latin typeface="Trebuchet MS"/>
              <a:ea typeface="+mn-ea"/>
              <a:cs typeface="Trebuchet MS"/>
            </a:endParaRPr>
          </a:p>
        </p:txBody>
      </p:sp>
    </p:spTree>
    <p:extLst>
      <p:ext uri="{BB962C8B-B14F-4D97-AF65-F5344CB8AC3E}">
        <p14:creationId xmlns:p14="http://schemas.microsoft.com/office/powerpoint/2010/main" val="340651610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021090D98A904388531D5121628C96" ma:contentTypeVersion="3" ma:contentTypeDescription="Create a new document." ma:contentTypeScope="" ma:versionID="d799b87793769892a6346941c516f011">
  <xsd:schema xmlns:xsd="http://www.w3.org/2001/XMLSchema" xmlns:xs="http://www.w3.org/2001/XMLSchema" xmlns:p="http://schemas.microsoft.com/office/2006/metadata/properties" xmlns:ns2="e972f708-7235-4c6d-b2c6-718e4626d441" targetNamespace="http://schemas.microsoft.com/office/2006/metadata/properties" ma:root="true" ma:fieldsID="ce6e326380e2fe598a78aeaa75cf0f3a" ns2:_="">
    <xsd:import namespace="e972f708-7235-4c6d-b2c6-718e4626d441"/>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72f708-7235-4c6d-b2c6-718e4626d4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0FE8B5-BCAA-49B2-83C2-D8277EF291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72f708-7235-4c6d-b2c6-718e4626d4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46E0A1-6864-46C3-95ED-55999ACF62D5}">
  <ds:schemaRefs>
    <ds:schemaRef ds:uri="http://www.w3.org/XML/1998/namespace"/>
    <ds:schemaRef ds:uri="http://schemas.microsoft.com/office/2006/documentManagement/types"/>
    <ds:schemaRef ds:uri="http://purl.org/dc/elements/1.1/"/>
    <ds:schemaRef ds:uri="http://purl.org/dc/terms/"/>
    <ds:schemaRef ds:uri="http://schemas.microsoft.com/office/2006/metadata/properties"/>
    <ds:schemaRef ds:uri="http://purl.org/dc/dcmitype/"/>
    <ds:schemaRef ds:uri="http://schemas.openxmlformats.org/package/2006/metadata/core-properties"/>
    <ds:schemaRef ds:uri="e972f708-7235-4c6d-b2c6-718e4626d441"/>
    <ds:schemaRef ds:uri="http://schemas.microsoft.com/office/infopath/2007/PartnerControls"/>
  </ds:schemaRefs>
</ds:datastoreItem>
</file>

<file path=customXml/itemProps3.xml><?xml version="1.0" encoding="utf-8"?>
<ds:datastoreItem xmlns:ds="http://schemas.openxmlformats.org/officeDocument/2006/customXml" ds:itemID="{83B120FC-2A41-4582-AFF4-1B86FC40F5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469</TotalTime>
  <Words>2184</Words>
  <Application>Microsoft Office PowerPoint</Application>
  <PresentationFormat>Widescreen</PresentationFormat>
  <Paragraphs>278</Paragraphs>
  <Slides>32</Slides>
  <Notes>32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1" baseType="lpstr">
      <vt:lpstr>Arial</vt:lpstr>
      <vt:lpstr>Arial,Sans-Serif</vt:lpstr>
      <vt:lpstr>Calibri</vt:lpstr>
      <vt:lpstr>Courier New</vt:lpstr>
      <vt:lpstr>Courier New,monospace</vt:lpstr>
      <vt:lpstr>Tahoma</vt:lpstr>
      <vt:lpstr>Trebuchet MS</vt:lpstr>
      <vt:lpstr>1_Office Theme</vt:lpstr>
      <vt:lpstr>Acrobat Document</vt:lpstr>
      <vt:lpstr>Local 2025 NOFO Info Session (Last updated 12/2/2025)</vt:lpstr>
      <vt:lpstr> Introduction</vt:lpstr>
      <vt:lpstr>2025 Renewal Project Overview </vt:lpstr>
      <vt:lpstr>2025 Renewal Project Overview </vt:lpstr>
      <vt:lpstr>2025 Renewal Project Overview </vt:lpstr>
      <vt:lpstr>Local Review Committee</vt:lpstr>
      <vt:lpstr>Tier Funding</vt:lpstr>
      <vt:lpstr>Renewal Projects in bottom 70% of Projects</vt:lpstr>
      <vt:lpstr>Appeals Process</vt:lpstr>
      <vt:lpstr>Appeals Process</vt:lpstr>
      <vt:lpstr>Solo Applicants</vt:lpstr>
      <vt:lpstr>Changes for 2025</vt:lpstr>
      <vt:lpstr>Changes for 2025</vt:lpstr>
      <vt:lpstr>2025 Local Application –  New Projects</vt:lpstr>
      <vt:lpstr>PowerPoint Presentation</vt:lpstr>
      <vt:lpstr>PowerPoint Presentation</vt:lpstr>
      <vt:lpstr>PowerPoint Presentation</vt:lpstr>
      <vt:lpstr>PowerPoint Presentation</vt:lpstr>
      <vt:lpstr>PowerPoint Presentation</vt:lpstr>
      <vt:lpstr>2025 Local Application – Renewal Projects</vt:lpstr>
      <vt:lpstr>PowerPoint Presentation</vt:lpstr>
      <vt:lpstr>PowerPoint Presentation</vt:lpstr>
      <vt:lpstr>PowerPoint Presentation</vt:lpstr>
      <vt:lpstr>PowerPoint Presentation</vt:lpstr>
      <vt:lpstr>PowerPoint Presentation</vt:lpstr>
      <vt:lpstr>Additional Information   </vt:lpstr>
      <vt:lpstr>Renewal Project Budgets  </vt:lpstr>
      <vt:lpstr>Reallocation of Funds</vt:lpstr>
      <vt:lpstr>Performance Improvement Plan  </vt:lpstr>
      <vt:lpstr>Application Materials </vt:lpstr>
      <vt:lpstr>HUD References</vt:lpstr>
      <vt:lpst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Partner’s meeting  November 21st</dc:title>
  <dc:creator>Charles Bollinger</dc:creator>
  <cp:lastModifiedBy>Jennifer  Keys</cp:lastModifiedBy>
  <cp:revision>2</cp:revision>
  <cp:lastPrinted>2023-04-24T17:27:07Z</cp:lastPrinted>
  <dcterms:created xsi:type="dcterms:W3CDTF">2019-10-22T18:20:15Z</dcterms:created>
  <dcterms:modified xsi:type="dcterms:W3CDTF">2025-12-02T21:19:21Z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0x0101005D021090D98A904388531D5121628C96</vt:lpwstr>
  </property>
</Properties>
</file>